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256" r:id="rId5"/>
    <p:sldId id="1853" r:id="rId6"/>
    <p:sldId id="5595" r:id="rId7"/>
    <p:sldId id="5596" r:id="rId8"/>
    <p:sldId id="5597" r:id="rId9"/>
    <p:sldId id="1871" r:id="rId10"/>
    <p:sldId id="1851" r:id="rId11"/>
    <p:sldId id="1856" r:id="rId12"/>
    <p:sldId id="1867" r:id="rId13"/>
    <p:sldId id="5586" r:id="rId14"/>
    <p:sldId id="5587" r:id="rId15"/>
    <p:sldId id="5588" r:id="rId16"/>
    <p:sldId id="5591" r:id="rId17"/>
    <p:sldId id="5585" r:id="rId18"/>
    <p:sldId id="5592" r:id="rId19"/>
    <p:sldId id="5583" r:id="rId20"/>
    <p:sldId id="5582" r:id="rId21"/>
    <p:sldId id="5584" r:id="rId22"/>
    <p:sldId id="1872" r:id="rId23"/>
    <p:sldId id="1858" r:id="rId24"/>
    <p:sldId id="1850" r:id="rId25"/>
    <p:sldId id="1865" r:id="rId26"/>
    <p:sldId id="1868" r:id="rId27"/>
    <p:sldId id="1866" r:id="rId28"/>
    <p:sldId id="1857" r:id="rId29"/>
    <p:sldId id="1869" r:id="rId30"/>
    <p:sldId id="1870" r:id="rId31"/>
    <p:sldId id="313" r:id="rId32"/>
    <p:sldId id="5593" r:id="rId33"/>
    <p:sldId id="5589" r:id="rId34"/>
    <p:sldId id="1859" r:id="rId35"/>
    <p:sldId id="1860" r:id="rId36"/>
    <p:sldId id="1862" r:id="rId37"/>
    <p:sldId id="1863" r:id="rId38"/>
    <p:sldId id="1861" r:id="rId39"/>
    <p:sldId id="186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6/17/2024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6/17/2024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56313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1356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27697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964821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251307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5581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19099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77960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642815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329257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13505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10450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78735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13446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08652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85055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1361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5242843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06630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17271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hyperlink" Target="https://doi.org/10.1007/978-3-031-23606-8_9"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analyticsvidhya.com/blog/2022/02/a-comprehensive-guide-on-hyperparameter-tuning-and-its-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rsc.gov/assets/NERSC-10/Workflows-Archetypes-White-Paper-v1.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oi.org/10.48550/arXiv.2106.1146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i.org/10.3389/fonc.2019.009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019469"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opencontainers.or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172/1859696"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materialsproject.github.io/fireworks" TargetMode="External"/><Relationship Id="rId13" Type="http://schemas.openxmlformats.org/officeDocument/2006/relationships/hyperlink" Target="https://snakemake.github.io/" TargetMode="External"/><Relationship Id="rId18" Type="http://schemas.openxmlformats.org/officeDocument/2006/relationships/hyperlink" Target="https://docker.com/" TargetMode="External"/><Relationship Id="rId3" Type="http://schemas.openxmlformats.org/officeDocument/2006/relationships/hyperlink" Target="https://www.aiida.net/" TargetMode="External"/><Relationship Id="rId21" Type="http://schemas.openxmlformats.org/officeDocument/2006/relationships/hyperlink" Target="https://shifter.readthedocs.io/en/latest" TargetMode="External"/><Relationship Id="rId7" Type="http://schemas.openxmlformats.org/officeDocument/2006/relationships/hyperlink" Target="http://cromwell.readthedocs.io/" TargetMode="External"/><Relationship Id="rId12" Type="http://schemas.openxmlformats.org/officeDocument/2006/relationships/hyperlink" Target="https://pegasus.isi.edu/" TargetMode="External"/><Relationship Id="rId17" Type="http://schemas.openxmlformats.org/officeDocument/2006/relationships/hyperlink" Target="https://hpc.github.io/charliecloud/" TargetMode="External"/><Relationship Id="rId2" Type="http://schemas.openxmlformats.org/officeDocument/2006/relationships/notesSlide" Target="../notesSlides/notesSlide15.xml"/><Relationship Id="rId16" Type="http://schemas.openxmlformats.org/officeDocument/2006/relationships/hyperlink" Target="https://apptainer.org/" TargetMode="External"/><Relationship Id="rId20" Type="http://schemas.openxmlformats.org/officeDocument/2006/relationships/hyperlink" Target="https://sarus.readthedocs.io/en/stable" TargetMode="External"/><Relationship Id="rId1" Type="http://schemas.openxmlformats.org/officeDocument/2006/relationships/slideLayout" Target="../slideLayouts/slideLayout4.xml"/><Relationship Id="rId6" Type="http://schemas.openxmlformats.org/officeDocument/2006/relationships/hyperlink" Target="https://www.covalent.xyz/" TargetMode="External"/><Relationship Id="rId11" Type="http://schemas.openxmlformats.org/officeDocument/2006/relationships/hyperlink" Target="https://www.nextflow.io/" TargetMode="External"/><Relationship Id="rId5" Type="http://schemas.openxmlformats.org/officeDocument/2006/relationships/hyperlink" Target="https://compss.bsc.es/" TargetMode="External"/><Relationship Id="rId15" Type="http://schemas.openxmlformats.org/officeDocument/2006/relationships/hyperlink" Target="https://ccl.cse.nd.edu/software/taskvine" TargetMode="External"/><Relationship Id="rId10" Type="http://schemas.openxmlformats.org/officeDocument/2006/relationships/hyperlink" Target="https://maestrowf.readthedocs.io/en/latest/" TargetMode="External"/><Relationship Id="rId19" Type="http://schemas.openxmlformats.org/officeDocument/2006/relationships/hyperlink" Target="https://podman.io/" TargetMode="External"/><Relationship Id="rId4" Type="http://schemas.openxmlformats.org/officeDocument/2006/relationships/hyperlink" Target="https://github.com/lanl/BEE" TargetMode="External"/><Relationship Id="rId9" Type="http://schemas.openxmlformats.org/officeDocument/2006/relationships/hyperlink" Target="https://galaxyproject.org/" TargetMode="External"/><Relationship Id="rId14" Type="http://schemas.openxmlformats.org/officeDocument/2006/relationships/hyperlink" Target="http://swift-lang.org/Swift-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3id.org/workflowhub/workflow-ro-crate/1.0" TargetMode="External"/><Relationship Id="rId3" Type="http://schemas.openxmlformats.org/officeDocument/2006/relationships/hyperlink" Target="https://nf-co.re/" TargetMode="External"/><Relationship Id="rId7" Type="http://schemas.openxmlformats.org/officeDocument/2006/relationships/hyperlink" Target="https://www.commonwl.or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kstore.org/" TargetMode="External"/><Relationship Id="rId11" Type="http://schemas.openxmlformats.org/officeDocument/2006/relationships/hyperlink" Target="https://dataverse.org/" TargetMode="External"/><Relationship Id="rId5" Type="http://schemas.openxmlformats.org/officeDocument/2006/relationships/hyperlink" Target="https://workflowhub.eu/" TargetMode="External"/><Relationship Id="rId10" Type="http://schemas.openxmlformats.org/officeDocument/2006/relationships/hyperlink" Target="https://zenodo.org/" TargetMode="External"/><Relationship Id="rId4" Type="http://schemas.openxmlformats.org/officeDocument/2006/relationships/hyperlink" Target="https://snakemake.github.io/snakemake-workflow-catalog" TargetMode="External"/><Relationship Id="rId9" Type="http://schemas.openxmlformats.org/officeDocument/2006/relationships/hyperlink" Target="https://bioschemas.org/profi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PyHPC.2016.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2172/1859696" TargetMode="External"/><Relationship Id="rId5" Type="http://schemas.openxmlformats.org/officeDocument/2006/relationships/hyperlink" Target="https://doi.org/10.48550/arXiv.2106.11469" TargetMode="External"/><Relationship Id="rId4" Type="http://schemas.openxmlformats.org/officeDocument/2006/relationships/hyperlink" Target="https://doi.org/10.1109/WORKS.2008.472395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5120/ijca20179156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hyperlink" Target="https://s.apache.org/existing-workflow-systems" TargetMode="Externa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dirty="0">
                <a:solidFill>
                  <a:srgbClr val="111111"/>
                </a:solidFill>
                <a:effectLst/>
                <a:latin typeface="+mn-lt"/>
              </a:rPr>
              <a:t>Software Practices for Reproducible Science tutorial</a:t>
            </a:r>
            <a:r>
              <a:rPr lang="en-US" sz="2000" dirty="0">
                <a:latin typeface="+mn-lt"/>
              </a:rPr>
              <a:t> </a:t>
            </a:r>
            <a:r>
              <a:rPr lang="en-US" sz="2000" dirty="0"/>
              <a:t>@ ACM-REP 2024</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Patricia A. Grubel (LANL), David M. Rogers (ORNL), Gregory R. Watson (ORNL)</a:t>
            </a:r>
            <a:endParaRPr lang="en-US" dirty="0"/>
          </a:p>
        </p:txBody>
      </p:sp>
    </p:spTree>
    <p:extLst>
      <p:ext uri="{BB962C8B-B14F-4D97-AF65-F5344CB8AC3E}">
        <p14:creationId xmlns:p14="http://schemas.microsoft.com/office/powerpoint/2010/main" val="27675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224941"/>
            <a:ext cx="4038683"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Publish data and structured code from within your code</a:t>
            </a:r>
          </a:p>
          <a:p>
            <a:pPr marL="285750" indent="-285750" algn="l">
              <a:lnSpc>
                <a:spcPct val="120000"/>
              </a:lnSpc>
              <a:buFont typeface="Arial" panose="020B0604020202020204" pitchFamily="34" charset="0"/>
              <a:buChar char="•"/>
            </a:pPr>
            <a:r>
              <a:rPr lang="en-US" dirty="0"/>
              <a:t>Offers tracking functionality for provenance (code / experiment progression)</a:t>
            </a:r>
          </a:p>
          <a:p>
            <a:pPr marL="285750" indent="-285750" algn="l">
              <a:lnSpc>
                <a:spcPct val="12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err="1">
                <a:solidFill>
                  <a:schemeClr val="bg1">
                    <a:lumMod val="50000"/>
                  </a:schemeClr>
                </a:solidFill>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err="1">
                <a:solidFill>
                  <a:schemeClr val="bg1">
                    <a:lumMod val="50000"/>
                  </a:schemeClr>
                </a:solidFill>
              </a:rPr>
              <a:t>wandb.ai</a:t>
            </a:r>
            <a:r>
              <a:rPr lang="en-US" dirty="0">
                <a:solidFill>
                  <a:schemeClr val="bg1">
                    <a:lumMod val="50000"/>
                  </a:schemeClr>
                </a:solidFill>
              </a:rPr>
              <a:t>)</a:t>
            </a:r>
          </a:p>
          <a:p>
            <a:pPr lvl="1">
              <a:lnSpc>
                <a:spcPct val="90000"/>
              </a:lnSpc>
            </a:pPr>
            <a:r>
              <a:rPr lang="en-US" dirty="0" err="1">
                <a:solidFill>
                  <a:schemeClr val="bg1">
                    <a:lumMod val="50000"/>
                  </a:schemeClr>
                </a:solidFill>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2">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188067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Simulation and Modeling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0302BE-A810-98A8-DA23-C8FCC3882B96}"/>
                  </a:ext>
                </a:extLst>
              </p:cNvPr>
              <p:cNvSpPr txBox="1"/>
              <p:nvPr/>
            </p:nvSpPr>
            <p:spPr>
              <a:xfrm>
                <a:off x="664812" y="1693388"/>
                <a:ext cx="2789588" cy="2446824"/>
              </a:xfrm>
              <a:prstGeom prst="rect">
                <a:avLst/>
              </a:prstGeom>
              <a:noFill/>
            </p:spPr>
            <p:txBody>
              <a:bodyPr wrap="square">
                <a:spAutoFit/>
              </a:bodyPr>
              <a:lstStyle/>
              <a:p>
                <a:r>
                  <a:rPr lang="en-US" sz="900" dirty="0"/>
                  <a:t>Figure 4. Diagram of the S(Q,</a:t>
                </a:r>
                <a14:m>
                  <m:oMath xmlns:m="http://schemas.openxmlformats.org/officeDocument/2006/math">
                    <m:r>
                      <a:rPr lang="en-US" sz="900" i="1" smtClean="0">
                        <a:latin typeface="Cambria Math" panose="02040503050406030204" pitchFamily="18" charset="0"/>
                        <a:ea typeface="Cambria Math" panose="02040503050406030204" pitchFamily="18" charset="0"/>
                      </a:rPr>
                      <m:t>𝜔</m:t>
                    </m:r>
                  </m:oMath>
                </a14:m>
                <a:r>
                  <a:rPr lang="en-US" sz="900" dirty="0"/>
                  <a:t>) prediction workflow. The workflow begins with a DFT calculation based on the new material of interest to build a low-energy effective model. A first DCA++ simulation is performed for convergence to self-consistency. For the problems of interest here, which require O(1000) bins of data for the four-point vertex function, a second DCA++ simulation is run to produce the binned data. The relevant observables are extracted and manipulated into a convenient form using several Python scripts. This includes the extraction of the vertex function </a:t>
                </a:r>
                <a14:m>
                  <m:oMath xmlns:m="http://schemas.openxmlformats.org/officeDocument/2006/math">
                    <m:r>
                      <m:rPr>
                        <m:sty m:val="p"/>
                      </m:rPr>
                      <a:rPr lang="el-GR" sz="900" i="1" dirty="0" smtClean="0">
                        <a:latin typeface="Cambria Math" panose="02040503050406030204" pitchFamily="18" charset="0"/>
                        <a:ea typeface="Cambria Math" panose="02040503050406030204" pitchFamily="18" charset="0"/>
                      </a:rPr>
                      <m:t>Γ</m:t>
                    </m:r>
                  </m:oMath>
                </a14:m>
                <a:r>
                  <a:rPr lang="en-US" sz="900" dirty="0"/>
                  <a:t>, the solution of the Bethe-Salpeter equation to generate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on the imaginary frequency axis, and the analytic continuation to perform the rotation to the real frequency axis. The final product of the Python analysis is the prediction for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a:t>
                </a:r>
              </a:p>
            </p:txBody>
          </p:sp>
        </mc:Choice>
        <mc:Fallback xmlns="">
          <p:sp>
            <p:nvSpPr>
              <p:cNvPr id="8" name="TextBox 7">
                <a:extLst>
                  <a:ext uri="{FF2B5EF4-FFF2-40B4-BE49-F238E27FC236}">
                    <a16:creationId xmlns:a16="http://schemas.microsoft.com/office/drawing/2014/main" id="{C10302BE-A810-98A8-DA23-C8FCC3882B96}"/>
                  </a:ext>
                </a:extLst>
              </p:cNvPr>
              <p:cNvSpPr txBox="1">
                <a:spLocks noRot="1" noChangeAspect="1" noMove="1" noResize="1" noEditPoints="1" noAdjustHandles="1" noChangeArrowheads="1" noChangeShapeType="1" noTextEdit="1"/>
              </p:cNvSpPr>
              <p:nvPr/>
            </p:nvSpPr>
            <p:spPr>
              <a:xfrm>
                <a:off x="664812" y="1693388"/>
                <a:ext cx="2789588" cy="2446824"/>
              </a:xfrm>
              <a:prstGeom prst="rect">
                <a:avLst/>
              </a:prstGeom>
              <a:blipFill>
                <a:blip r:embed="rId5"/>
                <a:stretch>
                  <a:fillRect b="-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8E56C82-7F58-105C-4631-872185D7C6F6}"/>
              </a:ext>
            </a:extLst>
          </p:cNvPr>
          <p:cNvSpPr/>
          <p:nvPr/>
        </p:nvSpPr>
        <p:spPr>
          <a:xfrm>
            <a:off x="568960" y="1423701"/>
            <a:ext cx="11508602" cy="28286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extBox 9">
            <a:extLst>
              <a:ext uri="{FF2B5EF4-FFF2-40B4-BE49-F238E27FC236}">
                <a16:creationId xmlns:a16="http://schemas.microsoft.com/office/drawing/2014/main" id="{FF594A7A-D5D6-F1EC-599B-01424C4A86A1}"/>
              </a:ext>
            </a:extLst>
          </p:cNvPr>
          <p:cNvSpPr txBox="1"/>
          <p:nvPr/>
        </p:nvSpPr>
        <p:spPr>
          <a:xfrm>
            <a:off x="568960" y="4572071"/>
            <a:ext cx="5222240" cy="194764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Setup: mesh generation, pre-computation</a:t>
            </a:r>
          </a:p>
          <a:p>
            <a:pPr marL="285750" indent="-285750" algn="l">
              <a:lnSpc>
                <a:spcPct val="130000"/>
              </a:lnSpc>
              <a:buFont typeface="Arial" panose="020B0604020202020204" pitchFamily="34" charset="0"/>
              <a:buChar char="•"/>
            </a:pPr>
            <a:r>
              <a:rPr lang="en-US" dirty="0"/>
              <a:t>Simulate: physics calculations</a:t>
            </a:r>
          </a:p>
          <a:p>
            <a:pPr marL="285750" indent="-285750" algn="l">
              <a:lnSpc>
                <a:spcPct val="130000"/>
              </a:lnSpc>
              <a:buFont typeface="Arial" panose="020B0604020202020204" pitchFamily="34" charset="0"/>
              <a:buChar char="•"/>
            </a:pPr>
            <a:r>
              <a:rPr lang="en-US" dirty="0"/>
              <a:t>Down-sample: data reduction</a:t>
            </a:r>
          </a:p>
          <a:p>
            <a:pPr marL="285750" indent="-285750" algn="l">
              <a:lnSpc>
                <a:spcPct val="130000"/>
              </a:lnSpc>
              <a:buFont typeface="Arial" panose="020B0604020202020204" pitchFamily="34" charset="0"/>
              <a:buChar char="•"/>
            </a:pPr>
            <a:r>
              <a:rPr lang="en-US" dirty="0"/>
              <a:t>Post-process: format for visualization tools</a:t>
            </a:r>
          </a:p>
          <a:p>
            <a:pPr marL="285750" indent="-285750" algn="l">
              <a:lnSpc>
                <a:spcPct val="130000"/>
              </a:lnSpc>
              <a:buFont typeface="Arial" panose="020B0604020202020204" pitchFamily="34" charset="0"/>
              <a:buChar char="•"/>
            </a:pPr>
            <a:r>
              <a:rPr lang="en-US" dirty="0"/>
              <a:t>Visualize: inspect the data</a:t>
            </a:r>
          </a:p>
        </p:txBody>
      </p:sp>
      <p:pic>
        <p:nvPicPr>
          <p:cNvPr id="7" name="Picture 6" descr="A diagram of a workflow&#10;&#10;Description automatically generated">
            <a:extLst>
              <a:ext uri="{FF2B5EF4-FFF2-40B4-BE49-F238E27FC236}">
                <a16:creationId xmlns:a16="http://schemas.microsoft.com/office/drawing/2014/main" id="{0C490AFB-8618-AAB6-065C-8E9E17A8F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400" y="1655324"/>
            <a:ext cx="8438636" cy="2365375"/>
          </a:xfrm>
          <a:prstGeom prst="rect">
            <a:avLst/>
          </a:prstGeom>
        </p:spPr>
      </p:pic>
      <p:sp>
        <p:nvSpPr>
          <p:cNvPr id="3" name="TextBox 2">
            <a:extLst>
              <a:ext uri="{FF2B5EF4-FFF2-40B4-BE49-F238E27FC236}">
                <a16:creationId xmlns:a16="http://schemas.microsoft.com/office/drawing/2014/main" id="{1073727F-736C-5825-F1C7-CD60A7D515DD}"/>
              </a:ext>
            </a:extLst>
          </p:cNvPr>
          <p:cNvSpPr txBox="1"/>
          <p:nvPr/>
        </p:nvSpPr>
        <p:spPr>
          <a:xfrm>
            <a:off x="8866184" y="4410488"/>
            <a:ext cx="3322641"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b="0" i="0" u="none" strike="noStrike" dirty="0">
                <a:solidFill>
                  <a:srgbClr val="3277B3"/>
                </a:solidFill>
                <a:effectLst/>
                <a:latin typeface="Roboto" panose="02000000000000000000" pitchFamily="2" charset="0"/>
                <a:hlinkClick r:id="rId7" tooltip="Document DOI URL"/>
              </a:rPr>
              <a:t>https://doi.org/10.1007/978-3-031-23606-8_9</a:t>
            </a:r>
            <a:endParaRPr lang="en-US" sz="1000" dirty="0"/>
          </a:p>
        </p:txBody>
      </p:sp>
    </p:spTree>
    <p:extLst>
      <p:ext uri="{BB962C8B-B14F-4D97-AF65-F5344CB8AC3E}">
        <p14:creationId xmlns:p14="http://schemas.microsoft.com/office/powerpoint/2010/main" val="271317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AI</a:t>
            </a:r>
          </a:p>
        </p:txBody>
      </p:sp>
      <p:pic>
        <p:nvPicPr>
          <p:cNvPr id="1028" name="Picture 4" descr="influencing on models">
            <a:extLst>
              <a:ext uri="{FF2B5EF4-FFF2-40B4-BE49-F238E27FC236}">
                <a16:creationId xmlns:a16="http://schemas.microsoft.com/office/drawing/2014/main" id="{E586873B-489F-42BC-F11D-FAA02961E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1206727"/>
            <a:ext cx="5779713" cy="4593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8A5605-18FC-F14D-3513-A51A16DFC4AE}"/>
              </a:ext>
            </a:extLst>
          </p:cNvPr>
          <p:cNvSpPr/>
          <p:nvPr/>
        </p:nvSpPr>
        <p:spPr>
          <a:xfrm>
            <a:off x="5658177" y="1206727"/>
            <a:ext cx="5729472" cy="4533674"/>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55E09FC6-0A3A-8A7E-F2FA-D2EF682AF149}"/>
              </a:ext>
            </a:extLst>
          </p:cNvPr>
          <p:cNvSpPr txBox="1"/>
          <p:nvPr/>
        </p:nvSpPr>
        <p:spPr>
          <a:xfrm>
            <a:off x="5658177" y="5799783"/>
            <a:ext cx="5779713" cy="400110"/>
          </a:xfrm>
          <a:prstGeom prst="rect">
            <a:avLst/>
          </a:prstGeom>
          <a:noFill/>
        </p:spPr>
        <p:txBody>
          <a:bodyPr wrap="square">
            <a:spAutoFit/>
          </a:bodyPr>
          <a:lstStyle/>
          <a:p>
            <a:r>
              <a:rPr lang="en-US" sz="1000" dirty="0"/>
              <a:t>Source: </a:t>
            </a:r>
            <a:r>
              <a:rPr lang="en-US" sz="1000" dirty="0">
                <a:hlinkClick r:id="rId4"/>
              </a:rPr>
              <a:t>https://</a:t>
            </a:r>
            <a:r>
              <a:rPr lang="en-US" sz="1000" dirty="0" err="1">
                <a:hlinkClick r:id="rId4"/>
              </a:rPr>
              <a:t>www.analyticsvidhya.com</a:t>
            </a:r>
            <a:r>
              <a:rPr lang="en-US" sz="1000" dirty="0">
                <a:hlinkClick r:id="rId4"/>
              </a:rPr>
              <a:t>/blog/2022/02/a-comprehensive-guide-on-hyperparameter-tuning-and-its-techniques/</a:t>
            </a:r>
            <a:endParaRPr lang="en-US" sz="1000" dirty="0"/>
          </a:p>
        </p:txBody>
      </p:sp>
      <p:sp>
        <p:nvSpPr>
          <p:cNvPr id="7" name="TextBox 6">
            <a:extLst>
              <a:ext uri="{FF2B5EF4-FFF2-40B4-BE49-F238E27FC236}">
                <a16:creationId xmlns:a16="http://schemas.microsoft.com/office/drawing/2014/main" id="{9AFFCEEC-3A89-A387-9842-F5D159873C6F}"/>
              </a:ext>
            </a:extLst>
          </p:cNvPr>
          <p:cNvSpPr txBox="1"/>
          <p:nvPr/>
        </p:nvSpPr>
        <p:spPr>
          <a:xfrm>
            <a:off x="455401" y="1591153"/>
            <a:ext cx="4838279" cy="266784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Training: AI model training using scientific data</a:t>
            </a:r>
          </a:p>
          <a:p>
            <a:pPr marL="285750" indent="-285750" algn="l">
              <a:lnSpc>
                <a:spcPct val="130000"/>
              </a:lnSpc>
              <a:buFont typeface="Arial" panose="020B0604020202020204" pitchFamily="34" charset="0"/>
              <a:buChar char="•"/>
            </a:pPr>
            <a:r>
              <a:rPr lang="en-US" dirty="0"/>
              <a:t>Inference: Use the model to make predications</a:t>
            </a:r>
          </a:p>
          <a:p>
            <a:pPr marL="285750" indent="-285750" algn="l">
              <a:lnSpc>
                <a:spcPct val="130000"/>
              </a:lnSpc>
              <a:buFont typeface="Arial" panose="020B0604020202020204" pitchFamily="34" charset="0"/>
              <a:buChar char="•"/>
            </a:pPr>
            <a:r>
              <a:rPr lang="en-US" dirty="0"/>
              <a:t>Hyperparameter optimization: Find the best combination of hyperparameters for the problem</a:t>
            </a:r>
          </a:p>
        </p:txBody>
      </p:sp>
    </p:spTree>
    <p:extLst>
      <p:ext uri="{BB962C8B-B14F-4D97-AF65-F5344CB8AC3E}">
        <p14:creationId xmlns:p14="http://schemas.microsoft.com/office/powerpoint/2010/main" val="234763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Scientific Data Lifecycle</a:t>
            </a:r>
          </a:p>
        </p:txBody>
      </p:sp>
      <p:pic>
        <p:nvPicPr>
          <p:cNvPr id="4097" name="Picture 1" descr="page12image678059696">
            <a:extLst>
              <a:ext uri="{FF2B5EF4-FFF2-40B4-BE49-F238E27FC236}">
                <a16:creationId xmlns:a16="http://schemas.microsoft.com/office/drawing/2014/main" id="{7BB26460-66CE-E589-37C1-5A8E9F6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32" y="2112884"/>
            <a:ext cx="7365968" cy="3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9FA3C-B582-79F1-BBF6-BAA7986A8EE1}"/>
              </a:ext>
            </a:extLst>
          </p:cNvPr>
          <p:cNvSpPr txBox="1"/>
          <p:nvPr/>
        </p:nvSpPr>
        <p:spPr>
          <a:xfrm>
            <a:off x="7631982" y="466902"/>
            <a:ext cx="4455243" cy="2813271"/>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Interactive data-analytics: running data intensive workflows against shared datasets</a:t>
            </a:r>
          </a:p>
          <a:p>
            <a:pPr marL="285750" indent="-285750" algn="l">
              <a:lnSpc>
                <a:spcPct val="120000"/>
              </a:lnSpc>
              <a:buFont typeface="Arial" panose="020B0604020202020204" pitchFamily="34" charset="0"/>
              <a:buChar char="•"/>
            </a:pPr>
            <a:r>
              <a:rPr lang="en-US" dirty="0"/>
              <a:t>Visualization: flexible visualizations depending on requirements</a:t>
            </a:r>
          </a:p>
          <a:p>
            <a:pPr marL="285750" indent="-285750" algn="l">
              <a:lnSpc>
                <a:spcPct val="120000"/>
              </a:lnSpc>
              <a:buFont typeface="Arial" panose="020B0604020202020204" pitchFamily="34" charset="0"/>
              <a:buChar char="•"/>
            </a:pPr>
            <a:r>
              <a:rPr lang="en-US" dirty="0"/>
              <a:t>Creation of summary datasets</a:t>
            </a:r>
          </a:p>
          <a:p>
            <a:pPr marL="285750" indent="-285750" algn="l">
              <a:lnSpc>
                <a:spcPct val="120000"/>
              </a:lnSpc>
              <a:buFont typeface="Arial" panose="020B0604020202020204" pitchFamily="34" charset="0"/>
              <a:buChar char="•"/>
            </a:pPr>
            <a:r>
              <a:rPr lang="en-US" dirty="0"/>
              <a:t>Workflow replication/modification</a:t>
            </a:r>
          </a:p>
          <a:p>
            <a:pPr marL="285750" indent="-285750" algn="l">
              <a:lnSpc>
                <a:spcPct val="12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8D168F3-B566-FB15-B195-30817CB6D077}"/>
              </a:ext>
            </a:extLst>
          </p:cNvPr>
          <p:cNvSpPr txBox="1"/>
          <p:nvPr/>
        </p:nvSpPr>
        <p:spPr>
          <a:xfrm>
            <a:off x="647732" y="5896317"/>
            <a:ext cx="5592493"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dirty="0">
                <a:hlinkClick r:id="rId4"/>
              </a:rPr>
              <a:t>https://www.nersc.gov/assets/NERSC-10/Workflows-Archetypes-White-Paper-v1.0.pdf</a:t>
            </a:r>
            <a:endParaRPr lang="en-US" sz="1000" dirty="0"/>
          </a:p>
        </p:txBody>
      </p:sp>
    </p:spTree>
    <p:extLst>
      <p:ext uri="{BB962C8B-B14F-4D97-AF65-F5344CB8AC3E}">
        <p14:creationId xmlns:p14="http://schemas.microsoft.com/office/powerpoint/2010/main" val="214993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5E88F4-4929-74F8-6DEB-EC5447B22EA1}"/>
              </a:ext>
            </a:extLst>
          </p:cNvPr>
          <p:cNvSpPr/>
          <p:nvPr/>
        </p:nvSpPr>
        <p:spPr>
          <a:xfrm>
            <a:off x="364201" y="1418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335740"/>
            <a:ext cx="4038683" cy="148367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Data transport</a:t>
            </a:r>
          </a:p>
          <a:p>
            <a:pPr marL="285750" indent="-285750" algn="l">
              <a:lnSpc>
                <a:spcPct val="120000"/>
              </a:lnSpc>
              <a:buFont typeface="Arial" panose="020B0604020202020204" pitchFamily="34" charset="0"/>
              <a:buChar char="•"/>
            </a:pPr>
            <a:r>
              <a:rPr lang="en-US" dirty="0"/>
              <a:t>Compression</a:t>
            </a:r>
          </a:p>
          <a:p>
            <a:pPr marL="285750" indent="-285750" algn="l">
              <a:lnSpc>
                <a:spcPct val="120000"/>
              </a:lnSpc>
              <a:buFont typeface="Arial" panose="020B0604020202020204" pitchFamily="34" charset="0"/>
              <a:buChar char="•"/>
            </a:pPr>
            <a:r>
              <a:rPr lang="en-US" dirty="0"/>
              <a:t>Visualization</a:t>
            </a:r>
          </a:p>
          <a:p>
            <a:pPr marL="285750" indent="-285750" algn="l">
              <a:lnSpc>
                <a:spcPct val="12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562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Exascale Experimental Data Analysis. </a:t>
            </a:r>
            <a:r>
              <a:rPr lang="en-US" sz="1100" i="0" dirty="0">
                <a:solidFill>
                  <a:srgbClr val="000000"/>
                </a:solidFill>
                <a:effectLst/>
                <a:latin typeface="Lucida Grande" panose="020B0600040502020204" pitchFamily="34" charset="0"/>
              </a:rPr>
              <a:t>DOI:</a:t>
            </a:r>
            <a:r>
              <a:rPr lang="en-US" sz="1100" i="0" dirty="0">
                <a:solidFill>
                  <a:srgbClr val="000000"/>
                </a:solidFill>
                <a:effectLst/>
                <a:latin typeface="Lucida Grande" panose="020B0600040502020204" pitchFamily="34" charset="0"/>
                <a:hlinkClick r:id="rId2"/>
              </a:rPr>
              <a:t>10.48550/arXiv.2106.11469</a:t>
            </a:r>
            <a:endParaRPr lang="en-US" sz="1100" i="0" dirty="0">
              <a:solidFill>
                <a:srgbClr val="000000"/>
              </a:solidFill>
              <a:effectLst/>
              <a:latin typeface="Lucida Grande" panose="020B0600040502020204" pitchFamily="34" charset="0"/>
            </a:endParaRPr>
          </a:p>
          <a:p>
            <a:pPr algn="l"/>
            <a:r>
              <a:rPr lang="en-US" sz="1100" b="0" i="0" u="none" strike="noStrike" dirty="0">
                <a:solidFill>
                  <a:srgbClr val="000000"/>
                </a:solidFill>
                <a:effectLst/>
                <a:latin typeface="Lucida Grande" panose="020B0600040502020204" pitchFamily="34" charset="0"/>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3" y="1458019"/>
            <a:ext cx="6944497" cy="4166698"/>
          </a:xfrm>
          <a:prstGeom prst="rect">
            <a:avLst/>
          </a:prstGeom>
        </p:spPr>
      </p:pic>
      <p:sp>
        <p:nvSpPr>
          <p:cNvPr id="6" name="Title 1">
            <a:extLst>
              <a:ext uri="{FF2B5EF4-FFF2-40B4-BE49-F238E27FC236}">
                <a16:creationId xmlns:a16="http://schemas.microsoft.com/office/drawing/2014/main" id="{08C5BD5C-DBE7-A48B-3BF7-C0115D2D6C43}"/>
              </a:ext>
            </a:extLst>
          </p:cNvPr>
          <p:cNvSpPr>
            <a:spLocks noGrp="1"/>
          </p:cNvSpPr>
          <p:nvPr>
            <p:ph type="title"/>
          </p:nvPr>
        </p:nvSpPr>
        <p:spPr>
          <a:xfrm>
            <a:off x="365760" y="411480"/>
            <a:ext cx="11372473" cy="914400"/>
          </a:xfrm>
        </p:spPr>
        <p:txBody>
          <a:bodyPr/>
          <a:lstStyle/>
          <a:p>
            <a:pPr>
              <a:lnSpc>
                <a:spcPct val="100000"/>
              </a:lnSpc>
            </a:pPr>
            <a:r>
              <a:rPr lang="en-US" dirty="0"/>
              <a:t>Common scientific workflow patterns</a:t>
            </a:r>
            <a:br>
              <a:rPr lang="en-US" dirty="0"/>
            </a:br>
            <a:r>
              <a:rPr lang="en-US" b="0" dirty="0"/>
              <a:t>Real-Time / Streaming</a:t>
            </a:r>
          </a:p>
        </p:txBody>
      </p:sp>
    </p:spTree>
    <p:extLst>
      <p:ext uri="{BB962C8B-B14F-4D97-AF65-F5344CB8AC3E}">
        <p14:creationId xmlns:p14="http://schemas.microsoft.com/office/powerpoint/2010/main" val="265647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Hybrid</a:t>
            </a:r>
          </a:p>
        </p:txBody>
      </p:sp>
      <p:pic>
        <p:nvPicPr>
          <p:cNvPr id="4" name="Picture 2">
            <a:extLst>
              <a:ext uri="{FF2B5EF4-FFF2-40B4-BE49-F238E27FC236}">
                <a16:creationId xmlns:a16="http://schemas.microsoft.com/office/drawing/2014/main" id="{BAEFC6A8-D5C1-E462-87DF-8EDF4F2A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474" y="1325880"/>
            <a:ext cx="6837529" cy="4459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8F4B7D-25CF-670B-5919-CDA5899E2092}"/>
              </a:ext>
            </a:extLst>
          </p:cNvPr>
          <p:cNvSpPr/>
          <p:nvPr/>
        </p:nvSpPr>
        <p:spPr>
          <a:xfrm>
            <a:off x="5029200" y="1008931"/>
            <a:ext cx="7103590" cy="493467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Rectangle 8">
            <a:extLst>
              <a:ext uri="{FF2B5EF4-FFF2-40B4-BE49-F238E27FC236}">
                <a16:creationId xmlns:a16="http://schemas.microsoft.com/office/drawing/2014/main" id="{5D67CB4B-F3BC-7E76-4326-087161417479}"/>
              </a:ext>
            </a:extLst>
          </p:cNvPr>
          <p:cNvSpPr/>
          <p:nvPr/>
        </p:nvSpPr>
        <p:spPr>
          <a:xfrm>
            <a:off x="7670800" y="6001138"/>
            <a:ext cx="4321203" cy="856862"/>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F6D99053-6A2D-87E2-631C-79A64F100A2B}"/>
              </a:ext>
            </a:extLst>
          </p:cNvPr>
          <p:cNvSpPr txBox="1"/>
          <p:nvPr/>
        </p:nvSpPr>
        <p:spPr>
          <a:xfrm>
            <a:off x="5187630" y="6001138"/>
            <a:ext cx="6837529" cy="707886"/>
          </a:xfrm>
          <a:prstGeom prst="rect">
            <a:avLst/>
          </a:prstGeom>
          <a:noFill/>
        </p:spPr>
        <p:txBody>
          <a:bodyPr wrap="square">
            <a:spAutoFit/>
          </a:bodyPr>
          <a:lstStyle/>
          <a:p>
            <a:r>
              <a:rPr lang="en-US" sz="1000" dirty="0"/>
              <a:t>Bhattacharya Tanmoy, </a:t>
            </a:r>
            <a:r>
              <a:rPr lang="en-US" sz="1000" dirty="0" err="1"/>
              <a:t>Brettin</a:t>
            </a:r>
            <a:r>
              <a:rPr lang="en-US" sz="1000" dirty="0"/>
              <a:t> Thomas, </a:t>
            </a:r>
            <a:r>
              <a:rPr lang="en-US" sz="1000" dirty="0" err="1"/>
              <a:t>Doroshow</a:t>
            </a:r>
            <a:r>
              <a:rPr lang="en-US" sz="1000" dirty="0"/>
              <a:t> James H., </a:t>
            </a:r>
            <a:r>
              <a:rPr lang="en-US" sz="1000" dirty="0" err="1"/>
              <a:t>Evrard</a:t>
            </a:r>
            <a:r>
              <a:rPr lang="en-US" sz="1000" dirty="0"/>
              <a:t> Yvonne A., Greenspan Emily J., </a:t>
            </a:r>
            <a:r>
              <a:rPr lang="en-US" sz="1000" dirty="0" err="1"/>
              <a:t>Gryshuk</a:t>
            </a:r>
            <a:r>
              <a:rPr lang="en-US" sz="1000" dirty="0"/>
              <a:t> Amy L., Hoang </a:t>
            </a:r>
            <a:r>
              <a:rPr lang="en-US" sz="1000" dirty="0" err="1"/>
              <a:t>Thuc</a:t>
            </a:r>
            <a:r>
              <a:rPr lang="en-US" sz="1000" dirty="0"/>
              <a:t> T., Lauzon Carolyn B. </a:t>
            </a:r>
            <a:r>
              <a:rPr lang="en-US" sz="1000" dirty="0" err="1"/>
              <a:t>Vea</a:t>
            </a:r>
            <a:r>
              <a:rPr lang="en-US" sz="1000" dirty="0"/>
              <a:t>, </a:t>
            </a:r>
            <a:r>
              <a:rPr lang="en-US" sz="1000" dirty="0" err="1"/>
              <a:t>Nissley</a:t>
            </a:r>
            <a:r>
              <a:rPr lang="en-US" sz="1000" dirty="0"/>
              <a:t> Dwight, Penberthy Lynne, Stahlberg Eric, Stevens Rick, </a:t>
            </a:r>
            <a:r>
              <a:rPr lang="en-US" sz="1000" dirty="0" err="1"/>
              <a:t>Streitz</a:t>
            </a:r>
            <a:r>
              <a:rPr lang="en-US" sz="1000" dirty="0"/>
              <a:t> Fred, Tourassi Georgia, Xia Fangfang, </a:t>
            </a:r>
            <a:r>
              <a:rPr lang="en-US" sz="1000" dirty="0" err="1"/>
              <a:t>Zaki</a:t>
            </a:r>
            <a:r>
              <a:rPr lang="en-US" sz="1000" dirty="0"/>
              <a:t> George, “AI Meets Exascale Computing: Advancing Cancer Research With Large-Scale High Performance Computing”, Frontiers in Oncology, vol 9, 2019, DOI:</a:t>
            </a:r>
            <a:r>
              <a:rPr lang="en-US" sz="1000" dirty="0">
                <a:hlinkClick r:id="rId4"/>
              </a:rPr>
              <a:t>10.3389/fonc.2019.00984</a:t>
            </a:r>
            <a:r>
              <a:rPr lang="en-US" sz="1000" dirty="0"/>
              <a:t>    </a:t>
            </a:r>
          </a:p>
        </p:txBody>
      </p:sp>
      <p:sp>
        <p:nvSpPr>
          <p:cNvPr id="10" name="TextBox 9">
            <a:extLst>
              <a:ext uri="{FF2B5EF4-FFF2-40B4-BE49-F238E27FC236}">
                <a16:creationId xmlns:a16="http://schemas.microsoft.com/office/drawing/2014/main" id="{C25F228F-5C89-E820-A46B-80A82C895A74}"/>
              </a:ext>
            </a:extLst>
          </p:cNvPr>
          <p:cNvSpPr txBox="1"/>
          <p:nvPr/>
        </p:nvSpPr>
        <p:spPr>
          <a:xfrm>
            <a:off x="365760" y="1711460"/>
            <a:ext cx="4038683" cy="81887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Combines elements of multiple workflow patterns</a:t>
            </a:r>
          </a:p>
        </p:txBody>
      </p:sp>
    </p:spTree>
    <p:extLst>
      <p:ext uri="{BB962C8B-B14F-4D97-AF65-F5344CB8AC3E}">
        <p14:creationId xmlns:p14="http://schemas.microsoft.com/office/powerpoint/2010/main" val="107737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Make-like (acyclic)</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256870"/>
            <a:ext cx="4038683" cy="156966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r>
              <a:rPr lang="en-US" dirty="0"/>
              <a:t>Typical characteristics:</a:t>
            </a:r>
          </a:p>
          <a:p>
            <a:pPr marL="285750" indent="-285750" algn="l">
              <a:buFont typeface="Arial" panose="020B0604020202020204" pitchFamily="34" charset="0"/>
              <a:buChar char="•"/>
            </a:pPr>
            <a:r>
              <a:rPr lang="en-US" dirty="0"/>
              <a:t>List of a -&gt; b conversion rules</a:t>
            </a:r>
          </a:p>
          <a:p>
            <a:pPr marL="285750" indent="-285750" algn="l">
              <a:buFont typeface="Arial" panose="020B0604020202020204" pitchFamily="34" charset="0"/>
              <a:buChar char="•"/>
            </a:pPr>
            <a:r>
              <a:rPr lang="en-US" dirty="0"/>
              <a:t>File presence = workflow state</a:t>
            </a:r>
          </a:p>
          <a:p>
            <a:pPr marL="285750" indent="-285750" algn="l">
              <a:buFont typeface="Arial" panose="020B0604020202020204" pitchFamily="34" charset="0"/>
              <a:buChar char="•"/>
            </a:pPr>
            <a:r>
              <a:rPr lang="en-US" dirty="0"/>
              <a:t>Shell-like variable substitution</a:t>
            </a:r>
          </a:p>
          <a:p>
            <a:pPr marL="285750" indent="-285750" algn="l">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378579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Programming Models: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9961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2738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9961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6880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12541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9886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1242885"/>
            <a:ext cx="4386649" cy="2307748"/>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Map: run function over all data items</a:t>
            </a:r>
          </a:p>
          <a:p>
            <a:pPr marL="285750" indent="-285750" algn="l">
              <a:lnSpc>
                <a:spcPct val="130000"/>
              </a:lnSpc>
              <a:buFont typeface="Arial" panose="020B0604020202020204" pitchFamily="34" charset="0"/>
              <a:buChar char="•"/>
            </a:pPr>
            <a:r>
              <a:rPr lang="en-US" dirty="0"/>
              <a:t>Reduce: aggregate results (sum/etc.)</a:t>
            </a:r>
          </a:p>
          <a:p>
            <a:pPr marL="285750" indent="-285750" algn="l">
              <a:lnSpc>
                <a:spcPct val="130000"/>
              </a:lnSpc>
              <a:buFont typeface="Arial" panose="020B0604020202020204" pitchFamily="34" charset="0"/>
              <a:buChar char="•"/>
            </a:pPr>
            <a:r>
              <a:rPr lang="en-US" dirty="0"/>
              <a:t>Scan: calculating running reduce</a:t>
            </a:r>
          </a:p>
          <a:p>
            <a:pPr marL="285750" indent="-285750" algn="l">
              <a:lnSpc>
                <a:spcPct val="130000"/>
              </a:lnSpc>
              <a:buFont typeface="Arial" panose="020B0604020202020204" pitchFamily="34" charset="0"/>
              <a:buChar char="•"/>
            </a:pPr>
            <a:r>
              <a:rPr lang="en-US" dirty="0"/>
              <a:t>Collect: gather info. to root rank</a:t>
            </a:r>
          </a:p>
          <a:p>
            <a:pPr marL="285750" indent="-285750" algn="l">
              <a:lnSpc>
                <a:spcPct val="130000"/>
              </a:lnSpc>
              <a:buFont typeface="Arial" panose="020B0604020202020204" pitchFamily="34" charset="0"/>
              <a:buChar char="•"/>
            </a:pPr>
            <a:r>
              <a:rPr lang="en-US" dirty="0"/>
              <a:t>Filter: conditionally remove elements</a:t>
            </a:r>
          </a:p>
          <a:p>
            <a:pPr marL="285750" indent="-285750" algn="l">
              <a:lnSpc>
                <a:spcPct val="130000"/>
              </a:lnSpc>
              <a:buFont typeface="Arial" panose="020B0604020202020204" pitchFamily="34" charset="0"/>
              <a:buChar char="•"/>
            </a:pPr>
            <a:r>
              <a:rPr lang="en-US" dirty="0"/>
              <a:t>Repartition/regroup: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40737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264657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Execution Models: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494266" y="868680"/>
            <a:ext cx="4505494"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20000"/>
              </a:lnSpc>
            </a:pPr>
            <a:r>
              <a:rPr lang="en-US" dirty="0"/>
              <a:t>Server stores a set of "tasks" and exports an API:</a:t>
            </a:r>
          </a:p>
          <a:p>
            <a:pPr marL="285750" indent="-285750" algn="l">
              <a:lnSpc>
                <a:spcPct val="120000"/>
              </a:lnSpc>
              <a:buFont typeface="Arial" panose="020B0604020202020204" pitchFamily="34" charset="0"/>
              <a:buChar char="•"/>
            </a:pPr>
            <a:r>
              <a:rPr lang="en-US" dirty="0"/>
              <a:t>Add task</a:t>
            </a:r>
          </a:p>
          <a:p>
            <a:pPr marL="285750" indent="-285750" algn="l">
              <a:lnSpc>
                <a:spcPct val="120000"/>
              </a:lnSpc>
              <a:buFont typeface="Arial" panose="020B0604020202020204" pitchFamily="34" charset="0"/>
              <a:buChar char="•"/>
            </a:pPr>
            <a:r>
              <a:rPr lang="en-US" dirty="0"/>
              <a:t>Fetch task</a:t>
            </a:r>
          </a:p>
          <a:p>
            <a:pPr marL="285750" indent="-285750" algn="l">
              <a:lnSpc>
                <a:spcPct val="120000"/>
              </a:lnSpc>
              <a:buFont typeface="Arial" panose="020B0604020202020204" pitchFamily="34" charset="0"/>
              <a:buChar char="•"/>
            </a:pPr>
            <a:r>
              <a:rPr lang="en-US" dirty="0"/>
              <a:t>Mark task complete</a:t>
            </a:r>
          </a:p>
          <a:p>
            <a:pPr marL="285750" indent="-285750" algn="l">
              <a:lnSpc>
                <a:spcPct val="120000"/>
              </a:lnSpc>
              <a:buFont typeface="Arial" panose="020B0604020202020204" pitchFamily="34" charset="0"/>
              <a:buChar char="•"/>
            </a:pPr>
            <a:r>
              <a:rPr lang="en-US" dirty="0"/>
              <a:t>May also track DAG state</a:t>
            </a:r>
          </a:p>
          <a:p>
            <a:pPr marL="285750" indent="-285750" algn="l">
              <a:lnSpc>
                <a:spcPct val="12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143162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Is it available on my system (discuss with your HPC center)</a:t>
            </a:r>
          </a:p>
          <a:p>
            <a:r>
              <a:rPr lang="en-US" dirty="0"/>
              <a:t>How does it handle data provenance?</a:t>
            </a:r>
          </a:p>
          <a:p>
            <a:r>
              <a:rPr lang="en-US" dirty="0"/>
              <a:t>Are there workflows that already do what I want?</a:t>
            </a:r>
          </a:p>
          <a:p>
            <a:r>
              <a:rPr lang="en-US" dirty="0"/>
              <a:t>What are the computational requirements for each component/step?</a:t>
            </a:r>
          </a:p>
          <a:p>
            <a:pPr lvl="1"/>
            <a:r>
              <a:rPr lang="en-US" dirty="0"/>
              <a:t>Which need HPC?</a:t>
            </a:r>
          </a:p>
          <a:p>
            <a:pPr lvl="1"/>
            <a:r>
              <a:rPr lang="en-US" dirty="0"/>
              <a:t>Could I just use cloud vs. HPC (scale / other constraints)</a:t>
            </a:r>
          </a:p>
          <a:p>
            <a:r>
              <a:rPr lang="en-US" dirty="0"/>
              <a:t>What data requirements does my problem have?</a:t>
            </a:r>
          </a:p>
          <a:p>
            <a:pPr lvl="1"/>
            <a:r>
              <a:rPr lang="en-US" dirty="0"/>
              <a:t>How much data is consumed/produced by each step?</a:t>
            </a:r>
          </a:p>
          <a:p>
            <a:pPr lvl="1"/>
            <a:r>
              <a:rPr lang="en-US" dirty="0"/>
              <a:t>Where do data transfers need to happen?</a:t>
            </a:r>
          </a:p>
        </p:txBody>
      </p:sp>
    </p:spTree>
    <p:extLst>
      <p:ext uri="{BB962C8B-B14F-4D97-AF65-F5344CB8AC3E}">
        <p14:creationId xmlns:p14="http://schemas.microsoft.com/office/powerpoint/2010/main" val="26194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6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456846"/>
            <a:ext cx="11369809" cy="4047778"/>
          </a:xfrm>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364009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 Docker (the first); </a:t>
            </a:r>
            <a:r>
              <a:rPr lang="en-US" dirty="0" err="1"/>
              <a:t>Apptainer</a:t>
            </a:r>
            <a:r>
              <a:rPr lang="en-US" dirty="0"/>
              <a:t> (was singularity); </a:t>
            </a:r>
            <a:r>
              <a:rPr lang="en-US" dirty="0" err="1"/>
              <a:t>Podman</a:t>
            </a:r>
            <a:r>
              <a:rPr lang="en-US" dirty="0"/>
              <a:t> (RedHat); </a:t>
            </a:r>
            <a:r>
              <a:rPr lang="en-US" dirty="0" err="1"/>
              <a:t>Charliecloud</a:t>
            </a:r>
            <a:r>
              <a:rPr lang="en-US" dirty="0"/>
              <a:t> (LANL); Shifter (NERSC); Sarus (CSCS)</a:t>
            </a:r>
          </a:p>
        </p:txBody>
      </p:sp>
      <p:pic>
        <p:nvPicPr>
          <p:cNvPr id="5122" name="Picture 2" descr="Logo, Icon, and Brand Guidelines | Docker">
            <a:extLst>
              <a:ext uri="{FF2B5EF4-FFF2-40B4-BE49-F238E27FC236}">
                <a16:creationId xmlns:a16="http://schemas.microsoft.com/office/drawing/2014/main" id="{C80D6B84-5A1D-1C35-043B-60AEB7E9E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5" t="30394" r="12565" b="30237"/>
          <a:stretch/>
        </p:blipFill>
        <p:spPr bwMode="auto">
          <a:xfrm>
            <a:off x="3727190" y="547470"/>
            <a:ext cx="1828801" cy="63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me | Apptainer">
            <a:extLst>
              <a:ext uri="{FF2B5EF4-FFF2-40B4-BE49-F238E27FC236}">
                <a16:creationId xmlns:a16="http://schemas.microsoft.com/office/drawing/2014/main" id="{59FF8057-3CC4-FE7F-D4B7-2B153740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34" y="585445"/>
            <a:ext cx="2191636" cy="6726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dman Desktop Companion— The Super Duper UI | by Bruno Teixeira | Medium">
            <a:extLst>
              <a:ext uri="{FF2B5EF4-FFF2-40B4-BE49-F238E27FC236}">
                <a16:creationId xmlns:a16="http://schemas.microsoft.com/office/drawing/2014/main" id="{362EAD87-3198-09B6-A9F2-35A3B55B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368" y="5785138"/>
            <a:ext cx="2224087" cy="5150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ifter logo">
            <a:extLst>
              <a:ext uri="{FF2B5EF4-FFF2-40B4-BE49-F238E27FC236}">
                <a16:creationId xmlns:a16="http://schemas.microsoft.com/office/drawing/2014/main" id="{CDE49BFE-BC2D-838B-E109-246A7C6D29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360" y="5531427"/>
            <a:ext cx="815797" cy="10428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tion to Charliecloud">
            <a:extLst>
              <a:ext uri="{FF2B5EF4-FFF2-40B4-BE49-F238E27FC236}">
                <a16:creationId xmlns:a16="http://schemas.microsoft.com/office/drawing/2014/main" id="{5B9BA596-78AC-2B2D-8F2F-311F6905F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5270" y="411480"/>
            <a:ext cx="1296793" cy="9851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C5D5ED-0273-100E-55A8-06436770A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825" y="5379573"/>
            <a:ext cx="920116" cy="13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4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a:p>
            <a:r>
              <a:rPr lang="en-US" dirty="0"/>
              <a:t>Utilized by GitHub actions/GitLab pipelines</a:t>
            </a:r>
          </a:p>
          <a:p>
            <a:endParaRPr lang="en-US" dirty="0"/>
          </a:p>
        </p:txBody>
      </p:sp>
    </p:spTree>
    <p:extLst>
      <p:ext uri="{BB962C8B-B14F-4D97-AF65-F5344CB8AC3E}">
        <p14:creationId xmlns:p14="http://schemas.microsoft.com/office/powerpoint/2010/main" val="244839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hlinkClick r:id="rId2"/>
              </a:rPr>
              <a:t>https://</a:t>
            </a:r>
            <a:r>
              <a:rPr lang="en-US" sz="2000" b="0" dirty="0" err="1">
                <a:hlinkClick r:id="rId2"/>
              </a:rPr>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stored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346126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sz="2400" dirty="0"/>
              <a:t>ALCF</a:t>
            </a:r>
          </a:p>
          <a:p>
            <a:pPr lvl="1"/>
            <a:r>
              <a:rPr lang="en-US" sz="2000" dirty="0"/>
              <a:t>Theta: Singularity</a:t>
            </a:r>
          </a:p>
          <a:p>
            <a:pPr lvl="1"/>
            <a:r>
              <a:rPr lang="en-US" sz="2000" dirty="0"/>
              <a:t>Aurora: Singularity</a:t>
            </a:r>
          </a:p>
          <a:p>
            <a:r>
              <a:rPr lang="en-US" sz="2400" dirty="0"/>
              <a:t>OLCF</a:t>
            </a:r>
          </a:p>
          <a:p>
            <a:pPr lvl="1"/>
            <a:r>
              <a:rPr lang="en-US" sz="2000" dirty="0"/>
              <a:t>Summit: Singularity</a:t>
            </a:r>
          </a:p>
          <a:p>
            <a:pPr lvl="1"/>
            <a:r>
              <a:rPr lang="en-US" sz="2000" dirty="0"/>
              <a:t>Frontier: Singularity</a:t>
            </a:r>
          </a:p>
          <a:p>
            <a:r>
              <a:rPr lang="en-US" sz="2400" dirty="0"/>
              <a:t>NERSC</a:t>
            </a:r>
          </a:p>
          <a:p>
            <a:pPr lvl="1"/>
            <a:r>
              <a:rPr lang="en-US" sz="2000" dirty="0"/>
              <a:t>Cori: Shifter</a:t>
            </a:r>
          </a:p>
          <a:p>
            <a:pPr lvl="1"/>
            <a:r>
              <a:rPr lang="en-US" sz="2000" dirty="0"/>
              <a:t>Perlmutter: Shifter, Singularity, </a:t>
            </a:r>
            <a:r>
              <a:rPr lang="en-US" sz="2000" dirty="0" err="1"/>
              <a:t>Podman</a:t>
            </a:r>
            <a:endParaRPr lang="en-US" sz="2000"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sz="2400" dirty="0"/>
              <a:t>LLNL</a:t>
            </a:r>
          </a:p>
          <a:p>
            <a:pPr lvl="1"/>
            <a:r>
              <a:rPr lang="en-US" sz="2000" dirty="0"/>
              <a:t>Sierra/Lassen: Singularity</a:t>
            </a:r>
          </a:p>
          <a:p>
            <a:pPr lvl="1"/>
            <a:r>
              <a:rPr lang="en-US" sz="2000" dirty="0"/>
              <a:t>El Capitan: Singularity</a:t>
            </a:r>
          </a:p>
          <a:p>
            <a:r>
              <a:rPr lang="en-US" sz="2400" dirty="0"/>
              <a:t>LANL</a:t>
            </a:r>
          </a:p>
          <a:p>
            <a:pPr lvl="1"/>
            <a:r>
              <a:rPr lang="en-US" sz="2000" dirty="0"/>
              <a:t>Trinity: </a:t>
            </a:r>
            <a:r>
              <a:rPr lang="en-US" sz="2000" dirty="0" err="1"/>
              <a:t>Charliecloud</a:t>
            </a:r>
            <a:endParaRPr lang="en-US" sz="2000" dirty="0"/>
          </a:p>
          <a:p>
            <a:pPr lvl="1"/>
            <a:r>
              <a:rPr lang="en-US" sz="2000" dirty="0"/>
              <a:t>Linux clusters: </a:t>
            </a:r>
            <a:r>
              <a:rPr lang="en-US" sz="2000" dirty="0" err="1"/>
              <a:t>Charliecloud</a:t>
            </a:r>
            <a:endParaRPr lang="en-US" sz="2000" dirty="0"/>
          </a:p>
          <a:p>
            <a:pPr lvl="1"/>
            <a:r>
              <a:rPr lang="en-US" sz="2000" dirty="0"/>
              <a:t>Crossroads: </a:t>
            </a:r>
            <a:r>
              <a:rPr lang="en-US" sz="2000" dirty="0" err="1"/>
              <a:t>Charliecloud</a:t>
            </a:r>
            <a:endParaRPr lang="en-US" sz="2000" dirty="0"/>
          </a:p>
          <a:p>
            <a:r>
              <a:rPr lang="en-US" sz="2400" dirty="0"/>
              <a:t>SNL</a:t>
            </a:r>
          </a:p>
          <a:p>
            <a:pPr lvl="1"/>
            <a:r>
              <a:rPr lang="en-US" sz="2000" dirty="0"/>
              <a:t>Astra: Singularity, </a:t>
            </a:r>
            <a:r>
              <a:rPr lang="en-US" sz="2000" dirty="0" err="1"/>
              <a:t>Charliecloud</a:t>
            </a:r>
            <a:r>
              <a:rPr lang="en-US" sz="2000" dirty="0"/>
              <a:t>, </a:t>
            </a:r>
            <a:r>
              <a:rPr lang="en-US" sz="2000" dirty="0" err="1"/>
              <a:t>Podman</a:t>
            </a:r>
            <a:endParaRPr lang="en-US" sz="2000" dirty="0"/>
          </a:p>
          <a:p>
            <a:pPr lvl="1"/>
            <a:r>
              <a:rPr lang="en-US" sz="2000"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415498"/>
          </a:xfrm>
          <a:prstGeom prst="rect">
            <a:avLst/>
          </a:prstGeom>
          <a:noFill/>
        </p:spPr>
        <p:txBody>
          <a:bodyPr wrap="square">
            <a:spAutoFit/>
          </a:bodyPr>
          <a:lstStyle/>
          <a:p>
            <a:r>
              <a:rPr lang="en-US" sz="1050" baseline="30000" dirty="0"/>
              <a:t>1 </a:t>
            </a:r>
            <a:r>
              <a:rPr lang="en-US" sz="1050" dirty="0"/>
              <a:t>Source: Containers and the Truth between HPC &amp; Cloud System Software Convergence. 2021. DOI:</a:t>
            </a:r>
            <a:r>
              <a:rPr lang="en-US" sz="1050" dirty="0">
                <a:hlinkClick r:id="rId3"/>
              </a:rPr>
              <a:t>10.2172/1859696</a:t>
            </a:r>
            <a:endParaRPr lang="en-US" sz="1050" dirty="0"/>
          </a:p>
        </p:txBody>
      </p:sp>
    </p:spTree>
    <p:extLst>
      <p:ext uri="{BB962C8B-B14F-4D97-AF65-F5344CB8AC3E}">
        <p14:creationId xmlns:p14="http://schemas.microsoft.com/office/powerpoint/2010/main" val="7651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MPI configurations</a:t>
            </a:r>
          </a:p>
          <a:p>
            <a:pPr lvl="1"/>
            <a:r>
              <a:rPr lang="en-US" dirty="0"/>
              <a:t>There are solutions but at the expense of portability and specific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(environment variables) can leach into containers</a:t>
            </a:r>
          </a:p>
        </p:txBody>
      </p:sp>
    </p:spTree>
    <p:extLst>
      <p:ext uri="{BB962C8B-B14F-4D97-AF65-F5344CB8AC3E}">
        <p14:creationId xmlns:p14="http://schemas.microsoft.com/office/powerpoint/2010/main" val="190665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59394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pPr lvl="1"/>
            <a:r>
              <a:rPr lang="en-US" dirty="0"/>
              <a:t>High-performance Simulation and Modeling; High performance AI; Scientific Data Lifecycle; Real-Time/Streaming; Hybrid</a:t>
            </a:r>
          </a:p>
          <a:p>
            <a:r>
              <a:rPr lang="en-US" dirty="0"/>
              <a:t>There are a large number of systems available</a:t>
            </a:r>
          </a:p>
          <a:p>
            <a:pPr lvl="1"/>
            <a:r>
              <a:rPr lang="en-US" dirty="0"/>
              <a:t>Choosing the right one depends on the needs of the application (computational, data, reproducibility) and what is available locally</a:t>
            </a:r>
          </a:p>
          <a:p>
            <a:r>
              <a:rPr lang="en-US" dirty="0"/>
              <a:t>Workflows help with reproducibility, there are resources that help with sharing workflow codes and data</a:t>
            </a:r>
          </a:p>
          <a:p>
            <a:r>
              <a:rPr lang="en-US" dirty="0"/>
              <a:t>HPC has many reproducibility issues</a:t>
            </a:r>
          </a:p>
          <a:p>
            <a:pPr lvl="1"/>
            <a:r>
              <a:rPr lang="en-US" dirty="0"/>
              <a:t>Containers help with portability, and most HPC systems support containers</a:t>
            </a:r>
          </a:p>
          <a:p>
            <a:pPr lvl="1"/>
            <a:r>
              <a:rPr lang="en-US" dirty="0"/>
              <a:t>HPC and containers are not currently a great fit</a:t>
            </a:r>
          </a:p>
          <a:p>
            <a:endParaRPr lang="en-US" dirty="0"/>
          </a:p>
          <a:p>
            <a:endParaRPr lang="en-US" dirty="0"/>
          </a:p>
        </p:txBody>
      </p:sp>
    </p:spTree>
    <p:extLst>
      <p:ext uri="{BB962C8B-B14F-4D97-AF65-F5344CB8AC3E}">
        <p14:creationId xmlns:p14="http://schemas.microsoft.com/office/powerpoint/2010/main" val="401860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a:t>
            </a:r>
            <a:r>
              <a:rPr lang="en-US" sz="1400" dirty="0">
                <a:hlinkClick r:id="rId3"/>
              </a:rPr>
              <a:t>https://</a:t>
            </a:r>
            <a:r>
              <a:rPr lang="en-US" sz="1400" dirty="0" err="1">
                <a:hlinkClick r:id="rId3"/>
              </a:rPr>
              <a:t>www.aiida.net</a:t>
            </a:r>
            <a:endParaRPr lang="en-US" sz="1400" dirty="0"/>
          </a:p>
          <a:p>
            <a:r>
              <a:rPr lang="en-US" sz="1400" dirty="0"/>
              <a:t>BEE: </a:t>
            </a:r>
            <a:r>
              <a:rPr lang="en-US" sz="1400" dirty="0">
                <a:hlinkClick r:id="rId4"/>
              </a:rPr>
              <a:t>https://github.com/lanl/BEE</a:t>
            </a:r>
            <a:endParaRPr lang="en-US" sz="1400" dirty="0"/>
          </a:p>
          <a:p>
            <a:r>
              <a:rPr lang="en-US" sz="1400" dirty="0"/>
              <a:t>COMPSs: </a:t>
            </a:r>
            <a:r>
              <a:rPr lang="en-US" sz="1400" dirty="0">
                <a:hlinkClick r:id="rId5"/>
              </a:rPr>
              <a:t>https://</a:t>
            </a:r>
            <a:r>
              <a:rPr lang="en-US" sz="1400" dirty="0" err="1">
                <a:hlinkClick r:id="rId5"/>
              </a:rPr>
              <a:t>compss.bsc.es</a:t>
            </a:r>
            <a:endParaRPr lang="en-US" sz="1400" dirty="0"/>
          </a:p>
          <a:p>
            <a:r>
              <a:rPr lang="en-US" sz="1400" dirty="0"/>
              <a:t>Covalent: </a:t>
            </a:r>
            <a:r>
              <a:rPr lang="en-US" sz="1400" dirty="0">
                <a:hlinkClick r:id="rId6"/>
              </a:rPr>
              <a:t>https://</a:t>
            </a:r>
            <a:r>
              <a:rPr lang="en-US" sz="1400" dirty="0" err="1">
                <a:hlinkClick r:id="rId6"/>
              </a:rPr>
              <a:t>www.covalent.xyz</a:t>
            </a:r>
            <a:endParaRPr lang="en-US" sz="1400" dirty="0"/>
          </a:p>
          <a:p>
            <a:r>
              <a:rPr lang="en-US" sz="1400" dirty="0"/>
              <a:t>Cromwell: </a:t>
            </a:r>
            <a:r>
              <a:rPr lang="en-US" sz="1400" dirty="0">
                <a:hlinkClick r:id="rId7"/>
              </a:rPr>
              <a:t>http://</a:t>
            </a:r>
            <a:r>
              <a:rPr lang="en-US" sz="1400" dirty="0" err="1">
                <a:hlinkClick r:id="rId7"/>
              </a:rPr>
              <a:t>cromwell.readthedocs.io</a:t>
            </a:r>
            <a:endParaRPr lang="en-US" sz="1400" dirty="0"/>
          </a:p>
          <a:p>
            <a:r>
              <a:rPr lang="en-US" sz="1400" dirty="0" err="1"/>
              <a:t>FireWorks</a:t>
            </a:r>
            <a:r>
              <a:rPr lang="en-US" sz="1400" dirty="0"/>
              <a:t>: </a:t>
            </a:r>
            <a:r>
              <a:rPr lang="en-US" sz="1400" dirty="0">
                <a:hlinkClick r:id="rId8"/>
              </a:rPr>
              <a:t>https://</a:t>
            </a:r>
            <a:r>
              <a:rPr lang="en-US" sz="1400" dirty="0" err="1">
                <a:hlinkClick r:id="rId8"/>
              </a:rPr>
              <a:t>materialsproject.github.io</a:t>
            </a:r>
            <a:r>
              <a:rPr lang="en-US" sz="1400" dirty="0">
                <a:hlinkClick r:id="rId8"/>
              </a:rPr>
              <a:t>/fireworks</a:t>
            </a:r>
            <a:endParaRPr lang="en-US" sz="1400" dirty="0"/>
          </a:p>
          <a:p>
            <a:r>
              <a:rPr lang="en-US" sz="1400" dirty="0"/>
              <a:t>Galaxy: </a:t>
            </a:r>
            <a:r>
              <a:rPr lang="en-US" sz="1400" dirty="0">
                <a:hlinkClick r:id="rId9"/>
              </a:rPr>
              <a:t>https://</a:t>
            </a:r>
            <a:r>
              <a:rPr lang="en-US" sz="1400" dirty="0" err="1">
                <a:hlinkClick r:id="rId9"/>
              </a:rPr>
              <a:t>galaxyproject.org</a:t>
            </a:r>
            <a:endParaRPr lang="en-US" sz="1400" dirty="0"/>
          </a:p>
          <a:p>
            <a:r>
              <a:rPr lang="en-US" sz="1400" dirty="0" err="1"/>
              <a:t>Maesto</a:t>
            </a:r>
            <a:r>
              <a:rPr lang="en-US" sz="1400" dirty="0"/>
              <a:t>: </a:t>
            </a:r>
            <a:r>
              <a:rPr lang="en-US" sz="1400" dirty="0">
                <a:hlinkClick r:id="rId10"/>
              </a:rPr>
              <a:t>https://maestrowf.readthedocs.io</a:t>
            </a:r>
            <a:endParaRPr lang="en-US" sz="1400" dirty="0"/>
          </a:p>
          <a:p>
            <a:r>
              <a:rPr lang="en-US" sz="1400" dirty="0" err="1"/>
              <a:t>Nextflow</a:t>
            </a:r>
            <a:r>
              <a:rPr lang="en-US" sz="1400" dirty="0"/>
              <a:t>: </a:t>
            </a:r>
            <a:r>
              <a:rPr lang="en-US" sz="1400" dirty="0">
                <a:hlinkClick r:id="rId11"/>
              </a:rPr>
              <a:t>https://</a:t>
            </a:r>
            <a:r>
              <a:rPr lang="en-US" sz="1400" dirty="0" err="1">
                <a:hlinkClick r:id="rId11"/>
              </a:rPr>
              <a:t>www.nextflow.io</a:t>
            </a:r>
            <a:endParaRPr lang="en-US" sz="1400" dirty="0"/>
          </a:p>
          <a:p>
            <a:r>
              <a:rPr lang="en-US" sz="1400" dirty="0"/>
              <a:t>Pegasus: </a:t>
            </a:r>
            <a:r>
              <a:rPr lang="en-US" sz="1400" dirty="0">
                <a:hlinkClick r:id="rId12"/>
              </a:rPr>
              <a:t>https://</a:t>
            </a:r>
            <a:r>
              <a:rPr lang="en-US" sz="1400" dirty="0" err="1">
                <a:hlinkClick r:id="rId12"/>
              </a:rPr>
              <a:t>pegasus.isi.edu</a:t>
            </a:r>
            <a:endParaRPr lang="en-US" sz="1400" dirty="0"/>
          </a:p>
          <a:p>
            <a:r>
              <a:rPr lang="en-US" sz="1400" dirty="0" err="1"/>
              <a:t>Snakemake</a:t>
            </a:r>
            <a:r>
              <a:rPr lang="en-US" sz="1400" dirty="0"/>
              <a:t>: </a:t>
            </a:r>
            <a:r>
              <a:rPr lang="en-US" sz="1400" dirty="0">
                <a:hlinkClick r:id="rId13"/>
              </a:rPr>
              <a:t>https://</a:t>
            </a:r>
            <a:r>
              <a:rPr lang="en-US" sz="1400" dirty="0" err="1">
                <a:hlinkClick r:id="rId13"/>
              </a:rPr>
              <a:t>snakemake.github.io</a:t>
            </a:r>
            <a:endParaRPr lang="en-US" sz="1400" dirty="0"/>
          </a:p>
          <a:p>
            <a:r>
              <a:rPr lang="en-US" sz="1400" dirty="0"/>
              <a:t>Swift: </a:t>
            </a:r>
            <a:r>
              <a:rPr lang="en-US" sz="1400" dirty="0">
                <a:hlinkClick r:id="rId14"/>
              </a:rPr>
              <a:t>http://swift-</a:t>
            </a:r>
            <a:r>
              <a:rPr lang="en-US" sz="1400" dirty="0" err="1">
                <a:hlinkClick r:id="rId14"/>
              </a:rPr>
              <a:t>lang.org</a:t>
            </a:r>
            <a:r>
              <a:rPr lang="en-US" sz="1400" dirty="0">
                <a:hlinkClick r:id="rId14"/>
              </a:rPr>
              <a:t>/Swift-T</a:t>
            </a:r>
            <a:endParaRPr lang="en-US" sz="1400" dirty="0"/>
          </a:p>
          <a:p>
            <a:r>
              <a:rPr lang="en-US" sz="1400" dirty="0" err="1"/>
              <a:t>Taskvine</a:t>
            </a:r>
            <a:r>
              <a:rPr lang="en-US" sz="1400" dirty="0"/>
              <a:t>: </a:t>
            </a:r>
            <a:r>
              <a:rPr lang="en-US" sz="1400" dirty="0">
                <a:hlinkClick r:id="rId15"/>
              </a:rPr>
              <a:t>https://</a:t>
            </a:r>
            <a:r>
              <a:rPr lang="en-US" sz="1400" dirty="0" err="1">
                <a:hlinkClick r:id="rId15"/>
              </a:rPr>
              <a:t>ccl.cse.nd.edu</a:t>
            </a:r>
            <a:r>
              <a:rPr lang="en-US" sz="1400" dirty="0">
                <a:hlinkClick r:id="rId15"/>
              </a:rPr>
              <a:t>/software/</a:t>
            </a:r>
            <a:r>
              <a:rPr lang="en-US" sz="1400" dirty="0" err="1">
                <a:hlinkClick r:id="rId15"/>
              </a:rPr>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16"/>
              </a:rPr>
              <a:t>https://apptainer.org</a:t>
            </a:r>
            <a:endParaRPr lang="en-US" sz="1800" dirty="0"/>
          </a:p>
          <a:p>
            <a:r>
              <a:rPr lang="en-US" sz="1800" dirty="0" err="1"/>
              <a:t>Charliecloud</a:t>
            </a:r>
            <a:r>
              <a:rPr lang="en-US" sz="1800" dirty="0"/>
              <a:t>: </a:t>
            </a:r>
            <a:r>
              <a:rPr lang="en-US" sz="1800" dirty="0">
                <a:hlinkClick r:id="rId17"/>
              </a:rPr>
              <a:t>https://hpc.github.io/charliecloud</a:t>
            </a:r>
            <a:endParaRPr lang="en-US" sz="1800" dirty="0"/>
          </a:p>
          <a:p>
            <a:r>
              <a:rPr lang="en-US" sz="1800" dirty="0"/>
              <a:t>Docker: </a:t>
            </a:r>
            <a:r>
              <a:rPr lang="en-US" sz="1800" dirty="0">
                <a:hlinkClick r:id="rId18"/>
              </a:rPr>
              <a:t>https://</a:t>
            </a:r>
            <a:r>
              <a:rPr lang="en-US" sz="1800" dirty="0" err="1">
                <a:hlinkClick r:id="rId18"/>
              </a:rPr>
              <a:t>docker.com</a:t>
            </a:r>
            <a:endParaRPr lang="en-US" sz="1800" dirty="0"/>
          </a:p>
          <a:p>
            <a:r>
              <a:rPr lang="en-US" sz="1800" dirty="0" err="1"/>
              <a:t>Podman</a:t>
            </a:r>
            <a:r>
              <a:rPr lang="en-US" sz="1800" dirty="0"/>
              <a:t>: </a:t>
            </a:r>
            <a:r>
              <a:rPr lang="en-US" sz="1800" dirty="0">
                <a:hlinkClick r:id="rId19"/>
              </a:rPr>
              <a:t>https://podman.io</a:t>
            </a:r>
            <a:endParaRPr lang="en-US" sz="1800" dirty="0"/>
          </a:p>
          <a:p>
            <a:r>
              <a:rPr lang="en-US" sz="1800" dirty="0"/>
              <a:t>Sarus: </a:t>
            </a:r>
            <a:r>
              <a:rPr lang="en-US" sz="1800" dirty="0">
                <a:hlinkClick r:id="rId20"/>
              </a:rPr>
              <a:t>https://sarus.readthedocs.io/en/stable</a:t>
            </a:r>
            <a:endParaRPr lang="en-US" sz="1800" dirty="0"/>
          </a:p>
          <a:p>
            <a:r>
              <a:rPr lang="en-US" sz="1800" dirty="0"/>
              <a:t>Shifter: </a:t>
            </a:r>
            <a:r>
              <a:rPr lang="en-US" sz="1800" dirty="0">
                <a:hlinkClick r:id="rId21"/>
              </a:rPr>
              <a:t>https://shifter.readthedocs.io/en/latest</a:t>
            </a:r>
            <a:endParaRPr lang="en-US" sz="1800" dirty="0"/>
          </a:p>
        </p:txBody>
      </p:sp>
    </p:spTree>
    <p:extLst>
      <p:ext uri="{BB962C8B-B14F-4D97-AF65-F5344CB8AC3E}">
        <p14:creationId xmlns:p14="http://schemas.microsoft.com/office/powerpoint/2010/main" val="347928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3131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17530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hlinkClick r:id="rId3"/>
              </a:rPr>
              <a:t>https://</a:t>
            </a:r>
            <a:r>
              <a:rPr lang="en-US" sz="1600" dirty="0" err="1">
                <a:hlinkClick r:id="rId3"/>
              </a:rPr>
              <a:t>nf-co.re</a:t>
            </a:r>
            <a:endParaRPr lang="en-US" sz="1600" dirty="0"/>
          </a:p>
          <a:p>
            <a:r>
              <a:rPr lang="en-US" sz="1800" dirty="0" err="1"/>
              <a:t>Snakemake</a:t>
            </a:r>
            <a:r>
              <a:rPr lang="en-US" sz="1800" dirty="0"/>
              <a:t> workflow catalog</a:t>
            </a:r>
          </a:p>
          <a:p>
            <a:pPr lvl="1"/>
            <a:r>
              <a:rPr lang="en-US" sz="1600" dirty="0"/>
              <a:t> </a:t>
            </a:r>
            <a:r>
              <a:rPr lang="en-US" sz="1600" dirty="0">
                <a:hlinkClick r:id="rId4"/>
              </a:rPr>
              <a:t>https://</a:t>
            </a:r>
            <a:r>
              <a:rPr lang="en-US" sz="1600" dirty="0" err="1">
                <a:hlinkClick r:id="rId4"/>
              </a:rPr>
              <a:t>snakemake.github.io</a:t>
            </a:r>
            <a:r>
              <a:rPr lang="en-US" sz="1600" dirty="0">
                <a:hlinkClick r:id="rId4"/>
              </a:rPr>
              <a:t>/</a:t>
            </a:r>
            <a:r>
              <a:rPr lang="en-US" sz="1600" dirty="0" err="1">
                <a:hlinkClick r:id="rId4"/>
              </a:rPr>
              <a:t>snakemake</a:t>
            </a:r>
            <a:r>
              <a:rPr lang="en-US" sz="1600" dirty="0">
                <a:hlinkClick r:id="rId4"/>
              </a:rPr>
              <a:t>-workflow-catalog </a:t>
            </a:r>
            <a:endParaRPr lang="en-US" sz="1600" dirty="0"/>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3131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1753000"/>
            <a:ext cx="5531934" cy="3373229"/>
          </a:xfrm>
        </p:spPr>
        <p:txBody>
          <a:bodyPr/>
          <a:lstStyle/>
          <a:p>
            <a:r>
              <a:rPr lang="en-US" sz="1800" dirty="0" err="1"/>
              <a:t>WorkflowHub</a:t>
            </a:r>
            <a:endParaRPr lang="en-US" sz="1800" dirty="0"/>
          </a:p>
          <a:p>
            <a:pPr lvl="1"/>
            <a:r>
              <a:rPr lang="en-US" sz="1600" dirty="0">
                <a:hlinkClick r:id="rId5"/>
              </a:rPr>
              <a:t>https://</a:t>
            </a:r>
            <a:r>
              <a:rPr lang="en-US" sz="1600" dirty="0" err="1">
                <a:hlinkClick r:id="rId5"/>
              </a:rPr>
              <a:t>workflowhub.eu</a:t>
            </a:r>
            <a:endParaRPr lang="en-US" sz="1600" dirty="0"/>
          </a:p>
          <a:p>
            <a:r>
              <a:rPr lang="en-US" sz="1800" dirty="0" err="1"/>
              <a:t>Dockstore</a:t>
            </a:r>
            <a:endParaRPr lang="en-US" sz="1800" dirty="0"/>
          </a:p>
          <a:p>
            <a:pPr lvl="1"/>
            <a:r>
              <a:rPr lang="en-US" sz="1600" dirty="0">
                <a:hlinkClick r:id="rId6"/>
              </a:rPr>
              <a:t>https://</a:t>
            </a:r>
            <a:r>
              <a:rPr lang="en-US" sz="1600" dirty="0" err="1">
                <a:hlinkClick r:id="rId6"/>
              </a:rPr>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hlinkClick r:id="rId7"/>
              </a:rPr>
              <a:t>https://www.commonwl.org</a:t>
            </a:r>
            <a:endParaRPr lang="en-US" sz="1600" dirty="0"/>
          </a:p>
          <a:p>
            <a:r>
              <a:rPr lang="en-US" sz="1800" dirty="0"/>
              <a:t>Workflow RO-Crate</a:t>
            </a:r>
          </a:p>
          <a:p>
            <a:pPr lvl="1"/>
            <a:r>
              <a:rPr lang="en-US" sz="1600" dirty="0">
                <a:hlinkClick r:id="rId8"/>
              </a:rPr>
              <a:t>https://w3id.org/workflowhub/workflow-ro-crate/1.0</a:t>
            </a:r>
            <a:endParaRPr lang="en-US" sz="1600" dirty="0"/>
          </a:p>
          <a:p>
            <a:r>
              <a:rPr lang="en-US" sz="1800" dirty="0" err="1"/>
              <a:t>Bioschemas</a:t>
            </a:r>
            <a:r>
              <a:rPr lang="en-US" sz="1800" dirty="0"/>
              <a:t> Profiles</a:t>
            </a:r>
          </a:p>
          <a:p>
            <a:pPr lvl="1"/>
            <a:r>
              <a:rPr lang="en-US" sz="1600" dirty="0">
                <a:hlinkClick r:id="rId9"/>
              </a:rPr>
              <a:t>https://</a:t>
            </a:r>
            <a:r>
              <a:rPr lang="en-US" sz="1600" dirty="0" err="1">
                <a:hlinkClick r:id="rId9"/>
              </a:rPr>
              <a:t>bioschemas.org</a:t>
            </a:r>
            <a:r>
              <a:rPr lang="en-US" sz="1600" dirty="0">
                <a:hlinkClick r:id="rId9"/>
              </a:rPr>
              <a:t>/profiles</a:t>
            </a:r>
            <a:endParaRPr lang="en-US" sz="1600" dirty="0"/>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hlinkClick r:id="rId10"/>
              </a:rPr>
              <a:t>https://</a:t>
            </a:r>
            <a:r>
              <a:rPr lang="en-US" sz="1600" dirty="0" err="1">
                <a:hlinkClick r:id="rId10"/>
              </a:rPr>
              <a:t>zenodo.org</a:t>
            </a:r>
            <a:endParaRPr lang="en-US" sz="1600" dirty="0"/>
          </a:p>
          <a:p>
            <a:r>
              <a:rPr lang="en-US" sz="1800" dirty="0" err="1"/>
              <a:t>Dataverse</a:t>
            </a:r>
            <a:endParaRPr lang="en-US" sz="1800" dirty="0"/>
          </a:p>
          <a:p>
            <a:pPr lvl="1"/>
            <a:r>
              <a:rPr lang="en-US" sz="1600" dirty="0">
                <a:hlinkClick r:id="rId11"/>
              </a:rPr>
              <a:t>https://</a:t>
            </a:r>
            <a:r>
              <a:rPr lang="en-US" sz="1600" dirty="0" err="1">
                <a:hlinkClick r:id="rId11"/>
              </a:rPr>
              <a:t>dataverse.org</a:t>
            </a:r>
            <a:r>
              <a:rPr lang="en-US" sz="1600" dirty="0">
                <a:hlinkClick r:id="rId11"/>
              </a:rPr>
              <a:t> </a:t>
            </a:r>
            <a:endParaRPr lang="en-US" sz="1600" dirty="0"/>
          </a:p>
          <a:p>
            <a:pPr marL="346075" lvl="1" indent="0">
              <a:buNone/>
            </a:pPr>
            <a:endParaRPr lang="en-US" sz="1600" dirty="0"/>
          </a:p>
        </p:txBody>
      </p:sp>
      <p:sp>
        <p:nvSpPr>
          <p:cNvPr id="5" name="Title 4">
            <a:extLst>
              <a:ext uri="{FF2B5EF4-FFF2-40B4-BE49-F238E27FC236}">
                <a16:creationId xmlns:a16="http://schemas.microsoft.com/office/drawing/2014/main" id="{AC659930-CCD4-14C0-85C7-B0F8F6B502CD}"/>
              </a:ext>
            </a:extLst>
          </p:cNvPr>
          <p:cNvSpPr>
            <a:spLocks noGrp="1"/>
          </p:cNvSpPr>
          <p:nvPr>
            <p:ph type="title"/>
          </p:nvPr>
        </p:nvSpPr>
        <p:spPr/>
        <p:txBody>
          <a:bodyPr/>
          <a:lstStyle/>
          <a:p>
            <a:r>
              <a:rPr lang="en-US" dirty="0"/>
              <a:t>Other resources</a:t>
            </a:r>
          </a:p>
        </p:txBody>
      </p:sp>
    </p:spTree>
    <p:extLst>
      <p:ext uri="{BB962C8B-B14F-4D97-AF65-F5344CB8AC3E}">
        <p14:creationId xmlns:p14="http://schemas.microsoft.com/office/powerpoint/2010/main" val="356994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A </a:t>
            </a:r>
            <a:r>
              <a:rPr lang="en-US" i="1" dirty="0"/>
              <a:t>workflow</a:t>
            </a:r>
            <a:r>
              <a:rPr lang="en-US" dirty="0"/>
              <a:t> can be any series of activities needed to complete a task</a:t>
            </a:r>
          </a:p>
          <a:p>
            <a:r>
              <a:rPr lang="en-US" dirty="0"/>
              <a:t>In scientific computing, a workflow can help with reproducibility by</a:t>
            </a:r>
          </a:p>
          <a:p>
            <a:pPr lvl="1"/>
            <a:r>
              <a:rPr lang="en-US" dirty="0"/>
              <a:t>Describing in a formal way how to undertake activities for scientific problem-solving </a:t>
            </a:r>
          </a:p>
          <a:p>
            <a:pPr lvl="1"/>
            <a:r>
              <a:rPr lang="en-US" dirty="0"/>
              <a:t>Might be as simple as using a script, or as complex as using a domain specific workflow description language</a:t>
            </a:r>
          </a:p>
          <a:p>
            <a:r>
              <a:rPr lang="en-US" dirty="0"/>
              <a:t>A </a:t>
            </a:r>
            <a:r>
              <a:rPr lang="en-US" i="1" dirty="0"/>
              <a:t>workflow system </a:t>
            </a:r>
            <a:r>
              <a:rPr lang="en-US" dirty="0"/>
              <a:t>can help with reproducibility by</a:t>
            </a:r>
          </a:p>
          <a:p>
            <a:pPr lvl="1"/>
            <a:r>
              <a:rPr lang="en-US" dirty="0"/>
              <a:t>Providing the infrastructure required to execute the activities described by a workflow</a:t>
            </a:r>
          </a:p>
          <a:p>
            <a:pPr lvl="1"/>
            <a:r>
              <a:rPr lang="en-US" dirty="0"/>
              <a:t>Tracking the workflow and data provenance </a:t>
            </a:r>
          </a:p>
          <a:p>
            <a:r>
              <a:rPr lang="en-US" dirty="0"/>
              <a:t>Workflow concepts and tools make this job easier and will be discussed in this module</a:t>
            </a:r>
          </a:p>
          <a:p>
            <a:pPr lvl="1"/>
            <a:endParaRPr lang="en-US" dirty="0"/>
          </a:p>
        </p:txBody>
      </p:sp>
    </p:spTree>
    <p:extLst>
      <p:ext uri="{BB962C8B-B14F-4D97-AF65-F5344CB8AC3E}">
        <p14:creationId xmlns:p14="http://schemas.microsoft.com/office/powerpoint/2010/main" val="4069256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15" name="Content Placeholder 14">
            <a:extLst>
              <a:ext uri="{FF2B5EF4-FFF2-40B4-BE49-F238E27FC236}">
                <a16:creationId xmlns:a16="http://schemas.microsoft.com/office/drawing/2014/main" id="{5B2A1019-C1E4-7D62-AC47-3D28BAC9013C}"/>
              </a:ext>
            </a:extLst>
          </p:cNvPr>
          <p:cNvSpPr>
            <a:spLocks noGrp="1"/>
          </p:cNvSpPr>
          <p:nvPr>
            <p:ph idx="1"/>
          </p:nvPr>
        </p:nvSpPr>
        <p:spPr/>
        <p:txBody>
          <a:bodyPr/>
          <a:lstStyle/>
          <a:p>
            <a:r>
              <a:rPr lang="en-US" sz="2000" b="0" i="0" u="none" strike="noStrike" dirty="0">
                <a:solidFill>
                  <a:srgbClr val="333333"/>
                </a:solidFill>
                <a:effectLst/>
                <a:latin typeface="+mn-lt"/>
              </a:rPr>
              <a:t>C. Harris, P. O'Leary, M. </a:t>
            </a:r>
            <a:r>
              <a:rPr lang="en-US" sz="2000" b="0" i="0" u="none" strike="noStrike" dirty="0" err="1">
                <a:solidFill>
                  <a:srgbClr val="333333"/>
                </a:solidFill>
                <a:effectLst/>
                <a:latin typeface="+mn-lt"/>
              </a:rPr>
              <a:t>Grauer</a:t>
            </a:r>
            <a:r>
              <a:rPr lang="en-US" sz="2000" b="0" i="0" u="none" strike="noStrike" dirty="0">
                <a:solidFill>
                  <a:srgbClr val="333333"/>
                </a:solidFill>
                <a:effectLst/>
                <a:latin typeface="+mn-lt"/>
              </a:rPr>
              <a:t>, A. Chaudhary, C. </a:t>
            </a:r>
            <a:r>
              <a:rPr lang="en-US" sz="2000" b="0" i="0" u="none" strike="noStrike" dirty="0" err="1">
                <a:solidFill>
                  <a:srgbClr val="333333"/>
                </a:solidFill>
                <a:effectLst/>
                <a:latin typeface="+mn-lt"/>
              </a:rPr>
              <a:t>Kotfila</a:t>
            </a:r>
            <a:r>
              <a:rPr lang="en-US" sz="2000" b="0" i="0" u="none" strike="noStrike" dirty="0">
                <a:solidFill>
                  <a:srgbClr val="333333"/>
                </a:solidFill>
                <a:effectLst/>
                <a:latin typeface="+mn-lt"/>
              </a:rPr>
              <a:t> and R. </a:t>
            </a:r>
            <a:r>
              <a:rPr lang="en-US" sz="2000" b="0" i="0" u="none" strike="noStrike" dirty="0" err="1">
                <a:solidFill>
                  <a:srgbClr val="333333"/>
                </a:solidFill>
                <a:effectLst/>
                <a:latin typeface="+mn-lt"/>
              </a:rPr>
              <a:t>O'Bara</a:t>
            </a:r>
            <a:r>
              <a:rPr lang="en-US" sz="2000" b="0" i="0" u="none" strike="noStrike" dirty="0">
                <a:solidFill>
                  <a:srgbClr val="333333"/>
                </a:solidFill>
                <a:effectLst/>
                <a:latin typeface="+mn-lt"/>
              </a:rPr>
              <a:t>, "Dynamic Provisioning and Execution of HPC Workflows Using Python," 2016 6th Workshop on Python for High-Performance and Scientific Computing (</a:t>
            </a:r>
            <a:r>
              <a:rPr lang="en-US" sz="2000" b="0" i="0" u="none" strike="noStrike" dirty="0" err="1">
                <a:solidFill>
                  <a:srgbClr val="333333"/>
                </a:solidFill>
                <a:effectLst/>
                <a:latin typeface="+mn-lt"/>
              </a:rPr>
              <a:t>PyHPC</a:t>
            </a:r>
            <a:r>
              <a:rPr lang="en-US" sz="2000" b="0" i="0" u="none" strike="noStrike" dirty="0">
                <a:solidFill>
                  <a:srgbClr val="333333"/>
                </a:solidFill>
                <a:effectLst/>
                <a:latin typeface="+mn-lt"/>
              </a:rPr>
              <a:t>), Salt Lake City, UT, USA, 2016, pp. 1-8, </a:t>
            </a:r>
            <a:r>
              <a:rPr lang="en-US" sz="2000" b="0" i="0" u="none" strike="noStrike" dirty="0" err="1">
                <a:solidFill>
                  <a:srgbClr val="333333"/>
                </a:solidFill>
                <a:effectLst/>
                <a:latin typeface="+mn-lt"/>
              </a:rPr>
              <a:t>doi</a:t>
            </a:r>
            <a:r>
              <a:rPr lang="en-US" sz="2000" b="0" i="0" u="none" strike="noStrike" dirty="0">
                <a:solidFill>
                  <a:srgbClr val="333333"/>
                </a:solidFill>
                <a:effectLst/>
                <a:latin typeface="+mn-lt"/>
              </a:rPr>
              <a:t>: </a:t>
            </a:r>
            <a:r>
              <a:rPr lang="en-US" sz="2000" b="0" i="0" u="none" strike="noStrike" dirty="0">
                <a:solidFill>
                  <a:srgbClr val="333333"/>
                </a:solidFill>
                <a:effectLst/>
                <a:latin typeface="+mn-lt"/>
                <a:hlinkClick r:id="rId3"/>
              </a:rPr>
              <a:t>10.1109/PyHPC.2016.005</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S. Bharathi, A. Chervenak, E. </a:t>
            </a:r>
            <a:r>
              <a:rPr lang="en-US" sz="2000" b="0" i="0" u="none" strike="noStrike" dirty="0" err="1">
                <a:solidFill>
                  <a:srgbClr val="333333"/>
                </a:solidFill>
                <a:effectLst/>
                <a:latin typeface="+mn-lt"/>
              </a:rPr>
              <a:t>Deelman</a:t>
            </a:r>
            <a:r>
              <a:rPr lang="en-US" sz="2000" b="0" i="0" u="none" strike="noStrike" dirty="0">
                <a:solidFill>
                  <a:srgbClr val="333333"/>
                </a:solidFill>
                <a:effectLst/>
                <a:latin typeface="+mn-lt"/>
              </a:rPr>
              <a:t>, G. Mehta, M. -H. </a:t>
            </a:r>
            <a:r>
              <a:rPr lang="en-US" sz="2000" b="0" i="0" u="none" strike="noStrike" dirty="0" err="1">
                <a:solidFill>
                  <a:srgbClr val="333333"/>
                </a:solidFill>
                <a:effectLst/>
                <a:latin typeface="+mn-lt"/>
              </a:rPr>
              <a:t>Su</a:t>
            </a:r>
            <a:r>
              <a:rPr lang="en-US" sz="2000" b="0" i="0" u="none" strike="noStrike" dirty="0">
                <a:solidFill>
                  <a:srgbClr val="333333"/>
                </a:solidFill>
                <a:effectLst/>
                <a:latin typeface="+mn-lt"/>
              </a:rPr>
              <a:t> and K. </a:t>
            </a:r>
            <a:r>
              <a:rPr lang="en-US" sz="2000" b="0" i="0" u="none" strike="noStrike" dirty="0" err="1">
                <a:solidFill>
                  <a:srgbClr val="333333"/>
                </a:solidFill>
                <a:effectLst/>
                <a:latin typeface="+mn-lt"/>
              </a:rPr>
              <a:t>Vahi</a:t>
            </a:r>
            <a:r>
              <a:rPr lang="en-US" sz="2000" b="0" i="0" u="none" strike="noStrike" dirty="0">
                <a:solidFill>
                  <a:srgbClr val="333333"/>
                </a:solidFill>
                <a:effectLst/>
                <a:latin typeface="+mn-lt"/>
              </a:rPr>
              <a:t>, "Characterization of scientific workflows," </a:t>
            </a:r>
            <a:r>
              <a:rPr lang="en-US" sz="2000" b="0" i="1" u="none" strike="noStrike" dirty="0">
                <a:solidFill>
                  <a:srgbClr val="333333"/>
                </a:solidFill>
                <a:effectLst/>
                <a:latin typeface="+mn-lt"/>
              </a:rPr>
              <a:t>2008 Third Workshop on Workflows in Support of Large-Scale Science</a:t>
            </a:r>
            <a:r>
              <a:rPr lang="en-US" sz="2000" b="0" i="0" u="none" strike="noStrike" dirty="0">
                <a:solidFill>
                  <a:srgbClr val="333333"/>
                </a:solidFill>
                <a:effectLst/>
                <a:latin typeface="+mn-lt"/>
              </a:rPr>
              <a:t>, Austin, TX, USA, 2008, pp. 1-10, doi:</a:t>
            </a:r>
            <a:r>
              <a:rPr lang="en-US" sz="2000" b="0" i="0" u="none" strike="noStrike" dirty="0">
                <a:solidFill>
                  <a:srgbClr val="333333"/>
                </a:solidFill>
                <a:effectLst/>
                <a:latin typeface="+mn-lt"/>
                <a:hlinkClick r:id="rId4"/>
              </a:rPr>
              <a:t>10.1109/WORKS.2008.4723958</a:t>
            </a:r>
            <a:r>
              <a:rPr lang="en-US" sz="2000" b="0" i="0" u="none" strike="noStrike" dirty="0">
                <a:solidFill>
                  <a:srgbClr val="333333"/>
                </a:solidFill>
                <a:effectLst/>
                <a:latin typeface="+mn-lt"/>
              </a:rPr>
              <a:t>.</a:t>
            </a:r>
          </a:p>
          <a:p>
            <a:r>
              <a:rPr lang="en-US" sz="2000" b="0" i="0" u="none" strike="noStrike" dirty="0" err="1">
                <a:solidFill>
                  <a:srgbClr val="333333"/>
                </a:solidFill>
                <a:effectLst/>
                <a:latin typeface="+mn-lt"/>
              </a:rPr>
              <a:t>Blaschke</a:t>
            </a:r>
            <a:r>
              <a:rPr lang="en-US" sz="2000" b="0" i="0" u="none" strike="noStrike" dirty="0">
                <a:solidFill>
                  <a:srgbClr val="333333"/>
                </a:solidFill>
                <a:effectLst/>
                <a:latin typeface="+mn-lt"/>
              </a:rPr>
              <a:t>, Johannes P., Brewster, Aaron S., et. al. 2021. "Real-Time XFEL Data Analysis at SLAC and NERSC: a Trial Run of Nascent Exascale Experimental Data Analysis". doi:</a:t>
            </a:r>
            <a:r>
              <a:rPr lang="en-US" sz="2000" b="0" u="sng" dirty="0">
                <a:solidFill>
                  <a:srgbClr val="000000"/>
                </a:solidFill>
                <a:effectLst/>
                <a:latin typeface="+mn-lt"/>
                <a:hlinkClick r:id="rId5"/>
              </a:rPr>
              <a:t>10.48550/arXiv.2106.11469</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Younge, Andrew J. 2021. "Containers and the Truth between HPC &amp; Cloud System Software Convergence.". DOI:</a:t>
            </a:r>
            <a:r>
              <a:rPr lang="en-US" sz="2000" b="0" i="0" u="none" strike="noStrike" dirty="0">
                <a:solidFill>
                  <a:srgbClr val="333333"/>
                </a:solidFill>
                <a:effectLst/>
                <a:latin typeface="+mn-lt"/>
                <a:hlinkClick r:id="rId6"/>
              </a:rPr>
              <a:t>10.2172/1859696</a:t>
            </a:r>
            <a:r>
              <a:rPr lang="en-US" sz="2000" b="0" i="0" u="none" strike="noStrike" dirty="0">
                <a:solidFill>
                  <a:srgbClr val="333333"/>
                </a:solidFill>
                <a:effectLst/>
                <a:latin typeface="+mn-lt"/>
              </a:rPr>
              <a:t>. </a:t>
            </a:r>
          </a:p>
        </p:txBody>
      </p:sp>
    </p:spTree>
    <p:extLst>
      <p:ext uri="{BB962C8B-B14F-4D97-AF65-F5344CB8AC3E}">
        <p14:creationId xmlns:p14="http://schemas.microsoft.com/office/powerpoint/2010/main" val="4139593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495594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392364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437456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298720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1361053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2705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Outline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concepts</a:t>
            </a:r>
          </a:p>
          <a:p>
            <a:r>
              <a:rPr lang="en-US" dirty="0"/>
              <a:t>Example workflow systems</a:t>
            </a:r>
          </a:p>
          <a:p>
            <a:r>
              <a:rPr lang="en-US" dirty="0"/>
              <a:t>Common workflow patterns</a:t>
            </a:r>
          </a:p>
          <a:p>
            <a:r>
              <a:rPr lang="en-US" dirty="0"/>
              <a:t>Choosing a workflow system</a:t>
            </a:r>
          </a:p>
          <a:p>
            <a:r>
              <a:rPr lang="en-US" dirty="0"/>
              <a:t>Reproducibility issues and containers</a:t>
            </a:r>
          </a:p>
        </p:txBody>
      </p:sp>
    </p:spTree>
    <p:extLst>
      <p:ext uri="{BB962C8B-B14F-4D97-AF65-F5344CB8AC3E}">
        <p14:creationId xmlns:p14="http://schemas.microsoft.com/office/powerpoint/2010/main" val="80537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737360"/>
            <a:ext cx="9921240" cy="4047778"/>
          </a:xfrm>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done in a specific sequence to produce correct output</a:t>
            </a:r>
          </a:p>
          <a:p>
            <a:pPr lvl="1"/>
            <a:r>
              <a:rPr lang="en-US" dirty="0"/>
              <a:t>Can include cycles</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1" y="414009"/>
            <a:ext cx="2450466" cy="3557790"/>
          </a:xfrm>
          <a:prstGeom prst="rect">
            <a:avLst/>
          </a:prstGeom>
        </p:spPr>
      </p:pic>
      <p:sp>
        <p:nvSpPr>
          <p:cNvPr id="6" name="TextBox 5">
            <a:extLst>
              <a:ext uri="{FF2B5EF4-FFF2-40B4-BE49-F238E27FC236}">
                <a16:creationId xmlns:a16="http://schemas.microsoft.com/office/drawing/2014/main" id="{AA7C513D-2B4C-605F-9F51-A309EBC6CD77}"/>
              </a:ext>
            </a:extLst>
          </p:cNvPr>
          <p:cNvSpPr txBox="1"/>
          <p:nvPr/>
        </p:nvSpPr>
        <p:spPr>
          <a:xfrm>
            <a:off x="2810313" y="1095047"/>
            <a:ext cx="5837752" cy="461665"/>
          </a:xfrm>
          <a:prstGeom prst="rect">
            <a:avLst/>
          </a:prstGeom>
          <a:noFill/>
          <a:ln w="57150">
            <a:solidFill>
              <a:schemeClr val="bg2">
                <a:lumMod val="50000"/>
              </a:schemeClr>
            </a:solidFill>
          </a:ln>
        </p:spPr>
        <p:txBody>
          <a:bodyPr wrap="none" lIns="118872" tIns="91440" rIns="118872" bIns="91440" rtlCol="0" anchor="ctr" anchorCtr="0">
            <a:spAutoFit/>
          </a:bodyPr>
          <a:lstStyle/>
          <a:p>
            <a:pPr algn="l">
              <a:lnSpc>
                <a:spcPct val="90000"/>
              </a:lnSpc>
            </a:pPr>
            <a:r>
              <a:rPr lang="en-US" sz="2000" dirty="0"/>
              <a:t>HPC workflow == one or more steps require HPC</a:t>
            </a:r>
          </a:p>
        </p:txBody>
      </p:sp>
      <p:sp>
        <p:nvSpPr>
          <p:cNvPr id="7" name="TextBox 6">
            <a:extLst>
              <a:ext uri="{FF2B5EF4-FFF2-40B4-BE49-F238E27FC236}">
                <a16:creationId xmlns:a16="http://schemas.microsoft.com/office/drawing/2014/main" id="{13169854-84F0-80A0-9BE8-390AB0291F93}"/>
              </a:ext>
            </a:extLst>
          </p:cNvPr>
          <p:cNvSpPr txBox="1"/>
          <p:nvPr/>
        </p:nvSpPr>
        <p:spPr>
          <a:xfrm>
            <a:off x="471671" y="6146438"/>
            <a:ext cx="6970529" cy="600164"/>
          </a:xfrm>
          <a:prstGeom prst="rect">
            <a:avLst/>
          </a:prstGeom>
          <a:noFill/>
        </p:spPr>
        <p:txBody>
          <a:bodyPr wrap="square" lIns="118872" tIns="91440" rIns="118872" bIns="91440" rtlCol="0" anchor="ctr" anchorCtr="0">
            <a:spAutoFit/>
          </a:bodyPr>
          <a:lstStyle/>
          <a:p>
            <a:pPr algn="l">
              <a:lnSpc>
                <a:spcPct val="90000"/>
              </a:lnSpc>
            </a:pPr>
            <a:r>
              <a:rPr lang="en-US" sz="1000" dirty="0"/>
              <a:t>Image source: Al-</a:t>
            </a:r>
            <a:r>
              <a:rPr lang="en-US" sz="1000" dirty="0" err="1"/>
              <a:t>Haboobi</a:t>
            </a:r>
            <a:r>
              <a:rPr lang="en-US" sz="1000" dirty="0"/>
              <a:t>, Ali. (2017). Improving Max-Min scheduling Algorithm for Reducing the </a:t>
            </a:r>
            <a:r>
              <a:rPr lang="en-US" sz="1000" dirty="0" err="1"/>
              <a:t>Makespan</a:t>
            </a:r>
            <a:r>
              <a:rPr lang="en-US" sz="1000" dirty="0"/>
              <a:t> of Workflow Execution in the Cloud. International Journal of Computer Applications. 177. 975-8887. DOI:</a:t>
            </a:r>
            <a:r>
              <a:rPr lang="en-US" sz="1000" dirty="0">
                <a:hlinkClick r:id="rId4"/>
              </a:rPr>
              <a:t>10.5120/ijca2017915684</a:t>
            </a:r>
            <a:r>
              <a:rPr lang="en-US" sz="1000" dirty="0"/>
              <a:t>. </a:t>
            </a:r>
          </a:p>
        </p:txBody>
      </p:sp>
    </p:spTree>
    <p:extLst>
      <p:ext uri="{BB962C8B-B14F-4D97-AF65-F5344CB8AC3E}">
        <p14:creationId xmlns:p14="http://schemas.microsoft.com/office/powerpoint/2010/main" val="24915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need to scale to a large jobs/systems</a:t>
            </a:r>
          </a:p>
          <a:p>
            <a:r>
              <a:rPr lang="en-US" dirty="0"/>
              <a:t>I want to document steps / run method </a:t>
            </a:r>
          </a:p>
          <a:p>
            <a:r>
              <a:rPr lang="en-US" dirty="0"/>
              <a:t>I need to be able to track and restart failed components</a:t>
            </a:r>
          </a:p>
          <a:p>
            <a:r>
              <a:rPr lang="en-US" dirty="0"/>
              <a:t>I want to be able to reproduce the results or have someone else reproduce them</a:t>
            </a:r>
          </a:p>
          <a:p>
            <a:r>
              <a:rPr lang="en-US" dirty="0"/>
              <a:t>I need to track provenance of task execution and data movement</a:t>
            </a:r>
          </a:p>
          <a:p>
            <a:r>
              <a:rPr lang="en-US" dirty="0"/>
              <a:t>My application requires building a complicated environment</a:t>
            </a:r>
          </a:p>
          <a:p>
            <a:pPr marL="0" indent="0">
              <a:buNone/>
            </a:pPr>
            <a:endParaRPr lang="en-US" dirty="0"/>
          </a:p>
        </p:txBody>
      </p:sp>
    </p:spTree>
    <p:extLst>
      <p:ext uri="{BB962C8B-B14F-4D97-AF65-F5344CB8AC3E}">
        <p14:creationId xmlns:p14="http://schemas.microsoft.com/office/powerpoint/2010/main" val="220426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activities and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268644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br>
              <a:rPr lang="en-US" dirty="0"/>
            </a:br>
            <a:r>
              <a:rPr lang="en-US" sz="2400" b="0" dirty="0">
                <a:hlinkClick r:id="rId3"/>
              </a:rPr>
              <a:t>https://</a:t>
            </a:r>
            <a:r>
              <a:rPr lang="en-US" sz="2400" b="0" dirty="0" err="1">
                <a:hlinkClick r:id="rId3"/>
              </a:rPr>
              <a:t>s.apache.org</a:t>
            </a:r>
            <a:r>
              <a:rPr lang="en-US" sz="2400" b="0" dirty="0">
                <a:hlinkClick r:id="rId3"/>
              </a:rPr>
              <a:t>/existing-workflow-systems</a:t>
            </a:r>
            <a:endParaRPr lang="en-US" b="0" dirty="0"/>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416688"/>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406195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20" name="TextBox 19">
            <a:extLst>
              <a:ext uri="{FF2B5EF4-FFF2-40B4-BE49-F238E27FC236}">
                <a16:creationId xmlns:a16="http://schemas.microsoft.com/office/drawing/2014/main" id="{E5C50AFF-70F4-6036-58ED-ADDA67DD7071}"/>
              </a:ext>
            </a:extLst>
          </p:cNvPr>
          <p:cNvSpPr txBox="1"/>
          <p:nvPr/>
        </p:nvSpPr>
        <p:spPr>
          <a:xfrm>
            <a:off x="6717397" y="1032987"/>
            <a:ext cx="5023500" cy="314566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Registry: indexes or catalogs of workflow metadata</a:t>
            </a:r>
          </a:p>
          <a:p>
            <a:pPr marL="285750" indent="-285750" algn="l">
              <a:lnSpc>
                <a:spcPct val="120000"/>
              </a:lnSpc>
              <a:buFont typeface="Arial" panose="020B0604020202020204" pitchFamily="34" charset="0"/>
              <a:buChar char="•"/>
            </a:pPr>
            <a:r>
              <a:rPr lang="en-US" dirty="0"/>
              <a:t>Repository: workflow descriptions and metadata are indexed and stored</a:t>
            </a:r>
          </a:p>
          <a:p>
            <a:pPr marL="285750" indent="-285750" algn="l">
              <a:lnSpc>
                <a:spcPct val="120000"/>
              </a:lnSpc>
              <a:buFont typeface="Arial" panose="020B0604020202020204" pitchFamily="34" charset="0"/>
              <a:buChar char="•"/>
            </a:pPr>
            <a:r>
              <a:rPr lang="en-US" dirty="0"/>
              <a:t>Metadata framework: help support reproducibility by managing metadata</a:t>
            </a:r>
          </a:p>
          <a:p>
            <a:pPr marL="285750" indent="-285750" algn="l">
              <a:lnSpc>
                <a:spcPct val="120000"/>
              </a:lnSpc>
              <a:buFont typeface="Arial" panose="020B0604020202020204" pitchFamily="34" charset="0"/>
              <a:buChar char="•"/>
            </a:pPr>
            <a:r>
              <a:rPr lang="en-US" dirty="0"/>
              <a:t>Data repository: permanently stores and manages data; provides digital object identifier (DOI)</a:t>
            </a:r>
          </a:p>
        </p:txBody>
      </p:sp>
      <p:pic>
        <p:nvPicPr>
          <p:cNvPr id="24" name="Picture 23" descr="A screenshot of a computer&#10;&#10;Description automatically generated">
            <a:extLst>
              <a:ext uri="{FF2B5EF4-FFF2-40B4-BE49-F238E27FC236}">
                <a16:creationId xmlns:a16="http://schemas.microsoft.com/office/drawing/2014/main" id="{6F737D21-E1B9-CD7B-7EA9-9A1F5301F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7" y="1104920"/>
            <a:ext cx="5769243" cy="3863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descr="A screenshot of a computer&#10;&#10;Description automatically generated">
            <a:extLst>
              <a:ext uri="{FF2B5EF4-FFF2-40B4-BE49-F238E27FC236}">
                <a16:creationId xmlns:a16="http://schemas.microsoft.com/office/drawing/2014/main" id="{1AB25358-DCEB-A4E1-AB13-037A97DC4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186496"/>
            <a:ext cx="4869763" cy="326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679EA80-36F8-B0AA-94CA-2437A7DF33BB}"/>
              </a:ext>
            </a:extLst>
          </p:cNvPr>
          <p:cNvSpPr txBox="1"/>
          <p:nvPr/>
        </p:nvSpPr>
        <p:spPr>
          <a:xfrm>
            <a:off x="8122915" y="4336288"/>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https://</a:t>
            </a:r>
            <a:r>
              <a:rPr lang="en-US" dirty="0" err="1">
                <a:solidFill>
                  <a:schemeClr val="bg1">
                    <a:lumMod val="50000"/>
                  </a:schemeClr>
                </a:solidFill>
              </a:rPr>
              <a:t>nf-co.re</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workflowhub.eu</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zenodo.org</a:t>
            </a: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7E4209E3-8B60-EE05-7C39-1C99E29D45EA}"/>
              </a:ext>
            </a:extLst>
          </p:cNvPr>
          <p:cNvSpPr txBox="1"/>
          <p:nvPr/>
        </p:nvSpPr>
        <p:spPr>
          <a:xfrm>
            <a:off x="4851646" y="5086349"/>
            <a:ext cx="276304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1" u="none" strike="noStrike" dirty="0">
                <a:solidFill>
                  <a:srgbClr val="5C5962"/>
                </a:solidFill>
                <a:effectLst/>
                <a:latin typeface="system-ui"/>
              </a:rPr>
              <a:t>Metadata provides the ability to describe the context of data and entities involved in its production, use and reuse.</a:t>
            </a:r>
            <a:endParaRPr lang="en-US" i="1" dirty="0"/>
          </a:p>
        </p:txBody>
      </p:sp>
    </p:spTree>
    <p:extLst>
      <p:ext uri="{BB962C8B-B14F-4D97-AF65-F5344CB8AC3E}">
        <p14:creationId xmlns:p14="http://schemas.microsoft.com/office/powerpoint/2010/main" val="369245613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2983</TotalTime>
  <Words>3877</Words>
  <Application>Microsoft Office PowerPoint</Application>
  <PresentationFormat>Custom</PresentationFormat>
  <Paragraphs>470</Paragraphs>
  <Slides>36</Slides>
  <Notes>18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Calibri</vt:lpstr>
      <vt:lpstr>Cambria Math</vt:lpstr>
      <vt:lpstr>Courier</vt:lpstr>
      <vt:lpstr>Lucida Console</vt:lpstr>
      <vt:lpstr>Lucida Grande</vt:lpstr>
      <vt:lpstr>Monaco</vt:lpstr>
      <vt:lpstr>Roboto</vt:lpstr>
      <vt:lpstr>system-ui</vt:lpstr>
      <vt:lpstr>Presentations (Wide Screen)</vt:lpstr>
      <vt:lpstr>Reproducible Workflows</vt:lpstr>
      <vt:lpstr>License, Citation and Acknowledgements</vt:lpstr>
      <vt:lpstr>Introduction </vt:lpstr>
      <vt:lpstr>Outline </vt:lpstr>
      <vt:lpstr>What are scientific workflows?</vt:lpstr>
      <vt:lpstr>Reasons to use a workflow system</vt:lpstr>
      <vt:lpstr>Workflow activities and components</vt:lpstr>
      <vt:lpstr>Example workflow systems https://s.apache.org/existing-workflow-systems</vt:lpstr>
      <vt:lpstr>Workflow Repositories and Registries</vt:lpstr>
      <vt:lpstr>Data / Code Combinator</vt:lpstr>
      <vt:lpstr>Common scientific workflow patterns High-performance Simulation and Modeling</vt:lpstr>
      <vt:lpstr>Common scientific workflow patterns High-performance AI</vt:lpstr>
      <vt:lpstr>Common scientific workflow patterns Scientific Data Lifecycle</vt:lpstr>
      <vt:lpstr>Common scientific workflow patterns Real-Time / Streaming</vt:lpstr>
      <vt:lpstr>Common scientific workflow patterns Hybrid</vt:lpstr>
      <vt:lpstr>Make-like (acyclic)</vt:lpstr>
      <vt:lpstr>Workflow-like Programming Models: Map-Reduce</vt:lpstr>
      <vt:lpstr>Workflow-like Execution Models: Bag of Tasks</vt:lpstr>
      <vt:lpstr>Factors to consider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Other resources</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405</cp:revision>
  <cp:lastPrinted>2017-11-02T18:35:01Z</cp:lastPrinted>
  <dcterms:created xsi:type="dcterms:W3CDTF">2018-11-06T17:28:56Z</dcterms:created>
  <dcterms:modified xsi:type="dcterms:W3CDTF">2024-06-17T12:54:12Z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