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32"/>
  </p:notesMasterIdLst>
  <p:handoutMasterIdLst>
    <p:handoutMasterId r:id="rId33"/>
  </p:handoutMasterIdLst>
  <p:sldIdLst>
    <p:sldId id="523" r:id="rId5"/>
    <p:sldId id="320" r:id="rId6"/>
    <p:sldId id="546" r:id="rId7"/>
    <p:sldId id="558" r:id="rId8"/>
    <p:sldId id="309" r:id="rId9"/>
    <p:sldId id="313" r:id="rId10"/>
    <p:sldId id="544" r:id="rId11"/>
    <p:sldId id="314" r:id="rId12"/>
    <p:sldId id="327" r:id="rId13"/>
    <p:sldId id="315" r:id="rId14"/>
    <p:sldId id="316" r:id="rId15"/>
    <p:sldId id="317" r:id="rId16"/>
    <p:sldId id="321" r:id="rId17"/>
    <p:sldId id="545" r:id="rId18"/>
    <p:sldId id="531" r:id="rId19"/>
    <p:sldId id="556" r:id="rId20"/>
    <p:sldId id="557" r:id="rId21"/>
    <p:sldId id="548" r:id="rId22"/>
    <p:sldId id="325" r:id="rId23"/>
    <p:sldId id="326" r:id="rId24"/>
    <p:sldId id="332" r:id="rId25"/>
    <p:sldId id="333" r:id="rId26"/>
    <p:sldId id="559" r:id="rId27"/>
    <p:sldId id="550" r:id="rId28"/>
    <p:sldId id="323" r:id="rId29"/>
    <p:sldId id="551" r:id="rId30"/>
    <p:sldId id="553" r:id="rId31"/>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3940"/>
    <a:srgbClr val="C39C2F"/>
    <a:srgbClr val="C59C27"/>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3178" autoAdjust="0"/>
    <p:restoredTop sz="95782" autoAdjust="0"/>
  </p:normalViewPr>
  <p:slideViewPr>
    <p:cSldViewPr snapToGrid="0" showGuides="1">
      <p:cViewPr varScale="1">
        <p:scale>
          <a:sx n="109" d="100"/>
          <a:sy n="109" d="100"/>
        </p:scale>
        <p:origin x="216" y="480"/>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5/17/22</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5/17/22</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trilinos.github.io/"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a:t>
            </a:fld>
            <a:endParaRPr lang="en-US"/>
          </a:p>
        </p:txBody>
      </p:sp>
    </p:spTree>
    <p:extLst>
      <p:ext uri="{BB962C8B-B14F-4D97-AF65-F5344CB8AC3E}">
        <p14:creationId xmlns:p14="http://schemas.microsoft.com/office/powerpoint/2010/main" val="2255124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11</a:t>
            </a:fld>
            <a:endParaRPr lang="en-US"/>
          </a:p>
        </p:txBody>
      </p:sp>
    </p:spTree>
    <p:extLst>
      <p:ext uri="{BB962C8B-B14F-4D97-AF65-F5344CB8AC3E}">
        <p14:creationId xmlns:p14="http://schemas.microsoft.com/office/powerpoint/2010/main" val="34750764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12</a:t>
            </a:fld>
            <a:endParaRPr lang="en-US"/>
          </a:p>
        </p:txBody>
      </p:sp>
    </p:spTree>
    <p:extLst>
      <p:ext uri="{BB962C8B-B14F-4D97-AF65-F5344CB8AC3E}">
        <p14:creationId xmlns:p14="http://schemas.microsoft.com/office/powerpoint/2010/main" val="364970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13</a:t>
            </a:fld>
            <a:endParaRPr lang="en-US"/>
          </a:p>
        </p:txBody>
      </p:sp>
    </p:spTree>
    <p:extLst>
      <p:ext uri="{BB962C8B-B14F-4D97-AF65-F5344CB8AC3E}">
        <p14:creationId xmlns:p14="http://schemas.microsoft.com/office/powerpoint/2010/main" val="40771519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14</a:t>
            </a:fld>
            <a:endParaRPr lang="en-US"/>
          </a:p>
        </p:txBody>
      </p:sp>
    </p:spTree>
    <p:extLst>
      <p:ext uri="{BB962C8B-B14F-4D97-AF65-F5344CB8AC3E}">
        <p14:creationId xmlns:p14="http://schemas.microsoft.com/office/powerpoint/2010/main" val="6843719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15</a:t>
            </a:fld>
            <a:endParaRPr lang="en-US"/>
          </a:p>
        </p:txBody>
      </p:sp>
    </p:spTree>
    <p:extLst>
      <p:ext uri="{BB962C8B-B14F-4D97-AF65-F5344CB8AC3E}">
        <p14:creationId xmlns:p14="http://schemas.microsoft.com/office/powerpoint/2010/main" val="22857436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16</a:t>
            </a:fld>
            <a:endParaRPr lang="en-US"/>
          </a:p>
        </p:txBody>
      </p:sp>
    </p:spTree>
    <p:extLst>
      <p:ext uri="{BB962C8B-B14F-4D97-AF65-F5344CB8AC3E}">
        <p14:creationId xmlns:p14="http://schemas.microsoft.com/office/powerpoint/2010/main" val="25290124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17</a:t>
            </a:fld>
            <a:endParaRPr lang="en-US"/>
          </a:p>
        </p:txBody>
      </p:sp>
    </p:spTree>
    <p:extLst>
      <p:ext uri="{BB962C8B-B14F-4D97-AF65-F5344CB8AC3E}">
        <p14:creationId xmlns:p14="http://schemas.microsoft.com/office/powerpoint/2010/main" val="34322391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19</a:t>
            </a:fld>
            <a:endParaRPr lang="en-US"/>
          </a:p>
        </p:txBody>
      </p:sp>
    </p:spTree>
    <p:extLst>
      <p:ext uri="{BB962C8B-B14F-4D97-AF65-F5344CB8AC3E}">
        <p14:creationId xmlns:p14="http://schemas.microsoft.com/office/powerpoint/2010/main" val="17688174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20</a:t>
            </a:fld>
            <a:endParaRPr lang="en-US"/>
          </a:p>
        </p:txBody>
      </p:sp>
    </p:spTree>
    <p:extLst>
      <p:ext uri="{BB962C8B-B14F-4D97-AF65-F5344CB8AC3E}">
        <p14:creationId xmlns:p14="http://schemas.microsoft.com/office/powerpoint/2010/main" val="22954976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21</a:t>
            </a:fld>
            <a:endParaRPr lang="en-US"/>
          </a:p>
        </p:txBody>
      </p:sp>
    </p:spTree>
    <p:extLst>
      <p:ext uri="{BB962C8B-B14F-4D97-AF65-F5344CB8AC3E}">
        <p14:creationId xmlns:p14="http://schemas.microsoft.com/office/powerpoint/2010/main" val="36223714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54E672D7-8E2D-4611-973D-F4591A707C34}" type="slidenum">
              <a:rPr lang="en-US" smtClean="0"/>
              <a:t>3</a:t>
            </a:fld>
            <a:endParaRPr lang="en-US"/>
          </a:p>
        </p:txBody>
      </p:sp>
    </p:spTree>
    <p:extLst>
      <p:ext uri="{BB962C8B-B14F-4D97-AF65-F5344CB8AC3E}">
        <p14:creationId xmlns:p14="http://schemas.microsoft.com/office/powerpoint/2010/main" val="33211495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22</a:t>
            </a:fld>
            <a:endParaRPr lang="en-US"/>
          </a:p>
        </p:txBody>
      </p:sp>
    </p:spTree>
    <p:extLst>
      <p:ext uri="{BB962C8B-B14F-4D97-AF65-F5344CB8AC3E}">
        <p14:creationId xmlns:p14="http://schemas.microsoft.com/office/powerpoint/2010/main" val="8516948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23</a:t>
            </a:fld>
            <a:endParaRPr lang="en-US"/>
          </a:p>
        </p:txBody>
      </p:sp>
    </p:spTree>
    <p:extLst>
      <p:ext uri="{BB962C8B-B14F-4D97-AF65-F5344CB8AC3E}">
        <p14:creationId xmlns:p14="http://schemas.microsoft.com/office/powerpoint/2010/main" val="14899922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a:solidFill>
                  <a:schemeClr val="tx1"/>
                </a:solidFill>
                <a:effectLst/>
                <a:latin typeface="+mn-lt"/>
                <a:ea typeface="+mn-ea"/>
                <a:cs typeface="+mn-cs"/>
              </a:rPr>
              <a:t>From the website: </a:t>
            </a:r>
            <a:br>
              <a:rPr lang="en-US" sz="1200" b="0" i="1" kern="1200" dirty="0">
                <a:solidFill>
                  <a:schemeClr val="tx1"/>
                </a:solidFill>
                <a:effectLst/>
                <a:latin typeface="+mn-lt"/>
                <a:ea typeface="+mn-ea"/>
                <a:cs typeface="+mn-cs"/>
              </a:rPr>
            </a:br>
            <a:r>
              <a:rPr lang="en-US" sz="1200" b="0" i="1" kern="1200" dirty="0">
                <a:solidFill>
                  <a:schemeClr val="tx1"/>
                </a:solidFill>
                <a:effectLst/>
                <a:latin typeface="+mn-lt"/>
                <a:ea typeface="+mn-ea"/>
                <a:cs typeface="+mn-cs"/>
              </a:rPr>
              <a:t>The </a:t>
            </a:r>
            <a:r>
              <a:rPr lang="en-US" sz="1200" b="0" i="1" kern="1200" dirty="0" err="1">
                <a:solidFill>
                  <a:schemeClr val="tx1"/>
                </a:solidFill>
                <a:effectLst/>
                <a:latin typeface="+mn-lt"/>
                <a:ea typeface="+mn-ea"/>
                <a:cs typeface="+mn-cs"/>
              </a:rPr>
              <a:t>Trilinos</a:t>
            </a:r>
            <a:r>
              <a:rPr lang="en-US" sz="1200" b="0" i="1" kern="1200" dirty="0">
                <a:solidFill>
                  <a:schemeClr val="tx1"/>
                </a:solidFill>
                <a:effectLst/>
                <a:latin typeface="+mn-lt"/>
                <a:ea typeface="+mn-ea"/>
                <a:cs typeface="+mn-cs"/>
              </a:rPr>
              <a:t> Project is a community of developers, users and </a:t>
            </a:r>
            <a:r>
              <a:rPr lang="en-US" sz="1200" b="0" i="1" u="none" strike="noStrike" kern="1200" dirty="0">
                <a:solidFill>
                  <a:schemeClr val="tx1"/>
                </a:solidFill>
                <a:effectLst/>
                <a:latin typeface="+mn-lt"/>
                <a:ea typeface="+mn-ea"/>
                <a:cs typeface="+mn-cs"/>
                <a:hlinkClick r:id="rId3"/>
              </a:rPr>
              <a:t>user-developers</a:t>
            </a:r>
            <a:r>
              <a:rPr lang="en-US" sz="1200" b="0" i="1" kern="1200" dirty="0">
                <a:solidFill>
                  <a:schemeClr val="tx1"/>
                </a:solidFill>
                <a:effectLst/>
                <a:latin typeface="+mn-lt"/>
                <a:ea typeface="+mn-ea"/>
                <a:cs typeface="+mn-cs"/>
              </a:rPr>
              <a:t> focused on collaborative creation of algorithms and enabling technologies within an object-oriented software framework for the solution of large-scale, complex multi-physics engineering and scientific problems on new and emerging high-performance computing (HPC) architectures.</a:t>
            </a:r>
          </a:p>
          <a:p>
            <a:br>
              <a:rPr lang="en-US" dirty="0"/>
            </a:br>
            <a:r>
              <a:rPr lang="en-US" sz="1200" b="0" i="1" kern="1200" dirty="0" err="1">
                <a:solidFill>
                  <a:schemeClr val="tx1"/>
                </a:solidFill>
                <a:effectLst/>
                <a:latin typeface="+mn-lt"/>
                <a:ea typeface="+mn-ea"/>
                <a:cs typeface="+mn-cs"/>
              </a:rPr>
              <a:t>Trilinos</a:t>
            </a:r>
            <a:r>
              <a:rPr lang="en-US" sz="1200" b="0" i="1" kern="1200" dirty="0">
                <a:solidFill>
                  <a:schemeClr val="tx1"/>
                </a:solidFill>
                <a:effectLst/>
                <a:latin typeface="+mn-lt"/>
                <a:ea typeface="+mn-ea"/>
                <a:cs typeface="+mn-cs"/>
              </a:rPr>
              <a:t> is also a collection of reusable scientific software libraries, known in particular for </a:t>
            </a:r>
            <a:r>
              <a:rPr lang="en-US" sz="1200" b="0" i="1" u="none" strike="noStrike" kern="1200" dirty="0">
                <a:solidFill>
                  <a:schemeClr val="tx1"/>
                </a:solidFill>
                <a:effectLst/>
                <a:latin typeface="+mn-lt"/>
                <a:ea typeface="+mn-ea"/>
                <a:cs typeface="+mn-cs"/>
                <a:hlinkClick r:id="rId3"/>
              </a:rPr>
              <a:t>linear solvers</a:t>
            </a:r>
            <a:r>
              <a:rPr lang="en-US" sz="1200" b="0" i="1" kern="1200" dirty="0">
                <a:solidFill>
                  <a:schemeClr val="tx1"/>
                </a:solidFill>
                <a:effectLst/>
                <a:latin typeface="+mn-lt"/>
                <a:ea typeface="+mn-ea"/>
                <a:cs typeface="+mn-cs"/>
              </a:rPr>
              <a:t>, </a:t>
            </a:r>
            <a:r>
              <a:rPr lang="en-US" sz="1200" b="0" i="1" u="none" strike="noStrike" kern="1200" dirty="0">
                <a:solidFill>
                  <a:schemeClr val="tx1"/>
                </a:solidFill>
                <a:effectLst/>
                <a:latin typeface="+mn-lt"/>
                <a:ea typeface="+mn-ea"/>
                <a:cs typeface="+mn-cs"/>
                <a:hlinkClick r:id="rId3"/>
              </a:rPr>
              <a:t>non-linear solvers</a:t>
            </a:r>
            <a:r>
              <a:rPr lang="en-US" sz="1200" b="0" i="1" kern="1200" dirty="0">
                <a:solidFill>
                  <a:schemeClr val="tx1"/>
                </a:solidFill>
                <a:effectLst/>
                <a:latin typeface="+mn-lt"/>
                <a:ea typeface="+mn-ea"/>
                <a:cs typeface="+mn-cs"/>
              </a:rPr>
              <a:t>, </a:t>
            </a:r>
            <a:r>
              <a:rPr lang="en-US" sz="1200" b="0" i="1" u="none" strike="noStrike" kern="1200" dirty="0">
                <a:solidFill>
                  <a:schemeClr val="tx1"/>
                </a:solidFill>
                <a:effectLst/>
                <a:latin typeface="+mn-lt"/>
                <a:ea typeface="+mn-ea"/>
                <a:cs typeface="+mn-cs"/>
                <a:hlinkClick r:id="rId3"/>
              </a:rPr>
              <a:t>transient solvers</a:t>
            </a:r>
            <a:r>
              <a:rPr lang="en-US" sz="1200" b="0" i="1" kern="1200" dirty="0">
                <a:solidFill>
                  <a:schemeClr val="tx1"/>
                </a:solidFill>
                <a:effectLst/>
                <a:latin typeface="+mn-lt"/>
                <a:ea typeface="+mn-ea"/>
                <a:cs typeface="+mn-cs"/>
              </a:rPr>
              <a:t>, </a:t>
            </a:r>
            <a:r>
              <a:rPr lang="en-US" sz="1200" b="0" i="1" u="none" strike="noStrike" kern="1200" dirty="0">
                <a:solidFill>
                  <a:schemeClr val="tx1"/>
                </a:solidFill>
                <a:effectLst/>
                <a:latin typeface="+mn-lt"/>
                <a:ea typeface="+mn-ea"/>
                <a:cs typeface="+mn-cs"/>
                <a:hlinkClick r:id="rId3"/>
              </a:rPr>
              <a:t>optimization solvers</a:t>
            </a:r>
            <a:r>
              <a:rPr lang="en-US" sz="1200" b="0" i="1" kern="1200" dirty="0">
                <a:solidFill>
                  <a:schemeClr val="tx1"/>
                </a:solidFill>
                <a:effectLst/>
                <a:latin typeface="+mn-lt"/>
                <a:ea typeface="+mn-ea"/>
                <a:cs typeface="+mn-cs"/>
              </a:rPr>
              <a:t>, and </a:t>
            </a:r>
            <a:r>
              <a:rPr lang="en-US" sz="1200" b="0" i="1" u="none" strike="noStrike" kern="1200" dirty="0">
                <a:solidFill>
                  <a:schemeClr val="tx1"/>
                </a:solidFill>
                <a:effectLst/>
                <a:latin typeface="+mn-lt"/>
                <a:ea typeface="+mn-ea"/>
                <a:cs typeface="+mn-cs"/>
                <a:hlinkClick r:id="rId3"/>
              </a:rPr>
              <a:t>uncertainty quantification (UQ) solvers</a:t>
            </a:r>
            <a:r>
              <a:rPr lang="en-US" sz="1200" b="0" i="1" kern="1200" dirty="0">
                <a:solidFill>
                  <a:schemeClr val="tx1"/>
                </a:solidFill>
                <a:effectLst/>
                <a:latin typeface="+mn-lt"/>
                <a:ea typeface="+mn-ea"/>
                <a:cs typeface="+mn-cs"/>
              </a:rPr>
              <a:t>.</a:t>
            </a:r>
          </a:p>
          <a:p>
            <a:br>
              <a:rPr lang="en-US" dirty="0"/>
            </a:br>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25</a:t>
            </a:fld>
            <a:endParaRPr lang="en-US"/>
          </a:p>
        </p:txBody>
      </p:sp>
    </p:spTree>
    <p:extLst>
      <p:ext uri="{BB962C8B-B14F-4D97-AF65-F5344CB8AC3E}">
        <p14:creationId xmlns:p14="http://schemas.microsoft.com/office/powerpoint/2010/main" val="29021902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A High Performance Message Passing Library</a:t>
            </a:r>
          </a:p>
          <a:p>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26</a:t>
            </a:fld>
            <a:endParaRPr lang="en-US"/>
          </a:p>
        </p:txBody>
      </p:sp>
    </p:spTree>
    <p:extLst>
      <p:ext uri="{BB962C8B-B14F-4D97-AF65-F5344CB8AC3E}">
        <p14:creationId xmlns:p14="http://schemas.microsoft.com/office/powerpoint/2010/main" val="28250160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FleCSI</a:t>
            </a:r>
            <a:r>
              <a:rPr lang="en-US" sz="1200" b="0" i="0" kern="1200" dirty="0">
                <a:solidFill>
                  <a:schemeClr val="tx1"/>
                </a:solidFill>
                <a:effectLst/>
                <a:latin typeface="+mn-lt"/>
                <a:ea typeface="+mn-ea"/>
                <a:cs typeface="+mn-cs"/>
              </a:rPr>
              <a:t> is a compile-time configurable framework designed to support multi-physics application development for current and emerging HPC systems.</a:t>
            </a:r>
          </a:p>
          <a:p>
            <a:r>
              <a:rPr lang="en-US" sz="1200" b="0" i="0" kern="1200" dirty="0">
                <a:solidFill>
                  <a:schemeClr val="tx1"/>
                </a:solidFill>
                <a:effectLst/>
                <a:latin typeface="+mn-lt"/>
                <a:ea typeface="+mn-ea"/>
                <a:cs typeface="+mn-cs"/>
              </a:rPr>
              <a:t>In the diagram there is a 1.x branch only for new releases,  an initial 1.0 release branch with tag 1.0.0 as the initial release and tags 1.0.1, 1.0.2 for bug fixes, when 1.1 feature is release again an initial tag 1.1.0, then bug fix release tags 1.1.1 &amp; 1.1.2 etc. Once a major version goes into maintenance mode and a new major feature branch begins; in this case 2.x and like branches and tags are created for 2.x </a:t>
            </a:r>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27</a:t>
            </a:fld>
            <a:endParaRPr lang="en-US"/>
          </a:p>
        </p:txBody>
      </p:sp>
    </p:spTree>
    <p:extLst>
      <p:ext uri="{BB962C8B-B14F-4D97-AF65-F5344CB8AC3E}">
        <p14:creationId xmlns:p14="http://schemas.microsoft.com/office/powerpoint/2010/main" val="3016390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54E672D7-8E2D-4611-973D-F4591A707C34}" type="slidenum">
              <a:rPr lang="en-US" smtClean="0"/>
              <a:t>4</a:t>
            </a:fld>
            <a:endParaRPr lang="en-US"/>
          </a:p>
        </p:txBody>
      </p:sp>
    </p:spTree>
    <p:extLst>
      <p:ext uri="{BB962C8B-B14F-4D97-AF65-F5344CB8AC3E}">
        <p14:creationId xmlns:p14="http://schemas.microsoft.com/office/powerpoint/2010/main" val="40416308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54E672D7-8E2D-4611-973D-F4591A707C34}" type="slidenum">
              <a:rPr lang="en-US" smtClean="0"/>
              <a:t>5</a:t>
            </a:fld>
            <a:endParaRPr lang="en-US"/>
          </a:p>
        </p:txBody>
      </p:sp>
    </p:spTree>
    <p:extLst>
      <p:ext uri="{BB962C8B-B14F-4D97-AF65-F5344CB8AC3E}">
        <p14:creationId xmlns:p14="http://schemas.microsoft.com/office/powerpoint/2010/main" val="34132126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6</a:t>
            </a:fld>
            <a:endParaRPr lang="en-US"/>
          </a:p>
        </p:txBody>
      </p:sp>
    </p:spTree>
    <p:extLst>
      <p:ext uri="{BB962C8B-B14F-4D97-AF65-F5344CB8AC3E}">
        <p14:creationId xmlns:p14="http://schemas.microsoft.com/office/powerpoint/2010/main" val="1996617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7</a:t>
            </a:fld>
            <a:endParaRPr lang="en-US"/>
          </a:p>
        </p:txBody>
      </p:sp>
    </p:spTree>
    <p:extLst>
      <p:ext uri="{BB962C8B-B14F-4D97-AF65-F5344CB8AC3E}">
        <p14:creationId xmlns:p14="http://schemas.microsoft.com/office/powerpoint/2010/main" val="8138276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54E672D7-8E2D-4611-973D-F4591A707C34}" type="slidenum">
              <a:rPr lang="en-US" smtClean="0"/>
              <a:t>8</a:t>
            </a:fld>
            <a:endParaRPr lang="en-US"/>
          </a:p>
        </p:txBody>
      </p:sp>
    </p:spTree>
    <p:extLst>
      <p:ext uri="{BB962C8B-B14F-4D97-AF65-F5344CB8AC3E}">
        <p14:creationId xmlns:p14="http://schemas.microsoft.com/office/powerpoint/2010/main" val="4687921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9</a:t>
            </a:fld>
            <a:endParaRPr lang="en-US"/>
          </a:p>
        </p:txBody>
      </p:sp>
    </p:spTree>
    <p:extLst>
      <p:ext uri="{BB962C8B-B14F-4D97-AF65-F5344CB8AC3E}">
        <p14:creationId xmlns:p14="http://schemas.microsoft.com/office/powerpoint/2010/main" val="41991766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10</a:t>
            </a:fld>
            <a:endParaRPr lang="en-US"/>
          </a:p>
        </p:txBody>
      </p:sp>
    </p:spTree>
    <p:extLst>
      <p:ext uri="{BB962C8B-B14F-4D97-AF65-F5344CB8AC3E}">
        <p14:creationId xmlns:p14="http://schemas.microsoft.com/office/powerpoint/2010/main" val="37446545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www.atlassian.com/git/tutorials/comparing-workflows"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3.emf"/></Relationships>
</file>

<file path=ppt/slides/_rels/slide1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nvie/gitflow"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hyperlink" Target="https://nvie.com/posts/a-successful-git-branching-model/"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19416767"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cottchacon.com/2011/08/31/github-flow.html"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docs.gitlab.com/ee/workflow/gitlab_flow.html"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https://trilinos.github.io/" TargetMode="External"/><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s://www.open-mpi.org/"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hyperlink" Target="https://flecsi.github.io/flecsi" TargetMode="External"/><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www.atlassian.com/git/tutorials/comparing-workflows"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9.emf"/></Relationships>
</file>

<file path=ppt/slides/_rels/slide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a:t>Git Workflows</a:t>
            </a:r>
          </a:p>
        </p:txBody>
      </p:sp>
      <p:sp>
        <p:nvSpPr>
          <p:cNvPr id="2" name="Subtitle 1">
            <a:extLst>
              <a:ext uri="{FF2B5EF4-FFF2-40B4-BE49-F238E27FC236}">
                <a16:creationId xmlns:a16="http://schemas.microsoft.com/office/drawing/2014/main" id="{3CC0C520-4F64-4602-B6D4-1175D64E9894}"/>
              </a:ext>
            </a:extLst>
          </p:cNvPr>
          <p:cNvSpPr>
            <a:spLocks noGrp="1"/>
          </p:cNvSpPr>
          <p:nvPr>
            <p:ph type="subTitle" idx="1"/>
          </p:nvPr>
        </p:nvSpPr>
        <p:spPr>
          <a:xfrm>
            <a:off x="3177632" y="2085962"/>
            <a:ext cx="8292317" cy="3521462"/>
          </a:xfrm>
        </p:spPr>
        <p:txBody>
          <a:bodyPr/>
          <a:lstStyle/>
          <a:p>
            <a:r>
              <a:rPr lang="en-US" u="sng" dirty="0"/>
              <a:t>Gregory R. Watson </a:t>
            </a:r>
            <a:r>
              <a:rPr lang="en-US" sz="2000" dirty="0"/>
              <a:t>(he/him)</a:t>
            </a:r>
            <a:br>
              <a:rPr lang="en-US" sz="2000" dirty="0"/>
            </a:br>
            <a:r>
              <a:rPr lang="en-US" sz="2000" dirty="0"/>
              <a:t>Oak Ridge National Laboratory</a:t>
            </a:r>
          </a:p>
          <a:p>
            <a:pPr>
              <a:spcBef>
                <a:spcPts val="2800"/>
              </a:spcBef>
            </a:pPr>
            <a:r>
              <a:rPr lang="en-US" sz="2000" dirty="0"/>
              <a:t>Better Scientific Software tutorial @ Improving Scientific Software 2022</a:t>
            </a:r>
          </a:p>
          <a:p>
            <a:pPr>
              <a:spcBef>
                <a:spcPts val="2800"/>
              </a:spcBef>
            </a:pPr>
            <a:r>
              <a:rPr lang="en-US" sz="2000" dirty="0"/>
              <a:t>Contributors: Patricia Grubel (LANL), Rinku K. Gupta (ANL), Jared O’Neal (ANL), James M. </a:t>
            </a:r>
            <a:r>
              <a:rPr lang="en-US" sz="2000" dirty="0" err="1"/>
              <a:t>Willenbring</a:t>
            </a:r>
            <a:r>
              <a:rPr lang="en-US" sz="2000" dirty="0"/>
              <a:t> (SNL)</a:t>
            </a:r>
          </a:p>
          <a:p>
            <a:endParaRPr lang="en-US" dirty="0"/>
          </a:p>
        </p:txBody>
      </p:sp>
      <p:sp>
        <p:nvSpPr>
          <p:cNvPr id="5" name="TextBox 4">
            <a:extLst>
              <a:ext uri="{FF2B5EF4-FFF2-40B4-BE49-F238E27FC236}">
                <a16:creationId xmlns:a16="http://schemas.microsoft.com/office/drawing/2014/main" id="{6C44C913-01E0-4EDB-A13E-CC1676174061}"/>
              </a:ext>
            </a:extLst>
          </p:cNvPr>
          <p:cNvSpPr txBox="1"/>
          <p:nvPr/>
        </p:nvSpPr>
        <p:spPr>
          <a:xfrm>
            <a:off x="10855922" y="5899980"/>
            <a:ext cx="1332903" cy="276999"/>
          </a:xfrm>
          <a:prstGeom prst="rect">
            <a:avLst/>
          </a:prstGeom>
          <a:noFill/>
        </p:spPr>
        <p:txBody>
          <a:bodyPr wrap="square">
            <a:spAutoFit/>
          </a:bodyPr>
          <a:lstStyle/>
          <a:p>
            <a:r>
              <a:rPr lang="en-US" sz="1200" dirty="0"/>
              <a:t>LA-UR-21-29292</a:t>
            </a:r>
          </a:p>
        </p:txBody>
      </p:sp>
    </p:spTree>
    <p:extLst>
      <p:ext uri="{BB962C8B-B14F-4D97-AF65-F5344CB8AC3E}">
        <p14:creationId xmlns:p14="http://schemas.microsoft.com/office/powerpoint/2010/main" val="33404244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83978-C37D-B543-9210-EFD77EE5A241}"/>
              </a:ext>
            </a:extLst>
          </p:cNvPr>
          <p:cNvSpPr>
            <a:spLocks noGrp="1"/>
          </p:cNvSpPr>
          <p:nvPr>
            <p:ph type="title"/>
          </p:nvPr>
        </p:nvSpPr>
        <p:spPr/>
        <p:txBody>
          <a:bodyPr/>
          <a:lstStyle/>
          <a:p>
            <a:r>
              <a:rPr lang="en-US" dirty="0"/>
              <a:t>Feature Branches</a:t>
            </a:r>
          </a:p>
        </p:txBody>
      </p:sp>
      <p:sp>
        <p:nvSpPr>
          <p:cNvPr id="3" name="Content Placeholder 2">
            <a:extLst>
              <a:ext uri="{FF2B5EF4-FFF2-40B4-BE49-F238E27FC236}">
                <a16:creationId xmlns:a16="http://schemas.microsoft.com/office/drawing/2014/main" id="{0B6F2AEF-2300-F84B-BB99-ECEC425AFCAD}"/>
              </a:ext>
            </a:extLst>
          </p:cNvPr>
          <p:cNvSpPr>
            <a:spLocks noGrp="1"/>
          </p:cNvSpPr>
          <p:nvPr>
            <p:ph idx="1"/>
          </p:nvPr>
        </p:nvSpPr>
        <p:spPr>
          <a:xfrm>
            <a:off x="365761" y="1207973"/>
            <a:ext cx="6961796" cy="4047778"/>
          </a:xfrm>
        </p:spPr>
        <p:txBody>
          <a:bodyPr/>
          <a:lstStyle/>
          <a:p>
            <a:pPr marL="0" indent="0">
              <a:buNone/>
            </a:pPr>
            <a:r>
              <a:rPr lang="en-US" sz="2000" dirty="0"/>
              <a:t>Extend Centralized Workflow</a:t>
            </a:r>
          </a:p>
          <a:p>
            <a:r>
              <a:rPr lang="en-US" sz="2000" dirty="0"/>
              <a:t>Remote repo has commits A &amp; B</a:t>
            </a:r>
          </a:p>
          <a:p>
            <a:r>
              <a:rPr lang="en-US" sz="2000" dirty="0"/>
              <a:t>Bob pulls remote to synchronize local repo to remote</a:t>
            </a:r>
          </a:p>
          <a:p>
            <a:r>
              <a:rPr lang="en-US" sz="2000" dirty="0"/>
              <a:t>Bob creates local feature branch based on commit B</a:t>
            </a:r>
          </a:p>
          <a:p>
            <a:r>
              <a:rPr lang="en-US" sz="2000" dirty="0"/>
              <a:t>Commit C pushed to remote repo</a:t>
            </a:r>
          </a:p>
          <a:p>
            <a:r>
              <a:rPr lang="en-US" sz="2000" dirty="0"/>
              <a:t>Alice pulls remote to synchronize local repo to remote</a:t>
            </a:r>
          </a:p>
          <a:p>
            <a:r>
              <a:rPr lang="en-US" sz="2000" dirty="0"/>
              <a:t>Alice creates local feature branch based on commit C</a:t>
            </a:r>
          </a:p>
          <a:p>
            <a:r>
              <a:rPr lang="en-US" sz="2000" dirty="0"/>
              <a:t>Both develop independently on local feature branches</a:t>
            </a:r>
          </a:p>
          <a:p>
            <a:pPr marL="0" indent="0">
              <a:buNone/>
            </a:pPr>
            <a:endParaRPr lang="en-US" sz="2000" dirty="0"/>
          </a:p>
          <a:p>
            <a:endParaRPr lang="en-US" sz="2000" dirty="0"/>
          </a:p>
        </p:txBody>
      </p:sp>
      <p:pic>
        <p:nvPicPr>
          <p:cNvPr id="4" name="Picture 3">
            <a:extLst>
              <a:ext uri="{FF2B5EF4-FFF2-40B4-BE49-F238E27FC236}">
                <a16:creationId xmlns:a16="http://schemas.microsoft.com/office/drawing/2014/main" id="{7879D0D5-49A1-054D-AEA9-083492052DF4}"/>
              </a:ext>
            </a:extLst>
          </p:cNvPr>
          <p:cNvPicPr>
            <a:picLocks noChangeAspect="1"/>
          </p:cNvPicPr>
          <p:nvPr/>
        </p:nvPicPr>
        <p:blipFill rotWithShape="1">
          <a:blip r:embed="rId3"/>
          <a:srcRect r="56578" b="12291"/>
          <a:stretch/>
        </p:blipFill>
        <p:spPr>
          <a:xfrm>
            <a:off x="7543800" y="697314"/>
            <a:ext cx="3572469" cy="5278438"/>
          </a:xfrm>
          <a:prstGeom prst="rect">
            <a:avLst/>
          </a:prstGeom>
        </p:spPr>
      </p:pic>
      <p:sp>
        <p:nvSpPr>
          <p:cNvPr id="5" name="TextBox 4">
            <a:extLst>
              <a:ext uri="{FF2B5EF4-FFF2-40B4-BE49-F238E27FC236}">
                <a16:creationId xmlns:a16="http://schemas.microsoft.com/office/drawing/2014/main" id="{4D623544-D80B-DE44-A9AF-20717D593275}"/>
              </a:ext>
            </a:extLst>
          </p:cNvPr>
          <p:cNvSpPr txBox="1"/>
          <p:nvPr/>
        </p:nvSpPr>
        <p:spPr>
          <a:xfrm>
            <a:off x="7811452" y="4261430"/>
            <a:ext cx="822960" cy="18288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main  </a:t>
            </a:r>
          </a:p>
        </p:txBody>
      </p:sp>
      <p:sp>
        <p:nvSpPr>
          <p:cNvPr id="6" name="TextBox 5">
            <a:extLst>
              <a:ext uri="{FF2B5EF4-FFF2-40B4-BE49-F238E27FC236}">
                <a16:creationId xmlns:a16="http://schemas.microsoft.com/office/drawing/2014/main" id="{B65C4322-64FE-B944-AED9-C8749E06B80B}"/>
              </a:ext>
            </a:extLst>
          </p:cNvPr>
          <p:cNvSpPr txBox="1"/>
          <p:nvPr/>
        </p:nvSpPr>
        <p:spPr>
          <a:xfrm>
            <a:off x="7811452" y="2191068"/>
            <a:ext cx="822960" cy="27432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a:t>
            </a:r>
            <a:r>
              <a:rPr lang="en-US" sz="1300" b="1" dirty="0"/>
              <a:t>main </a:t>
            </a:r>
            <a:r>
              <a:rPr lang="en-US" sz="1200" b="1" dirty="0"/>
              <a:t> </a:t>
            </a:r>
          </a:p>
        </p:txBody>
      </p:sp>
      <p:sp>
        <p:nvSpPr>
          <p:cNvPr id="7" name="TextBox 6">
            <a:extLst>
              <a:ext uri="{FF2B5EF4-FFF2-40B4-BE49-F238E27FC236}">
                <a16:creationId xmlns:a16="http://schemas.microsoft.com/office/drawing/2014/main" id="{D6D37134-F760-9E44-B5F3-B0F1B61D000E}"/>
              </a:ext>
            </a:extLst>
          </p:cNvPr>
          <p:cNvSpPr txBox="1"/>
          <p:nvPr/>
        </p:nvSpPr>
        <p:spPr>
          <a:xfrm>
            <a:off x="7765732" y="4981431"/>
            <a:ext cx="822960" cy="27432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a:t>
            </a:r>
            <a:r>
              <a:rPr lang="en-US" sz="1300" b="1" dirty="0"/>
              <a:t>main </a:t>
            </a:r>
            <a:r>
              <a:rPr lang="en-US" sz="1200" b="1" dirty="0"/>
              <a:t> </a:t>
            </a:r>
          </a:p>
        </p:txBody>
      </p:sp>
    </p:spTree>
    <p:extLst>
      <p:ext uri="{BB962C8B-B14F-4D97-AF65-F5344CB8AC3E}">
        <p14:creationId xmlns:p14="http://schemas.microsoft.com/office/powerpoint/2010/main" val="767238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A9BCD-1562-4542-961E-43799AD6FB46}"/>
              </a:ext>
            </a:extLst>
          </p:cNvPr>
          <p:cNvSpPr>
            <a:spLocks noGrp="1"/>
          </p:cNvSpPr>
          <p:nvPr>
            <p:ph type="title"/>
          </p:nvPr>
        </p:nvSpPr>
        <p:spPr/>
        <p:txBody>
          <a:bodyPr/>
          <a:lstStyle/>
          <a:p>
            <a:r>
              <a:rPr lang="en-US" dirty="0"/>
              <a:t>Feature Branch Divergence</a:t>
            </a:r>
          </a:p>
        </p:txBody>
      </p:sp>
      <p:sp>
        <p:nvSpPr>
          <p:cNvPr id="3" name="Content Placeholder 2">
            <a:extLst>
              <a:ext uri="{FF2B5EF4-FFF2-40B4-BE49-F238E27FC236}">
                <a16:creationId xmlns:a16="http://schemas.microsoft.com/office/drawing/2014/main" id="{871D40ED-5186-C94B-A814-B0077884D00F}"/>
              </a:ext>
            </a:extLst>
          </p:cNvPr>
          <p:cNvSpPr>
            <a:spLocks noGrp="1"/>
          </p:cNvSpPr>
          <p:nvPr>
            <p:ph idx="1"/>
          </p:nvPr>
        </p:nvSpPr>
        <p:spPr>
          <a:xfrm>
            <a:off x="365760" y="1325880"/>
            <a:ext cx="6937083" cy="4047778"/>
          </a:xfrm>
        </p:spPr>
        <p:txBody>
          <a:bodyPr/>
          <a:lstStyle/>
          <a:p>
            <a:pPr marL="0" indent="0">
              <a:buNone/>
            </a:pPr>
            <a:r>
              <a:rPr lang="en-US" dirty="0"/>
              <a:t>Alice integrates first without issue</a:t>
            </a:r>
          </a:p>
          <a:p>
            <a:r>
              <a:rPr lang="en-US" dirty="0"/>
              <a:t>Alice does fast-forward merge to local main</a:t>
            </a:r>
          </a:p>
          <a:p>
            <a:r>
              <a:rPr lang="en-US" dirty="0"/>
              <a:t>Alice deletes local feature branch</a:t>
            </a:r>
          </a:p>
          <a:p>
            <a:r>
              <a:rPr lang="en-US" dirty="0"/>
              <a:t>Alice pushes main to remote</a:t>
            </a:r>
          </a:p>
          <a:p>
            <a:r>
              <a:rPr lang="en-US" dirty="0"/>
              <a:t>Meanwhile, Bob pulls main from remote and finds Alice’s changes</a:t>
            </a:r>
          </a:p>
          <a:p>
            <a:r>
              <a:rPr lang="en-US" dirty="0"/>
              <a:t>Merge conflict between commits D and E</a:t>
            </a:r>
          </a:p>
        </p:txBody>
      </p:sp>
      <p:pic>
        <p:nvPicPr>
          <p:cNvPr id="7" name="Picture 6">
            <a:extLst>
              <a:ext uri="{FF2B5EF4-FFF2-40B4-BE49-F238E27FC236}">
                <a16:creationId xmlns:a16="http://schemas.microsoft.com/office/drawing/2014/main" id="{AD9086A0-DEE9-E447-BB4B-37CD831AEAA9}"/>
              </a:ext>
            </a:extLst>
          </p:cNvPr>
          <p:cNvPicPr>
            <a:picLocks noChangeAspect="1"/>
          </p:cNvPicPr>
          <p:nvPr/>
        </p:nvPicPr>
        <p:blipFill rotWithShape="1">
          <a:blip r:embed="rId3">
            <a:extLst>
              <a:ext uri="{28A0092B-C50C-407E-A947-70E740481C1C}">
                <a14:useLocalDpi xmlns:a14="http://schemas.microsoft.com/office/drawing/2010/main" val="0"/>
              </a:ext>
            </a:extLst>
          </a:blip>
          <a:srcRect r="52495" b="19192"/>
          <a:stretch/>
        </p:blipFill>
        <p:spPr>
          <a:xfrm>
            <a:off x="7543800" y="914400"/>
            <a:ext cx="4108638" cy="5112327"/>
          </a:xfrm>
          <a:prstGeom prst="rect">
            <a:avLst/>
          </a:prstGeom>
        </p:spPr>
      </p:pic>
      <p:sp>
        <p:nvSpPr>
          <p:cNvPr id="5" name="TextBox 4">
            <a:extLst>
              <a:ext uri="{FF2B5EF4-FFF2-40B4-BE49-F238E27FC236}">
                <a16:creationId xmlns:a16="http://schemas.microsoft.com/office/drawing/2014/main" id="{F0447986-B370-3E4F-9C70-E5C2C6496198}"/>
              </a:ext>
            </a:extLst>
          </p:cNvPr>
          <p:cNvSpPr txBox="1"/>
          <p:nvPr/>
        </p:nvSpPr>
        <p:spPr>
          <a:xfrm>
            <a:off x="7824152" y="1429068"/>
            <a:ext cx="822960" cy="27432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a:t>
            </a:r>
            <a:r>
              <a:rPr lang="en-US" sz="1300" b="1" dirty="0"/>
              <a:t>main </a:t>
            </a:r>
            <a:r>
              <a:rPr lang="en-US" sz="1200" b="1" dirty="0"/>
              <a:t> </a:t>
            </a:r>
          </a:p>
        </p:txBody>
      </p:sp>
      <p:sp>
        <p:nvSpPr>
          <p:cNvPr id="6" name="TextBox 5">
            <a:extLst>
              <a:ext uri="{FF2B5EF4-FFF2-40B4-BE49-F238E27FC236}">
                <a16:creationId xmlns:a16="http://schemas.microsoft.com/office/drawing/2014/main" id="{FEE6FFBE-79DA-2346-BAB2-FBE281071C6E}"/>
              </a:ext>
            </a:extLst>
          </p:cNvPr>
          <p:cNvSpPr txBox="1"/>
          <p:nvPr/>
        </p:nvSpPr>
        <p:spPr>
          <a:xfrm>
            <a:off x="7824152" y="4235768"/>
            <a:ext cx="822960" cy="27432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a:t>
            </a:r>
            <a:r>
              <a:rPr lang="en-US" sz="1300" b="1" dirty="0"/>
              <a:t>main </a:t>
            </a:r>
            <a:r>
              <a:rPr lang="en-US" sz="1200" b="1" dirty="0"/>
              <a:t> </a:t>
            </a:r>
          </a:p>
        </p:txBody>
      </p:sp>
      <p:sp>
        <p:nvSpPr>
          <p:cNvPr id="8" name="TextBox 7">
            <a:extLst>
              <a:ext uri="{FF2B5EF4-FFF2-40B4-BE49-F238E27FC236}">
                <a16:creationId xmlns:a16="http://schemas.microsoft.com/office/drawing/2014/main" id="{72669AFB-5412-714C-9DB8-976E00B92639}"/>
              </a:ext>
            </a:extLst>
          </p:cNvPr>
          <p:cNvSpPr txBox="1"/>
          <p:nvPr/>
        </p:nvSpPr>
        <p:spPr>
          <a:xfrm>
            <a:off x="7824152" y="5047616"/>
            <a:ext cx="822960" cy="27432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a:t>
            </a:r>
            <a:r>
              <a:rPr lang="en-US" sz="1300" b="1" dirty="0"/>
              <a:t>main </a:t>
            </a:r>
            <a:r>
              <a:rPr lang="en-US" sz="1200" b="1" dirty="0"/>
              <a:t> </a:t>
            </a:r>
          </a:p>
        </p:txBody>
      </p:sp>
    </p:spTree>
    <p:extLst>
      <p:ext uri="{BB962C8B-B14F-4D97-AF65-F5344CB8AC3E}">
        <p14:creationId xmlns:p14="http://schemas.microsoft.com/office/powerpoint/2010/main" val="28837247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A24D0-D0B5-A64E-9BB5-4FF8D0A80CA3}"/>
              </a:ext>
            </a:extLst>
          </p:cNvPr>
          <p:cNvSpPr>
            <a:spLocks noGrp="1"/>
          </p:cNvSpPr>
          <p:nvPr>
            <p:ph type="title"/>
          </p:nvPr>
        </p:nvSpPr>
        <p:spPr/>
        <p:txBody>
          <a:bodyPr/>
          <a:lstStyle/>
          <a:p>
            <a:r>
              <a:rPr lang="en-US" dirty="0"/>
              <a:t>Feature Race Condition</a:t>
            </a:r>
          </a:p>
        </p:txBody>
      </p:sp>
      <p:sp>
        <p:nvSpPr>
          <p:cNvPr id="3" name="Content Placeholder 2">
            <a:extLst>
              <a:ext uri="{FF2B5EF4-FFF2-40B4-BE49-F238E27FC236}">
                <a16:creationId xmlns:a16="http://schemas.microsoft.com/office/drawing/2014/main" id="{7D23096A-BE81-5C4B-873F-5CDBBBD47487}"/>
              </a:ext>
            </a:extLst>
          </p:cNvPr>
          <p:cNvSpPr>
            <a:spLocks noGrp="1"/>
          </p:cNvSpPr>
          <p:nvPr>
            <p:ph idx="1"/>
          </p:nvPr>
        </p:nvSpPr>
        <p:spPr>
          <a:xfrm>
            <a:off x="365760" y="1325880"/>
            <a:ext cx="6578737" cy="4047778"/>
          </a:xfrm>
        </p:spPr>
        <p:txBody>
          <a:bodyPr/>
          <a:lstStyle/>
          <a:p>
            <a:pPr marL="0" indent="0">
              <a:buNone/>
            </a:pPr>
            <a:r>
              <a:rPr lang="en-US" sz="1800" dirty="0"/>
              <a:t>Integration occurs on Bob’s local repo</a:t>
            </a:r>
          </a:p>
          <a:p>
            <a:r>
              <a:rPr lang="en-US" sz="1800" dirty="0"/>
              <a:t>Bob laments not having fast-forward merge</a:t>
            </a:r>
          </a:p>
          <a:p>
            <a:r>
              <a:rPr lang="en-US" sz="1800" dirty="0"/>
              <a:t>Bob </a:t>
            </a:r>
            <a:r>
              <a:rPr lang="en-US" sz="1800" b="1" dirty="0"/>
              <a:t>rebases</a:t>
            </a:r>
            <a:r>
              <a:rPr lang="en-US" sz="1800" dirty="0"/>
              <a:t> local feature branch to latest commit on main</a:t>
            </a:r>
          </a:p>
          <a:p>
            <a:pPr lvl="1"/>
            <a:r>
              <a:rPr lang="en-US" sz="1800" dirty="0"/>
              <a:t>E based off of commit B</a:t>
            </a:r>
          </a:p>
          <a:p>
            <a:pPr lvl="1"/>
            <a:r>
              <a:rPr lang="en-US" sz="1800" dirty="0"/>
              <a:t>E’ based off of Alice’s commit I</a:t>
            </a:r>
          </a:p>
          <a:p>
            <a:pPr lvl="1"/>
            <a:r>
              <a:rPr lang="en-US" sz="1800" dirty="0"/>
              <a:t>E’ is E integrated with commits C, D, F, G, I</a:t>
            </a:r>
          </a:p>
          <a:p>
            <a:r>
              <a:rPr lang="en-US" sz="1800" dirty="0"/>
              <a:t>Merge conflict resolved by Bob &amp; Alice on Bob’s local branch when converting commit E into E’</a:t>
            </a:r>
          </a:p>
          <a:p>
            <a:r>
              <a:rPr lang="en-US" sz="1800" dirty="0"/>
              <a:t>Can test on feature branch and merge easily and cleanly</a:t>
            </a:r>
          </a:p>
          <a:p>
            <a:endParaRPr lang="en-US" sz="1800" dirty="0"/>
          </a:p>
          <a:p>
            <a:r>
              <a:rPr lang="en-US" sz="1800" dirty="0"/>
              <a:t>See </a:t>
            </a:r>
            <a:r>
              <a:rPr lang="en-US" sz="1800" dirty="0">
                <a:hlinkClick r:id="rId3"/>
              </a:rPr>
              <a:t>Atlassian/BitBucket</a:t>
            </a:r>
            <a:r>
              <a:rPr lang="en-US" sz="1800" dirty="0"/>
              <a:t> for a richer Feature Branch Workflow</a:t>
            </a:r>
          </a:p>
          <a:p>
            <a:endParaRPr lang="en-US" sz="1800" dirty="0"/>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F9B7AE99-A7E9-BB4D-9635-C82C9229FB63}"/>
              </a:ext>
            </a:extLst>
          </p:cNvPr>
          <p:cNvPicPr>
            <a:picLocks noChangeAspect="1"/>
          </p:cNvPicPr>
          <p:nvPr/>
        </p:nvPicPr>
        <p:blipFill rotWithShape="1">
          <a:blip r:embed="rId4">
            <a:extLst>
              <a:ext uri="{28A0092B-C50C-407E-A947-70E740481C1C}">
                <a14:useLocalDpi xmlns:a14="http://schemas.microsoft.com/office/drawing/2010/main" val="0"/>
              </a:ext>
            </a:extLst>
          </a:blip>
          <a:srcRect r="52729" b="18960"/>
          <a:stretch/>
        </p:blipFill>
        <p:spPr>
          <a:xfrm>
            <a:off x="7543801" y="914399"/>
            <a:ext cx="4068751" cy="5102352"/>
          </a:xfrm>
          <a:prstGeom prst="rect">
            <a:avLst/>
          </a:prstGeom>
        </p:spPr>
      </p:pic>
      <p:sp>
        <p:nvSpPr>
          <p:cNvPr id="5" name="TextBox 4">
            <a:extLst>
              <a:ext uri="{FF2B5EF4-FFF2-40B4-BE49-F238E27FC236}">
                <a16:creationId xmlns:a16="http://schemas.microsoft.com/office/drawing/2014/main" id="{AEEEF759-A97D-EE48-B9CD-6A8DF100A3BC}"/>
              </a:ext>
            </a:extLst>
          </p:cNvPr>
          <p:cNvSpPr txBox="1"/>
          <p:nvPr/>
        </p:nvSpPr>
        <p:spPr>
          <a:xfrm>
            <a:off x="7900352" y="1429068"/>
            <a:ext cx="822960" cy="27432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a:t>
            </a:r>
            <a:r>
              <a:rPr lang="en-US" sz="1300" b="1" dirty="0"/>
              <a:t>main </a:t>
            </a:r>
            <a:r>
              <a:rPr lang="en-US" sz="1200" b="1" dirty="0"/>
              <a:t> </a:t>
            </a:r>
          </a:p>
        </p:txBody>
      </p:sp>
      <p:sp>
        <p:nvSpPr>
          <p:cNvPr id="6" name="TextBox 5">
            <a:extLst>
              <a:ext uri="{FF2B5EF4-FFF2-40B4-BE49-F238E27FC236}">
                <a16:creationId xmlns:a16="http://schemas.microsoft.com/office/drawing/2014/main" id="{E81F1C79-6628-EF4E-B43B-3934FEE0AD37}"/>
              </a:ext>
            </a:extLst>
          </p:cNvPr>
          <p:cNvSpPr txBox="1"/>
          <p:nvPr/>
        </p:nvSpPr>
        <p:spPr>
          <a:xfrm>
            <a:off x="7900352" y="4121023"/>
            <a:ext cx="822960" cy="27432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a:t>
            </a:r>
            <a:r>
              <a:rPr lang="en-US" sz="1300" b="1" dirty="0"/>
              <a:t>main </a:t>
            </a:r>
            <a:r>
              <a:rPr lang="en-US" sz="1200" b="1" dirty="0"/>
              <a:t> </a:t>
            </a:r>
          </a:p>
        </p:txBody>
      </p:sp>
      <p:sp>
        <p:nvSpPr>
          <p:cNvPr id="7" name="TextBox 6">
            <a:extLst>
              <a:ext uri="{FF2B5EF4-FFF2-40B4-BE49-F238E27FC236}">
                <a16:creationId xmlns:a16="http://schemas.microsoft.com/office/drawing/2014/main" id="{104FC445-FE31-A848-9D02-6A9B1DC6D745}"/>
              </a:ext>
            </a:extLst>
          </p:cNvPr>
          <p:cNvSpPr txBox="1"/>
          <p:nvPr/>
        </p:nvSpPr>
        <p:spPr>
          <a:xfrm>
            <a:off x="7868284" y="4988749"/>
            <a:ext cx="822960" cy="27432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a:t>
            </a:r>
            <a:r>
              <a:rPr lang="en-US" sz="1300" b="1" dirty="0"/>
              <a:t>main </a:t>
            </a:r>
            <a:r>
              <a:rPr lang="en-US" sz="1200" b="1" dirty="0"/>
              <a:t> </a:t>
            </a:r>
          </a:p>
        </p:txBody>
      </p:sp>
    </p:spTree>
    <p:extLst>
      <p:ext uri="{BB962C8B-B14F-4D97-AF65-F5344CB8AC3E}">
        <p14:creationId xmlns:p14="http://schemas.microsoft.com/office/powerpoint/2010/main" val="31334434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5DB01-506C-2448-9D32-40AE24ED5E5B}"/>
              </a:ext>
            </a:extLst>
          </p:cNvPr>
          <p:cNvSpPr>
            <a:spLocks noGrp="1"/>
          </p:cNvSpPr>
          <p:nvPr>
            <p:ph type="title"/>
          </p:nvPr>
        </p:nvSpPr>
        <p:spPr/>
        <p:txBody>
          <a:bodyPr/>
          <a:lstStyle/>
          <a:p>
            <a:r>
              <a:rPr lang="en-US" dirty="0"/>
              <a:t>More Branches</a:t>
            </a:r>
          </a:p>
        </p:txBody>
      </p:sp>
      <p:sp>
        <p:nvSpPr>
          <p:cNvPr id="3" name="Content Placeholder 2">
            <a:extLst>
              <a:ext uri="{FF2B5EF4-FFF2-40B4-BE49-F238E27FC236}">
                <a16:creationId xmlns:a16="http://schemas.microsoft.com/office/drawing/2014/main" id="{AB1E63D6-6FAD-4145-81C6-9BCC413E2E16}"/>
              </a:ext>
            </a:extLst>
          </p:cNvPr>
          <p:cNvSpPr>
            <a:spLocks noGrp="1"/>
          </p:cNvSpPr>
          <p:nvPr>
            <p:ph idx="1"/>
          </p:nvPr>
        </p:nvSpPr>
        <p:spPr>
          <a:xfrm>
            <a:off x="365761" y="958883"/>
            <a:ext cx="5997969" cy="4047778"/>
          </a:xfrm>
        </p:spPr>
        <p:txBody>
          <a:bodyPr/>
          <a:lstStyle/>
          <a:p>
            <a:pPr marL="0" indent="0">
              <a:buNone/>
            </a:pPr>
            <a:r>
              <a:rPr lang="en-US" dirty="0"/>
              <a:t>Branches with </a:t>
            </a:r>
            <a:r>
              <a:rPr lang="en-US" u="sng" dirty="0"/>
              <a:t>infinite lifetime</a:t>
            </a:r>
          </a:p>
          <a:p>
            <a:r>
              <a:rPr lang="en-US" dirty="0"/>
              <a:t>Base off of main branch</a:t>
            </a:r>
          </a:p>
          <a:p>
            <a:r>
              <a:rPr lang="en-US" dirty="0"/>
              <a:t>Exist in all copies of a repository</a:t>
            </a:r>
          </a:p>
          <a:p>
            <a:r>
              <a:rPr lang="en-US" dirty="0"/>
              <a:t>Each provides a distinct </a:t>
            </a:r>
            <a:r>
              <a:rPr lang="en-US" b="1" dirty="0"/>
              <a:t>environment</a:t>
            </a:r>
          </a:p>
          <a:p>
            <a:pPr lvl="1"/>
            <a:r>
              <a:rPr lang="en-US" dirty="0"/>
              <a:t>Development vs. pre-production</a:t>
            </a:r>
          </a:p>
        </p:txBody>
      </p:sp>
      <p:pic>
        <p:nvPicPr>
          <p:cNvPr id="6" name="Content Placeholder 4">
            <a:extLst>
              <a:ext uri="{FF2B5EF4-FFF2-40B4-BE49-F238E27FC236}">
                <a16:creationId xmlns:a16="http://schemas.microsoft.com/office/drawing/2014/main" id="{8EDC29C2-D834-984E-A36C-09D78A54F493}"/>
              </a:ext>
            </a:extLst>
          </p:cNvPr>
          <p:cNvPicPr>
            <a:picLocks noChangeAspect="1"/>
          </p:cNvPicPr>
          <p:nvPr/>
        </p:nvPicPr>
        <p:blipFill rotWithShape="1">
          <a:blip r:embed="rId3">
            <a:extLst>
              <a:ext uri="{28A0092B-C50C-407E-A947-70E740481C1C}">
                <a14:useLocalDpi xmlns:a14="http://schemas.microsoft.com/office/drawing/2010/main" val="0"/>
              </a:ext>
            </a:extLst>
          </a:blip>
          <a:srcRect l="2737" t="5952" r="27330" b="53074"/>
          <a:stretch/>
        </p:blipFill>
        <p:spPr bwMode="auto">
          <a:xfrm>
            <a:off x="3470636" y="3548819"/>
            <a:ext cx="5782055" cy="2478024"/>
          </a:xfrm>
          <a:prstGeom prst="rect">
            <a:avLst/>
          </a:prstGeom>
          <a:noFill/>
          <a:ln w="9525">
            <a:noFill/>
            <a:miter lim="800000"/>
            <a:headEnd/>
            <a:tailEnd/>
          </a:ln>
        </p:spPr>
      </p:pic>
      <p:sp>
        <p:nvSpPr>
          <p:cNvPr id="5" name="TextBox 4">
            <a:extLst>
              <a:ext uri="{FF2B5EF4-FFF2-40B4-BE49-F238E27FC236}">
                <a16:creationId xmlns:a16="http://schemas.microsoft.com/office/drawing/2014/main" id="{0DF1C353-B24F-254B-A331-11A408B528ED}"/>
              </a:ext>
            </a:extLst>
          </p:cNvPr>
          <p:cNvSpPr txBox="1"/>
          <p:nvPr/>
        </p:nvSpPr>
        <p:spPr>
          <a:xfrm>
            <a:off x="3607752" y="3548819"/>
            <a:ext cx="822960" cy="27432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a:t>
            </a:r>
            <a:r>
              <a:rPr lang="en-US" sz="1300" b="1" dirty="0"/>
              <a:t>main </a:t>
            </a:r>
            <a:r>
              <a:rPr lang="en-US" sz="1200" b="1" dirty="0"/>
              <a:t> </a:t>
            </a:r>
          </a:p>
        </p:txBody>
      </p:sp>
    </p:spTree>
    <p:extLst>
      <p:ext uri="{BB962C8B-B14F-4D97-AF65-F5344CB8AC3E}">
        <p14:creationId xmlns:p14="http://schemas.microsoft.com/office/powerpoint/2010/main" val="88559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2A3CB-B57C-B94D-8AED-B95D1F80E379}"/>
              </a:ext>
            </a:extLst>
          </p:cNvPr>
          <p:cNvSpPr>
            <a:spLocks noGrp="1"/>
          </p:cNvSpPr>
          <p:nvPr>
            <p:ph type="title"/>
          </p:nvPr>
        </p:nvSpPr>
        <p:spPr/>
        <p:txBody>
          <a:bodyPr/>
          <a:lstStyle/>
          <a:p>
            <a:r>
              <a:rPr lang="en-US" dirty="0"/>
              <a:t>Pull/Merge Requests (GitHub/GitLab)</a:t>
            </a:r>
          </a:p>
        </p:txBody>
      </p:sp>
      <p:sp>
        <p:nvSpPr>
          <p:cNvPr id="3" name="Content Placeholder 2">
            <a:extLst>
              <a:ext uri="{FF2B5EF4-FFF2-40B4-BE49-F238E27FC236}">
                <a16:creationId xmlns:a16="http://schemas.microsoft.com/office/drawing/2014/main" id="{57AFD203-C48A-CC4F-92A6-C42A2A1CC27B}"/>
              </a:ext>
            </a:extLst>
          </p:cNvPr>
          <p:cNvSpPr>
            <a:spLocks noGrp="1"/>
          </p:cNvSpPr>
          <p:nvPr>
            <p:ph idx="1"/>
          </p:nvPr>
        </p:nvSpPr>
        <p:spPr>
          <a:xfrm>
            <a:off x="365760" y="1428557"/>
            <a:ext cx="11369809" cy="4047778"/>
          </a:xfrm>
        </p:spPr>
        <p:txBody>
          <a:bodyPr/>
          <a:lstStyle/>
          <a:p>
            <a:r>
              <a:rPr lang="en-US" dirty="0"/>
              <a:t>Code review and testing before merge</a:t>
            </a:r>
          </a:p>
          <a:p>
            <a:pPr lvl="1"/>
            <a:r>
              <a:rPr lang="en-US" dirty="0"/>
              <a:t>Alerts team and others about changes in branch before merge</a:t>
            </a:r>
          </a:p>
          <a:p>
            <a:pPr lvl="1"/>
            <a:r>
              <a:rPr lang="en-US" dirty="0"/>
              <a:t>Discussions ensue with possible follow up commits</a:t>
            </a:r>
          </a:p>
          <a:p>
            <a:pPr lvl="1"/>
            <a:r>
              <a:rPr lang="en-US" dirty="0"/>
              <a:t>Can request reviewer</a:t>
            </a:r>
          </a:p>
          <a:p>
            <a:r>
              <a:rPr lang="en-US" dirty="0"/>
              <a:t>Set policies for merge</a:t>
            </a:r>
          </a:p>
          <a:p>
            <a:pPr lvl="1"/>
            <a:r>
              <a:rPr lang="en-US" dirty="0"/>
              <a:t>Enforce rules such as coding standards</a:t>
            </a:r>
          </a:p>
          <a:p>
            <a:pPr lvl="1"/>
            <a:r>
              <a:rPr lang="en-US" dirty="0"/>
              <a:t>Minimum number of reviewers</a:t>
            </a:r>
          </a:p>
          <a:p>
            <a:pPr lvl="1"/>
            <a:r>
              <a:rPr lang="en-US" dirty="0"/>
              <a:t>Protected </a:t>
            </a:r>
            <a:r>
              <a:rPr lang="en-US" dirty="0" err="1"/>
              <a:t>braches</a:t>
            </a:r>
            <a:endParaRPr lang="en-US" dirty="0"/>
          </a:p>
        </p:txBody>
      </p:sp>
    </p:spTree>
    <p:extLst>
      <p:ext uri="{BB962C8B-B14F-4D97-AF65-F5344CB8AC3E}">
        <p14:creationId xmlns:p14="http://schemas.microsoft.com/office/powerpoint/2010/main" val="8107651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319D7-B951-5F48-8FCB-96FFBE6D28E4}"/>
              </a:ext>
            </a:extLst>
          </p:cNvPr>
          <p:cNvSpPr>
            <a:spLocks noGrp="1"/>
          </p:cNvSpPr>
          <p:nvPr>
            <p:ph type="title"/>
          </p:nvPr>
        </p:nvSpPr>
        <p:spPr/>
        <p:txBody>
          <a:bodyPr/>
          <a:lstStyle/>
          <a:p>
            <a:r>
              <a:rPr lang="en-US" dirty="0"/>
              <a:t>GitHub Forks</a:t>
            </a:r>
          </a:p>
        </p:txBody>
      </p:sp>
      <p:sp>
        <p:nvSpPr>
          <p:cNvPr id="3" name="Content Placeholder 2">
            <a:extLst>
              <a:ext uri="{FF2B5EF4-FFF2-40B4-BE49-F238E27FC236}">
                <a16:creationId xmlns:a16="http://schemas.microsoft.com/office/drawing/2014/main" id="{C0791E2B-1593-0C44-AE53-3527DEC6A1DC}"/>
              </a:ext>
            </a:extLst>
          </p:cNvPr>
          <p:cNvSpPr>
            <a:spLocks noGrp="1"/>
          </p:cNvSpPr>
          <p:nvPr>
            <p:ph idx="1"/>
          </p:nvPr>
        </p:nvSpPr>
        <p:spPr>
          <a:xfrm>
            <a:off x="409507" y="1325880"/>
            <a:ext cx="11779318" cy="4047778"/>
          </a:xfrm>
        </p:spPr>
        <p:txBody>
          <a:bodyPr/>
          <a:lstStyle/>
          <a:p>
            <a:r>
              <a:rPr lang="en-US" dirty="0"/>
              <a:t>A “fork” of a repository is a complete copy of another repository, inside a different GitHub account.</a:t>
            </a:r>
          </a:p>
          <a:p>
            <a:pPr lvl="1"/>
            <a:r>
              <a:rPr lang="en-US" i="1" dirty="0"/>
              <a:t>Different</a:t>
            </a:r>
            <a:r>
              <a:rPr lang="en-US" dirty="0"/>
              <a:t> from a clone</a:t>
            </a:r>
          </a:p>
          <a:p>
            <a:r>
              <a:rPr lang="en-US" dirty="0"/>
              <a:t>Forking requires read access to the </a:t>
            </a:r>
            <a:r>
              <a:rPr lang="en-US" i="1" dirty="0"/>
              <a:t>upstream</a:t>
            </a:r>
            <a:r>
              <a:rPr lang="en-US" dirty="0"/>
              <a:t> repository</a:t>
            </a:r>
          </a:p>
          <a:p>
            <a:pPr lvl="1"/>
            <a:r>
              <a:rPr lang="en-US" dirty="0"/>
              <a:t>Forks of public repositories are public</a:t>
            </a:r>
          </a:p>
          <a:p>
            <a:pPr lvl="1"/>
            <a:r>
              <a:rPr lang="en-US" dirty="0"/>
              <a:t>External collaborators can be granted write access to your fork</a:t>
            </a:r>
          </a:p>
          <a:p>
            <a:pPr lvl="1"/>
            <a:r>
              <a:rPr lang="en-US" dirty="0"/>
              <a:t>You cannot fork a fork</a:t>
            </a:r>
          </a:p>
          <a:p>
            <a:r>
              <a:rPr lang="en-US" dirty="0"/>
              <a:t>Does not copy issues or pull requests</a:t>
            </a:r>
          </a:p>
          <a:p>
            <a:r>
              <a:rPr lang="en-US" dirty="0"/>
              <a:t>Use branches within your fork (do not modify main)</a:t>
            </a:r>
          </a:p>
          <a:p>
            <a:r>
              <a:rPr lang="en-US" dirty="0"/>
              <a:t>A pull/merge request can be used to suggest changes to the upstream repository</a:t>
            </a:r>
          </a:p>
          <a:p>
            <a:pPr lvl="1"/>
            <a:r>
              <a:rPr lang="en-US" dirty="0"/>
              <a:t>Added benefit: pull requests from forks prevent huge numbers of branches on the upstream repository</a:t>
            </a:r>
          </a:p>
        </p:txBody>
      </p:sp>
    </p:spTree>
    <p:extLst>
      <p:ext uri="{BB962C8B-B14F-4D97-AF65-F5344CB8AC3E}">
        <p14:creationId xmlns:p14="http://schemas.microsoft.com/office/powerpoint/2010/main" val="41923974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2A50A-4072-6A46-BFD0-09B711A73760}"/>
              </a:ext>
            </a:extLst>
          </p:cNvPr>
          <p:cNvSpPr>
            <a:spLocks noGrp="1"/>
          </p:cNvSpPr>
          <p:nvPr>
            <p:ph type="title"/>
          </p:nvPr>
        </p:nvSpPr>
        <p:spPr>
          <a:xfrm>
            <a:off x="406843" y="190500"/>
            <a:ext cx="11372473" cy="914400"/>
          </a:xfrm>
        </p:spPr>
        <p:txBody>
          <a:bodyPr/>
          <a:lstStyle/>
          <a:p>
            <a:r>
              <a:rPr lang="en-US" dirty="0"/>
              <a:t>Code Review – What Peer Code Review Can Provide</a:t>
            </a:r>
          </a:p>
        </p:txBody>
      </p:sp>
      <p:sp>
        <p:nvSpPr>
          <p:cNvPr id="3" name="Content Placeholder 2">
            <a:extLst>
              <a:ext uri="{FF2B5EF4-FFF2-40B4-BE49-F238E27FC236}">
                <a16:creationId xmlns:a16="http://schemas.microsoft.com/office/drawing/2014/main" id="{99FBF6DE-C30C-2C49-B5E7-CC621541936F}"/>
              </a:ext>
            </a:extLst>
          </p:cNvPr>
          <p:cNvSpPr>
            <a:spLocks noGrp="1"/>
          </p:cNvSpPr>
          <p:nvPr>
            <p:ph idx="1"/>
          </p:nvPr>
        </p:nvSpPr>
        <p:spPr>
          <a:xfrm>
            <a:off x="409507" y="742950"/>
            <a:ext cx="11369809" cy="4794250"/>
          </a:xfrm>
        </p:spPr>
        <p:txBody>
          <a:bodyPr/>
          <a:lstStyle/>
          <a:p>
            <a:r>
              <a:rPr lang="en-US" dirty="0"/>
              <a:t>Allows discussion of proposed changes</a:t>
            </a:r>
          </a:p>
          <a:p>
            <a:pPr lvl="1"/>
            <a:r>
              <a:rPr lang="en-US" dirty="0"/>
              <a:t>Iterations for better code</a:t>
            </a:r>
          </a:p>
          <a:p>
            <a:pPr lvl="1"/>
            <a:r>
              <a:rPr lang="en-US" dirty="0"/>
              <a:t>Discussions and reviewing allow more understanding of the code </a:t>
            </a:r>
          </a:p>
          <a:p>
            <a:r>
              <a:rPr lang="en-US" dirty="0"/>
              <a:t>Ensures requested change/feature met</a:t>
            </a:r>
          </a:p>
          <a:p>
            <a:r>
              <a:rPr lang="en-US" dirty="0"/>
              <a:t>Evaluates impact of the change</a:t>
            </a:r>
          </a:p>
          <a:p>
            <a:pPr lvl="1"/>
            <a:r>
              <a:rPr lang="en-US" dirty="0"/>
              <a:t>Breakages</a:t>
            </a:r>
          </a:p>
          <a:p>
            <a:pPr lvl="1"/>
            <a:r>
              <a:rPr lang="en-US" dirty="0"/>
              <a:t>Interactions with other parts of code</a:t>
            </a:r>
          </a:p>
          <a:p>
            <a:r>
              <a:rPr lang="en-US" dirty="0"/>
              <a:t>Ensures coding guidelines are met</a:t>
            </a:r>
          </a:p>
          <a:p>
            <a:r>
              <a:rPr lang="en-US" dirty="0"/>
              <a:t>Improves practices by learning</a:t>
            </a:r>
          </a:p>
          <a:p>
            <a:pPr lvl="1"/>
            <a:r>
              <a:rPr lang="en-US" dirty="0"/>
              <a:t>About other parts of the code</a:t>
            </a:r>
          </a:p>
          <a:p>
            <a:pPr lvl="1"/>
            <a:r>
              <a:rPr lang="en-US" dirty="0"/>
              <a:t>Helpful coding techniques by others</a:t>
            </a:r>
          </a:p>
          <a:p>
            <a:pPr marL="0" indent="0">
              <a:buNone/>
            </a:pPr>
            <a:endParaRPr lang="en-US" dirty="0"/>
          </a:p>
        </p:txBody>
      </p:sp>
      <p:sp>
        <p:nvSpPr>
          <p:cNvPr id="4" name="TextBox 3">
            <a:extLst>
              <a:ext uri="{FF2B5EF4-FFF2-40B4-BE49-F238E27FC236}">
                <a16:creationId xmlns:a16="http://schemas.microsoft.com/office/drawing/2014/main" id="{3221CF11-B650-9D4F-B9A0-430ED74F62F2}"/>
              </a:ext>
            </a:extLst>
          </p:cNvPr>
          <p:cNvSpPr txBox="1"/>
          <p:nvPr/>
        </p:nvSpPr>
        <p:spPr>
          <a:xfrm>
            <a:off x="5656459" y="3851275"/>
            <a:ext cx="6532366" cy="1015663"/>
          </a:xfrm>
          <a:prstGeom prst="rect">
            <a:avLst/>
          </a:prstGeom>
          <a:noFill/>
        </p:spPr>
        <p:txBody>
          <a:bodyPr wrap="none" lIns="118872" tIns="91440" rIns="118872" bIns="91440" rtlCol="0" anchor="ctr" anchorCtr="0">
            <a:spAutoFit/>
          </a:bodyPr>
          <a:lstStyle/>
          <a:p>
            <a:pPr marL="0" indent="0">
              <a:buNone/>
            </a:pPr>
            <a:r>
              <a:rPr lang="en-US" dirty="0"/>
              <a:t>Blog: </a:t>
            </a:r>
            <a:r>
              <a:rPr lang="en-US" b="1" dirty="0"/>
              <a:t>How to code review in a Pull Request</a:t>
            </a:r>
          </a:p>
          <a:p>
            <a:pPr marL="0" indent="0">
              <a:buNone/>
            </a:pPr>
            <a:r>
              <a:rPr lang="en-US" dirty="0"/>
              <a:t>Author: Hugo Sousa - March 17, 2021</a:t>
            </a:r>
          </a:p>
          <a:p>
            <a:pPr marL="0" indent="0">
              <a:buNone/>
            </a:pPr>
            <a:r>
              <a:rPr lang="en-US" u="sng" dirty="0">
                <a:solidFill>
                  <a:srgbClr val="AA2F36"/>
                </a:solidFill>
              </a:rPr>
              <a:t>https://</a:t>
            </a:r>
            <a:r>
              <a:rPr lang="en-US" u="sng" dirty="0" err="1">
                <a:solidFill>
                  <a:srgbClr val="AA2F36"/>
                </a:solidFill>
              </a:rPr>
              <a:t>blog.codacy.com</a:t>
            </a:r>
            <a:r>
              <a:rPr lang="en-US" u="sng" dirty="0">
                <a:solidFill>
                  <a:srgbClr val="AA2F36"/>
                </a:solidFill>
              </a:rPr>
              <a:t>/how-to-code-review-in-a-pull-request/</a:t>
            </a:r>
          </a:p>
        </p:txBody>
      </p:sp>
    </p:spTree>
    <p:extLst>
      <p:ext uri="{BB962C8B-B14F-4D97-AF65-F5344CB8AC3E}">
        <p14:creationId xmlns:p14="http://schemas.microsoft.com/office/powerpoint/2010/main" val="32674932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2A50A-4072-6A46-BFD0-09B711A73760}"/>
              </a:ext>
            </a:extLst>
          </p:cNvPr>
          <p:cNvSpPr>
            <a:spLocks noGrp="1"/>
          </p:cNvSpPr>
          <p:nvPr>
            <p:ph type="title"/>
          </p:nvPr>
        </p:nvSpPr>
        <p:spPr/>
        <p:txBody>
          <a:bodyPr/>
          <a:lstStyle/>
          <a:p>
            <a:r>
              <a:rPr lang="en-US" dirty="0"/>
              <a:t>Code Review  - Improvement and Practices</a:t>
            </a:r>
          </a:p>
        </p:txBody>
      </p:sp>
      <p:sp>
        <p:nvSpPr>
          <p:cNvPr id="3" name="Content Placeholder 2">
            <a:extLst>
              <a:ext uri="{FF2B5EF4-FFF2-40B4-BE49-F238E27FC236}">
                <a16:creationId xmlns:a16="http://schemas.microsoft.com/office/drawing/2014/main" id="{99FBF6DE-C30C-2C49-B5E7-CC621541936F}"/>
              </a:ext>
            </a:extLst>
          </p:cNvPr>
          <p:cNvSpPr>
            <a:spLocks noGrp="1"/>
          </p:cNvSpPr>
          <p:nvPr>
            <p:ph idx="1"/>
          </p:nvPr>
        </p:nvSpPr>
        <p:spPr>
          <a:xfrm>
            <a:off x="365760" y="1325880"/>
            <a:ext cx="11369809" cy="4935220"/>
          </a:xfrm>
        </p:spPr>
        <p:txBody>
          <a:bodyPr/>
          <a:lstStyle/>
          <a:p>
            <a:r>
              <a:rPr lang="en-US" dirty="0"/>
              <a:t>Helpful practices for scientific research software</a:t>
            </a:r>
          </a:p>
          <a:p>
            <a:pPr lvl="1"/>
            <a:r>
              <a:rPr lang="en-US" dirty="0"/>
              <a:t>Make code review process formal with structured guidelines</a:t>
            </a:r>
          </a:p>
          <a:p>
            <a:pPr lvl="1"/>
            <a:r>
              <a:rPr lang="en-US" dirty="0"/>
              <a:t>Allocate sufficient time in the development process to perform code review</a:t>
            </a:r>
          </a:p>
          <a:p>
            <a:pPr lvl="1"/>
            <a:r>
              <a:rPr lang="en-US" dirty="0"/>
              <a:t>Try to ensure at least one science review and one technical review</a:t>
            </a:r>
          </a:p>
          <a:p>
            <a:pPr lvl="1"/>
            <a:r>
              <a:rPr lang="en-US" dirty="0"/>
              <a:t>Timely reviews - provide quick feedback to incoming review requests</a:t>
            </a:r>
          </a:p>
          <a:p>
            <a:pPr lvl="1"/>
            <a:r>
              <a:rPr lang="en-US" dirty="0"/>
              <a:t>Train reviewers on how to phrase good feedback</a:t>
            </a:r>
          </a:p>
          <a:p>
            <a:pPr lvl="1"/>
            <a:r>
              <a:rPr lang="en-US" dirty="0"/>
              <a:t>Train developers to accept comments to improve their code</a:t>
            </a:r>
          </a:p>
          <a:p>
            <a:pPr lvl="1"/>
            <a:r>
              <a:rPr lang="en-US" dirty="0"/>
              <a:t>Include automatic code review tool and train reviewers in best use practice of the tool</a:t>
            </a:r>
          </a:p>
          <a:p>
            <a:pPr lvl="1"/>
            <a:endParaRPr lang="en-US" dirty="0"/>
          </a:p>
          <a:p>
            <a:pPr marL="346075" lvl="1" indent="0">
              <a:buNone/>
            </a:pPr>
            <a:endParaRPr lang="en-US" sz="1800" u="sng" dirty="0">
              <a:solidFill>
                <a:srgbClr val="D13940"/>
              </a:solidFill>
              <a:uFill>
                <a:solidFill>
                  <a:srgbClr val="D13940"/>
                </a:solidFill>
              </a:uFill>
            </a:endParaRPr>
          </a:p>
        </p:txBody>
      </p:sp>
      <p:sp>
        <p:nvSpPr>
          <p:cNvPr id="4" name="TextBox 3">
            <a:extLst>
              <a:ext uri="{FF2B5EF4-FFF2-40B4-BE49-F238E27FC236}">
                <a16:creationId xmlns:a16="http://schemas.microsoft.com/office/drawing/2014/main" id="{B20555F4-2F93-6F42-97B6-DE302B1B6741}"/>
              </a:ext>
            </a:extLst>
          </p:cNvPr>
          <p:cNvSpPr txBox="1"/>
          <p:nvPr/>
        </p:nvSpPr>
        <p:spPr>
          <a:xfrm>
            <a:off x="453256" y="4759344"/>
            <a:ext cx="8324034" cy="1015663"/>
          </a:xfrm>
          <a:prstGeom prst="rect">
            <a:avLst/>
          </a:prstGeom>
          <a:noFill/>
        </p:spPr>
        <p:txBody>
          <a:bodyPr wrap="square" lIns="118872" tIns="91440" rIns="118872" bIns="91440" rtlCol="0" anchor="ctr" anchorCtr="0">
            <a:spAutoFit/>
          </a:bodyPr>
          <a:lstStyle/>
          <a:p>
            <a:pPr marL="0" indent="0">
              <a:buNone/>
            </a:pPr>
            <a:r>
              <a:rPr lang="en-US" b="1" dirty="0"/>
              <a:t>Testing and Code Review Practices in Research Software Development</a:t>
            </a:r>
          </a:p>
          <a:p>
            <a:pPr marL="0" indent="0">
              <a:buNone/>
            </a:pPr>
            <a:r>
              <a:rPr lang="en-US" dirty="0"/>
              <a:t>Presenter: Nasir </a:t>
            </a:r>
            <a:r>
              <a:rPr lang="en-US" dirty="0" err="1"/>
              <a:t>Eisty</a:t>
            </a:r>
            <a:r>
              <a:rPr lang="en-US" dirty="0"/>
              <a:t> – September 9, 2020</a:t>
            </a:r>
          </a:p>
          <a:p>
            <a:pPr marL="0" indent="0">
              <a:buNone/>
            </a:pPr>
            <a:r>
              <a:rPr lang="en-US" u="sng" dirty="0">
                <a:solidFill>
                  <a:srgbClr val="AA2F36"/>
                </a:solidFill>
              </a:rPr>
              <a:t>https://ideas-</a:t>
            </a:r>
            <a:r>
              <a:rPr lang="en-US" u="sng" dirty="0" err="1">
                <a:solidFill>
                  <a:srgbClr val="AA2F36"/>
                </a:solidFill>
              </a:rPr>
              <a:t>productivity.org</a:t>
            </a:r>
            <a:r>
              <a:rPr lang="en-US" u="sng" dirty="0">
                <a:solidFill>
                  <a:srgbClr val="AA2F36"/>
                </a:solidFill>
              </a:rPr>
              <a:t>/events/</a:t>
            </a:r>
            <a:r>
              <a:rPr lang="en-US" u="sng" dirty="0" err="1">
                <a:solidFill>
                  <a:srgbClr val="AA2F36"/>
                </a:solidFill>
              </a:rPr>
              <a:t>hpc</a:t>
            </a:r>
            <a:r>
              <a:rPr lang="en-US" u="sng" dirty="0">
                <a:solidFill>
                  <a:srgbClr val="AA2F36"/>
                </a:solidFill>
              </a:rPr>
              <a:t>-best-practices-webinars/#webinar044</a:t>
            </a:r>
          </a:p>
        </p:txBody>
      </p:sp>
    </p:spTree>
    <p:extLst>
      <p:ext uri="{BB962C8B-B14F-4D97-AF65-F5344CB8AC3E}">
        <p14:creationId xmlns:p14="http://schemas.microsoft.com/office/powerpoint/2010/main" val="30575474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038E7-EEB4-9043-9EA1-7BA9EA5F3241}"/>
              </a:ext>
            </a:extLst>
          </p:cNvPr>
          <p:cNvSpPr>
            <a:spLocks noGrp="1"/>
          </p:cNvSpPr>
          <p:nvPr>
            <p:ph type="title"/>
          </p:nvPr>
        </p:nvSpPr>
        <p:spPr>
          <a:xfrm>
            <a:off x="365760" y="411480"/>
            <a:ext cx="11372473" cy="679383"/>
          </a:xfrm>
        </p:spPr>
        <p:txBody>
          <a:bodyPr/>
          <a:lstStyle/>
          <a:p>
            <a:r>
              <a:rPr lang="en-US" dirty="0"/>
              <a:t>Git Workflow Models of Different complexity</a:t>
            </a:r>
            <a:br>
              <a:rPr lang="en-US" dirty="0"/>
            </a:br>
            <a:br>
              <a:rPr lang="en-US" dirty="0"/>
            </a:br>
            <a:br>
              <a:rPr lang="en-US" dirty="0"/>
            </a:br>
            <a:br>
              <a:rPr lang="en-US" dirty="0"/>
            </a:br>
            <a:endParaRPr lang="en-US" dirty="0"/>
          </a:p>
        </p:txBody>
      </p:sp>
      <p:sp>
        <p:nvSpPr>
          <p:cNvPr id="3" name="Content Placeholder 2">
            <a:extLst>
              <a:ext uri="{FF2B5EF4-FFF2-40B4-BE49-F238E27FC236}">
                <a16:creationId xmlns:a16="http://schemas.microsoft.com/office/drawing/2014/main" id="{BC4025A8-D322-7F4C-BD72-C65AC6A3E843}"/>
              </a:ext>
            </a:extLst>
          </p:cNvPr>
          <p:cNvSpPr>
            <a:spLocks noGrp="1"/>
          </p:cNvSpPr>
          <p:nvPr>
            <p:ph idx="1"/>
          </p:nvPr>
        </p:nvSpPr>
        <p:spPr>
          <a:xfrm>
            <a:off x="363096" y="1203559"/>
            <a:ext cx="11369809" cy="2517808"/>
          </a:xfrm>
        </p:spPr>
        <p:txBody>
          <a:bodyPr/>
          <a:lstStyle/>
          <a:p>
            <a:pPr marL="0" indent="0">
              <a:buNone/>
            </a:pPr>
            <a:r>
              <a:rPr lang="en-US" b="1" dirty="0"/>
              <a:t>Commonly Known Workflows</a:t>
            </a:r>
          </a:p>
          <a:p>
            <a:r>
              <a:rPr lang="en-US" dirty="0"/>
              <a:t>Git Flow</a:t>
            </a:r>
          </a:p>
          <a:p>
            <a:r>
              <a:rPr lang="en-US" dirty="0"/>
              <a:t>GitHub Flow</a:t>
            </a:r>
          </a:p>
          <a:p>
            <a:r>
              <a:rPr lang="en-US" dirty="0"/>
              <a:t>GitLab Flow</a:t>
            </a:r>
          </a:p>
          <a:p>
            <a:pPr marL="0" indent="0">
              <a:buNone/>
            </a:pPr>
            <a:endParaRPr lang="en-US" dirty="0"/>
          </a:p>
        </p:txBody>
      </p:sp>
    </p:spTree>
    <p:extLst>
      <p:ext uri="{BB962C8B-B14F-4D97-AF65-F5344CB8AC3E}">
        <p14:creationId xmlns:p14="http://schemas.microsoft.com/office/powerpoint/2010/main" val="40607985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0C519-1EB3-8846-B9E7-B3E551D14DB0}"/>
              </a:ext>
            </a:extLst>
          </p:cNvPr>
          <p:cNvSpPr>
            <a:spLocks noGrp="1"/>
          </p:cNvSpPr>
          <p:nvPr>
            <p:ph type="title"/>
          </p:nvPr>
        </p:nvSpPr>
        <p:spPr>
          <a:xfrm>
            <a:off x="408175" y="174034"/>
            <a:ext cx="11372473" cy="914400"/>
          </a:xfrm>
        </p:spPr>
        <p:txBody>
          <a:bodyPr/>
          <a:lstStyle/>
          <a:p>
            <a:r>
              <a:rPr lang="en-US" dirty="0"/>
              <a:t>Git Flow</a:t>
            </a:r>
          </a:p>
        </p:txBody>
      </p:sp>
      <p:sp>
        <p:nvSpPr>
          <p:cNvPr id="12" name="Content Placeholder 2">
            <a:extLst>
              <a:ext uri="{FF2B5EF4-FFF2-40B4-BE49-F238E27FC236}">
                <a16:creationId xmlns:a16="http://schemas.microsoft.com/office/drawing/2014/main" id="{F7E13A38-2353-E14A-841B-4D9CC88C8EA3}"/>
              </a:ext>
            </a:extLst>
          </p:cNvPr>
          <p:cNvSpPr>
            <a:spLocks noGrp="1"/>
          </p:cNvSpPr>
          <p:nvPr>
            <p:ph idx="1"/>
          </p:nvPr>
        </p:nvSpPr>
        <p:spPr>
          <a:xfrm>
            <a:off x="5411977" y="516171"/>
            <a:ext cx="6500623" cy="4047778"/>
          </a:xfrm>
        </p:spPr>
        <p:txBody>
          <a:bodyPr/>
          <a:lstStyle/>
          <a:p>
            <a:pPr marL="285750" indent="-285750">
              <a:buFont typeface="Arial" panose="020B0604020202020204" pitchFamily="34" charset="0"/>
              <a:buChar char="•"/>
            </a:pPr>
            <a:r>
              <a:rPr lang="en-US" dirty="0"/>
              <a:t>Full-featured workflow</a:t>
            </a:r>
          </a:p>
          <a:p>
            <a:pPr marL="285750" indent="-285750">
              <a:buFont typeface="Arial" panose="020B0604020202020204" pitchFamily="34" charset="0"/>
              <a:buChar char="•"/>
            </a:pPr>
            <a:r>
              <a:rPr lang="en-US" dirty="0"/>
              <a:t>Increased complexity</a:t>
            </a:r>
          </a:p>
          <a:p>
            <a:pPr marL="285750" indent="-285750">
              <a:buFont typeface="Arial" panose="020B0604020202020204" pitchFamily="34" charset="0"/>
              <a:buChar char="•"/>
            </a:pPr>
            <a:r>
              <a:rPr lang="en-US" dirty="0"/>
              <a:t>Designed for SW with official releases</a:t>
            </a:r>
          </a:p>
          <a:p>
            <a:pPr marL="285750" indent="-285750">
              <a:buFont typeface="Arial" panose="020B0604020202020204" pitchFamily="34" charset="0"/>
              <a:buChar char="•"/>
            </a:pPr>
            <a:r>
              <a:rPr lang="en-US" dirty="0"/>
              <a:t>Feature branches based off of develop</a:t>
            </a:r>
          </a:p>
          <a:p>
            <a:pPr marL="285750" indent="-285750">
              <a:buFont typeface="Arial" panose="020B0604020202020204" pitchFamily="34" charset="0"/>
              <a:buChar char="•"/>
            </a:pPr>
            <a:r>
              <a:rPr lang="en-US" dirty="0">
                <a:hlinkClick r:id="rId3"/>
              </a:rPr>
              <a:t>Git extensions</a:t>
            </a:r>
            <a:r>
              <a:rPr lang="en-US" dirty="0"/>
              <a:t> to enforce policy</a:t>
            </a:r>
          </a:p>
          <a:p>
            <a:pPr marL="285750" indent="-285750">
              <a:buFont typeface="Arial" panose="020B0604020202020204" pitchFamily="34" charset="0"/>
              <a:buChar char="•"/>
            </a:pPr>
            <a:r>
              <a:rPr lang="en-US" dirty="0"/>
              <a:t>How are develop and main synchronized?</a:t>
            </a:r>
          </a:p>
          <a:p>
            <a:pPr marL="285750" indent="-285750">
              <a:buFont typeface="Arial" panose="020B0604020202020204" pitchFamily="34" charset="0"/>
              <a:buChar char="•"/>
            </a:pPr>
            <a:r>
              <a:rPr lang="en-US" dirty="0"/>
              <a:t>Where do merge conflicts occur and how are they resolved?</a:t>
            </a:r>
          </a:p>
        </p:txBody>
      </p:sp>
      <p:sp>
        <p:nvSpPr>
          <p:cNvPr id="7" name="TextBox 6">
            <a:extLst>
              <a:ext uri="{FF2B5EF4-FFF2-40B4-BE49-F238E27FC236}">
                <a16:creationId xmlns:a16="http://schemas.microsoft.com/office/drawing/2014/main" id="{9EA3B929-9425-9A46-9997-AAEB3D2077BD}"/>
              </a:ext>
            </a:extLst>
          </p:cNvPr>
          <p:cNvSpPr txBox="1"/>
          <p:nvPr/>
        </p:nvSpPr>
        <p:spPr>
          <a:xfrm>
            <a:off x="4891407" y="4758347"/>
            <a:ext cx="7297418" cy="849463"/>
          </a:xfrm>
          <a:prstGeom prst="rect">
            <a:avLst/>
          </a:prstGeom>
          <a:noFill/>
        </p:spPr>
        <p:txBody>
          <a:bodyPr wrap="square" lIns="118872" tIns="91440" rIns="118872" bIns="91440" rtlCol="0" anchor="ctr" anchorCtr="0">
            <a:spAutoFit/>
          </a:bodyPr>
          <a:lstStyle/>
          <a:p>
            <a:pPr algn="l">
              <a:lnSpc>
                <a:spcPct val="90000"/>
              </a:lnSpc>
            </a:pPr>
            <a:r>
              <a:rPr lang="en-US" sz="1600" b="1" dirty="0"/>
              <a:t>Author: </a:t>
            </a:r>
            <a:r>
              <a:rPr lang="en-US" sz="1600" dirty="0"/>
              <a:t>Vincent Driessen</a:t>
            </a:r>
          </a:p>
          <a:p>
            <a:pPr>
              <a:lnSpc>
                <a:spcPct val="90000"/>
              </a:lnSpc>
            </a:pPr>
            <a:r>
              <a:rPr lang="en-US" sz="1600" b="1" dirty="0"/>
              <a:t>Original Blog: </a:t>
            </a:r>
            <a:r>
              <a:rPr lang="en-US" sz="1600" b="1" dirty="0">
                <a:hlinkClick r:id="rId4"/>
              </a:rPr>
              <a:t>https://nvie.com/posts/a-successful-git-branching-model/</a:t>
            </a:r>
            <a:endParaRPr lang="en-US" sz="1600" b="1" dirty="0"/>
          </a:p>
          <a:p>
            <a:pPr>
              <a:lnSpc>
                <a:spcPct val="90000"/>
              </a:lnSpc>
            </a:pPr>
            <a:r>
              <a:rPr lang="en-US" sz="1600" b="1" dirty="0"/>
              <a:t>License: </a:t>
            </a:r>
            <a:r>
              <a:rPr lang="en-US" sz="1600" dirty="0"/>
              <a:t>Creative Commons </a:t>
            </a:r>
            <a:endParaRPr lang="en-US" sz="1600" b="1" dirty="0"/>
          </a:p>
        </p:txBody>
      </p:sp>
      <p:pic>
        <p:nvPicPr>
          <p:cNvPr id="8" name="Picture 7">
            <a:extLst>
              <a:ext uri="{FF2B5EF4-FFF2-40B4-BE49-F238E27FC236}">
                <a16:creationId xmlns:a16="http://schemas.microsoft.com/office/drawing/2014/main" id="{AE3E601E-116A-0D4A-B3F6-EB5C127C6164}"/>
              </a:ext>
            </a:extLst>
          </p:cNvPr>
          <p:cNvPicPr>
            <a:picLocks noChangeAspect="1"/>
          </p:cNvPicPr>
          <p:nvPr/>
        </p:nvPicPr>
        <p:blipFill>
          <a:blip r:embed="rId5"/>
          <a:stretch>
            <a:fillRect/>
          </a:stretch>
        </p:blipFill>
        <p:spPr>
          <a:xfrm>
            <a:off x="7705346" y="5408603"/>
            <a:ext cx="1356767" cy="323577"/>
          </a:xfrm>
          <a:prstGeom prst="rect">
            <a:avLst/>
          </a:prstGeom>
        </p:spPr>
      </p:pic>
      <p:pic>
        <p:nvPicPr>
          <p:cNvPr id="4" name="Picture 3">
            <a:extLst>
              <a:ext uri="{FF2B5EF4-FFF2-40B4-BE49-F238E27FC236}">
                <a16:creationId xmlns:a16="http://schemas.microsoft.com/office/drawing/2014/main" id="{33B98FB3-53C2-B047-8060-0D102CF59E2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8175" y="665457"/>
            <a:ext cx="4506732" cy="6008976"/>
          </a:xfrm>
          <a:prstGeom prst="rect">
            <a:avLst/>
          </a:prstGeom>
        </p:spPr>
      </p:pic>
      <p:sp>
        <p:nvSpPr>
          <p:cNvPr id="9" name="TextBox 8">
            <a:extLst>
              <a:ext uri="{FF2B5EF4-FFF2-40B4-BE49-F238E27FC236}">
                <a16:creationId xmlns:a16="http://schemas.microsoft.com/office/drawing/2014/main" id="{2802D390-BEBC-A647-AFDC-5E606EA03997}"/>
              </a:ext>
            </a:extLst>
          </p:cNvPr>
          <p:cNvSpPr txBox="1"/>
          <p:nvPr/>
        </p:nvSpPr>
        <p:spPr>
          <a:xfrm>
            <a:off x="3828641" y="730444"/>
            <a:ext cx="822960" cy="295466"/>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800" b="1" dirty="0"/>
              <a:t>  main  </a:t>
            </a:r>
          </a:p>
        </p:txBody>
      </p:sp>
    </p:spTree>
    <p:extLst>
      <p:ext uri="{BB962C8B-B14F-4D97-AF65-F5344CB8AC3E}">
        <p14:creationId xmlns:p14="http://schemas.microsoft.com/office/powerpoint/2010/main" val="1539049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Patricia A. Grubel, Rinku K. Gupta, and David M. Rogers, Better Scientific Software tutorial, in Improving Scientific Software conference, online, 2022. DOI: </a:t>
            </a:r>
            <a:r>
              <a:rPr lang="en-US" sz="1600" b="1" dirty="0">
                <a:hlinkClick r:id="rId4"/>
              </a:rPr>
              <a:t>10.6084/m9.figshare</a:t>
            </a:r>
            <a:r>
              <a:rPr lang="en-US" sz="1600" b="1">
                <a:hlinkClick r:id="rId4"/>
              </a:rPr>
              <a:t>.19416767</a:t>
            </a:r>
            <a:endParaRPr lang="en-US" sz="1600" b="1"/>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BD5A9-082D-C54B-8AB5-B9AB79871188}"/>
              </a:ext>
            </a:extLst>
          </p:cNvPr>
          <p:cNvSpPr>
            <a:spLocks noGrp="1"/>
          </p:cNvSpPr>
          <p:nvPr>
            <p:ph type="title"/>
          </p:nvPr>
        </p:nvSpPr>
        <p:spPr/>
        <p:txBody>
          <a:bodyPr/>
          <a:lstStyle/>
          <a:p>
            <a:r>
              <a:rPr lang="en-US" dirty="0"/>
              <a:t>GitHub Flow</a:t>
            </a:r>
          </a:p>
        </p:txBody>
      </p:sp>
      <p:sp>
        <p:nvSpPr>
          <p:cNvPr id="3" name="Content Placeholder 2">
            <a:extLst>
              <a:ext uri="{FF2B5EF4-FFF2-40B4-BE49-F238E27FC236}">
                <a16:creationId xmlns:a16="http://schemas.microsoft.com/office/drawing/2014/main" id="{8B010D1E-98D6-8143-8514-9CB3935A6D58}"/>
              </a:ext>
            </a:extLst>
          </p:cNvPr>
          <p:cNvSpPr>
            <a:spLocks noGrp="1"/>
          </p:cNvSpPr>
          <p:nvPr>
            <p:ph idx="1"/>
          </p:nvPr>
        </p:nvSpPr>
        <p:spPr>
          <a:xfrm>
            <a:off x="368424" y="1197717"/>
            <a:ext cx="11369809" cy="4047778"/>
          </a:xfrm>
        </p:spPr>
        <p:txBody>
          <a:bodyPr/>
          <a:lstStyle/>
          <a:p>
            <a:pPr marL="0" indent="0">
              <a:buNone/>
            </a:pPr>
            <a:r>
              <a:rPr lang="en-US" dirty="0">
                <a:hlinkClick r:id="rId3"/>
              </a:rPr>
              <a:t>http://scottchacon.com/2011/08/31/github-flow.html</a:t>
            </a:r>
            <a:endParaRPr lang="en-US" dirty="0"/>
          </a:p>
          <a:p>
            <a:pPr lvl="1"/>
            <a:r>
              <a:rPr lang="en-US" dirty="0"/>
              <a:t>Published as viable alternative to Git Flow</a:t>
            </a:r>
          </a:p>
          <a:p>
            <a:pPr lvl="1"/>
            <a:r>
              <a:rPr lang="en-US" dirty="0"/>
              <a:t>No structured release schedule</a:t>
            </a:r>
          </a:p>
          <a:p>
            <a:pPr lvl="1"/>
            <a:r>
              <a:rPr lang="en-US" dirty="0"/>
              <a:t>Continuous deployment &amp; continuous integration allows for simpler workflow</a:t>
            </a:r>
          </a:p>
          <a:p>
            <a:pPr marL="346075" lvl="1" indent="0">
              <a:buNone/>
            </a:pPr>
            <a:endParaRPr lang="en-US" dirty="0"/>
          </a:p>
          <a:p>
            <a:pPr marL="0" indent="-49212">
              <a:buNone/>
            </a:pPr>
            <a:r>
              <a:rPr lang="en-US" dirty="0"/>
              <a:t>Key Ideas</a:t>
            </a:r>
          </a:p>
          <a:p>
            <a:pPr marL="457200" indent="-457200">
              <a:buFont typeface="+mj-lt"/>
              <a:buAutoNum type="arabicPeriod"/>
            </a:pPr>
            <a:r>
              <a:rPr lang="en-US" sz="2000" dirty="0"/>
              <a:t>All commits in the main branch are </a:t>
            </a:r>
            <a:r>
              <a:rPr lang="en-US" sz="2000" b="1" dirty="0"/>
              <a:t>deployable</a:t>
            </a:r>
          </a:p>
          <a:p>
            <a:pPr marL="457200" indent="-457200">
              <a:buFont typeface="+mj-lt"/>
              <a:buAutoNum type="arabicPeriod"/>
            </a:pPr>
            <a:r>
              <a:rPr lang="en-US" sz="2000" dirty="0"/>
              <a:t>Base feature branches off of main</a:t>
            </a:r>
          </a:p>
          <a:p>
            <a:pPr marL="457200" indent="-457200">
              <a:buFont typeface="+mj-lt"/>
              <a:buAutoNum type="arabicPeriod"/>
            </a:pPr>
            <a:r>
              <a:rPr lang="en-US" sz="2000" dirty="0"/>
              <a:t>Push local repository to remote constantly</a:t>
            </a:r>
          </a:p>
          <a:p>
            <a:pPr marL="457200" indent="-457200">
              <a:buFont typeface="+mj-lt"/>
              <a:buAutoNum type="arabicPeriod"/>
            </a:pPr>
            <a:r>
              <a:rPr lang="en-US" sz="2000" dirty="0"/>
              <a:t>Open Pull Requests early to start dialogue</a:t>
            </a:r>
          </a:p>
          <a:p>
            <a:pPr marL="457200" indent="-457200">
              <a:buFont typeface="+mj-lt"/>
              <a:buAutoNum type="arabicPeriod"/>
            </a:pPr>
            <a:r>
              <a:rPr lang="en-US" sz="2000" dirty="0"/>
              <a:t>Merge into main after Pull Request review </a:t>
            </a:r>
          </a:p>
        </p:txBody>
      </p:sp>
    </p:spTree>
    <p:extLst>
      <p:ext uri="{BB962C8B-B14F-4D97-AF65-F5344CB8AC3E}">
        <p14:creationId xmlns:p14="http://schemas.microsoft.com/office/powerpoint/2010/main" val="39179587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BD5A9-082D-C54B-8AB5-B9AB79871188}"/>
              </a:ext>
            </a:extLst>
          </p:cNvPr>
          <p:cNvSpPr>
            <a:spLocks noGrp="1"/>
          </p:cNvSpPr>
          <p:nvPr>
            <p:ph type="title"/>
          </p:nvPr>
        </p:nvSpPr>
        <p:spPr/>
        <p:txBody>
          <a:bodyPr/>
          <a:lstStyle/>
          <a:p>
            <a:r>
              <a:rPr lang="en-US" dirty="0"/>
              <a:t>GitLab Flow</a:t>
            </a:r>
          </a:p>
        </p:txBody>
      </p:sp>
      <p:sp>
        <p:nvSpPr>
          <p:cNvPr id="3" name="Content Placeholder 2">
            <a:extLst>
              <a:ext uri="{FF2B5EF4-FFF2-40B4-BE49-F238E27FC236}">
                <a16:creationId xmlns:a16="http://schemas.microsoft.com/office/drawing/2014/main" id="{8B010D1E-98D6-8143-8514-9CB3935A6D58}"/>
              </a:ext>
            </a:extLst>
          </p:cNvPr>
          <p:cNvSpPr>
            <a:spLocks noGrp="1"/>
          </p:cNvSpPr>
          <p:nvPr>
            <p:ph idx="1"/>
          </p:nvPr>
        </p:nvSpPr>
        <p:spPr>
          <a:xfrm>
            <a:off x="365761" y="1212707"/>
            <a:ext cx="10067394" cy="4047778"/>
          </a:xfrm>
        </p:spPr>
        <p:txBody>
          <a:bodyPr/>
          <a:lstStyle/>
          <a:p>
            <a:pPr marL="0" indent="0">
              <a:buNone/>
            </a:pPr>
            <a:r>
              <a:rPr lang="en-US" dirty="0">
                <a:hlinkClick r:id="rId3"/>
              </a:rPr>
              <a:t>https://docs.gitlab.com/ee/workflow/gitlab_flow.html</a:t>
            </a:r>
            <a:endParaRPr lang="en-US" dirty="0"/>
          </a:p>
          <a:p>
            <a:pPr lvl="1"/>
            <a:r>
              <a:rPr lang="en-US" dirty="0"/>
              <a:t>Published as viable alternative to Git Flow &amp; GitHub Flow</a:t>
            </a:r>
          </a:p>
          <a:p>
            <a:pPr lvl="1"/>
            <a:r>
              <a:rPr lang="en-US" dirty="0"/>
              <a:t>Semi-structured release schedule</a:t>
            </a:r>
          </a:p>
          <a:p>
            <a:pPr lvl="1"/>
            <a:r>
              <a:rPr lang="en-US" dirty="0"/>
              <a:t>Workflow that simplifies difficulties and common failures in synchronizing infinite lifetime branches</a:t>
            </a:r>
          </a:p>
          <a:p>
            <a:pPr marL="346075" lvl="1" indent="0">
              <a:buNone/>
            </a:pPr>
            <a:endParaRPr lang="en-US" dirty="0"/>
          </a:p>
          <a:p>
            <a:pPr marL="0" indent="0">
              <a:buNone/>
            </a:pPr>
            <a:r>
              <a:rPr lang="en-US" dirty="0"/>
              <a:t>Key Ideas</a:t>
            </a:r>
          </a:p>
          <a:p>
            <a:r>
              <a:rPr lang="en-US" sz="2000" dirty="0"/>
              <a:t>main branch is staging area</a:t>
            </a:r>
          </a:p>
          <a:p>
            <a:r>
              <a:rPr lang="en-US" sz="2000" dirty="0"/>
              <a:t>Mature code in main flows downstream into pre-production &amp; production infinite lifetime branches</a:t>
            </a:r>
          </a:p>
          <a:p>
            <a:r>
              <a:rPr lang="en-US" sz="2000" dirty="0"/>
              <a:t>Allow for release branches with downstream flow</a:t>
            </a:r>
          </a:p>
          <a:p>
            <a:pPr lvl="1"/>
            <a:r>
              <a:rPr lang="en-US" dirty="0"/>
              <a:t>Fixes made upstream &amp; merged into main.</a:t>
            </a:r>
          </a:p>
          <a:p>
            <a:pPr lvl="1"/>
            <a:r>
              <a:rPr lang="en-US" dirty="0"/>
              <a:t>Fixes cherry picked into release branch</a:t>
            </a:r>
          </a:p>
          <a:p>
            <a:pPr marL="0" indent="0">
              <a:buNone/>
            </a:pPr>
            <a:endParaRPr lang="en-US" dirty="0"/>
          </a:p>
          <a:p>
            <a:endParaRPr lang="en-US" dirty="0"/>
          </a:p>
        </p:txBody>
      </p:sp>
    </p:spTree>
    <p:extLst>
      <p:ext uri="{BB962C8B-B14F-4D97-AF65-F5344CB8AC3E}">
        <p14:creationId xmlns:p14="http://schemas.microsoft.com/office/powerpoint/2010/main" val="32128595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AD05A-6C93-8845-BA24-E011CCDF87C2}"/>
              </a:ext>
            </a:extLst>
          </p:cNvPr>
          <p:cNvSpPr>
            <a:spLocks noGrp="1"/>
          </p:cNvSpPr>
          <p:nvPr>
            <p:ph type="title"/>
          </p:nvPr>
        </p:nvSpPr>
        <p:spPr/>
        <p:txBody>
          <a:bodyPr/>
          <a:lstStyle/>
          <a:p>
            <a:r>
              <a:rPr lang="en-US" dirty="0"/>
              <a:t>Considerations for Choosing a Git Workflow</a:t>
            </a:r>
          </a:p>
        </p:txBody>
      </p:sp>
      <p:sp>
        <p:nvSpPr>
          <p:cNvPr id="3" name="Content Placeholder 2">
            <a:extLst>
              <a:ext uri="{FF2B5EF4-FFF2-40B4-BE49-F238E27FC236}">
                <a16:creationId xmlns:a16="http://schemas.microsoft.com/office/drawing/2014/main" id="{F2C1C2A6-F586-9A4C-B246-CEFD0831BBF5}"/>
              </a:ext>
            </a:extLst>
          </p:cNvPr>
          <p:cNvSpPr>
            <a:spLocks noGrp="1"/>
          </p:cNvSpPr>
          <p:nvPr>
            <p:ph idx="1"/>
          </p:nvPr>
        </p:nvSpPr>
        <p:spPr>
          <a:xfrm>
            <a:off x="365760" y="1292515"/>
            <a:ext cx="8554955" cy="4047778"/>
          </a:xfrm>
        </p:spPr>
        <p:txBody>
          <a:bodyPr/>
          <a:lstStyle/>
          <a:p>
            <a:pPr marL="0" indent="0">
              <a:buNone/>
            </a:pPr>
            <a:r>
              <a:rPr lang="en-US" sz="1800" dirty="0"/>
              <a:t>Want to establish a clear set of polices that</a:t>
            </a:r>
          </a:p>
          <a:p>
            <a:r>
              <a:rPr lang="en-US" sz="1800" dirty="0"/>
              <a:t>results in correct code on a particular branch (usually main),</a:t>
            </a:r>
          </a:p>
          <a:p>
            <a:r>
              <a:rPr lang="en-US" sz="1800" dirty="0"/>
              <a:t>ensures that a team can develop in parallel and communicate well,</a:t>
            </a:r>
          </a:p>
          <a:p>
            <a:r>
              <a:rPr lang="en-US" sz="1800" dirty="0"/>
              <a:t>minimizes difficulties associated with parallel and distributed work, and</a:t>
            </a:r>
          </a:p>
          <a:p>
            <a:r>
              <a:rPr lang="en-US" sz="1800" dirty="0"/>
              <a:t>minimizes overhead associated with learning, following, and enforcing policies.</a:t>
            </a:r>
          </a:p>
          <a:p>
            <a:pPr marL="0" indent="0">
              <a:buNone/>
            </a:pPr>
            <a:endParaRPr lang="en-US" sz="1800" b="1" dirty="0"/>
          </a:p>
          <a:p>
            <a:pPr marL="0" indent="0">
              <a:buNone/>
            </a:pPr>
            <a:r>
              <a:rPr lang="en-US" sz="1800" b="1" dirty="0"/>
              <a:t>Adopt what is good for your team</a:t>
            </a:r>
          </a:p>
          <a:p>
            <a:pPr marL="342900" indent="-342900">
              <a:buFont typeface="Arial" panose="020B0604020202020204" pitchFamily="34" charset="0"/>
              <a:buChar char="•"/>
            </a:pPr>
            <a:r>
              <a:rPr lang="en-US" sz="1800" dirty="0"/>
              <a:t>Consider team culture and project challenges</a:t>
            </a:r>
          </a:p>
          <a:p>
            <a:pPr marL="342900" indent="-342900">
              <a:buFont typeface="Arial" panose="020B0604020202020204" pitchFamily="34" charset="0"/>
              <a:buChar char="•"/>
            </a:pPr>
            <a:r>
              <a:rPr lang="en-US" sz="1800" dirty="0"/>
              <a:t>Assess what is and isn’t feasible/acceptable</a:t>
            </a:r>
          </a:p>
          <a:p>
            <a:pPr marL="342900" indent="-342900">
              <a:buFont typeface="Arial" panose="020B0604020202020204" pitchFamily="34" charset="0"/>
              <a:buChar char="•"/>
            </a:pPr>
            <a:r>
              <a:rPr lang="en-US" sz="1800" dirty="0"/>
              <a:t>Start with simplest and add complexity where and when necessary</a:t>
            </a:r>
          </a:p>
          <a:p>
            <a:endParaRPr lang="en-US" dirty="0"/>
          </a:p>
        </p:txBody>
      </p:sp>
    </p:spTree>
    <p:extLst>
      <p:ext uri="{BB962C8B-B14F-4D97-AF65-F5344CB8AC3E}">
        <p14:creationId xmlns:p14="http://schemas.microsoft.com/office/powerpoint/2010/main" val="5715177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AD05A-6C93-8845-BA24-E011CCDF87C2}"/>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F2C1C2A6-F586-9A4C-B246-CEFD0831BBF5}"/>
              </a:ext>
            </a:extLst>
          </p:cNvPr>
          <p:cNvSpPr>
            <a:spLocks noGrp="1"/>
          </p:cNvSpPr>
          <p:nvPr>
            <p:ph idx="1"/>
          </p:nvPr>
        </p:nvSpPr>
        <p:spPr/>
        <p:txBody>
          <a:bodyPr/>
          <a:lstStyle/>
          <a:p>
            <a:r>
              <a:rPr lang="en-US" dirty="0"/>
              <a:t>Distributed version control systems can introduce complexities due to their nature</a:t>
            </a:r>
          </a:p>
          <a:p>
            <a:pPr lvl="1"/>
            <a:r>
              <a:rPr lang="en-US" dirty="0"/>
              <a:t>Git provides a variety of mechanisms to aid collaboration</a:t>
            </a:r>
          </a:p>
          <a:p>
            <a:pPr lvl="1"/>
            <a:r>
              <a:rPr lang="en-US" dirty="0"/>
              <a:t>Hosting services provide additional collaboration mechanisms</a:t>
            </a:r>
          </a:p>
          <a:p>
            <a:r>
              <a:rPr lang="en-US" dirty="0"/>
              <a:t>Workflows provide a way of enabling collaborating developers to work effectively</a:t>
            </a:r>
          </a:p>
          <a:p>
            <a:pPr lvl="1"/>
            <a:r>
              <a:rPr lang="en-US" dirty="0"/>
              <a:t>There are many different workflows, choosing the best one that suites your team </a:t>
            </a:r>
          </a:p>
          <a:p>
            <a:endParaRPr lang="en-US" dirty="0"/>
          </a:p>
        </p:txBody>
      </p:sp>
    </p:spTree>
    <p:extLst>
      <p:ext uri="{BB962C8B-B14F-4D97-AF65-F5344CB8AC3E}">
        <p14:creationId xmlns:p14="http://schemas.microsoft.com/office/powerpoint/2010/main" val="42348132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038E7-EEB4-9043-9EA1-7BA9EA5F3241}"/>
              </a:ext>
            </a:extLst>
          </p:cNvPr>
          <p:cNvSpPr>
            <a:spLocks noGrp="1"/>
          </p:cNvSpPr>
          <p:nvPr>
            <p:ph type="title"/>
          </p:nvPr>
        </p:nvSpPr>
        <p:spPr/>
        <p:txBody>
          <a:bodyPr/>
          <a:lstStyle/>
          <a:p>
            <a:r>
              <a:rPr lang="en-US" dirty="0"/>
              <a:t>Collaboration using Git Workflows for CSE projects</a:t>
            </a:r>
          </a:p>
        </p:txBody>
      </p:sp>
      <p:sp>
        <p:nvSpPr>
          <p:cNvPr id="3" name="Content Placeholder 2">
            <a:extLst>
              <a:ext uri="{FF2B5EF4-FFF2-40B4-BE49-F238E27FC236}">
                <a16:creationId xmlns:a16="http://schemas.microsoft.com/office/drawing/2014/main" id="{BC4025A8-D322-7F4C-BD72-C65AC6A3E843}"/>
              </a:ext>
            </a:extLst>
          </p:cNvPr>
          <p:cNvSpPr>
            <a:spLocks noGrp="1"/>
          </p:cNvSpPr>
          <p:nvPr>
            <p:ph idx="1"/>
          </p:nvPr>
        </p:nvSpPr>
        <p:spPr>
          <a:xfrm>
            <a:off x="365760" y="868680"/>
            <a:ext cx="11369809" cy="4047778"/>
          </a:xfrm>
        </p:spPr>
        <p:txBody>
          <a:bodyPr/>
          <a:lstStyle/>
          <a:p>
            <a:pPr marL="0" indent="0">
              <a:buNone/>
            </a:pPr>
            <a:endParaRPr lang="en-US" dirty="0"/>
          </a:p>
          <a:p>
            <a:r>
              <a:rPr lang="en-US" dirty="0" err="1"/>
              <a:t>Trilinos</a:t>
            </a:r>
            <a:r>
              <a:rPr lang="en-US" dirty="0"/>
              <a:t> Workflow</a:t>
            </a:r>
          </a:p>
          <a:p>
            <a:r>
              <a:rPr lang="en-US" dirty="0"/>
              <a:t>Open MPI Workflow</a:t>
            </a:r>
          </a:p>
          <a:p>
            <a:r>
              <a:rPr lang="en-US" dirty="0" err="1"/>
              <a:t>Flecsi</a:t>
            </a:r>
            <a:r>
              <a:rPr lang="en-US" dirty="0"/>
              <a:t> Workflow</a:t>
            </a:r>
          </a:p>
          <a:p>
            <a:pPr marL="0" indent="0">
              <a:buNone/>
            </a:pPr>
            <a:endParaRPr lang="en-US" dirty="0"/>
          </a:p>
        </p:txBody>
      </p:sp>
    </p:spTree>
    <p:extLst>
      <p:ext uri="{BB962C8B-B14F-4D97-AF65-F5344CB8AC3E}">
        <p14:creationId xmlns:p14="http://schemas.microsoft.com/office/powerpoint/2010/main" val="640542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1C7ED-2A46-3949-B59E-F7D19B5D57B0}"/>
              </a:ext>
            </a:extLst>
          </p:cNvPr>
          <p:cNvSpPr>
            <a:spLocks noGrp="1"/>
          </p:cNvSpPr>
          <p:nvPr>
            <p:ph type="title"/>
          </p:nvPr>
        </p:nvSpPr>
        <p:spPr>
          <a:xfrm>
            <a:off x="352613" y="320286"/>
            <a:ext cx="4969247" cy="510356"/>
          </a:xfrm>
        </p:spPr>
        <p:txBody>
          <a:bodyPr/>
          <a:lstStyle/>
          <a:p>
            <a:r>
              <a:rPr lang="en-US" dirty="0"/>
              <a:t>Current Trilinos Workflow</a:t>
            </a:r>
          </a:p>
        </p:txBody>
      </p:sp>
      <p:sp>
        <p:nvSpPr>
          <p:cNvPr id="3" name="Content Placeholder 2">
            <a:extLst>
              <a:ext uri="{FF2B5EF4-FFF2-40B4-BE49-F238E27FC236}">
                <a16:creationId xmlns:a16="http://schemas.microsoft.com/office/drawing/2014/main" id="{15856FC1-CDDD-E94F-AD5E-D46650F9D13E}"/>
              </a:ext>
            </a:extLst>
          </p:cNvPr>
          <p:cNvSpPr>
            <a:spLocks noGrp="1"/>
          </p:cNvSpPr>
          <p:nvPr>
            <p:ph idx="1"/>
          </p:nvPr>
        </p:nvSpPr>
        <p:spPr>
          <a:xfrm>
            <a:off x="363402" y="1146826"/>
            <a:ext cx="6093096" cy="4047778"/>
          </a:xfrm>
        </p:spPr>
        <p:txBody>
          <a:bodyPr/>
          <a:lstStyle/>
          <a:p>
            <a:pPr marL="0" indent="0">
              <a:buNone/>
            </a:pPr>
            <a:r>
              <a:rPr lang="en-US" sz="2000" dirty="0"/>
              <a:t>Test-driven workflow</a:t>
            </a:r>
          </a:p>
          <a:p>
            <a:r>
              <a:rPr lang="en-US" sz="2000" dirty="0"/>
              <a:t>Feature branches start and end with develop</a:t>
            </a:r>
          </a:p>
          <a:p>
            <a:r>
              <a:rPr lang="en-US" sz="2000" dirty="0"/>
              <a:t>All changes to develop must come from GitHub pull requests</a:t>
            </a:r>
          </a:p>
          <a:p>
            <a:r>
              <a:rPr lang="en-US" sz="2000" dirty="0"/>
              <a:t>Feature branches are merged into develop only after passing pull request test suite</a:t>
            </a:r>
          </a:p>
          <a:p>
            <a:r>
              <a:rPr lang="en-US" sz="2000" dirty="0"/>
              <a:t>Change sets from develop are tested daily for integration into main</a:t>
            </a:r>
          </a:p>
          <a:p>
            <a:pPr marL="0" indent="0">
              <a:buNone/>
            </a:pPr>
            <a:endParaRPr lang="en-US" sz="2000" dirty="0"/>
          </a:p>
        </p:txBody>
      </p:sp>
      <p:sp>
        <p:nvSpPr>
          <p:cNvPr id="4" name="TextBox 3">
            <a:extLst>
              <a:ext uri="{FF2B5EF4-FFF2-40B4-BE49-F238E27FC236}">
                <a16:creationId xmlns:a16="http://schemas.microsoft.com/office/drawing/2014/main" id="{6BCFC018-BE41-2B41-89E3-AB9BB0F5BD2C}"/>
              </a:ext>
            </a:extLst>
          </p:cNvPr>
          <p:cNvSpPr txBox="1"/>
          <p:nvPr/>
        </p:nvSpPr>
        <p:spPr>
          <a:xfrm>
            <a:off x="7069475" y="1198942"/>
            <a:ext cx="3992168" cy="3118803"/>
          </a:xfrm>
          <a:prstGeom prst="rect">
            <a:avLst/>
          </a:prstGeom>
          <a:noFill/>
        </p:spPr>
        <p:txBody>
          <a:bodyPr wrap="square" lIns="118872" tIns="91440" rIns="118872" bIns="91440" rtlCol="0" anchor="ctr" anchorCtr="0">
            <a:spAutoFit/>
          </a:bodyPr>
          <a:lstStyle/>
          <a:p>
            <a:pPr>
              <a:lnSpc>
                <a:spcPct val="90000"/>
              </a:lnSpc>
              <a:spcBef>
                <a:spcPts val="1400"/>
              </a:spcBef>
            </a:pPr>
            <a:r>
              <a:rPr lang="en-US" sz="2000" dirty="0"/>
              <a:t>Workflow designed so that</a:t>
            </a:r>
          </a:p>
          <a:p>
            <a:pPr marL="285750" indent="-285750">
              <a:lnSpc>
                <a:spcPct val="90000"/>
              </a:lnSpc>
              <a:spcBef>
                <a:spcPts val="1400"/>
              </a:spcBef>
              <a:buFont typeface="Arial" panose="020B0604020202020204" pitchFamily="34" charset="0"/>
              <a:buChar char="•"/>
            </a:pPr>
            <a:r>
              <a:rPr lang="en-US" sz="2000" dirty="0"/>
              <a:t>All commits in main are in develop</a:t>
            </a:r>
          </a:p>
          <a:p>
            <a:pPr marL="285750" indent="-285750">
              <a:lnSpc>
                <a:spcPct val="90000"/>
              </a:lnSpc>
              <a:spcBef>
                <a:spcPts val="1400"/>
              </a:spcBef>
              <a:buFont typeface="Arial" panose="020B0604020202020204" pitchFamily="34" charset="0"/>
              <a:buChar char="•"/>
            </a:pPr>
            <a:r>
              <a:rPr lang="en-US" sz="2000" dirty="0"/>
              <a:t>Merge conflicts exposed when integrating into develop</a:t>
            </a:r>
          </a:p>
          <a:p>
            <a:pPr marL="285750" indent="-285750">
              <a:lnSpc>
                <a:spcPct val="90000"/>
              </a:lnSpc>
              <a:spcBef>
                <a:spcPts val="1400"/>
              </a:spcBef>
              <a:buFont typeface="Arial" panose="020B0604020202020204" pitchFamily="34" charset="0"/>
              <a:buChar char="•"/>
            </a:pPr>
            <a:r>
              <a:rPr lang="en-US" sz="2000" dirty="0"/>
              <a:t>Merge conflicts never occur when promoting to main</a:t>
            </a:r>
          </a:p>
          <a:p>
            <a:pPr algn="l">
              <a:lnSpc>
                <a:spcPct val="90000"/>
              </a:lnSpc>
              <a:spcBef>
                <a:spcPts val="1400"/>
              </a:spcBef>
            </a:pPr>
            <a:endParaRPr lang="en-US" sz="2000" dirty="0"/>
          </a:p>
        </p:txBody>
      </p:sp>
      <p:cxnSp>
        <p:nvCxnSpPr>
          <p:cNvPr id="7" name="Straight Arrow Connector 6">
            <a:extLst>
              <a:ext uri="{FF2B5EF4-FFF2-40B4-BE49-F238E27FC236}">
                <a16:creationId xmlns:a16="http://schemas.microsoft.com/office/drawing/2014/main" id="{1D7C4B87-8570-8A42-AF8A-CA152401EEC4}"/>
              </a:ext>
            </a:extLst>
          </p:cNvPr>
          <p:cNvCxnSpPr>
            <a:cxnSpLocks/>
          </p:cNvCxnSpPr>
          <p:nvPr/>
        </p:nvCxnSpPr>
        <p:spPr>
          <a:xfrm>
            <a:off x="1141412" y="4819953"/>
            <a:ext cx="4953000"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9FC5928-3BC6-604D-9003-903AB8252569}"/>
              </a:ext>
            </a:extLst>
          </p:cNvPr>
          <p:cNvCxnSpPr>
            <a:cxnSpLocks/>
          </p:cNvCxnSpPr>
          <p:nvPr/>
        </p:nvCxnSpPr>
        <p:spPr>
          <a:xfrm>
            <a:off x="1141412" y="5476642"/>
            <a:ext cx="4953000" cy="0"/>
          </a:xfrm>
          <a:prstGeom prst="straightConnector1">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EB99A0C-DE40-CA40-AAA0-AA4192C7B9AD}"/>
              </a:ext>
            </a:extLst>
          </p:cNvPr>
          <p:cNvSpPr txBox="1"/>
          <p:nvPr/>
        </p:nvSpPr>
        <p:spPr>
          <a:xfrm>
            <a:off x="1141412" y="4977623"/>
            <a:ext cx="1047979" cy="433965"/>
          </a:xfrm>
          <a:prstGeom prst="rect">
            <a:avLst/>
          </a:prstGeom>
          <a:noFill/>
        </p:spPr>
        <p:txBody>
          <a:bodyPr wrap="none" lIns="118872" tIns="91440" rIns="118872" bIns="91440" rtlCol="0" anchor="ctr" anchorCtr="0">
            <a:spAutoFit/>
          </a:bodyPr>
          <a:lstStyle/>
          <a:p>
            <a:pPr algn="l">
              <a:lnSpc>
                <a:spcPct val="90000"/>
              </a:lnSpc>
            </a:pPr>
            <a:r>
              <a:rPr lang="en-US" dirty="0">
                <a:solidFill>
                  <a:srgbClr val="00B050"/>
                </a:solidFill>
              </a:rPr>
              <a:t>develop</a:t>
            </a:r>
          </a:p>
        </p:txBody>
      </p:sp>
      <p:sp>
        <p:nvSpPr>
          <p:cNvPr id="11" name="TextBox 10">
            <a:extLst>
              <a:ext uri="{FF2B5EF4-FFF2-40B4-BE49-F238E27FC236}">
                <a16:creationId xmlns:a16="http://schemas.microsoft.com/office/drawing/2014/main" id="{2A66388E-2522-D94B-971D-EE362521B81F}"/>
              </a:ext>
            </a:extLst>
          </p:cNvPr>
          <p:cNvSpPr txBox="1"/>
          <p:nvPr/>
        </p:nvSpPr>
        <p:spPr>
          <a:xfrm>
            <a:off x="1146365" y="4368064"/>
            <a:ext cx="740203" cy="433965"/>
          </a:xfrm>
          <a:prstGeom prst="rect">
            <a:avLst/>
          </a:prstGeom>
          <a:noFill/>
        </p:spPr>
        <p:txBody>
          <a:bodyPr wrap="none" lIns="118872" tIns="91440" rIns="118872" bIns="91440" rtlCol="0" anchor="ctr" anchorCtr="0">
            <a:spAutoFit/>
          </a:bodyPr>
          <a:lstStyle/>
          <a:p>
            <a:pPr algn="l">
              <a:lnSpc>
                <a:spcPct val="90000"/>
              </a:lnSpc>
            </a:pPr>
            <a:r>
              <a:rPr lang="en-US" dirty="0"/>
              <a:t>main</a:t>
            </a:r>
          </a:p>
        </p:txBody>
      </p:sp>
      <p:cxnSp>
        <p:nvCxnSpPr>
          <p:cNvPr id="13" name="Straight Connector 12">
            <a:extLst>
              <a:ext uri="{FF2B5EF4-FFF2-40B4-BE49-F238E27FC236}">
                <a16:creationId xmlns:a16="http://schemas.microsoft.com/office/drawing/2014/main" id="{82F3E04A-F833-7045-8ABB-421A760306C5}"/>
              </a:ext>
            </a:extLst>
          </p:cNvPr>
          <p:cNvCxnSpPr>
            <a:cxnSpLocks/>
          </p:cNvCxnSpPr>
          <p:nvPr/>
        </p:nvCxnSpPr>
        <p:spPr>
          <a:xfrm>
            <a:off x="1408112" y="5476642"/>
            <a:ext cx="419100" cy="57150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38EB2A2-9623-B340-9297-42A81AF5BF2E}"/>
              </a:ext>
            </a:extLst>
          </p:cNvPr>
          <p:cNvCxnSpPr>
            <a:cxnSpLocks/>
          </p:cNvCxnSpPr>
          <p:nvPr/>
        </p:nvCxnSpPr>
        <p:spPr>
          <a:xfrm>
            <a:off x="1827441" y="6048142"/>
            <a:ext cx="952271" cy="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99E5CEF-281D-CC45-8C7B-949846442D4B}"/>
              </a:ext>
            </a:extLst>
          </p:cNvPr>
          <p:cNvCxnSpPr>
            <a:cxnSpLocks/>
          </p:cNvCxnSpPr>
          <p:nvPr/>
        </p:nvCxnSpPr>
        <p:spPr>
          <a:xfrm>
            <a:off x="2779712" y="5476642"/>
            <a:ext cx="419100" cy="5715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BD51E5B-22BC-3348-B0F4-1509E38998B4}"/>
              </a:ext>
            </a:extLst>
          </p:cNvPr>
          <p:cNvCxnSpPr>
            <a:cxnSpLocks/>
          </p:cNvCxnSpPr>
          <p:nvPr/>
        </p:nvCxnSpPr>
        <p:spPr>
          <a:xfrm>
            <a:off x="3199041" y="6048142"/>
            <a:ext cx="95227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4285ECDF-63D2-E645-91B6-C0DE04E5DC01}"/>
              </a:ext>
            </a:extLst>
          </p:cNvPr>
          <p:cNvSpPr txBox="1"/>
          <p:nvPr/>
        </p:nvSpPr>
        <p:spPr>
          <a:xfrm>
            <a:off x="1815825" y="6183818"/>
            <a:ext cx="1104900"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bg1">
                    <a:lumMod val="65000"/>
                  </a:schemeClr>
                </a:solidFill>
              </a:rPr>
              <a:t>Issue 1</a:t>
            </a:r>
          </a:p>
        </p:txBody>
      </p:sp>
      <p:sp>
        <p:nvSpPr>
          <p:cNvPr id="27" name="TextBox 26">
            <a:extLst>
              <a:ext uri="{FF2B5EF4-FFF2-40B4-BE49-F238E27FC236}">
                <a16:creationId xmlns:a16="http://schemas.microsoft.com/office/drawing/2014/main" id="{0EE41CE4-F60E-384E-B773-4426088BBE5D}"/>
              </a:ext>
            </a:extLst>
          </p:cNvPr>
          <p:cNvSpPr txBox="1"/>
          <p:nvPr/>
        </p:nvSpPr>
        <p:spPr>
          <a:xfrm>
            <a:off x="3203113" y="6183816"/>
            <a:ext cx="1104900"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rgbClr val="FF0000"/>
                </a:solidFill>
              </a:rPr>
              <a:t>Issue 2</a:t>
            </a:r>
          </a:p>
        </p:txBody>
      </p:sp>
      <p:sp>
        <p:nvSpPr>
          <p:cNvPr id="28" name="TextBox 27">
            <a:extLst>
              <a:ext uri="{FF2B5EF4-FFF2-40B4-BE49-F238E27FC236}">
                <a16:creationId xmlns:a16="http://schemas.microsoft.com/office/drawing/2014/main" id="{31560B04-5F9B-F341-B649-39BEE5653C29}"/>
              </a:ext>
            </a:extLst>
          </p:cNvPr>
          <p:cNvSpPr txBox="1"/>
          <p:nvPr/>
        </p:nvSpPr>
        <p:spPr>
          <a:xfrm>
            <a:off x="5599111" y="4977622"/>
            <a:ext cx="2940729"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tx2">
                    <a:lumMod val="75000"/>
                  </a:schemeClr>
                </a:solidFill>
              </a:rPr>
              <a:t>develop -&gt; main testing</a:t>
            </a:r>
          </a:p>
        </p:txBody>
      </p:sp>
      <p:sp>
        <p:nvSpPr>
          <p:cNvPr id="29" name="TextBox 28">
            <a:extLst>
              <a:ext uri="{FF2B5EF4-FFF2-40B4-BE49-F238E27FC236}">
                <a16:creationId xmlns:a16="http://schemas.microsoft.com/office/drawing/2014/main" id="{66D693F1-5F6A-854F-9641-6AF3EA902FD9}"/>
              </a:ext>
            </a:extLst>
          </p:cNvPr>
          <p:cNvSpPr txBox="1"/>
          <p:nvPr/>
        </p:nvSpPr>
        <p:spPr>
          <a:xfrm>
            <a:off x="5599111" y="5629040"/>
            <a:ext cx="2940729"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tx2">
                    <a:lumMod val="75000"/>
                  </a:schemeClr>
                </a:solidFill>
              </a:rPr>
              <a:t>Pull request testing</a:t>
            </a:r>
          </a:p>
        </p:txBody>
      </p:sp>
      <p:cxnSp>
        <p:nvCxnSpPr>
          <p:cNvPr id="31" name="Straight Arrow Connector 30">
            <a:extLst>
              <a:ext uri="{FF2B5EF4-FFF2-40B4-BE49-F238E27FC236}">
                <a16:creationId xmlns:a16="http://schemas.microsoft.com/office/drawing/2014/main" id="{C45F68CD-797A-6040-B616-ECAC8C712BEC}"/>
              </a:ext>
            </a:extLst>
          </p:cNvPr>
          <p:cNvCxnSpPr>
            <a:cxnSpLocks/>
          </p:cNvCxnSpPr>
          <p:nvPr/>
        </p:nvCxnSpPr>
        <p:spPr>
          <a:xfrm flipV="1">
            <a:off x="5068885" y="4884769"/>
            <a:ext cx="554357" cy="56957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73C0051-C5C6-A041-899E-E914D60E2402}"/>
              </a:ext>
            </a:extLst>
          </p:cNvPr>
          <p:cNvCxnSpPr>
            <a:cxnSpLocks/>
          </p:cNvCxnSpPr>
          <p:nvPr/>
        </p:nvCxnSpPr>
        <p:spPr>
          <a:xfrm flipV="1">
            <a:off x="4151705" y="5506500"/>
            <a:ext cx="434978" cy="539782"/>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C74B2B2-470A-5648-8893-F829A49E0B09}"/>
              </a:ext>
            </a:extLst>
          </p:cNvPr>
          <p:cNvCxnSpPr>
            <a:cxnSpLocks/>
          </p:cNvCxnSpPr>
          <p:nvPr/>
        </p:nvCxnSpPr>
        <p:spPr>
          <a:xfrm flipV="1">
            <a:off x="2766842" y="5505739"/>
            <a:ext cx="434978" cy="540545"/>
          </a:xfrm>
          <a:prstGeom prst="straightConnector1">
            <a:avLst/>
          </a:prstGeom>
          <a:ln w="317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3F74C51C-F3BB-A941-9437-1C1408FE15CC}"/>
              </a:ext>
            </a:extLst>
          </p:cNvPr>
          <p:cNvSpPr/>
          <p:nvPr/>
        </p:nvSpPr>
        <p:spPr>
          <a:xfrm>
            <a:off x="1377403" y="5421177"/>
            <a:ext cx="81280" cy="78742"/>
          </a:xfrm>
          <a:prstGeom prst="ellipse">
            <a:avLst/>
          </a:prstGeom>
          <a:solidFill>
            <a:schemeClr val="bg1">
              <a:lumMod val="6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lumMod val="65000"/>
                </a:schemeClr>
              </a:solidFill>
            </a:endParaRPr>
          </a:p>
        </p:txBody>
      </p:sp>
      <p:sp>
        <p:nvSpPr>
          <p:cNvPr id="46" name="Oval 45">
            <a:extLst>
              <a:ext uri="{FF2B5EF4-FFF2-40B4-BE49-F238E27FC236}">
                <a16:creationId xmlns:a16="http://schemas.microsoft.com/office/drawing/2014/main" id="{BD1D11F2-3EF4-A84B-B188-79CB63A40A9C}"/>
              </a:ext>
            </a:extLst>
          </p:cNvPr>
          <p:cNvSpPr/>
          <p:nvPr/>
        </p:nvSpPr>
        <p:spPr>
          <a:xfrm>
            <a:off x="3177690" y="5431500"/>
            <a:ext cx="81280" cy="78742"/>
          </a:xfrm>
          <a:prstGeom prst="ellipse">
            <a:avLst/>
          </a:prstGeom>
          <a:solidFill>
            <a:schemeClr val="bg1">
              <a:lumMod val="6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lumMod val="65000"/>
                </a:schemeClr>
              </a:solidFill>
            </a:endParaRPr>
          </a:p>
        </p:txBody>
      </p:sp>
      <p:sp>
        <p:nvSpPr>
          <p:cNvPr id="47" name="Oval 46">
            <a:extLst>
              <a:ext uri="{FF2B5EF4-FFF2-40B4-BE49-F238E27FC236}">
                <a16:creationId xmlns:a16="http://schemas.microsoft.com/office/drawing/2014/main" id="{6D273ADD-638B-174D-B0D4-C932872B7BB1}"/>
              </a:ext>
            </a:extLst>
          </p:cNvPr>
          <p:cNvSpPr/>
          <p:nvPr/>
        </p:nvSpPr>
        <p:spPr>
          <a:xfrm>
            <a:off x="2749003" y="5437219"/>
            <a:ext cx="81280" cy="78742"/>
          </a:xfrm>
          <a:prstGeom prst="ellipse">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rgbClr val="FF0000"/>
              </a:solidFill>
            </a:endParaRPr>
          </a:p>
        </p:txBody>
      </p:sp>
      <p:sp>
        <p:nvSpPr>
          <p:cNvPr id="48" name="Oval 47">
            <a:extLst>
              <a:ext uri="{FF2B5EF4-FFF2-40B4-BE49-F238E27FC236}">
                <a16:creationId xmlns:a16="http://schemas.microsoft.com/office/drawing/2014/main" id="{DE156C6E-3C60-604E-9F58-44EBA49DA3C4}"/>
              </a:ext>
            </a:extLst>
          </p:cNvPr>
          <p:cNvSpPr/>
          <p:nvPr/>
        </p:nvSpPr>
        <p:spPr>
          <a:xfrm>
            <a:off x="4562324" y="5435950"/>
            <a:ext cx="81280" cy="78742"/>
          </a:xfrm>
          <a:prstGeom prst="ellipse">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rgbClr val="FF0000"/>
              </a:solidFill>
            </a:endParaRPr>
          </a:p>
        </p:txBody>
      </p:sp>
      <p:sp>
        <p:nvSpPr>
          <p:cNvPr id="49" name="Oval 48">
            <a:extLst>
              <a:ext uri="{FF2B5EF4-FFF2-40B4-BE49-F238E27FC236}">
                <a16:creationId xmlns:a16="http://schemas.microsoft.com/office/drawing/2014/main" id="{80D9B3C6-7F22-CD4E-8A72-485D44D3EF5F}"/>
              </a:ext>
            </a:extLst>
          </p:cNvPr>
          <p:cNvSpPr/>
          <p:nvPr/>
        </p:nvSpPr>
        <p:spPr>
          <a:xfrm>
            <a:off x="5007760" y="5435950"/>
            <a:ext cx="81280" cy="78742"/>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rgbClr val="FF0000"/>
              </a:solidFill>
            </a:endParaRPr>
          </a:p>
        </p:txBody>
      </p:sp>
      <p:sp>
        <p:nvSpPr>
          <p:cNvPr id="50" name="Oval 49">
            <a:extLst>
              <a:ext uri="{FF2B5EF4-FFF2-40B4-BE49-F238E27FC236}">
                <a16:creationId xmlns:a16="http://schemas.microsoft.com/office/drawing/2014/main" id="{4E589F2D-E93E-E248-846C-9EDB96EE0B5A}"/>
              </a:ext>
            </a:extLst>
          </p:cNvPr>
          <p:cNvSpPr/>
          <p:nvPr/>
        </p:nvSpPr>
        <p:spPr>
          <a:xfrm>
            <a:off x="5599111" y="4793703"/>
            <a:ext cx="81280" cy="78742"/>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rgbClr val="FF0000"/>
              </a:solidFill>
            </a:endParaRPr>
          </a:p>
        </p:txBody>
      </p:sp>
      <p:sp>
        <p:nvSpPr>
          <p:cNvPr id="5" name="TextBox 4">
            <a:extLst>
              <a:ext uri="{FF2B5EF4-FFF2-40B4-BE49-F238E27FC236}">
                <a16:creationId xmlns:a16="http://schemas.microsoft.com/office/drawing/2014/main" id="{F6B77418-C007-4747-BEC3-8B196AB8F62D}"/>
              </a:ext>
            </a:extLst>
          </p:cNvPr>
          <p:cNvSpPr txBox="1"/>
          <p:nvPr/>
        </p:nvSpPr>
        <p:spPr>
          <a:xfrm>
            <a:off x="363402" y="630025"/>
            <a:ext cx="2599686" cy="683264"/>
          </a:xfrm>
          <a:prstGeom prst="rect">
            <a:avLst/>
          </a:prstGeom>
          <a:noFill/>
        </p:spPr>
        <p:txBody>
          <a:bodyPr wrap="none" lIns="118872" tIns="91440" rIns="118872" bIns="91440" rtlCol="0" anchor="ctr" anchorCtr="0">
            <a:spAutoFit/>
          </a:bodyPr>
          <a:lstStyle/>
          <a:p>
            <a:pPr>
              <a:lnSpc>
                <a:spcPct val="90000"/>
              </a:lnSpc>
            </a:pPr>
            <a:r>
              <a:rPr lang="en-US" dirty="0">
                <a:hlinkClick r:id="rId3"/>
              </a:rPr>
              <a:t>https://trilinos.github.io/</a:t>
            </a:r>
            <a:endParaRPr lang="en-US" dirty="0"/>
          </a:p>
          <a:p>
            <a:pPr>
              <a:lnSpc>
                <a:spcPct val="90000"/>
              </a:lnSpc>
            </a:pPr>
            <a:endParaRPr lang="en-US" dirty="0"/>
          </a:p>
        </p:txBody>
      </p:sp>
    </p:spTree>
    <p:extLst>
      <p:ext uri="{BB962C8B-B14F-4D97-AF65-F5344CB8AC3E}">
        <p14:creationId xmlns:p14="http://schemas.microsoft.com/office/powerpoint/2010/main" val="15798934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1C7ED-2A46-3949-B59E-F7D19B5D57B0}"/>
              </a:ext>
            </a:extLst>
          </p:cNvPr>
          <p:cNvSpPr>
            <a:spLocks noGrp="1"/>
          </p:cNvSpPr>
          <p:nvPr>
            <p:ph type="title"/>
          </p:nvPr>
        </p:nvSpPr>
        <p:spPr>
          <a:xfrm>
            <a:off x="195062" y="184511"/>
            <a:ext cx="11372473" cy="914400"/>
          </a:xfrm>
        </p:spPr>
        <p:txBody>
          <a:bodyPr/>
          <a:lstStyle/>
          <a:p>
            <a:r>
              <a:rPr lang="en-US" dirty="0"/>
              <a:t>Current Open MPI Workflow</a:t>
            </a:r>
            <a:br>
              <a:rPr lang="en-US" dirty="0"/>
            </a:br>
            <a:endParaRPr lang="en-US" sz="2000" b="0" dirty="0"/>
          </a:p>
        </p:txBody>
      </p:sp>
      <p:sp>
        <p:nvSpPr>
          <p:cNvPr id="3" name="Content Placeholder 2">
            <a:extLst>
              <a:ext uri="{FF2B5EF4-FFF2-40B4-BE49-F238E27FC236}">
                <a16:creationId xmlns:a16="http://schemas.microsoft.com/office/drawing/2014/main" id="{15856FC1-CDDD-E94F-AD5E-D46650F9D13E}"/>
              </a:ext>
            </a:extLst>
          </p:cNvPr>
          <p:cNvSpPr>
            <a:spLocks noGrp="1"/>
          </p:cNvSpPr>
          <p:nvPr>
            <p:ph idx="1"/>
          </p:nvPr>
        </p:nvSpPr>
        <p:spPr>
          <a:xfrm>
            <a:off x="391817" y="1321181"/>
            <a:ext cx="5163933" cy="1788672"/>
          </a:xfrm>
        </p:spPr>
        <p:txBody>
          <a:bodyPr/>
          <a:lstStyle/>
          <a:p>
            <a:pPr marL="0" indent="0">
              <a:buNone/>
            </a:pPr>
            <a:r>
              <a:rPr lang="en-US" sz="2000" dirty="0"/>
              <a:t>Versioning:</a:t>
            </a:r>
          </a:p>
          <a:p>
            <a:pPr marL="0" indent="0">
              <a:buNone/>
            </a:pPr>
            <a:r>
              <a:rPr lang="en-US" sz="2000" dirty="0"/>
              <a:t>Major versions - break compatibility</a:t>
            </a:r>
          </a:p>
          <a:p>
            <a:pPr marL="0" indent="0">
              <a:buNone/>
            </a:pPr>
            <a:r>
              <a:rPr lang="en-US" sz="2000" dirty="0"/>
              <a:t>Minor versions – visible</a:t>
            </a:r>
          </a:p>
          <a:p>
            <a:pPr marL="0" indent="0">
              <a:buNone/>
            </a:pPr>
            <a:r>
              <a:rPr lang="en-US" sz="2000" dirty="0"/>
              <a:t>Releases correct issues</a:t>
            </a:r>
          </a:p>
          <a:p>
            <a:pPr marL="0" indent="0">
              <a:buNone/>
            </a:pPr>
            <a:endParaRPr lang="en-US" sz="2000" dirty="0"/>
          </a:p>
        </p:txBody>
      </p:sp>
      <p:sp>
        <p:nvSpPr>
          <p:cNvPr id="4" name="TextBox 3">
            <a:extLst>
              <a:ext uri="{FF2B5EF4-FFF2-40B4-BE49-F238E27FC236}">
                <a16:creationId xmlns:a16="http://schemas.microsoft.com/office/drawing/2014/main" id="{6BCFC018-BE41-2B41-89E3-AB9BB0F5BD2C}"/>
              </a:ext>
            </a:extLst>
          </p:cNvPr>
          <p:cNvSpPr txBox="1"/>
          <p:nvPr/>
        </p:nvSpPr>
        <p:spPr>
          <a:xfrm>
            <a:off x="6065795" y="311449"/>
            <a:ext cx="6359119" cy="6135013"/>
          </a:xfrm>
          <a:prstGeom prst="rect">
            <a:avLst/>
          </a:prstGeom>
          <a:noFill/>
        </p:spPr>
        <p:txBody>
          <a:bodyPr wrap="square" lIns="118872" tIns="91440" rIns="118872" bIns="91440" rtlCol="0" anchor="ctr" anchorCtr="0">
            <a:spAutoFit/>
          </a:bodyPr>
          <a:lstStyle/>
          <a:p>
            <a:pPr>
              <a:lnSpc>
                <a:spcPct val="90000"/>
              </a:lnSpc>
              <a:spcBef>
                <a:spcPts val="1400"/>
              </a:spcBef>
            </a:pPr>
            <a:r>
              <a:rPr lang="en-US" sz="2000" dirty="0"/>
              <a:t>Workflow designed so that</a:t>
            </a:r>
          </a:p>
          <a:p>
            <a:pPr marL="285750" indent="-285750">
              <a:lnSpc>
                <a:spcPct val="90000"/>
              </a:lnSpc>
              <a:spcBef>
                <a:spcPts val="1400"/>
              </a:spcBef>
              <a:buFont typeface="Arial" panose="020B0604020202020204" pitchFamily="34" charset="0"/>
              <a:buChar char="•"/>
            </a:pPr>
            <a:r>
              <a:rPr lang="en-US" sz="2000" dirty="0"/>
              <a:t>Support two most recent releases</a:t>
            </a:r>
          </a:p>
          <a:p>
            <a:pPr marL="285750" indent="-285750">
              <a:lnSpc>
                <a:spcPct val="90000"/>
              </a:lnSpc>
              <a:spcBef>
                <a:spcPts val="1400"/>
              </a:spcBef>
              <a:buFont typeface="Arial" panose="020B0604020202020204" pitchFamily="34" charset="0"/>
              <a:buChar char="•"/>
            </a:pPr>
            <a:r>
              <a:rPr lang="en-US" sz="2000" dirty="0"/>
              <a:t>Issues are addressed on all applicable branches</a:t>
            </a:r>
          </a:p>
          <a:p>
            <a:pPr marL="285750" indent="-285750">
              <a:lnSpc>
                <a:spcPct val="90000"/>
              </a:lnSpc>
              <a:spcBef>
                <a:spcPts val="1400"/>
              </a:spcBef>
              <a:buFont typeface="Arial" panose="020B0604020202020204" pitchFamily="34" charset="0"/>
              <a:buChar char="•"/>
            </a:pPr>
            <a:r>
              <a:rPr lang="en-US" sz="2000" dirty="0"/>
              <a:t>All PR’s reviewed by at least one core developer</a:t>
            </a:r>
          </a:p>
          <a:p>
            <a:pPr marL="285750" indent="-285750">
              <a:lnSpc>
                <a:spcPct val="90000"/>
              </a:lnSpc>
              <a:spcBef>
                <a:spcPts val="1400"/>
              </a:spcBef>
              <a:buFont typeface="Arial" panose="020B0604020202020204" pitchFamily="34" charset="0"/>
              <a:buChar char="•"/>
            </a:pPr>
            <a:r>
              <a:rPr lang="en-US" sz="2000" dirty="0"/>
              <a:t>Main and supported branches work at all times</a:t>
            </a:r>
          </a:p>
          <a:p>
            <a:pPr marL="285750" indent="-285750">
              <a:lnSpc>
                <a:spcPct val="90000"/>
              </a:lnSpc>
              <a:spcBef>
                <a:spcPts val="1400"/>
              </a:spcBef>
              <a:buFont typeface="Arial" panose="020B0604020202020204" pitchFamily="34" charset="0"/>
              <a:buChar char="•"/>
            </a:pPr>
            <a:r>
              <a:rPr lang="en-US" sz="2000" dirty="0"/>
              <a:t>Developers work on main or feature branches depending on complexity of the changes</a:t>
            </a:r>
          </a:p>
          <a:p>
            <a:pPr>
              <a:lnSpc>
                <a:spcPct val="90000"/>
              </a:lnSpc>
              <a:spcBef>
                <a:spcPts val="1400"/>
              </a:spcBef>
            </a:pPr>
            <a:r>
              <a:rPr lang="en-US" sz="2000" dirty="0"/>
              <a:t>Testing</a:t>
            </a:r>
          </a:p>
          <a:p>
            <a:pPr marL="285750" indent="-285750">
              <a:lnSpc>
                <a:spcPct val="90000"/>
              </a:lnSpc>
              <a:spcBef>
                <a:spcPts val="1400"/>
              </a:spcBef>
              <a:buFont typeface="Arial" panose="020B0604020202020204" pitchFamily="34" charset="0"/>
              <a:buChar char="•"/>
            </a:pPr>
            <a:r>
              <a:rPr lang="en-US" sz="2000" dirty="0"/>
              <a:t>CI testing on PR’s for any branch using Jenkins (limited set of compilers,  hardware, tests)</a:t>
            </a:r>
          </a:p>
          <a:p>
            <a:pPr marL="285750" indent="-285750">
              <a:lnSpc>
                <a:spcPct val="90000"/>
              </a:lnSpc>
              <a:spcBef>
                <a:spcPts val="1400"/>
              </a:spcBef>
              <a:buFont typeface="Arial" panose="020B0604020202020204" pitchFamily="34" charset="0"/>
              <a:buChar char="•"/>
            </a:pPr>
            <a:r>
              <a:rPr lang="en-US" sz="2000" dirty="0"/>
              <a:t>Nightly testing on all branches </a:t>
            </a:r>
            <a:r>
              <a:rPr lang="en-US" sz="2000"/>
              <a:t>using community-built </a:t>
            </a:r>
            <a:r>
              <a:rPr lang="en-US" sz="2000" dirty="0"/>
              <a:t>MTT framework (more complex set of compilers, hardware, tests)</a:t>
            </a:r>
          </a:p>
          <a:p>
            <a:pPr marL="285750" indent="-285750">
              <a:lnSpc>
                <a:spcPct val="90000"/>
              </a:lnSpc>
              <a:spcBef>
                <a:spcPts val="1400"/>
              </a:spcBef>
              <a:buFont typeface="Arial" panose="020B0604020202020204" pitchFamily="34" charset="0"/>
              <a:buChar char="•"/>
            </a:pPr>
            <a:r>
              <a:rPr lang="en-US" sz="2000" dirty="0"/>
              <a:t>Additional testing for release candidates</a:t>
            </a:r>
          </a:p>
          <a:p>
            <a:pPr algn="l">
              <a:lnSpc>
                <a:spcPct val="90000"/>
              </a:lnSpc>
              <a:spcBef>
                <a:spcPts val="1400"/>
              </a:spcBef>
            </a:pPr>
            <a:endParaRPr lang="en-US" sz="2000" dirty="0"/>
          </a:p>
        </p:txBody>
      </p:sp>
      <p:cxnSp>
        <p:nvCxnSpPr>
          <p:cNvPr id="7" name="Straight Arrow Connector 6">
            <a:extLst>
              <a:ext uri="{FF2B5EF4-FFF2-40B4-BE49-F238E27FC236}">
                <a16:creationId xmlns:a16="http://schemas.microsoft.com/office/drawing/2014/main" id="{1D7C4B87-8570-8A42-AF8A-CA152401EEC4}"/>
              </a:ext>
            </a:extLst>
          </p:cNvPr>
          <p:cNvCxnSpPr>
            <a:cxnSpLocks/>
          </p:cNvCxnSpPr>
          <p:nvPr/>
        </p:nvCxnSpPr>
        <p:spPr>
          <a:xfrm>
            <a:off x="360608" y="3641380"/>
            <a:ext cx="5520690"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9FC5928-3BC6-604D-9003-903AB8252569}"/>
              </a:ext>
            </a:extLst>
          </p:cNvPr>
          <p:cNvCxnSpPr>
            <a:cxnSpLocks/>
          </p:cNvCxnSpPr>
          <p:nvPr/>
        </p:nvCxnSpPr>
        <p:spPr>
          <a:xfrm>
            <a:off x="341333" y="4700247"/>
            <a:ext cx="5539965" cy="44849"/>
          </a:xfrm>
          <a:prstGeom prst="straightConnector1">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EB99A0C-DE40-CA40-AAA0-AA4192C7B9AD}"/>
              </a:ext>
            </a:extLst>
          </p:cNvPr>
          <p:cNvSpPr txBox="1"/>
          <p:nvPr/>
        </p:nvSpPr>
        <p:spPr>
          <a:xfrm>
            <a:off x="364158" y="4273157"/>
            <a:ext cx="2779222" cy="433965"/>
          </a:xfrm>
          <a:prstGeom prst="rect">
            <a:avLst/>
          </a:prstGeom>
          <a:noFill/>
        </p:spPr>
        <p:txBody>
          <a:bodyPr wrap="none" lIns="118872" tIns="91440" rIns="118872" bIns="91440" rtlCol="0" anchor="ctr" anchorCtr="0">
            <a:spAutoFit/>
          </a:bodyPr>
          <a:lstStyle/>
          <a:p>
            <a:pPr algn="l">
              <a:lnSpc>
                <a:spcPct val="90000"/>
              </a:lnSpc>
            </a:pPr>
            <a:r>
              <a:rPr lang="en-US" dirty="0">
                <a:solidFill>
                  <a:srgbClr val="00B050"/>
                </a:solidFill>
              </a:rPr>
              <a:t>Latest supported release</a:t>
            </a:r>
          </a:p>
        </p:txBody>
      </p:sp>
      <p:sp>
        <p:nvSpPr>
          <p:cNvPr id="11" name="TextBox 10">
            <a:extLst>
              <a:ext uri="{FF2B5EF4-FFF2-40B4-BE49-F238E27FC236}">
                <a16:creationId xmlns:a16="http://schemas.microsoft.com/office/drawing/2014/main" id="{2A66388E-2522-D94B-971D-EE362521B81F}"/>
              </a:ext>
            </a:extLst>
          </p:cNvPr>
          <p:cNvSpPr txBox="1"/>
          <p:nvPr/>
        </p:nvSpPr>
        <p:spPr>
          <a:xfrm>
            <a:off x="413308" y="3151337"/>
            <a:ext cx="740203" cy="433965"/>
          </a:xfrm>
          <a:prstGeom prst="rect">
            <a:avLst/>
          </a:prstGeom>
          <a:noFill/>
        </p:spPr>
        <p:txBody>
          <a:bodyPr wrap="none" lIns="118872" tIns="91440" rIns="118872" bIns="91440" rtlCol="0" anchor="ctr" anchorCtr="0">
            <a:spAutoFit/>
          </a:bodyPr>
          <a:lstStyle/>
          <a:p>
            <a:pPr algn="l">
              <a:lnSpc>
                <a:spcPct val="90000"/>
              </a:lnSpc>
            </a:pPr>
            <a:r>
              <a:rPr lang="en-US" dirty="0"/>
              <a:t>main</a:t>
            </a:r>
          </a:p>
        </p:txBody>
      </p:sp>
      <p:cxnSp>
        <p:nvCxnSpPr>
          <p:cNvPr id="13" name="Straight Connector 12">
            <a:extLst>
              <a:ext uri="{FF2B5EF4-FFF2-40B4-BE49-F238E27FC236}">
                <a16:creationId xmlns:a16="http://schemas.microsoft.com/office/drawing/2014/main" id="{82F3E04A-F833-7045-8ABB-421A760306C5}"/>
              </a:ext>
            </a:extLst>
          </p:cNvPr>
          <p:cNvCxnSpPr>
            <a:cxnSpLocks/>
          </p:cNvCxnSpPr>
          <p:nvPr/>
        </p:nvCxnSpPr>
        <p:spPr>
          <a:xfrm>
            <a:off x="1020493" y="5188518"/>
            <a:ext cx="402463" cy="565607"/>
          </a:xfrm>
          <a:prstGeom prst="line">
            <a:avLst/>
          </a:prstGeom>
          <a:ln w="38100">
            <a:solidFill>
              <a:schemeClr val="bg1">
                <a:lumMod val="6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38EB2A2-9623-B340-9297-42A81AF5BF2E}"/>
              </a:ext>
            </a:extLst>
          </p:cNvPr>
          <p:cNvCxnSpPr>
            <a:cxnSpLocks/>
          </p:cNvCxnSpPr>
          <p:nvPr/>
        </p:nvCxnSpPr>
        <p:spPr>
          <a:xfrm>
            <a:off x="1388823" y="5740664"/>
            <a:ext cx="1008870" cy="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99E5CEF-281D-CC45-8C7B-949846442D4B}"/>
              </a:ext>
            </a:extLst>
          </p:cNvPr>
          <p:cNvCxnSpPr>
            <a:cxnSpLocks/>
          </p:cNvCxnSpPr>
          <p:nvPr/>
        </p:nvCxnSpPr>
        <p:spPr>
          <a:xfrm>
            <a:off x="3596253" y="3659623"/>
            <a:ext cx="439736" cy="2071043"/>
          </a:xfrm>
          <a:prstGeom prst="line">
            <a:avLst/>
          </a:prstGeom>
          <a:ln w="38100">
            <a:solidFill>
              <a:srgbClr val="FF0000"/>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BD51E5B-22BC-3348-B0F4-1509E38998B4}"/>
              </a:ext>
            </a:extLst>
          </p:cNvPr>
          <p:cNvCxnSpPr>
            <a:cxnSpLocks/>
          </p:cNvCxnSpPr>
          <p:nvPr/>
        </p:nvCxnSpPr>
        <p:spPr>
          <a:xfrm>
            <a:off x="4035989" y="5726899"/>
            <a:ext cx="857379" cy="13765"/>
          </a:xfrm>
          <a:prstGeom prst="line">
            <a:avLst/>
          </a:prstGeom>
          <a:ln w="3810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4285ECDF-63D2-E645-91B6-C0DE04E5DC01}"/>
              </a:ext>
            </a:extLst>
          </p:cNvPr>
          <p:cNvSpPr txBox="1"/>
          <p:nvPr/>
        </p:nvSpPr>
        <p:spPr>
          <a:xfrm>
            <a:off x="1305708" y="5856769"/>
            <a:ext cx="1104900"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bg1">
                    <a:lumMod val="65000"/>
                  </a:schemeClr>
                </a:solidFill>
              </a:rPr>
              <a:t>Issue 1</a:t>
            </a:r>
          </a:p>
        </p:txBody>
      </p:sp>
      <p:sp>
        <p:nvSpPr>
          <p:cNvPr id="27" name="TextBox 26">
            <a:extLst>
              <a:ext uri="{FF2B5EF4-FFF2-40B4-BE49-F238E27FC236}">
                <a16:creationId xmlns:a16="http://schemas.microsoft.com/office/drawing/2014/main" id="{0EE41CE4-F60E-384E-B773-4426088BBE5D}"/>
              </a:ext>
            </a:extLst>
          </p:cNvPr>
          <p:cNvSpPr txBox="1"/>
          <p:nvPr/>
        </p:nvSpPr>
        <p:spPr>
          <a:xfrm>
            <a:off x="3911152" y="5873997"/>
            <a:ext cx="1104900"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rgbClr val="FF0000"/>
                </a:solidFill>
              </a:rPr>
              <a:t>Issue 2</a:t>
            </a:r>
          </a:p>
        </p:txBody>
      </p:sp>
      <p:cxnSp>
        <p:nvCxnSpPr>
          <p:cNvPr id="30" name="Straight Arrow Connector 29">
            <a:extLst>
              <a:ext uri="{FF2B5EF4-FFF2-40B4-BE49-F238E27FC236}">
                <a16:creationId xmlns:a16="http://schemas.microsoft.com/office/drawing/2014/main" id="{79EF9AC5-022A-7249-BB3D-AAFB60DAAB2B}"/>
              </a:ext>
            </a:extLst>
          </p:cNvPr>
          <p:cNvCxnSpPr>
            <a:cxnSpLocks/>
          </p:cNvCxnSpPr>
          <p:nvPr/>
        </p:nvCxnSpPr>
        <p:spPr>
          <a:xfrm>
            <a:off x="378119" y="4220113"/>
            <a:ext cx="5503179" cy="35553"/>
          </a:xfrm>
          <a:prstGeom prst="straightConnector1">
            <a:avLst/>
          </a:prstGeom>
          <a:ln w="38100">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62F6115C-C99A-1C49-9AE9-4FCB8493568C}"/>
              </a:ext>
            </a:extLst>
          </p:cNvPr>
          <p:cNvSpPr txBox="1"/>
          <p:nvPr/>
        </p:nvSpPr>
        <p:spPr>
          <a:xfrm>
            <a:off x="368903" y="3733306"/>
            <a:ext cx="5633536"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rgbClr val="7030A0"/>
                </a:solidFill>
              </a:rPr>
              <a:t>Upcoming release (if exists)</a:t>
            </a:r>
          </a:p>
        </p:txBody>
      </p:sp>
      <p:cxnSp>
        <p:nvCxnSpPr>
          <p:cNvPr id="33" name="Straight Arrow Connector 32">
            <a:extLst>
              <a:ext uri="{FF2B5EF4-FFF2-40B4-BE49-F238E27FC236}">
                <a16:creationId xmlns:a16="http://schemas.microsoft.com/office/drawing/2014/main" id="{CDB1F43E-DB9D-CE47-99D1-4B1A6601131A}"/>
              </a:ext>
            </a:extLst>
          </p:cNvPr>
          <p:cNvCxnSpPr>
            <a:cxnSpLocks/>
          </p:cNvCxnSpPr>
          <p:nvPr/>
        </p:nvCxnSpPr>
        <p:spPr>
          <a:xfrm>
            <a:off x="413308" y="5172982"/>
            <a:ext cx="5520690" cy="31073"/>
          </a:xfrm>
          <a:prstGeom prst="straightConnector1">
            <a:avLst/>
          </a:prstGeom>
          <a:ln w="3810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87F196DA-AD7B-2642-B0FD-4C7E45C83124}"/>
              </a:ext>
            </a:extLst>
          </p:cNvPr>
          <p:cNvSpPr txBox="1"/>
          <p:nvPr/>
        </p:nvSpPr>
        <p:spPr>
          <a:xfrm>
            <a:off x="374167" y="4686374"/>
            <a:ext cx="3048527" cy="433965"/>
          </a:xfrm>
          <a:prstGeom prst="rect">
            <a:avLst/>
          </a:prstGeom>
          <a:noFill/>
        </p:spPr>
        <p:txBody>
          <a:bodyPr wrap="none" lIns="118872" tIns="91440" rIns="118872" bIns="91440" rtlCol="0" anchor="ctr" anchorCtr="0">
            <a:spAutoFit/>
          </a:bodyPr>
          <a:lstStyle/>
          <a:p>
            <a:pPr algn="l">
              <a:lnSpc>
                <a:spcPct val="90000"/>
              </a:lnSpc>
            </a:pPr>
            <a:r>
              <a:rPr lang="en-US" dirty="0">
                <a:solidFill>
                  <a:schemeClr val="accent3"/>
                </a:solidFill>
              </a:rPr>
              <a:t>Previous supported release</a:t>
            </a:r>
          </a:p>
        </p:txBody>
      </p:sp>
      <p:cxnSp>
        <p:nvCxnSpPr>
          <p:cNvPr id="36" name="Straight Arrow Connector 35">
            <a:extLst>
              <a:ext uri="{FF2B5EF4-FFF2-40B4-BE49-F238E27FC236}">
                <a16:creationId xmlns:a16="http://schemas.microsoft.com/office/drawing/2014/main" id="{CB38AE10-B31D-F940-B4D3-9345E3B7B096}"/>
              </a:ext>
            </a:extLst>
          </p:cNvPr>
          <p:cNvCxnSpPr>
            <a:cxnSpLocks/>
          </p:cNvCxnSpPr>
          <p:nvPr/>
        </p:nvCxnSpPr>
        <p:spPr>
          <a:xfrm flipV="1">
            <a:off x="2386698" y="5197639"/>
            <a:ext cx="1139782" cy="543025"/>
          </a:xfrm>
          <a:prstGeom prst="straightConnector1">
            <a:avLst/>
          </a:prstGeom>
          <a:ln w="317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698A4794-3301-F54A-BA06-A8E1B53E26A1}"/>
              </a:ext>
            </a:extLst>
          </p:cNvPr>
          <p:cNvCxnSpPr>
            <a:cxnSpLocks/>
            <a:endCxn id="40" idx="4"/>
          </p:cNvCxnSpPr>
          <p:nvPr/>
        </p:nvCxnSpPr>
        <p:spPr>
          <a:xfrm flipV="1">
            <a:off x="2397693" y="4740130"/>
            <a:ext cx="1051139" cy="1000534"/>
          </a:xfrm>
          <a:prstGeom prst="straightConnector1">
            <a:avLst/>
          </a:prstGeom>
          <a:ln w="317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2F8573F4-A972-C04E-8107-371767DAAEFC}"/>
              </a:ext>
            </a:extLst>
          </p:cNvPr>
          <p:cNvCxnSpPr>
            <a:cxnSpLocks/>
            <a:endCxn id="56" idx="3"/>
          </p:cNvCxnSpPr>
          <p:nvPr/>
        </p:nvCxnSpPr>
        <p:spPr>
          <a:xfrm flipV="1">
            <a:off x="4893368" y="3675713"/>
            <a:ext cx="662382" cy="2054953"/>
          </a:xfrm>
          <a:prstGeom prst="straightConnector1">
            <a:avLst/>
          </a:prstGeom>
          <a:ln w="31750">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AB629AD0-93FA-5F4B-9B9C-B4FC498B19E2}"/>
              </a:ext>
            </a:extLst>
          </p:cNvPr>
          <p:cNvCxnSpPr>
            <a:cxnSpLocks/>
            <a:endCxn id="55" idx="3"/>
          </p:cNvCxnSpPr>
          <p:nvPr/>
        </p:nvCxnSpPr>
        <p:spPr>
          <a:xfrm flipV="1">
            <a:off x="4893368" y="4309585"/>
            <a:ext cx="718668" cy="1431079"/>
          </a:xfrm>
          <a:prstGeom prst="straightConnector1">
            <a:avLst/>
          </a:prstGeom>
          <a:ln w="31750">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4EB86A8A-B7E6-EA45-BC3A-0CC09F6C659C}"/>
              </a:ext>
            </a:extLst>
          </p:cNvPr>
          <p:cNvSpPr txBox="1"/>
          <p:nvPr/>
        </p:nvSpPr>
        <p:spPr>
          <a:xfrm>
            <a:off x="754265" y="5776266"/>
            <a:ext cx="54150" cy="515892"/>
          </a:xfrm>
          <a:prstGeom prst="rect">
            <a:avLst/>
          </a:prstGeom>
          <a:noFill/>
        </p:spPr>
        <p:txBody>
          <a:bodyPr wrap="square" lIns="118872" tIns="91440" rIns="118872" bIns="91440" rtlCol="0" anchor="ctr" anchorCtr="0">
            <a:spAutoFit/>
          </a:bodyPr>
          <a:lstStyle/>
          <a:p>
            <a:pPr algn="l">
              <a:lnSpc>
                <a:spcPct val="90000"/>
              </a:lnSpc>
            </a:pPr>
            <a:endParaRPr lang="en-US" dirty="0"/>
          </a:p>
        </p:txBody>
      </p:sp>
      <p:sp>
        <p:nvSpPr>
          <p:cNvPr id="52" name="Oval 51">
            <a:extLst>
              <a:ext uri="{FF2B5EF4-FFF2-40B4-BE49-F238E27FC236}">
                <a16:creationId xmlns:a16="http://schemas.microsoft.com/office/drawing/2014/main" id="{8844B497-99CC-F248-8BF0-B68BE4D7B952}"/>
              </a:ext>
            </a:extLst>
          </p:cNvPr>
          <p:cNvSpPr/>
          <p:nvPr/>
        </p:nvSpPr>
        <p:spPr>
          <a:xfrm flipH="1">
            <a:off x="3427650" y="5126392"/>
            <a:ext cx="96745" cy="71247"/>
          </a:xfrm>
          <a:prstGeom prst="ellipse">
            <a:avLst/>
          </a:prstGeom>
          <a:solidFill>
            <a:schemeClr val="bg1">
              <a:lumMod val="6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lumMod val="65000"/>
                </a:schemeClr>
              </a:solidFill>
            </a:endParaRPr>
          </a:p>
        </p:txBody>
      </p:sp>
      <p:sp>
        <p:nvSpPr>
          <p:cNvPr id="55" name="Oval 54">
            <a:extLst>
              <a:ext uri="{FF2B5EF4-FFF2-40B4-BE49-F238E27FC236}">
                <a16:creationId xmlns:a16="http://schemas.microsoft.com/office/drawing/2014/main" id="{09FEDEDC-F9CE-1E42-BF5E-1F9DF6E5AF62}"/>
              </a:ext>
            </a:extLst>
          </p:cNvPr>
          <p:cNvSpPr/>
          <p:nvPr/>
        </p:nvSpPr>
        <p:spPr>
          <a:xfrm>
            <a:off x="5600133" y="4242374"/>
            <a:ext cx="81280" cy="78742"/>
          </a:xfrm>
          <a:prstGeom prst="ellipse">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rgbClr val="FF0000"/>
              </a:solidFill>
            </a:endParaRPr>
          </a:p>
        </p:txBody>
      </p:sp>
      <p:sp>
        <p:nvSpPr>
          <p:cNvPr id="56" name="Oval 55">
            <a:extLst>
              <a:ext uri="{FF2B5EF4-FFF2-40B4-BE49-F238E27FC236}">
                <a16:creationId xmlns:a16="http://schemas.microsoft.com/office/drawing/2014/main" id="{4B0493E5-FD11-2A4F-8144-3FCE8E0F392D}"/>
              </a:ext>
            </a:extLst>
          </p:cNvPr>
          <p:cNvSpPr/>
          <p:nvPr/>
        </p:nvSpPr>
        <p:spPr>
          <a:xfrm>
            <a:off x="5543847" y="3608502"/>
            <a:ext cx="81280" cy="78742"/>
          </a:xfrm>
          <a:prstGeom prst="ellipse">
            <a:avLst/>
          </a:prstGeom>
          <a:solidFill>
            <a:srgbClr val="FF000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rgbClr val="FF0000"/>
              </a:solidFill>
            </a:endParaRPr>
          </a:p>
        </p:txBody>
      </p:sp>
      <p:sp>
        <p:nvSpPr>
          <p:cNvPr id="34" name="Title 1">
            <a:extLst>
              <a:ext uri="{FF2B5EF4-FFF2-40B4-BE49-F238E27FC236}">
                <a16:creationId xmlns:a16="http://schemas.microsoft.com/office/drawing/2014/main" id="{2E105F85-320F-434E-AB49-14019F5FC0D3}"/>
              </a:ext>
            </a:extLst>
          </p:cNvPr>
          <p:cNvSpPr txBox="1">
            <a:spLocks/>
          </p:cNvSpPr>
          <p:nvPr/>
        </p:nvSpPr>
        <p:spPr bwMode="auto">
          <a:xfrm>
            <a:off x="276986" y="650226"/>
            <a:ext cx="4069207" cy="4848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sz="2000" b="0" dirty="0">
                <a:hlinkClick r:id="rId3"/>
              </a:rPr>
              <a:t>https://www.open-mpi.org</a:t>
            </a:r>
            <a:endParaRPr lang="en-US" sz="2000" b="0" dirty="0"/>
          </a:p>
        </p:txBody>
      </p:sp>
      <p:sp>
        <p:nvSpPr>
          <p:cNvPr id="40" name="Oval 39">
            <a:extLst>
              <a:ext uri="{FF2B5EF4-FFF2-40B4-BE49-F238E27FC236}">
                <a16:creationId xmlns:a16="http://schemas.microsoft.com/office/drawing/2014/main" id="{B8268F3D-B632-F842-987C-AAB3E93D7876}"/>
              </a:ext>
            </a:extLst>
          </p:cNvPr>
          <p:cNvSpPr/>
          <p:nvPr/>
        </p:nvSpPr>
        <p:spPr>
          <a:xfrm flipH="1">
            <a:off x="3400460" y="4668883"/>
            <a:ext cx="96745" cy="71247"/>
          </a:xfrm>
          <a:prstGeom prst="ellipse">
            <a:avLst/>
          </a:prstGeom>
          <a:solidFill>
            <a:schemeClr val="bg1">
              <a:lumMod val="6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lumMod val="65000"/>
                </a:schemeClr>
              </a:solidFill>
            </a:endParaRPr>
          </a:p>
        </p:txBody>
      </p:sp>
    </p:spTree>
    <p:extLst>
      <p:ext uri="{BB962C8B-B14F-4D97-AF65-F5344CB8AC3E}">
        <p14:creationId xmlns:p14="http://schemas.microsoft.com/office/powerpoint/2010/main" val="9886092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1C7ED-2A46-3949-B59E-F7D19B5D57B0}"/>
              </a:ext>
            </a:extLst>
          </p:cNvPr>
          <p:cNvSpPr>
            <a:spLocks noGrp="1"/>
          </p:cNvSpPr>
          <p:nvPr>
            <p:ph type="title"/>
          </p:nvPr>
        </p:nvSpPr>
        <p:spPr>
          <a:xfrm>
            <a:off x="5934863" y="14514"/>
            <a:ext cx="4456779" cy="914400"/>
          </a:xfrm>
        </p:spPr>
        <p:txBody>
          <a:bodyPr/>
          <a:lstStyle/>
          <a:p>
            <a:r>
              <a:rPr lang="en-US" dirty="0"/>
              <a:t>Current </a:t>
            </a:r>
            <a:r>
              <a:rPr lang="en-US" dirty="0" err="1"/>
              <a:t>FleCSI</a:t>
            </a:r>
            <a:r>
              <a:rPr lang="en-US" dirty="0"/>
              <a:t> Workflow</a:t>
            </a:r>
          </a:p>
        </p:txBody>
      </p:sp>
      <p:sp>
        <p:nvSpPr>
          <p:cNvPr id="3" name="TextBox 2">
            <a:extLst>
              <a:ext uri="{FF2B5EF4-FFF2-40B4-BE49-F238E27FC236}">
                <a16:creationId xmlns:a16="http://schemas.microsoft.com/office/drawing/2014/main" id="{23B63847-125D-B34C-9EF8-A534C3A462EC}"/>
              </a:ext>
            </a:extLst>
          </p:cNvPr>
          <p:cNvSpPr txBox="1"/>
          <p:nvPr/>
        </p:nvSpPr>
        <p:spPr>
          <a:xfrm>
            <a:off x="6671048" y="415865"/>
            <a:ext cx="2984407" cy="683264"/>
          </a:xfrm>
          <a:prstGeom prst="rect">
            <a:avLst/>
          </a:prstGeom>
          <a:noFill/>
        </p:spPr>
        <p:txBody>
          <a:bodyPr wrap="none" lIns="118872" tIns="91440" rIns="118872" bIns="91440" rtlCol="0" anchor="ctr" anchorCtr="0">
            <a:spAutoFit/>
          </a:bodyPr>
          <a:lstStyle/>
          <a:p>
            <a:pPr>
              <a:lnSpc>
                <a:spcPct val="90000"/>
              </a:lnSpc>
            </a:pPr>
            <a:r>
              <a:rPr lang="en-US" dirty="0">
                <a:hlinkClick r:id="rId3"/>
              </a:rPr>
              <a:t>https://flecsi.github.io/flecsi</a:t>
            </a:r>
            <a:endParaRPr lang="en-US" dirty="0"/>
          </a:p>
          <a:p>
            <a:pPr>
              <a:lnSpc>
                <a:spcPct val="90000"/>
              </a:lnSpc>
            </a:pPr>
            <a:endParaRPr lang="en-US" dirty="0"/>
          </a:p>
        </p:txBody>
      </p:sp>
      <p:sp>
        <p:nvSpPr>
          <p:cNvPr id="15" name="Content Placeholder 2">
            <a:extLst>
              <a:ext uri="{FF2B5EF4-FFF2-40B4-BE49-F238E27FC236}">
                <a16:creationId xmlns:a16="http://schemas.microsoft.com/office/drawing/2014/main" id="{72B339D5-403E-6447-A843-D78C8B0AE452}"/>
              </a:ext>
            </a:extLst>
          </p:cNvPr>
          <p:cNvSpPr txBox="1">
            <a:spLocks/>
          </p:cNvSpPr>
          <p:nvPr/>
        </p:nvSpPr>
        <p:spPr bwMode="auto">
          <a:xfrm>
            <a:off x="5021944" y="928914"/>
            <a:ext cx="6959478" cy="35204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sz="2000" dirty="0"/>
              <a:t>Versioning:</a:t>
            </a:r>
          </a:p>
          <a:p>
            <a:pPr marL="0" indent="0">
              <a:buFont typeface="Arial" charset="0"/>
              <a:buNone/>
            </a:pPr>
            <a:r>
              <a:rPr lang="en-US" sz="2000" b="1" dirty="0"/>
              <a:t>Incompatible</a:t>
            </a:r>
            <a:r>
              <a:rPr lang="en-US" sz="2000" dirty="0"/>
              <a:t> - </a:t>
            </a:r>
            <a:r>
              <a:rPr lang="en-US" sz="2000" b="1" dirty="0" err="1"/>
              <a:t>devel</a:t>
            </a:r>
            <a:r>
              <a:rPr lang="en-US" sz="2000" dirty="0"/>
              <a:t> branch breaks compatibility with previous versions</a:t>
            </a:r>
          </a:p>
          <a:p>
            <a:pPr marL="0" indent="0">
              <a:buFont typeface="Arial" charset="0"/>
              <a:buNone/>
            </a:pPr>
            <a:r>
              <a:rPr lang="en-US" sz="2000" b="1" dirty="0"/>
              <a:t>Feature</a:t>
            </a:r>
            <a:r>
              <a:rPr lang="en-US" sz="2000" dirty="0"/>
              <a:t>  </a:t>
            </a:r>
            <a:r>
              <a:rPr lang="en-US" sz="2000" b="1" dirty="0"/>
              <a:t>(1, 2 …) </a:t>
            </a:r>
            <a:r>
              <a:rPr lang="en-US" sz="2000" dirty="0"/>
              <a:t>named for major version </a:t>
            </a:r>
          </a:p>
          <a:p>
            <a:pPr marL="0" indent="0">
              <a:buFont typeface="Arial" charset="0"/>
              <a:buNone/>
            </a:pPr>
            <a:r>
              <a:rPr lang="en-US" sz="2000" b="1" dirty="0"/>
              <a:t>Release</a:t>
            </a:r>
            <a:r>
              <a:rPr lang="en-US" sz="2000" dirty="0"/>
              <a:t> - </a:t>
            </a:r>
            <a:r>
              <a:rPr lang="en-US" sz="2000" b="1" dirty="0"/>
              <a:t>(1.x, 2.x …) </a:t>
            </a:r>
            <a:r>
              <a:rPr lang="en-US" sz="2000" dirty="0"/>
              <a:t>named for </a:t>
            </a:r>
            <a:r>
              <a:rPr lang="en-US" sz="2000" dirty="0" err="1"/>
              <a:t>major.minor</a:t>
            </a:r>
            <a:r>
              <a:rPr lang="en-US" sz="2000" dirty="0"/>
              <a:t> version, correct issues, tags used for bug fixes.</a:t>
            </a:r>
          </a:p>
          <a:p>
            <a:pPr marL="0" indent="0">
              <a:buFont typeface="Arial" charset="0"/>
              <a:buNone/>
            </a:pPr>
            <a:endParaRPr lang="en-US" sz="2000" dirty="0"/>
          </a:p>
          <a:p>
            <a:pPr marL="0" indent="0">
              <a:buFont typeface="Arial" charset="0"/>
              <a:buNone/>
            </a:pPr>
            <a:endParaRPr lang="en-US" sz="2000" dirty="0"/>
          </a:p>
          <a:p>
            <a:pPr marL="0" indent="0">
              <a:buFont typeface="Arial" charset="0"/>
              <a:buNone/>
            </a:pPr>
            <a:endParaRPr lang="en-US" sz="2000" dirty="0"/>
          </a:p>
          <a:p>
            <a:pPr marL="0" indent="0">
              <a:buFont typeface="Arial" charset="0"/>
              <a:buNone/>
            </a:pPr>
            <a:endParaRPr lang="en-US" sz="2000" dirty="0"/>
          </a:p>
        </p:txBody>
      </p:sp>
      <p:pic>
        <p:nvPicPr>
          <p:cNvPr id="1026" name="Picture 2">
            <a:extLst>
              <a:ext uri="{FF2B5EF4-FFF2-40B4-BE49-F238E27FC236}">
                <a16:creationId xmlns:a16="http://schemas.microsoft.com/office/drawing/2014/main" id="{02FBD5DB-813A-8343-814F-DC29A6A31B5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54" r="82" b="9990"/>
          <a:stretch/>
        </p:blipFill>
        <p:spPr bwMode="auto">
          <a:xfrm>
            <a:off x="1559858" y="0"/>
            <a:ext cx="2337811" cy="687349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143F4D4E-2D79-A94D-9AE3-E68E4B2483AF}"/>
              </a:ext>
            </a:extLst>
          </p:cNvPr>
          <p:cNvSpPr txBox="1"/>
          <p:nvPr/>
        </p:nvSpPr>
        <p:spPr>
          <a:xfrm>
            <a:off x="5021944" y="3246431"/>
            <a:ext cx="7207818" cy="2744341"/>
          </a:xfrm>
          <a:prstGeom prst="rect">
            <a:avLst/>
          </a:prstGeom>
          <a:noFill/>
        </p:spPr>
        <p:txBody>
          <a:bodyPr wrap="square" lIns="118872" tIns="91440" rIns="118872" bIns="91440" rtlCol="0" anchor="ctr" anchorCtr="0">
            <a:spAutoFit/>
          </a:bodyPr>
          <a:lstStyle/>
          <a:p>
            <a:pPr>
              <a:lnSpc>
                <a:spcPct val="90000"/>
              </a:lnSpc>
              <a:spcBef>
                <a:spcPts val="1400"/>
              </a:spcBef>
            </a:pPr>
            <a:r>
              <a:rPr lang="en-US" sz="2000" dirty="0"/>
              <a:t>Workflow designed so that</a:t>
            </a:r>
          </a:p>
          <a:p>
            <a:pPr marL="285750" indent="-285750">
              <a:lnSpc>
                <a:spcPct val="90000"/>
              </a:lnSpc>
              <a:spcBef>
                <a:spcPts val="1400"/>
              </a:spcBef>
              <a:buFont typeface="Arial" panose="020B0604020202020204" pitchFamily="34" charset="0"/>
              <a:buChar char="•"/>
            </a:pPr>
            <a:r>
              <a:rPr lang="en-US" sz="2000" dirty="0"/>
              <a:t>All supported branches work at all times</a:t>
            </a:r>
          </a:p>
          <a:p>
            <a:pPr marL="285750" indent="-285750">
              <a:lnSpc>
                <a:spcPct val="90000"/>
              </a:lnSpc>
              <a:spcBef>
                <a:spcPts val="1400"/>
              </a:spcBef>
              <a:buFont typeface="Arial" panose="020B0604020202020204" pitchFamily="34" charset="0"/>
              <a:buChar char="•"/>
            </a:pPr>
            <a:r>
              <a:rPr lang="en-US" sz="2000" dirty="0"/>
              <a:t>Merge Requests are tested and reviewed</a:t>
            </a:r>
          </a:p>
          <a:p>
            <a:pPr>
              <a:lnSpc>
                <a:spcPct val="90000"/>
              </a:lnSpc>
              <a:spcBef>
                <a:spcPts val="1400"/>
              </a:spcBef>
            </a:pPr>
            <a:r>
              <a:rPr lang="en-US" sz="2000" dirty="0"/>
              <a:t>Testing</a:t>
            </a:r>
          </a:p>
          <a:p>
            <a:pPr marL="285750" indent="-285750">
              <a:lnSpc>
                <a:spcPct val="90000"/>
              </a:lnSpc>
              <a:spcBef>
                <a:spcPts val="1400"/>
              </a:spcBef>
              <a:buFont typeface="Arial" panose="020B0604020202020204" pitchFamily="34" charset="0"/>
              <a:buChar char="•"/>
            </a:pPr>
            <a:r>
              <a:rPr lang="en-US" sz="2000" dirty="0"/>
              <a:t>Customized unit-testing framework based on Google Test</a:t>
            </a:r>
          </a:p>
          <a:p>
            <a:pPr marL="285750" indent="-285750">
              <a:lnSpc>
                <a:spcPct val="90000"/>
              </a:lnSpc>
              <a:spcBef>
                <a:spcPts val="1400"/>
              </a:spcBef>
              <a:buFont typeface="Arial" panose="020B0604020202020204" pitchFamily="34" charset="0"/>
              <a:buChar char="•"/>
            </a:pPr>
            <a:r>
              <a:rPr lang="en-US" sz="2000" dirty="0"/>
              <a:t>Special</a:t>
            </a:r>
            <a:r>
              <a:rPr lang="en-US" sz="2000" i="1" dirty="0"/>
              <a:t> </a:t>
            </a:r>
            <a:r>
              <a:rPr lang="en-US" sz="2000" i="1" dirty="0" err="1"/>
              <a:t>gitlab</a:t>
            </a:r>
            <a:r>
              <a:rPr lang="en-US" sz="2000" i="1" dirty="0"/>
              <a:t>-ci</a:t>
            </a:r>
            <a:r>
              <a:rPr lang="en-US" sz="2000" dirty="0"/>
              <a:t> branch - images and configuration files</a:t>
            </a:r>
          </a:p>
        </p:txBody>
      </p:sp>
    </p:spTree>
    <p:extLst>
      <p:ext uri="{BB962C8B-B14F-4D97-AF65-F5344CB8AC3E}">
        <p14:creationId xmlns:p14="http://schemas.microsoft.com/office/powerpoint/2010/main" val="1078927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8550E-A12D-8844-B3AA-843E0E02B76E}"/>
              </a:ext>
            </a:extLst>
          </p:cNvPr>
          <p:cNvSpPr>
            <a:spLocks noGrp="1"/>
          </p:cNvSpPr>
          <p:nvPr>
            <p:ph type="title"/>
          </p:nvPr>
        </p:nvSpPr>
        <p:spPr/>
        <p:txBody>
          <a:bodyPr/>
          <a:lstStyle/>
          <a:p>
            <a:r>
              <a:rPr lang="en-US" dirty="0"/>
              <a:t>Content</a:t>
            </a:r>
          </a:p>
        </p:txBody>
      </p:sp>
      <p:sp>
        <p:nvSpPr>
          <p:cNvPr id="3" name="Content Placeholder 2">
            <a:extLst>
              <a:ext uri="{FF2B5EF4-FFF2-40B4-BE49-F238E27FC236}">
                <a16:creationId xmlns:a16="http://schemas.microsoft.com/office/drawing/2014/main" id="{0E7A5CED-599D-314E-9F01-E8806914DCFD}"/>
              </a:ext>
            </a:extLst>
          </p:cNvPr>
          <p:cNvSpPr>
            <a:spLocks noGrp="1"/>
          </p:cNvSpPr>
          <p:nvPr>
            <p:ph idx="1"/>
          </p:nvPr>
        </p:nvSpPr>
        <p:spPr>
          <a:xfrm>
            <a:off x="365760" y="1008354"/>
            <a:ext cx="9839395" cy="4841291"/>
          </a:xfrm>
        </p:spPr>
        <p:txBody>
          <a:bodyPr/>
          <a:lstStyle/>
          <a:p>
            <a:r>
              <a:rPr lang="en-US" dirty="0"/>
              <a:t>Goal using Version Control with Git</a:t>
            </a:r>
          </a:p>
          <a:p>
            <a:r>
              <a:rPr lang="en-US" dirty="0"/>
              <a:t>Workflow Mechanisms for Collaboration</a:t>
            </a:r>
          </a:p>
          <a:p>
            <a:pPr lvl="1"/>
            <a:r>
              <a:rPr lang="en-US" dirty="0"/>
              <a:t>Branches</a:t>
            </a:r>
          </a:p>
          <a:p>
            <a:pPr lvl="1"/>
            <a:r>
              <a:rPr lang="en-US" dirty="0"/>
              <a:t>Cloning</a:t>
            </a:r>
          </a:p>
          <a:p>
            <a:pPr lvl="1"/>
            <a:r>
              <a:rPr lang="en-US" dirty="0"/>
              <a:t>Pull Requests</a:t>
            </a:r>
          </a:p>
          <a:p>
            <a:pPr lvl="1"/>
            <a:r>
              <a:rPr lang="en-US" dirty="0"/>
              <a:t>Forks</a:t>
            </a:r>
          </a:p>
          <a:p>
            <a:r>
              <a:rPr lang="en-US" dirty="0"/>
              <a:t>Code Review</a:t>
            </a:r>
            <a:endParaRPr lang="en-US" dirty="0">
              <a:solidFill>
                <a:schemeClr val="accent4"/>
              </a:solidFill>
            </a:endParaRPr>
          </a:p>
          <a:p>
            <a:r>
              <a:rPr lang="en-US" dirty="0"/>
              <a:t>Exposure to workflows of different complexity</a:t>
            </a:r>
          </a:p>
          <a:p>
            <a:r>
              <a:rPr lang="en-US" dirty="0"/>
              <a:t>Collaboration using Git Workflows for CSE projects</a:t>
            </a:r>
          </a:p>
          <a:p>
            <a:r>
              <a:rPr lang="en-US" dirty="0"/>
              <a:t>What to think about when evaluating different workflows</a:t>
            </a:r>
          </a:p>
          <a:p>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4187595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8550E-A12D-8844-B3AA-843E0E02B76E}"/>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0E7A5CED-599D-314E-9F01-E8806914DCFD}"/>
              </a:ext>
            </a:extLst>
          </p:cNvPr>
          <p:cNvSpPr>
            <a:spLocks noGrp="1"/>
          </p:cNvSpPr>
          <p:nvPr>
            <p:ph idx="1"/>
          </p:nvPr>
        </p:nvSpPr>
        <p:spPr>
          <a:xfrm>
            <a:off x="365761" y="1226999"/>
            <a:ext cx="8802954" cy="4841291"/>
          </a:xfrm>
        </p:spPr>
        <p:txBody>
          <a:bodyPr/>
          <a:lstStyle/>
          <a:p>
            <a:r>
              <a:rPr lang="en-US" dirty="0"/>
              <a:t>Version control (or revision control) is a means of tracking changes made to source code</a:t>
            </a:r>
          </a:p>
          <a:p>
            <a:r>
              <a:rPr lang="en-US" dirty="0"/>
              <a:t>Older style is known as a </a:t>
            </a:r>
            <a:r>
              <a:rPr lang="en-US" i="1" dirty="0"/>
              <a:t>centralized</a:t>
            </a:r>
            <a:r>
              <a:rPr lang="en-US" dirty="0"/>
              <a:t> version control system</a:t>
            </a:r>
          </a:p>
          <a:p>
            <a:pPr lvl="1"/>
            <a:r>
              <a:rPr lang="en-US" dirty="0"/>
              <a:t>One master copy of the repository that everyone accesses</a:t>
            </a:r>
          </a:p>
          <a:p>
            <a:pPr lvl="1"/>
            <a:r>
              <a:rPr lang="en-US" dirty="0"/>
              <a:t>E.g. CVS, Subversion, etc.</a:t>
            </a:r>
          </a:p>
          <a:p>
            <a:r>
              <a:rPr lang="en-US" dirty="0"/>
              <a:t>Most projects now uses a </a:t>
            </a:r>
            <a:r>
              <a:rPr lang="en-US" i="1" dirty="0"/>
              <a:t>distributed</a:t>
            </a:r>
            <a:r>
              <a:rPr lang="en-US" dirty="0"/>
              <a:t> version control system</a:t>
            </a:r>
          </a:p>
          <a:p>
            <a:pPr lvl="1"/>
            <a:r>
              <a:rPr lang="en-US" dirty="0"/>
              <a:t>Each developer maintains their own copy of the entire repository</a:t>
            </a:r>
          </a:p>
          <a:p>
            <a:pPr lvl="1"/>
            <a:r>
              <a:rPr lang="en-US" dirty="0"/>
              <a:t>E.g. Git, Mercurial, etc.</a:t>
            </a:r>
            <a:endParaRPr lang="en-US" sz="2400" dirty="0"/>
          </a:p>
          <a:p>
            <a:r>
              <a:rPr lang="en-US" sz="2200" dirty="0"/>
              <a:t>Various </a:t>
            </a:r>
            <a:r>
              <a:rPr lang="en-US" sz="2200" i="1" dirty="0"/>
              <a:t>hosting services</a:t>
            </a:r>
            <a:r>
              <a:rPr lang="en-US" sz="2200" dirty="0"/>
              <a:t> are available to provide additional functionality, such as collaboration, DevOps, issue tracking, etc.</a:t>
            </a:r>
          </a:p>
          <a:p>
            <a:pPr lvl="1"/>
            <a:r>
              <a:rPr lang="en-US" sz="1800" dirty="0"/>
              <a:t>GitHub, GitLab, Bitbucket, etc.</a:t>
            </a:r>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3738987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8550E-A12D-8844-B3AA-843E0E02B76E}"/>
              </a:ext>
            </a:extLst>
          </p:cNvPr>
          <p:cNvSpPr>
            <a:spLocks noGrp="1"/>
          </p:cNvSpPr>
          <p:nvPr>
            <p:ph type="title"/>
          </p:nvPr>
        </p:nvSpPr>
        <p:spPr/>
        <p:txBody>
          <a:bodyPr/>
          <a:lstStyle/>
          <a:p>
            <a:r>
              <a:rPr lang="en-US" dirty="0"/>
              <a:t>Goal</a:t>
            </a:r>
          </a:p>
        </p:txBody>
      </p:sp>
      <p:sp>
        <p:nvSpPr>
          <p:cNvPr id="3" name="Content Placeholder 2">
            <a:extLst>
              <a:ext uri="{FF2B5EF4-FFF2-40B4-BE49-F238E27FC236}">
                <a16:creationId xmlns:a16="http://schemas.microsoft.com/office/drawing/2014/main" id="{0E7A5CED-599D-314E-9F01-E8806914DCFD}"/>
              </a:ext>
            </a:extLst>
          </p:cNvPr>
          <p:cNvSpPr>
            <a:spLocks noGrp="1"/>
          </p:cNvSpPr>
          <p:nvPr>
            <p:ph idx="1"/>
          </p:nvPr>
        </p:nvSpPr>
        <p:spPr>
          <a:xfrm>
            <a:off x="365761" y="1226999"/>
            <a:ext cx="8802954" cy="4841291"/>
          </a:xfrm>
        </p:spPr>
        <p:txBody>
          <a:bodyPr/>
          <a:lstStyle/>
          <a:p>
            <a:pPr marL="0" indent="0">
              <a:buNone/>
            </a:pPr>
            <a:r>
              <a:rPr lang="en-US" dirty="0"/>
              <a:t>Development teams would like to use version control to collaborate productively and ensure correct code.</a:t>
            </a:r>
          </a:p>
          <a:p>
            <a:pPr marL="0" indent="0">
              <a:buNone/>
            </a:pPr>
            <a:endParaRPr lang="en-US" sz="1800" dirty="0"/>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658328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F7C0A-7591-A44A-BA28-B27788DF1A70}"/>
              </a:ext>
            </a:extLst>
          </p:cNvPr>
          <p:cNvSpPr>
            <a:spLocks noGrp="1"/>
          </p:cNvSpPr>
          <p:nvPr>
            <p:ph type="title"/>
          </p:nvPr>
        </p:nvSpPr>
        <p:spPr/>
        <p:txBody>
          <a:bodyPr/>
          <a:lstStyle/>
          <a:p>
            <a:r>
              <a:rPr lang="en-US" dirty="0"/>
              <a:t>First Workflow</a:t>
            </a:r>
          </a:p>
        </p:txBody>
      </p:sp>
      <p:sp>
        <p:nvSpPr>
          <p:cNvPr id="3" name="Content Placeholder 2">
            <a:extLst>
              <a:ext uri="{FF2B5EF4-FFF2-40B4-BE49-F238E27FC236}">
                <a16:creationId xmlns:a16="http://schemas.microsoft.com/office/drawing/2014/main" id="{F1DB1E7F-C262-8A45-9DAC-7AF28B8267E9}"/>
              </a:ext>
            </a:extLst>
          </p:cNvPr>
          <p:cNvSpPr>
            <a:spLocks noGrp="1"/>
          </p:cNvSpPr>
          <p:nvPr>
            <p:ph idx="1"/>
          </p:nvPr>
        </p:nvSpPr>
        <p:spPr>
          <a:xfrm>
            <a:off x="409507" y="1210897"/>
            <a:ext cx="11369809" cy="4047778"/>
          </a:xfrm>
        </p:spPr>
        <p:txBody>
          <a:bodyPr/>
          <a:lstStyle/>
          <a:p>
            <a:pPr marL="0" indent="0">
              <a:buNone/>
            </a:pPr>
            <a:r>
              <a:rPr lang="en-US" dirty="0"/>
              <a:t>The simplest way of using Git is to mimic the centralized approach</a:t>
            </a:r>
            <a:endParaRPr lang="en-US" b="1" dirty="0"/>
          </a:p>
          <a:p>
            <a:r>
              <a:rPr lang="en-US" dirty="0"/>
              <a:t>Called the </a:t>
            </a:r>
            <a:r>
              <a:rPr lang="en-US" b="1" dirty="0"/>
              <a:t>Centralized</a:t>
            </a:r>
            <a:r>
              <a:rPr lang="en-US" dirty="0"/>
              <a:t> </a:t>
            </a:r>
            <a:r>
              <a:rPr lang="en-US" b="1" dirty="0"/>
              <a:t>Workflow</a:t>
            </a:r>
            <a:endParaRPr lang="en-US" dirty="0"/>
          </a:p>
          <a:p>
            <a:pPr lvl="1"/>
            <a:r>
              <a:rPr lang="en-US" dirty="0"/>
              <a:t>See </a:t>
            </a:r>
            <a:r>
              <a:rPr lang="en-US" dirty="0">
                <a:hlinkClick r:id="rId3"/>
              </a:rPr>
              <a:t>Atlassian/BitBucket</a:t>
            </a:r>
            <a:r>
              <a:rPr lang="en-US" dirty="0"/>
              <a:t> for more information</a:t>
            </a:r>
          </a:p>
          <a:p>
            <a:r>
              <a:rPr lang="en-US" dirty="0"/>
              <a:t>Leverages local vs. remote repo dimension</a:t>
            </a:r>
          </a:p>
          <a:p>
            <a:pPr lvl="1"/>
            <a:r>
              <a:rPr lang="en-US" dirty="0"/>
              <a:t>Integration in local repo when local repos interact with remote repo</a:t>
            </a:r>
          </a:p>
          <a:p>
            <a:pPr lvl="1"/>
            <a:r>
              <a:rPr lang="en-US" dirty="0"/>
              <a:t>Working directly on the main branch</a:t>
            </a:r>
          </a:p>
          <a:p>
            <a:r>
              <a:rPr lang="en-US" dirty="0"/>
              <a:t>Issues</a:t>
            </a:r>
          </a:p>
          <a:p>
            <a:pPr lvl="1"/>
            <a:r>
              <a:rPr lang="en-US" dirty="0"/>
              <a:t>What if you have many team members?</a:t>
            </a:r>
          </a:p>
          <a:p>
            <a:pPr lvl="1"/>
            <a:r>
              <a:rPr lang="en-US" dirty="0"/>
              <a:t>What if developers only push once a month?</a:t>
            </a:r>
          </a:p>
          <a:p>
            <a:pPr lvl="2"/>
            <a:r>
              <a:rPr lang="en-US" dirty="0"/>
              <a:t>Lengthy development efforts without integrating</a:t>
            </a:r>
          </a:p>
          <a:p>
            <a:pPr lvl="2"/>
            <a:r>
              <a:rPr lang="en-US" dirty="0"/>
              <a:t>Occasional contributors</a:t>
            </a:r>
          </a:p>
          <a:p>
            <a:pPr lvl="1"/>
            <a:r>
              <a:rPr lang="en-US" dirty="0"/>
              <a:t>What if team members works on different parts of the code?</a:t>
            </a:r>
          </a:p>
          <a:p>
            <a:pPr marL="0" indent="0">
              <a:buNone/>
            </a:pPr>
            <a:endParaRPr lang="en-US" dirty="0"/>
          </a:p>
        </p:txBody>
      </p:sp>
      <p:sp>
        <p:nvSpPr>
          <p:cNvPr id="4" name="Magnetic Disk 3">
            <a:extLst>
              <a:ext uri="{FF2B5EF4-FFF2-40B4-BE49-F238E27FC236}">
                <a16:creationId xmlns:a16="http://schemas.microsoft.com/office/drawing/2014/main" id="{4003AB91-21BD-E24D-A55D-EF70A605911D}"/>
              </a:ext>
            </a:extLst>
          </p:cNvPr>
          <p:cNvSpPr/>
          <p:nvPr/>
        </p:nvSpPr>
        <p:spPr>
          <a:xfrm>
            <a:off x="9266830" y="2421515"/>
            <a:ext cx="1364776" cy="781334"/>
          </a:xfrm>
          <a:prstGeom prst="flowChartMagneticDisk">
            <a:avLst/>
          </a:prstGeom>
          <a:solidFill>
            <a:schemeClr val="accent3">
              <a:lumMod val="75000"/>
            </a:schemeClr>
          </a:solidFill>
          <a:ln w="19050">
            <a:solidFill>
              <a:schemeClr val="tx2">
                <a:lumMod val="75000"/>
              </a:schemeClr>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6" name="Magnetic Disk 5">
            <a:extLst>
              <a:ext uri="{FF2B5EF4-FFF2-40B4-BE49-F238E27FC236}">
                <a16:creationId xmlns:a16="http://schemas.microsoft.com/office/drawing/2014/main" id="{6948B375-82F7-7049-B5AA-00116F19D2AA}"/>
              </a:ext>
            </a:extLst>
          </p:cNvPr>
          <p:cNvSpPr/>
          <p:nvPr/>
        </p:nvSpPr>
        <p:spPr>
          <a:xfrm>
            <a:off x="10361076" y="3957190"/>
            <a:ext cx="1364776" cy="781334"/>
          </a:xfrm>
          <a:prstGeom prst="flowChartMagneticDisk">
            <a:avLst/>
          </a:prstGeom>
          <a:solidFill>
            <a:srgbClr val="974CEA"/>
          </a:solidFill>
          <a:ln w="19050">
            <a:solidFill>
              <a:srgbClr val="61298A"/>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 name="Magnetic Disk 6">
            <a:extLst>
              <a:ext uri="{FF2B5EF4-FFF2-40B4-BE49-F238E27FC236}">
                <a16:creationId xmlns:a16="http://schemas.microsoft.com/office/drawing/2014/main" id="{0B080F18-0A50-6945-A242-938F83117D61}"/>
              </a:ext>
            </a:extLst>
          </p:cNvPr>
          <p:cNvSpPr/>
          <p:nvPr/>
        </p:nvSpPr>
        <p:spPr>
          <a:xfrm>
            <a:off x="8126797" y="3927485"/>
            <a:ext cx="1364776" cy="781334"/>
          </a:xfrm>
          <a:prstGeom prst="flowChartMagneticDisk">
            <a:avLst/>
          </a:prstGeom>
          <a:solidFill>
            <a:srgbClr val="974CEA"/>
          </a:solidFill>
          <a:ln w="19050">
            <a:solidFill>
              <a:srgbClr val="61298A"/>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cxnSp>
        <p:nvCxnSpPr>
          <p:cNvPr id="10" name="Straight Arrow Connector 9">
            <a:extLst>
              <a:ext uri="{FF2B5EF4-FFF2-40B4-BE49-F238E27FC236}">
                <a16:creationId xmlns:a16="http://schemas.microsoft.com/office/drawing/2014/main" id="{241ECF81-3A7A-C740-AD38-24DCB01EA86F}"/>
              </a:ext>
            </a:extLst>
          </p:cNvPr>
          <p:cNvCxnSpPr>
            <a:cxnSpLocks/>
            <a:stCxn id="4" idx="3"/>
            <a:endCxn id="6" idx="1"/>
          </p:cNvCxnSpPr>
          <p:nvPr/>
        </p:nvCxnSpPr>
        <p:spPr>
          <a:xfrm>
            <a:off x="9949218" y="3202849"/>
            <a:ext cx="1094246" cy="754341"/>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35EDA98-2981-5145-B0E6-A0276937426D}"/>
              </a:ext>
            </a:extLst>
          </p:cNvPr>
          <p:cNvCxnSpPr>
            <a:cxnSpLocks/>
            <a:stCxn id="7" idx="1"/>
            <a:endCxn id="4" idx="3"/>
          </p:cNvCxnSpPr>
          <p:nvPr/>
        </p:nvCxnSpPr>
        <p:spPr>
          <a:xfrm flipV="1">
            <a:off x="8809185" y="3202849"/>
            <a:ext cx="1140033" cy="724636"/>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ADE27B72-B0FA-034F-9FF4-D07586E6873D}"/>
              </a:ext>
            </a:extLst>
          </p:cNvPr>
          <p:cNvSpPr txBox="1"/>
          <p:nvPr/>
        </p:nvSpPr>
        <p:spPr>
          <a:xfrm>
            <a:off x="8126797" y="4737991"/>
            <a:ext cx="1364776" cy="683264"/>
          </a:xfrm>
          <a:prstGeom prst="rect">
            <a:avLst/>
          </a:prstGeom>
          <a:noFill/>
        </p:spPr>
        <p:txBody>
          <a:bodyPr wrap="square" lIns="118872" tIns="91440" rIns="118872" bIns="91440" rtlCol="0" anchor="ctr" anchorCtr="0">
            <a:spAutoFit/>
          </a:bodyPr>
          <a:lstStyle/>
          <a:p>
            <a:pPr algn="l">
              <a:lnSpc>
                <a:spcPct val="90000"/>
              </a:lnSpc>
            </a:pPr>
            <a:r>
              <a:rPr lang="en-US" dirty="0"/>
              <a:t>Local repo</a:t>
            </a:r>
          </a:p>
          <a:p>
            <a:pPr algn="l">
              <a:lnSpc>
                <a:spcPct val="90000"/>
              </a:lnSpc>
            </a:pPr>
            <a:r>
              <a:rPr lang="en-US" dirty="0"/>
              <a:t>     Alice</a:t>
            </a:r>
          </a:p>
        </p:txBody>
      </p:sp>
      <p:sp>
        <p:nvSpPr>
          <p:cNvPr id="28" name="TextBox 27">
            <a:extLst>
              <a:ext uri="{FF2B5EF4-FFF2-40B4-BE49-F238E27FC236}">
                <a16:creationId xmlns:a16="http://schemas.microsoft.com/office/drawing/2014/main" id="{CCB07D9C-2F79-EC48-83EA-602F4D21A434}"/>
              </a:ext>
            </a:extLst>
          </p:cNvPr>
          <p:cNvSpPr txBox="1"/>
          <p:nvPr/>
        </p:nvSpPr>
        <p:spPr>
          <a:xfrm>
            <a:off x="10361076" y="4771025"/>
            <a:ext cx="1364776" cy="683264"/>
          </a:xfrm>
          <a:prstGeom prst="rect">
            <a:avLst/>
          </a:prstGeom>
          <a:noFill/>
        </p:spPr>
        <p:txBody>
          <a:bodyPr wrap="square" lIns="118872" tIns="91440" rIns="118872" bIns="91440" rtlCol="0" anchor="ctr" anchorCtr="0">
            <a:spAutoFit/>
          </a:bodyPr>
          <a:lstStyle/>
          <a:p>
            <a:pPr algn="l">
              <a:lnSpc>
                <a:spcPct val="90000"/>
              </a:lnSpc>
            </a:pPr>
            <a:r>
              <a:rPr lang="en-US" dirty="0"/>
              <a:t>Local repo</a:t>
            </a:r>
          </a:p>
          <a:p>
            <a:pPr algn="l">
              <a:lnSpc>
                <a:spcPct val="90000"/>
              </a:lnSpc>
            </a:pPr>
            <a:r>
              <a:rPr lang="en-US" dirty="0"/>
              <a:t>      Bob</a:t>
            </a:r>
          </a:p>
        </p:txBody>
      </p:sp>
      <p:sp>
        <p:nvSpPr>
          <p:cNvPr id="29" name="TextBox 28">
            <a:extLst>
              <a:ext uri="{FF2B5EF4-FFF2-40B4-BE49-F238E27FC236}">
                <a16:creationId xmlns:a16="http://schemas.microsoft.com/office/drawing/2014/main" id="{A2141202-CAD4-5248-9EE0-0EE8E8CB2373}"/>
              </a:ext>
            </a:extLst>
          </p:cNvPr>
          <p:cNvSpPr txBox="1"/>
          <p:nvPr/>
        </p:nvSpPr>
        <p:spPr>
          <a:xfrm>
            <a:off x="9128533" y="2047382"/>
            <a:ext cx="1641369" cy="433965"/>
          </a:xfrm>
          <a:prstGeom prst="rect">
            <a:avLst/>
          </a:prstGeom>
          <a:noFill/>
        </p:spPr>
        <p:txBody>
          <a:bodyPr wrap="square" lIns="118872" tIns="91440" rIns="118872" bIns="91440" rtlCol="0" anchor="ctr" anchorCtr="0">
            <a:spAutoFit/>
          </a:bodyPr>
          <a:lstStyle/>
          <a:p>
            <a:pPr algn="l">
              <a:lnSpc>
                <a:spcPct val="90000"/>
              </a:lnSpc>
            </a:pPr>
            <a:r>
              <a:rPr lang="en-US" dirty="0"/>
              <a:t>Remote repo</a:t>
            </a:r>
          </a:p>
        </p:txBody>
      </p:sp>
      <p:sp>
        <p:nvSpPr>
          <p:cNvPr id="12" name="TextBox 11">
            <a:extLst>
              <a:ext uri="{FF2B5EF4-FFF2-40B4-BE49-F238E27FC236}">
                <a16:creationId xmlns:a16="http://schemas.microsoft.com/office/drawing/2014/main" id="{CFF57C57-5E8A-FAE6-2B33-3E370C368B1E}"/>
              </a:ext>
            </a:extLst>
          </p:cNvPr>
          <p:cNvSpPr txBox="1"/>
          <p:nvPr/>
        </p:nvSpPr>
        <p:spPr>
          <a:xfrm>
            <a:off x="8601014" y="3310794"/>
            <a:ext cx="858094" cy="433965"/>
          </a:xfrm>
          <a:prstGeom prst="rect">
            <a:avLst/>
          </a:prstGeom>
          <a:noFill/>
        </p:spPr>
        <p:txBody>
          <a:bodyPr wrap="square" lIns="118872" tIns="91440" rIns="118872" bIns="91440" rtlCol="0" anchor="ctr" anchorCtr="0">
            <a:spAutoFit/>
          </a:bodyPr>
          <a:lstStyle/>
          <a:p>
            <a:pPr algn="l">
              <a:lnSpc>
                <a:spcPct val="90000"/>
              </a:lnSpc>
            </a:pPr>
            <a:r>
              <a:rPr lang="en-US" dirty="0"/>
              <a:t>clone</a:t>
            </a:r>
          </a:p>
        </p:txBody>
      </p:sp>
      <p:sp>
        <p:nvSpPr>
          <p:cNvPr id="13" name="TextBox 12">
            <a:extLst>
              <a:ext uri="{FF2B5EF4-FFF2-40B4-BE49-F238E27FC236}">
                <a16:creationId xmlns:a16="http://schemas.microsoft.com/office/drawing/2014/main" id="{0357FFA0-8F01-A2DD-FFD7-81716C6CC5E8}"/>
              </a:ext>
            </a:extLst>
          </p:cNvPr>
          <p:cNvSpPr txBox="1"/>
          <p:nvPr/>
        </p:nvSpPr>
        <p:spPr>
          <a:xfrm>
            <a:off x="10614417" y="3280764"/>
            <a:ext cx="858094" cy="433965"/>
          </a:xfrm>
          <a:prstGeom prst="rect">
            <a:avLst/>
          </a:prstGeom>
          <a:noFill/>
        </p:spPr>
        <p:txBody>
          <a:bodyPr wrap="square" lIns="118872" tIns="91440" rIns="118872" bIns="91440" rtlCol="0" anchor="ctr" anchorCtr="0">
            <a:spAutoFit/>
          </a:bodyPr>
          <a:lstStyle/>
          <a:p>
            <a:pPr algn="l">
              <a:lnSpc>
                <a:spcPct val="90000"/>
              </a:lnSpc>
            </a:pPr>
            <a:r>
              <a:rPr lang="en-US" dirty="0"/>
              <a:t>clone</a:t>
            </a:r>
          </a:p>
        </p:txBody>
      </p:sp>
    </p:spTree>
    <p:extLst>
      <p:ext uri="{BB962C8B-B14F-4D97-AF65-F5344CB8AC3E}">
        <p14:creationId xmlns:p14="http://schemas.microsoft.com/office/powerpoint/2010/main" val="788690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5E873-EED9-BF40-A119-57F778917CEC}"/>
              </a:ext>
            </a:extLst>
          </p:cNvPr>
          <p:cNvSpPr>
            <a:spLocks noGrp="1"/>
          </p:cNvSpPr>
          <p:nvPr>
            <p:ph type="title"/>
          </p:nvPr>
        </p:nvSpPr>
        <p:spPr/>
        <p:txBody>
          <a:bodyPr/>
          <a:lstStyle/>
          <a:p>
            <a:r>
              <a:rPr lang="en-US" dirty="0"/>
              <a:t>Workflow Mechanisms for Collaboration</a:t>
            </a:r>
          </a:p>
        </p:txBody>
      </p:sp>
      <p:sp>
        <p:nvSpPr>
          <p:cNvPr id="3" name="Content Placeholder 2">
            <a:extLst>
              <a:ext uri="{FF2B5EF4-FFF2-40B4-BE49-F238E27FC236}">
                <a16:creationId xmlns:a16="http://schemas.microsoft.com/office/drawing/2014/main" id="{28795306-D83A-334F-8568-08D11D98E3E4}"/>
              </a:ext>
            </a:extLst>
          </p:cNvPr>
          <p:cNvSpPr>
            <a:spLocks noGrp="1"/>
          </p:cNvSpPr>
          <p:nvPr>
            <p:ph idx="1"/>
          </p:nvPr>
        </p:nvSpPr>
        <p:spPr>
          <a:xfrm>
            <a:off x="409507" y="1325880"/>
            <a:ext cx="11369809" cy="4047778"/>
          </a:xfrm>
        </p:spPr>
        <p:txBody>
          <a:bodyPr/>
          <a:lstStyle/>
          <a:p>
            <a:r>
              <a:rPr lang="en-US" dirty="0"/>
              <a:t>Branches</a:t>
            </a:r>
          </a:p>
          <a:p>
            <a:pPr lvl="1"/>
            <a:r>
              <a:rPr lang="en-US" dirty="0"/>
              <a:t>Enable separate development for features or fixes on the same repo</a:t>
            </a:r>
          </a:p>
          <a:p>
            <a:pPr lvl="1"/>
            <a:r>
              <a:rPr lang="en-US" dirty="0"/>
              <a:t>Enables different types of Workflows</a:t>
            </a:r>
          </a:p>
          <a:p>
            <a:r>
              <a:rPr lang="en-US" dirty="0"/>
              <a:t>Clones</a:t>
            </a:r>
          </a:p>
          <a:p>
            <a:pPr lvl="1"/>
            <a:r>
              <a:rPr lang="en-US" dirty="0"/>
              <a:t>Makes a copy of the repository with a pointer back to the original repo</a:t>
            </a:r>
          </a:p>
          <a:p>
            <a:pPr lvl="1"/>
            <a:r>
              <a:rPr lang="en-US" dirty="0"/>
              <a:t>May include all branches, or only some</a:t>
            </a:r>
          </a:p>
          <a:p>
            <a:pPr lvl="1"/>
            <a:r>
              <a:rPr lang="en-US" dirty="0"/>
              <a:t>Changes can be “pushed” back to the original repo</a:t>
            </a:r>
          </a:p>
          <a:p>
            <a:r>
              <a:rPr lang="en-US" dirty="0"/>
              <a:t>Hosted services provide</a:t>
            </a:r>
          </a:p>
          <a:p>
            <a:pPr lvl="1"/>
            <a:r>
              <a:rPr lang="en-US" dirty="0"/>
              <a:t>Pull/Merge Requests</a:t>
            </a:r>
          </a:p>
          <a:p>
            <a:pPr lvl="2"/>
            <a:r>
              <a:rPr lang="en-US" dirty="0"/>
              <a:t>Enables code review and testing before merge</a:t>
            </a:r>
          </a:p>
          <a:p>
            <a:pPr lvl="1"/>
            <a:r>
              <a:rPr lang="en-US" dirty="0"/>
              <a:t>Forks (GitHub)</a:t>
            </a:r>
          </a:p>
          <a:p>
            <a:pPr lvl="2"/>
            <a:r>
              <a:rPr lang="en-US" dirty="0"/>
              <a:t>Enables contributions from external collaborators that have read access only</a:t>
            </a:r>
          </a:p>
          <a:p>
            <a:pPr lvl="2"/>
            <a:r>
              <a:rPr lang="en-US" dirty="0"/>
              <a:t>Controls on original repo remains with the team</a:t>
            </a:r>
          </a:p>
          <a:p>
            <a:pPr marL="346075" lvl="1" indent="0">
              <a:buNone/>
            </a:pPr>
            <a:endParaRPr lang="en-US" dirty="0"/>
          </a:p>
        </p:txBody>
      </p:sp>
    </p:spTree>
    <p:extLst>
      <p:ext uri="{BB962C8B-B14F-4D97-AF65-F5344CB8AC3E}">
        <p14:creationId xmlns:p14="http://schemas.microsoft.com/office/powerpoint/2010/main" val="2485969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63D76-09F2-E949-BFE4-5D90160A680F}"/>
              </a:ext>
            </a:extLst>
          </p:cNvPr>
          <p:cNvSpPr>
            <a:spLocks noGrp="1"/>
          </p:cNvSpPr>
          <p:nvPr>
            <p:ph type="title"/>
          </p:nvPr>
        </p:nvSpPr>
        <p:spPr/>
        <p:txBody>
          <a:bodyPr/>
          <a:lstStyle/>
          <a:p>
            <a:r>
              <a:rPr lang="en-US" dirty="0"/>
              <a:t>Branches</a:t>
            </a:r>
          </a:p>
        </p:txBody>
      </p:sp>
      <p:sp>
        <p:nvSpPr>
          <p:cNvPr id="3" name="Content Placeholder 2">
            <a:extLst>
              <a:ext uri="{FF2B5EF4-FFF2-40B4-BE49-F238E27FC236}">
                <a16:creationId xmlns:a16="http://schemas.microsoft.com/office/drawing/2014/main" id="{3F10EFBA-41D9-104F-9ADE-9AA77C5312AC}"/>
              </a:ext>
            </a:extLst>
          </p:cNvPr>
          <p:cNvSpPr>
            <a:spLocks noGrp="1"/>
          </p:cNvSpPr>
          <p:nvPr>
            <p:ph idx="1"/>
          </p:nvPr>
        </p:nvSpPr>
        <p:spPr>
          <a:xfrm>
            <a:off x="365760" y="1057734"/>
            <a:ext cx="6925377" cy="4651085"/>
          </a:xfrm>
        </p:spPr>
        <p:txBody>
          <a:bodyPr/>
          <a:lstStyle/>
          <a:p>
            <a:pPr marL="0" indent="0">
              <a:buNone/>
            </a:pPr>
            <a:r>
              <a:rPr lang="en-US" dirty="0"/>
              <a:t>Branches are independent lines of development</a:t>
            </a:r>
          </a:p>
          <a:p>
            <a:r>
              <a:rPr lang="en-US" dirty="0"/>
              <a:t>Use branches to protect main branch</a:t>
            </a:r>
          </a:p>
          <a:p>
            <a:r>
              <a:rPr lang="en-US" dirty="0"/>
              <a:t>Feature branches</a:t>
            </a:r>
          </a:p>
          <a:p>
            <a:pPr lvl="1"/>
            <a:r>
              <a:rPr lang="en-US" dirty="0"/>
              <a:t>Organize a new feature as a sequence of related commits in a branch</a:t>
            </a:r>
          </a:p>
          <a:p>
            <a:r>
              <a:rPr lang="en-US" dirty="0"/>
              <a:t>Branches are usually combined or </a:t>
            </a:r>
            <a:r>
              <a:rPr lang="en-US" b="1" dirty="0"/>
              <a:t>merged</a:t>
            </a:r>
          </a:p>
          <a:p>
            <a:r>
              <a:rPr lang="en-US" dirty="0"/>
              <a:t>Develop on a branch, test on the branch, and merge into main</a:t>
            </a:r>
          </a:p>
          <a:p>
            <a:r>
              <a:rPr lang="en-US" dirty="0"/>
              <a:t>Integration occurs at merge commits</a:t>
            </a:r>
          </a:p>
        </p:txBody>
      </p:sp>
      <p:pic>
        <p:nvPicPr>
          <p:cNvPr id="8" name="Picture 7">
            <a:extLst>
              <a:ext uri="{FF2B5EF4-FFF2-40B4-BE49-F238E27FC236}">
                <a16:creationId xmlns:a16="http://schemas.microsoft.com/office/drawing/2014/main" id="{F1835F05-49A2-5E4D-913F-5CE57F1DB2A1}"/>
              </a:ext>
            </a:extLst>
          </p:cNvPr>
          <p:cNvPicPr>
            <a:picLocks noChangeAspect="1"/>
          </p:cNvPicPr>
          <p:nvPr/>
        </p:nvPicPr>
        <p:blipFill rotWithShape="1">
          <a:blip r:embed="rId3">
            <a:extLst>
              <a:ext uri="{28A0092B-C50C-407E-A947-70E740481C1C}">
                <a14:useLocalDpi xmlns:a14="http://schemas.microsoft.com/office/drawing/2010/main" val="0"/>
              </a:ext>
            </a:extLst>
          </a:blip>
          <a:srcRect l="3348" t="3509" r="37236" b="72632"/>
          <a:stretch/>
        </p:blipFill>
        <p:spPr>
          <a:xfrm>
            <a:off x="7291137" y="1637876"/>
            <a:ext cx="4487781" cy="1318224"/>
          </a:xfrm>
          <a:prstGeom prst="rect">
            <a:avLst/>
          </a:prstGeom>
        </p:spPr>
      </p:pic>
      <p:pic>
        <p:nvPicPr>
          <p:cNvPr id="14" name="Picture 13">
            <a:extLst>
              <a:ext uri="{FF2B5EF4-FFF2-40B4-BE49-F238E27FC236}">
                <a16:creationId xmlns:a16="http://schemas.microsoft.com/office/drawing/2014/main" id="{DDDAD887-FD41-BD40-846B-9B1E2B00800A}"/>
              </a:ext>
            </a:extLst>
          </p:cNvPr>
          <p:cNvPicPr>
            <a:picLocks noChangeAspect="1"/>
          </p:cNvPicPr>
          <p:nvPr/>
        </p:nvPicPr>
        <p:blipFill rotWithShape="1">
          <a:blip r:embed="rId4">
            <a:extLst>
              <a:ext uri="{28A0092B-C50C-407E-A947-70E740481C1C}">
                <a14:useLocalDpi xmlns:a14="http://schemas.microsoft.com/office/drawing/2010/main" val="0"/>
              </a:ext>
            </a:extLst>
          </a:blip>
          <a:srcRect r="45713" b="69950"/>
          <a:stretch/>
        </p:blipFill>
        <p:spPr>
          <a:xfrm>
            <a:off x="7291138" y="3268096"/>
            <a:ext cx="4062964" cy="1645098"/>
          </a:xfrm>
          <a:prstGeom prst="rect">
            <a:avLst/>
          </a:prstGeom>
        </p:spPr>
      </p:pic>
      <p:sp>
        <p:nvSpPr>
          <p:cNvPr id="9" name="TextBox 8">
            <a:extLst>
              <a:ext uri="{FF2B5EF4-FFF2-40B4-BE49-F238E27FC236}">
                <a16:creationId xmlns:a16="http://schemas.microsoft.com/office/drawing/2014/main" id="{2642A77F-B375-514D-9E15-06AECA02D015}"/>
              </a:ext>
            </a:extLst>
          </p:cNvPr>
          <p:cNvSpPr txBox="1"/>
          <p:nvPr/>
        </p:nvSpPr>
        <p:spPr>
          <a:xfrm>
            <a:off x="7291137" y="1796701"/>
            <a:ext cx="867911" cy="350865"/>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main  </a:t>
            </a:r>
          </a:p>
        </p:txBody>
      </p:sp>
      <p:sp>
        <p:nvSpPr>
          <p:cNvPr id="11" name="TextBox 10">
            <a:extLst>
              <a:ext uri="{FF2B5EF4-FFF2-40B4-BE49-F238E27FC236}">
                <a16:creationId xmlns:a16="http://schemas.microsoft.com/office/drawing/2014/main" id="{3DB4311D-A196-274E-ABBB-8884D2A66FB3}"/>
              </a:ext>
            </a:extLst>
          </p:cNvPr>
          <p:cNvSpPr txBox="1"/>
          <p:nvPr/>
        </p:nvSpPr>
        <p:spPr>
          <a:xfrm>
            <a:off x="9691437" y="1770690"/>
            <a:ext cx="867911" cy="350865"/>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main  </a:t>
            </a:r>
          </a:p>
        </p:txBody>
      </p:sp>
      <p:sp>
        <p:nvSpPr>
          <p:cNvPr id="12" name="TextBox 11">
            <a:extLst>
              <a:ext uri="{FF2B5EF4-FFF2-40B4-BE49-F238E27FC236}">
                <a16:creationId xmlns:a16="http://schemas.microsoft.com/office/drawing/2014/main" id="{AD230196-1370-8A4E-BD3F-7307C8760FFA}"/>
              </a:ext>
            </a:extLst>
          </p:cNvPr>
          <p:cNvSpPr txBox="1"/>
          <p:nvPr/>
        </p:nvSpPr>
        <p:spPr>
          <a:xfrm>
            <a:off x="9759632" y="4368430"/>
            <a:ext cx="731520" cy="18288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main  </a:t>
            </a:r>
          </a:p>
        </p:txBody>
      </p:sp>
      <p:sp>
        <p:nvSpPr>
          <p:cNvPr id="13" name="TextBox 12">
            <a:extLst>
              <a:ext uri="{FF2B5EF4-FFF2-40B4-BE49-F238E27FC236}">
                <a16:creationId xmlns:a16="http://schemas.microsoft.com/office/drawing/2014/main" id="{D293AE62-09E2-724D-B4FD-6F49A9271FD5}"/>
              </a:ext>
            </a:extLst>
          </p:cNvPr>
          <p:cNvSpPr txBox="1"/>
          <p:nvPr/>
        </p:nvSpPr>
        <p:spPr>
          <a:xfrm>
            <a:off x="7291137" y="4368430"/>
            <a:ext cx="731520" cy="18288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main  </a:t>
            </a:r>
          </a:p>
        </p:txBody>
      </p:sp>
    </p:spTree>
    <p:extLst>
      <p:ext uri="{BB962C8B-B14F-4D97-AF65-F5344CB8AC3E}">
        <p14:creationId xmlns:p14="http://schemas.microsoft.com/office/powerpoint/2010/main" val="2731798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50D0E-7BDD-A64B-9889-50CEFF9B0A30}"/>
              </a:ext>
            </a:extLst>
          </p:cNvPr>
          <p:cNvSpPr>
            <a:spLocks noGrp="1"/>
          </p:cNvSpPr>
          <p:nvPr>
            <p:ph type="title"/>
          </p:nvPr>
        </p:nvSpPr>
        <p:spPr/>
        <p:txBody>
          <a:bodyPr/>
          <a:lstStyle/>
          <a:p>
            <a:r>
              <a:rPr lang="en-US" dirty="0"/>
              <a:t>Control Project Branch Complexity</a:t>
            </a:r>
          </a:p>
        </p:txBody>
      </p:sp>
      <p:sp>
        <p:nvSpPr>
          <p:cNvPr id="3" name="Content Placeholder 2">
            <a:extLst>
              <a:ext uri="{FF2B5EF4-FFF2-40B4-BE49-F238E27FC236}">
                <a16:creationId xmlns:a16="http://schemas.microsoft.com/office/drawing/2014/main" id="{B29BC53D-F779-0F4F-A6A8-27F618BB6F2D}"/>
              </a:ext>
            </a:extLst>
          </p:cNvPr>
          <p:cNvSpPr>
            <a:spLocks noGrp="1"/>
          </p:cNvSpPr>
          <p:nvPr>
            <p:ph idx="1"/>
          </p:nvPr>
        </p:nvSpPr>
        <p:spPr/>
        <p:txBody>
          <a:bodyPr/>
          <a:lstStyle/>
          <a:p>
            <a:r>
              <a:rPr lang="en-US" dirty="0"/>
              <a:t>Workflow policy is needed</a:t>
            </a:r>
          </a:p>
          <a:p>
            <a:pPr lvl="1"/>
            <a:r>
              <a:rPr lang="en-US" dirty="0"/>
              <a:t>Project supported branches and workflows should not be unnecessarily complex</a:t>
            </a:r>
          </a:p>
          <a:p>
            <a:pPr lvl="1"/>
            <a:r>
              <a:rPr lang="en-US" dirty="0"/>
              <a:t>Individuals and sub-teams can leverage more complex models when advantageous</a:t>
            </a:r>
          </a:p>
          <a:p>
            <a:pPr lvl="1"/>
            <a:r>
              <a:rPr lang="en-US" dirty="0"/>
              <a:t>Descriptive names or linked to issue tracking system</a:t>
            </a:r>
          </a:p>
          <a:p>
            <a:pPr lvl="1"/>
            <a:r>
              <a:rPr lang="en-US" dirty="0"/>
              <a:t>Where do branches start and end?</a:t>
            </a:r>
          </a:p>
        </p:txBody>
      </p:sp>
      <p:pic>
        <p:nvPicPr>
          <p:cNvPr id="5" name="Picture 4">
            <a:extLst>
              <a:ext uri="{FF2B5EF4-FFF2-40B4-BE49-F238E27FC236}">
                <a16:creationId xmlns:a16="http://schemas.microsoft.com/office/drawing/2014/main" id="{5FD5C252-E8E1-3A4B-A66B-455303D445D4}"/>
              </a:ext>
            </a:extLst>
          </p:cNvPr>
          <p:cNvPicPr>
            <a:picLocks noChangeAspect="1"/>
          </p:cNvPicPr>
          <p:nvPr/>
        </p:nvPicPr>
        <p:blipFill rotWithShape="1">
          <a:blip r:embed="rId3">
            <a:extLst>
              <a:ext uri="{28A0092B-C50C-407E-A947-70E740481C1C}">
                <a14:useLocalDpi xmlns:a14="http://schemas.microsoft.com/office/drawing/2010/main" val="0"/>
              </a:ext>
            </a:extLst>
          </a:blip>
          <a:srcRect l="4616" t="20776" r="27566" b="49302"/>
          <a:stretch/>
        </p:blipFill>
        <p:spPr>
          <a:xfrm>
            <a:off x="2871529" y="3995677"/>
            <a:ext cx="6358269" cy="2052085"/>
          </a:xfrm>
          <a:prstGeom prst="rect">
            <a:avLst/>
          </a:prstGeom>
        </p:spPr>
      </p:pic>
      <p:sp>
        <p:nvSpPr>
          <p:cNvPr id="6" name="TextBox 5">
            <a:extLst>
              <a:ext uri="{FF2B5EF4-FFF2-40B4-BE49-F238E27FC236}">
                <a16:creationId xmlns:a16="http://schemas.microsoft.com/office/drawing/2014/main" id="{85FC5AEA-2431-8E4F-8AC3-5F7B6D00284A}"/>
              </a:ext>
            </a:extLst>
          </p:cNvPr>
          <p:cNvSpPr txBox="1"/>
          <p:nvPr/>
        </p:nvSpPr>
        <p:spPr>
          <a:xfrm>
            <a:off x="3112837" y="4367319"/>
            <a:ext cx="1040063" cy="274320"/>
          </a:xfrm>
          <a:prstGeom prst="rect">
            <a:avLst/>
          </a:prstGeom>
          <a:solidFill>
            <a:schemeClr val="bg1"/>
          </a:solidFill>
        </p:spPr>
        <p:txBody>
          <a:bodyPr wrap="square" lIns="118872" tIns="91440" rIns="118872" bIns="91440" rtlCol="0" anchor="ctr" anchorCtr="0">
            <a:spAutoFit/>
          </a:bodyPr>
          <a:lstStyle/>
          <a:p>
            <a:pPr algn="l">
              <a:lnSpc>
                <a:spcPct val="90000"/>
              </a:lnSpc>
            </a:pPr>
            <a:r>
              <a:rPr lang="en-US" sz="1200" b="1" dirty="0"/>
              <a:t>  </a:t>
            </a:r>
            <a:r>
              <a:rPr lang="en-US" sz="1600" b="1" dirty="0"/>
              <a:t>main</a:t>
            </a:r>
            <a:r>
              <a:rPr lang="en-US" sz="1200" b="1" dirty="0"/>
              <a:t> </a:t>
            </a:r>
          </a:p>
        </p:txBody>
      </p:sp>
    </p:spTree>
    <p:extLst>
      <p:ext uri="{BB962C8B-B14F-4D97-AF65-F5344CB8AC3E}">
        <p14:creationId xmlns:p14="http://schemas.microsoft.com/office/powerpoint/2010/main" val="1808928676"/>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19E20559-B232-4371-8690-E3D8007EDB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5784</TotalTime>
  <Words>2417</Words>
  <Application>Microsoft Macintosh PowerPoint</Application>
  <PresentationFormat>Custom</PresentationFormat>
  <Paragraphs>337</Paragraphs>
  <Slides>27</Slides>
  <Notes>24</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Arial Black</vt:lpstr>
      <vt:lpstr>Calibri</vt:lpstr>
      <vt:lpstr>Presentations (Wide Screen)</vt:lpstr>
      <vt:lpstr>Git Workflows</vt:lpstr>
      <vt:lpstr>License, Citation and Acknowledgements</vt:lpstr>
      <vt:lpstr>Content</vt:lpstr>
      <vt:lpstr>Introduction</vt:lpstr>
      <vt:lpstr>Goal</vt:lpstr>
      <vt:lpstr>First Workflow</vt:lpstr>
      <vt:lpstr>Workflow Mechanisms for Collaboration</vt:lpstr>
      <vt:lpstr>Branches</vt:lpstr>
      <vt:lpstr>Control Project Branch Complexity</vt:lpstr>
      <vt:lpstr>Feature Branches</vt:lpstr>
      <vt:lpstr>Feature Branch Divergence</vt:lpstr>
      <vt:lpstr>Feature Race Condition</vt:lpstr>
      <vt:lpstr>More Branches</vt:lpstr>
      <vt:lpstr>Pull/Merge Requests (GitHub/GitLab)</vt:lpstr>
      <vt:lpstr>GitHub Forks</vt:lpstr>
      <vt:lpstr>Code Review – What Peer Code Review Can Provide</vt:lpstr>
      <vt:lpstr>Code Review  - Improvement and Practices</vt:lpstr>
      <vt:lpstr>Git Workflow Models of Different complexity    </vt:lpstr>
      <vt:lpstr>Git Flow</vt:lpstr>
      <vt:lpstr>GitHub Flow</vt:lpstr>
      <vt:lpstr>GitLab Flow</vt:lpstr>
      <vt:lpstr>Considerations for Choosing a Git Workflow</vt:lpstr>
      <vt:lpstr>Summary</vt:lpstr>
      <vt:lpstr>Collaboration using Git Workflows for CSE projects</vt:lpstr>
      <vt:lpstr>Current Trilinos Workflow</vt:lpstr>
      <vt:lpstr>Current Open MPI Workflow </vt:lpstr>
      <vt:lpstr>Current FleCSI Workflow</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Watson, Gregory</cp:lastModifiedBy>
  <cp:revision>283</cp:revision>
  <cp:lastPrinted>2017-11-02T18:35:01Z</cp:lastPrinted>
  <dcterms:created xsi:type="dcterms:W3CDTF">2018-11-06T17:28:56Z</dcterms:created>
  <dcterms:modified xsi:type="dcterms:W3CDTF">2022-05-17T18:59:17Z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