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617" r:id="rId5"/>
    <p:sldId id="320" r:id="rId6"/>
    <p:sldId id="5590" r:id="rId7"/>
    <p:sldId id="5577" r:id="rId8"/>
    <p:sldId id="5591" r:id="rId9"/>
    <p:sldId id="5593" r:id="rId10"/>
    <p:sldId id="5579" r:id="rId11"/>
    <p:sldId id="5580" r:id="rId12"/>
    <p:sldId id="5581" r:id="rId13"/>
    <p:sldId id="5583" r:id="rId14"/>
    <p:sldId id="5576" r:id="rId15"/>
    <p:sldId id="5570" r:id="rId16"/>
    <p:sldId id="5584" r:id="rId17"/>
    <p:sldId id="5585" r:id="rId18"/>
    <p:sldId id="5587" r:id="rId19"/>
    <p:sldId id="5586" r:id="rId20"/>
    <p:sldId id="5596" r:id="rId21"/>
    <p:sldId id="5597" r:id="rId22"/>
    <p:sldId id="5598" r:id="rId23"/>
    <p:sldId id="5599" r:id="rId24"/>
    <p:sldId id="641" r:id="rId25"/>
    <p:sldId id="5600" r:id="rId26"/>
    <p:sldId id="642" r:id="rId27"/>
    <p:sldId id="5595" r:id="rId28"/>
    <p:sldId id="677" r:id="rId29"/>
    <p:sldId id="5556" r:id="rId30"/>
    <p:sldId id="5560" r:id="rId31"/>
    <p:sldId id="5567" r:id="rId32"/>
    <p:sldId id="5555" r:id="rId33"/>
    <p:sldId id="674"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64" autoAdjust="0"/>
    <p:restoredTop sz="96571" autoAdjust="0"/>
  </p:normalViewPr>
  <p:slideViewPr>
    <p:cSldViewPr snapToGrid="0" showGuides="1">
      <p:cViewPr varScale="1">
        <p:scale>
          <a:sx n="62" d="100"/>
          <a:sy n="62" d="100"/>
        </p:scale>
        <p:origin x="108" y="150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4/24/2024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4/24/2024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238229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415594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29</a:t>
            </a:fld>
            <a:endParaRPr lang="en-US"/>
          </a:p>
        </p:txBody>
      </p:sp>
    </p:spTree>
    <p:extLst>
      <p:ext uri="{BB962C8B-B14F-4D97-AF65-F5344CB8AC3E}">
        <p14:creationId xmlns:p14="http://schemas.microsoft.com/office/powerpoint/2010/main" val="19802798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grpSp>
        <p:nvGrpSpPr>
          <p:cNvPr id="8" name="Group 7">
            <a:extLst>
              <a:ext uri="{FF2B5EF4-FFF2-40B4-BE49-F238E27FC236}">
                <a16:creationId xmlns:a16="http://schemas.microsoft.com/office/drawing/2014/main" id="{16AE459F-9FA5-0E78-ABD4-A524DF48B0F7}"/>
              </a:ext>
            </a:extLst>
          </p:cNvPr>
          <p:cNvGrpSpPr/>
          <p:nvPr userDrawn="1"/>
        </p:nvGrpSpPr>
        <p:grpSpPr>
          <a:xfrm>
            <a:off x="66198" y="214954"/>
            <a:ext cx="2937455" cy="5079380"/>
            <a:chOff x="-80559" y="113353"/>
            <a:chExt cx="2937455" cy="5079380"/>
          </a:xfrm>
        </p:grpSpPr>
        <p:pic>
          <p:nvPicPr>
            <p:cNvPr id="9" name="Picture 8">
              <a:extLst>
                <a:ext uri="{FF2B5EF4-FFF2-40B4-BE49-F238E27FC236}">
                  <a16:creationId xmlns:a16="http://schemas.microsoft.com/office/drawing/2014/main" id="{008037DC-6D96-91D3-C102-55F1088D4B0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63939" y="113353"/>
              <a:ext cx="2109916" cy="905256"/>
            </a:xfrm>
            <a:prstGeom prst="rect">
              <a:avLst/>
            </a:prstGeom>
          </p:spPr>
        </p:pic>
        <p:pic>
          <p:nvPicPr>
            <p:cNvPr id="10" name="Picture 2">
              <a:extLst>
                <a:ext uri="{FF2B5EF4-FFF2-40B4-BE49-F238E27FC236}">
                  <a16:creationId xmlns:a16="http://schemas.microsoft.com/office/drawing/2014/main" id="{8F23B3CE-D53E-5657-FC4E-99D232C66D6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796" y="3155674"/>
              <a:ext cx="2832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6B53D4C1-59C3-6FC3-CD32-8A61AB26A527}"/>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0559" y="2517770"/>
              <a:ext cx="2937455" cy="6829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black and white sign with blue text&#10;&#10;Description automatically generated">
              <a:extLst>
                <a:ext uri="{FF2B5EF4-FFF2-40B4-BE49-F238E27FC236}">
                  <a16:creationId xmlns:a16="http://schemas.microsoft.com/office/drawing/2014/main" id="{57547CB5-B70B-2ADD-668A-BE221DE80CFB}"/>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63939" y="4401022"/>
              <a:ext cx="2455333" cy="791711"/>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416232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xsdk-project.github.io/MathPackagesTraining2020/lessons/hand_coded_heat/" TargetMode="External"/><Relationship Id="rId2" Type="http://schemas.openxmlformats.org/officeDocument/2006/relationships/hyperlink" Target="https://github.com/abiswas-odu/heateq-design-intersect-2023"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terprisersproject.com/article/2020/6/technical-debt-explained-plain-english"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3239658"/>
            <a:ext cx="7772308" cy="1781922"/>
          </a:xfrm>
        </p:spPr>
        <p:txBody>
          <a:bodyPr/>
          <a:lstStyle/>
          <a:p>
            <a:r>
              <a:rPr lang="en-US" sz="2000" b="0" i="0" dirty="0">
                <a:solidFill>
                  <a:srgbClr val="111111"/>
                </a:solidFill>
                <a:effectLst/>
                <a:latin typeface="+mn-lt"/>
              </a:rPr>
              <a:t>Better Scientific Software tutorial @ ISC24</a:t>
            </a:r>
          </a:p>
          <a:p>
            <a:endParaRPr lang="en-US" dirty="0">
              <a:solidFill>
                <a:srgbClr val="111111"/>
              </a:solidFill>
              <a:latin typeface="+mn-lt"/>
            </a:endParaRPr>
          </a:p>
          <a:p>
            <a:r>
              <a:rPr lang="en-US" sz="2000" dirty="0">
                <a:latin typeface="+mn-lt"/>
              </a:rPr>
              <a:t>Contributors: Anshu Dubey (ANL), Mark C. Miller (LLNL), David </a:t>
            </a:r>
            <a:r>
              <a:rPr lang="en-US" sz="2000" dirty="0" err="1">
                <a:latin typeface="+mn-lt"/>
              </a:rPr>
              <a:t>Bernholdt</a:t>
            </a:r>
            <a:r>
              <a:rPr lang="en-US" sz="2000" dirty="0">
                <a:latin typeface="+mn-lt"/>
              </a:rPr>
              <a:t> (ORNL) </a:t>
            </a:r>
          </a:p>
        </p:txBody>
      </p:sp>
      <p:sp>
        <p:nvSpPr>
          <p:cNvPr id="7" name="Title 3">
            <a:extLst>
              <a:ext uri="{FF2B5EF4-FFF2-40B4-BE49-F238E27FC236}">
                <a16:creationId xmlns:a16="http://schemas.microsoft.com/office/drawing/2014/main" id="{7C6EFC9D-D056-0758-BDF8-BAB7A5CB5554}"/>
              </a:ext>
            </a:extLst>
          </p:cNvPr>
          <p:cNvSpPr>
            <a:spLocks noGrp="1"/>
          </p:cNvSpPr>
          <p:nvPr>
            <p:ph type="ctrTitle"/>
          </p:nvPr>
        </p:nvSpPr>
        <p:spPr>
          <a:xfrm>
            <a:off x="3177633" y="503144"/>
            <a:ext cx="8292316" cy="1030930"/>
          </a:xfrm>
        </p:spPr>
        <p:txBody>
          <a:bodyPr/>
          <a:lstStyle/>
          <a:p>
            <a:r>
              <a:rPr lang="en-US" dirty="0"/>
              <a:t>Scientific Software Design</a:t>
            </a:r>
          </a:p>
        </p:txBody>
      </p:sp>
      <p:sp>
        <p:nvSpPr>
          <p:cNvPr id="2" name="Text Placeholder 3">
            <a:extLst>
              <a:ext uri="{FF2B5EF4-FFF2-40B4-BE49-F238E27FC236}">
                <a16:creationId xmlns:a16="http://schemas.microsoft.com/office/drawing/2014/main" id="{1AB39271-1180-C491-5A65-8C09B3FC3A89}"/>
              </a:ext>
            </a:extLst>
          </p:cNvPr>
          <p:cNvSpPr txBox="1">
            <a:spLocks/>
          </p:cNvSpPr>
          <p:nvPr/>
        </p:nvSpPr>
        <p:spPr>
          <a:xfrm>
            <a:off x="3176924" y="2085870"/>
            <a:ext cx="2806987" cy="424732"/>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u="sng" dirty="0"/>
              <a:t>Anshu Dubey</a:t>
            </a:r>
          </a:p>
        </p:txBody>
      </p:sp>
      <p:sp>
        <p:nvSpPr>
          <p:cNvPr id="4" name="Text Placeholder 4">
            <a:extLst>
              <a:ext uri="{FF2B5EF4-FFF2-40B4-BE49-F238E27FC236}">
                <a16:creationId xmlns:a16="http://schemas.microsoft.com/office/drawing/2014/main" id="{A6457CA2-EC79-7239-A61D-5F31A2015901}"/>
              </a:ext>
            </a:extLst>
          </p:cNvPr>
          <p:cNvSpPr txBox="1">
            <a:spLocks/>
          </p:cNvSpPr>
          <p:nvPr/>
        </p:nvSpPr>
        <p:spPr>
          <a:xfrm>
            <a:off x="5290491" y="2140952"/>
            <a:ext cx="1690167" cy="376085"/>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(she/her)</a:t>
            </a:r>
          </a:p>
        </p:txBody>
      </p:sp>
      <p:sp>
        <p:nvSpPr>
          <p:cNvPr id="5" name="Text Placeholder 5">
            <a:extLst>
              <a:ext uri="{FF2B5EF4-FFF2-40B4-BE49-F238E27FC236}">
                <a16:creationId xmlns:a16="http://schemas.microsoft.com/office/drawing/2014/main" id="{CF659F22-9FE4-CC84-D3C4-0F7F24393A0A}"/>
              </a:ext>
            </a:extLst>
          </p:cNvPr>
          <p:cNvSpPr txBox="1">
            <a:spLocks/>
          </p:cNvSpPr>
          <p:nvPr/>
        </p:nvSpPr>
        <p:spPr>
          <a:xfrm>
            <a:off x="3176924" y="2459716"/>
            <a:ext cx="8292315" cy="369332"/>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Argonne National Laboratory</a:t>
            </a:r>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95FF-8D5F-0AF6-37DD-EE0D551022D6}"/>
              </a:ext>
            </a:extLst>
          </p:cNvPr>
          <p:cNvSpPr>
            <a:spLocks noGrp="1"/>
          </p:cNvSpPr>
          <p:nvPr>
            <p:ph type="title"/>
          </p:nvPr>
        </p:nvSpPr>
        <p:spPr/>
        <p:txBody>
          <a:bodyPr/>
          <a:lstStyle/>
          <a:p>
            <a:r>
              <a:rPr lang="en-US" dirty="0"/>
              <a:t>Resources for Independent Exploration</a:t>
            </a:r>
          </a:p>
        </p:txBody>
      </p:sp>
      <p:sp>
        <p:nvSpPr>
          <p:cNvPr id="3" name="Content Placeholder 2">
            <a:extLst>
              <a:ext uri="{FF2B5EF4-FFF2-40B4-BE49-F238E27FC236}">
                <a16:creationId xmlns:a16="http://schemas.microsoft.com/office/drawing/2014/main" id="{5986A54E-A9E8-6286-0C00-33767941A5D0}"/>
              </a:ext>
            </a:extLst>
          </p:cNvPr>
          <p:cNvSpPr>
            <a:spLocks noGrp="1"/>
          </p:cNvSpPr>
          <p:nvPr>
            <p:ph idx="1"/>
          </p:nvPr>
        </p:nvSpPr>
        <p:spPr>
          <a:xfrm>
            <a:off x="365760" y="1143000"/>
            <a:ext cx="11823065" cy="4047778"/>
          </a:xfrm>
        </p:spPr>
        <p:txBody>
          <a:bodyPr/>
          <a:lstStyle/>
          <a:p>
            <a:r>
              <a:rPr lang="en-US" dirty="0"/>
              <a:t>Code repository in python </a:t>
            </a:r>
          </a:p>
          <a:p>
            <a:pPr marL="0" indent="0">
              <a:buNone/>
            </a:pPr>
            <a:r>
              <a:rPr lang="en-US" b="0" i="0" u="sng" dirty="0">
                <a:solidFill>
                  <a:srgbClr val="0000FF"/>
                </a:solidFill>
                <a:effectLst/>
                <a:latin typeface="Calibri" panose="020F0502020204030204" pitchFamily="34" charset="0"/>
                <a:hlinkClick r:id="rId2" tooltip="https://github.com/abiswas-odu/heateq-design-intersect-2023"/>
              </a:rPr>
              <a:t>https://github.com/a</a:t>
            </a:r>
            <a:r>
              <a:rPr lang="en-US" b="0" i="0" u="sng" dirty="0">
                <a:solidFill>
                  <a:srgbClr val="070706"/>
                </a:solidFill>
                <a:effectLst/>
                <a:latin typeface="Calibri" panose="020F0502020204030204" pitchFamily="34" charset="0"/>
                <a:hlinkClick r:id="rId2" tooltip="https://github.com/abiswas-odu/heateq-design-intersect-2023"/>
              </a:rPr>
              <a:t>biswas</a:t>
            </a:r>
            <a:r>
              <a:rPr lang="en-US" b="0" i="0" u="sng" dirty="0">
                <a:solidFill>
                  <a:srgbClr val="0000FF"/>
                </a:solidFill>
                <a:effectLst/>
                <a:latin typeface="Calibri" panose="020F0502020204030204" pitchFamily="34" charset="0"/>
                <a:hlinkClick r:id="rId2" tooltip="https://github.com/abiswas-odu/heateq-design-intersect-2023"/>
              </a:rPr>
              <a:t>-odu/heateq-design-intersect-2023</a:t>
            </a:r>
            <a:endParaRPr lang="en-US" b="0" i="0" u="sng" dirty="0">
              <a:solidFill>
                <a:srgbClr val="0000FF"/>
              </a:solidFill>
              <a:effectLst/>
              <a:latin typeface="Calibri" panose="020F0502020204030204" pitchFamily="34" charset="0"/>
            </a:endParaRPr>
          </a:p>
          <a:p>
            <a:r>
              <a:rPr lang="en-US" dirty="0">
                <a:latin typeface="Calibri" panose="020F0502020204030204" pitchFamily="34" charset="0"/>
              </a:rPr>
              <a:t> A few possibilities of design exploration</a:t>
            </a:r>
          </a:p>
          <a:p>
            <a:pPr lvl="1"/>
            <a:r>
              <a:rPr lang="en-US" dirty="0">
                <a:latin typeface="Calibri" panose="020F0502020204030204" pitchFamily="34" charset="0"/>
              </a:rPr>
              <a:t>Did we need three different interfaces for update solution ?</a:t>
            </a:r>
          </a:p>
          <a:p>
            <a:pPr lvl="1"/>
            <a:r>
              <a:rPr lang="en-US" b="0" i="0" dirty="0">
                <a:effectLst/>
                <a:latin typeface="Calibri" panose="020F0502020204030204" pitchFamily="34" charset="0"/>
              </a:rPr>
              <a:t>What would have </a:t>
            </a:r>
            <a:r>
              <a:rPr lang="en-US" dirty="0">
                <a:latin typeface="Calibri" panose="020F0502020204030204" pitchFamily="34" charset="0"/>
              </a:rPr>
              <a:t>been needed to make it into one interface</a:t>
            </a:r>
            <a:endParaRPr lang="en-US" dirty="0"/>
          </a:p>
          <a:p>
            <a:r>
              <a:rPr lang="en-US" dirty="0"/>
              <a:t>Explore the whole exercise in C++ on your own checkout</a:t>
            </a:r>
          </a:p>
          <a:p>
            <a:pPr marL="0" indent="0">
              <a:buNone/>
            </a:pPr>
            <a:r>
              <a:rPr lang="en-US" dirty="0">
                <a:hlinkClick r:id="rId3"/>
              </a:rPr>
              <a:t>https://xsdk-project.github.io/MathPackagesTraining2020/lessons/hand_coded_heat/</a:t>
            </a:r>
            <a:endParaRPr lang="en-US" dirty="0"/>
          </a:p>
          <a:p>
            <a:pPr marL="0" indent="0">
              <a:buNone/>
            </a:pPr>
            <a:endParaRPr lang="en-US" dirty="0"/>
          </a:p>
        </p:txBody>
      </p:sp>
    </p:spTree>
    <p:extLst>
      <p:ext uri="{BB962C8B-B14F-4D97-AF65-F5344CB8AC3E}">
        <p14:creationId xmlns:p14="http://schemas.microsoft.com/office/powerpoint/2010/main" val="201066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5AD-BD02-18EE-81DD-20B8E1374444}"/>
              </a:ext>
            </a:extLst>
          </p:cNvPr>
          <p:cNvSpPr>
            <a:spLocks noGrp="1"/>
          </p:cNvSpPr>
          <p:nvPr>
            <p:ph type="title"/>
          </p:nvPr>
        </p:nvSpPr>
        <p:spPr/>
        <p:txBody>
          <a:bodyPr/>
          <a:lstStyle/>
          <a:p>
            <a:r>
              <a:rPr lang="en-US" dirty="0"/>
              <a:t>Research Software Challenges</a:t>
            </a:r>
          </a:p>
        </p:txBody>
      </p:sp>
      <p:sp>
        <p:nvSpPr>
          <p:cNvPr id="3" name="Content Placeholder 2">
            <a:extLst>
              <a:ext uri="{FF2B5EF4-FFF2-40B4-BE49-F238E27FC236}">
                <a16:creationId xmlns:a16="http://schemas.microsoft.com/office/drawing/2014/main" id="{1C191047-BA2C-4ACC-7601-558D32B2666C}"/>
              </a:ext>
            </a:extLst>
          </p:cNvPr>
          <p:cNvSpPr>
            <a:spLocks noGrp="1"/>
          </p:cNvSpPr>
          <p:nvPr>
            <p:ph idx="1"/>
          </p:nvPr>
        </p:nvSpPr>
        <p:spPr>
          <a:xfrm>
            <a:off x="6579490" y="1736215"/>
            <a:ext cx="5469833" cy="3886352"/>
          </a:xfrm>
        </p:spPr>
        <p:txBody>
          <a:bodyPr/>
          <a:lstStyle/>
          <a:p>
            <a:r>
              <a:rPr lang="en-US" dirty="0"/>
              <a:t>Many</a:t>
            </a:r>
            <a:r>
              <a:rPr lang="en-US" sz="2400" dirty="0"/>
              <a:t>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a:t>
            </a:r>
          </a:p>
          <a:p>
            <a:endParaRPr lang="en-US" dirty="0"/>
          </a:p>
        </p:txBody>
      </p:sp>
      <p:grpSp>
        <p:nvGrpSpPr>
          <p:cNvPr id="4" name="Group 3">
            <a:extLst>
              <a:ext uri="{FF2B5EF4-FFF2-40B4-BE49-F238E27FC236}">
                <a16:creationId xmlns:a16="http://schemas.microsoft.com/office/drawing/2014/main" id="{08CE7F93-E896-2CD5-EFC6-29F7E53784BF}"/>
              </a:ext>
            </a:extLst>
          </p:cNvPr>
          <p:cNvGrpSpPr/>
          <p:nvPr/>
        </p:nvGrpSpPr>
        <p:grpSpPr>
          <a:xfrm>
            <a:off x="269970" y="1687125"/>
            <a:ext cx="6067194" cy="2923603"/>
            <a:chOff x="2176244" y="1817067"/>
            <a:chExt cx="4826771" cy="3142742"/>
          </a:xfrm>
        </p:grpSpPr>
        <p:sp>
          <p:nvSpPr>
            <p:cNvPr id="5" name="Oval 4">
              <a:extLst>
                <a:ext uri="{FF2B5EF4-FFF2-40B4-BE49-F238E27FC236}">
                  <a16:creationId xmlns:a16="http://schemas.microsoft.com/office/drawing/2014/main" id="{17DE098D-2514-988B-969D-C0701269A8E3}"/>
                </a:ext>
              </a:extLst>
            </p:cNvPr>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9969E183-5E7B-40C3-C69F-7E7F2E4B354D}"/>
                </a:ext>
              </a:extLst>
            </p:cNvPr>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C238C6E7-504F-D418-77ED-EE08B698678C}"/>
                </a:ext>
              </a:extLst>
            </p:cNvPr>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359B4A93-46F5-F54C-4521-5F441780AE11}"/>
                </a:ext>
              </a:extLst>
            </p:cNvPr>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7BD0B991-7672-F256-C0EE-5A822DB50ECE}"/>
                </a:ext>
              </a:extLst>
            </p:cNvPr>
            <p:cNvCxnSpPr>
              <a:cxnSpLocks/>
              <a:stCxn id="5" idx="6"/>
              <a:endCxn id="6"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7370E24-CC2D-9094-10BF-6F1AF8F84DF2}"/>
                </a:ext>
              </a:extLst>
            </p:cNvPr>
            <p:cNvCxnSpPr>
              <a:cxnSpLocks/>
              <a:stCxn id="6" idx="4"/>
              <a:endCxn id="7"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0D80839-06B2-CBCA-378D-51A31698D7F8}"/>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206A2679-94E8-A783-7065-88C4BC14CA92}"/>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169E4E-6764-BFFF-F8D2-4D73E14EEF62}"/>
                </a:ext>
              </a:extLst>
            </p:cNvPr>
            <p:cNvCxnSpPr>
              <a:cxnSpLocks/>
              <a:stCxn id="6" idx="2"/>
              <a:endCxn id="8"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Additional Considerations for Research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4698"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5883736" y="1059936"/>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166497" y="2165025"/>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166496" y="32501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071006" y="436040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76755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DD86-AD27-9B67-E405-85C81A481C24}"/>
              </a:ext>
            </a:extLst>
          </p:cNvPr>
          <p:cNvSpPr>
            <a:spLocks noGrp="1"/>
          </p:cNvSpPr>
          <p:nvPr>
            <p:ph type="title"/>
          </p:nvPr>
        </p:nvSpPr>
        <p:spPr/>
        <p:txBody>
          <a:bodyPr/>
          <a:lstStyle/>
          <a:p>
            <a:r>
              <a:rPr lang="en-US" dirty="0"/>
              <a:t>More Complex Application Design – </a:t>
            </a:r>
            <a:r>
              <a:rPr lang="en-US" dirty="0" err="1"/>
              <a:t>Sedov</a:t>
            </a:r>
            <a:r>
              <a:rPr lang="en-US" dirty="0"/>
              <a:t> Blast Wave</a:t>
            </a:r>
            <a:br>
              <a:rPr lang="en-US" dirty="0"/>
            </a:br>
            <a:endParaRPr lang="en-US" dirty="0"/>
          </a:p>
        </p:txBody>
      </p:sp>
      <p:pic>
        <p:nvPicPr>
          <p:cNvPr id="4" name="Picture 17" descr="&#10;sedov_pm3.png                                                  00238215Macintosh HD                   B746699A:">
            <a:extLst>
              <a:ext uri="{FF2B5EF4-FFF2-40B4-BE49-F238E27FC236}">
                <a16:creationId xmlns:a16="http://schemas.microsoft.com/office/drawing/2014/main" id="{525C433C-2878-C8D3-22FB-9973AF79D7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1016654" y="3304089"/>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9D73C691-1C18-175B-F248-2AD87723C5BF}"/>
              </a:ext>
            </a:extLst>
          </p:cNvPr>
          <p:cNvSpPr/>
          <p:nvPr/>
        </p:nvSpPr>
        <p:spPr>
          <a:xfrm>
            <a:off x="772160" y="1202813"/>
            <a:ext cx="5410266" cy="1698431"/>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Description</a:t>
            </a:r>
          </a:p>
          <a:p>
            <a:pPr>
              <a:lnSpc>
                <a:spcPct val="90000"/>
              </a:lnSpc>
            </a:pPr>
            <a:endParaRPr lang="en-US" sz="2000" b="1" dirty="0">
              <a:solidFill>
                <a:schemeClr val="bg1"/>
              </a:solidFill>
            </a:endParaRPr>
          </a:p>
          <a:p>
            <a:pPr>
              <a:lnSpc>
                <a:spcPct val="90000"/>
              </a:lnSpc>
            </a:pPr>
            <a:r>
              <a:rPr lang="en-US" sz="2000" dirty="0">
                <a:solidFill>
                  <a:schemeClr val="bg1"/>
                </a:solidFill>
              </a:rPr>
              <a:t>High pressure at the center cause a shock to moves out in a circle. High resolution is needed only at and near the shock</a:t>
            </a:r>
          </a:p>
        </p:txBody>
      </p:sp>
      <p:sp>
        <p:nvSpPr>
          <p:cNvPr id="6" name="Content Placeholder 2">
            <a:extLst>
              <a:ext uri="{FF2B5EF4-FFF2-40B4-BE49-F238E27FC236}">
                <a16:creationId xmlns:a16="http://schemas.microsoft.com/office/drawing/2014/main" id="{DF01B2E5-4098-B6B1-3360-034A76C375FA}"/>
              </a:ext>
            </a:extLst>
          </p:cNvPr>
          <p:cNvSpPr>
            <a:spLocks noGrp="1"/>
          </p:cNvSpPr>
          <p:nvPr>
            <p:ph idx="1"/>
          </p:nvPr>
        </p:nvSpPr>
        <p:spPr>
          <a:xfrm>
            <a:off x="6467743" y="1123343"/>
            <a:ext cx="4985173" cy="4611314"/>
          </a:xfrm>
        </p:spPr>
        <p:txBody>
          <a:bodyPr/>
          <a:lstStyle/>
          <a:p>
            <a:pPr marL="0" indent="0" algn="ctr">
              <a:buNone/>
            </a:pPr>
            <a:r>
              <a:rPr lang="en-US" b="1" dirty="0"/>
              <a:t>Requirements </a:t>
            </a:r>
          </a:p>
          <a:p>
            <a:r>
              <a:rPr lang="en-US" dirty="0"/>
              <a:t>Adaptive mesh refinement</a:t>
            </a:r>
          </a:p>
          <a:p>
            <a:pPr lvl="1"/>
            <a:r>
              <a:rPr lang="en-US" dirty="0"/>
              <a:t>Easiest with finite volume methods</a:t>
            </a:r>
          </a:p>
          <a:p>
            <a:r>
              <a:rPr lang="en-US" dirty="0"/>
              <a:t>Driver</a:t>
            </a:r>
          </a:p>
          <a:p>
            <a:r>
              <a:rPr lang="en-US" dirty="0"/>
              <a:t>I/O</a:t>
            </a:r>
          </a:p>
          <a:p>
            <a:r>
              <a:rPr lang="en-US" dirty="0"/>
              <a:t>Initial condition</a:t>
            </a:r>
          </a:p>
          <a:p>
            <a:r>
              <a:rPr lang="en-US" dirty="0"/>
              <a:t>Boundary condition</a:t>
            </a:r>
          </a:p>
          <a:p>
            <a:r>
              <a:rPr lang="en-US" dirty="0"/>
              <a:t>Shock Hydrodynamics</a:t>
            </a:r>
          </a:p>
          <a:p>
            <a:r>
              <a:rPr lang="en-US" dirty="0"/>
              <a:t>Ideal gas equation of state</a:t>
            </a:r>
          </a:p>
          <a:p>
            <a:r>
              <a:rPr lang="en-US" dirty="0"/>
              <a:t>Method of verification</a:t>
            </a:r>
          </a:p>
          <a:p>
            <a:pPr lvl="1"/>
            <a:endParaRPr lang="en-US" dirty="0"/>
          </a:p>
          <a:p>
            <a:pPr marL="684212" lvl="2" indent="0">
              <a:buNone/>
            </a:pPr>
            <a:endParaRPr lang="en-US" dirty="0"/>
          </a:p>
          <a:p>
            <a:pPr lvl="1"/>
            <a:endParaRPr lang="en-US" dirty="0"/>
          </a:p>
        </p:txBody>
      </p:sp>
    </p:spTree>
    <p:extLst>
      <p:ext uri="{BB962C8B-B14F-4D97-AF65-F5344CB8AC3E}">
        <p14:creationId xmlns:p14="http://schemas.microsoft.com/office/powerpoint/2010/main" val="31424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AE14-E448-7BB2-D527-0B26AA17C5EE}"/>
              </a:ext>
            </a:extLst>
          </p:cNvPr>
          <p:cNvSpPr>
            <a:spLocks noGrp="1"/>
          </p:cNvSpPr>
          <p:nvPr>
            <p:ph type="title"/>
          </p:nvPr>
        </p:nvSpPr>
        <p:spPr/>
        <p:txBody>
          <a:bodyPr/>
          <a:lstStyle/>
          <a:p>
            <a:r>
              <a:rPr lang="en-US" dirty="0"/>
              <a:t>Deeper Dive into Requirements</a:t>
            </a:r>
          </a:p>
        </p:txBody>
      </p:sp>
      <p:sp>
        <p:nvSpPr>
          <p:cNvPr id="3" name="Content Placeholder 2">
            <a:extLst>
              <a:ext uri="{FF2B5EF4-FFF2-40B4-BE49-F238E27FC236}">
                <a16:creationId xmlns:a16="http://schemas.microsoft.com/office/drawing/2014/main" id="{7234CC62-0743-7AB7-1EC0-AD6705540627}"/>
              </a:ext>
            </a:extLst>
          </p:cNvPr>
          <p:cNvSpPr>
            <a:spLocks noGrp="1"/>
          </p:cNvSpPr>
          <p:nvPr>
            <p:ph idx="1"/>
          </p:nvPr>
        </p:nvSpPr>
        <p:spPr>
          <a:xfrm>
            <a:off x="450592" y="1229359"/>
            <a:ext cx="10273852" cy="5137573"/>
          </a:xfrm>
        </p:spPr>
        <p:txBody>
          <a:bodyPr/>
          <a:lstStyle/>
          <a:p>
            <a:r>
              <a:rPr lang="en-US" dirty="0"/>
              <a:t>Adaptive mesh refinement </a:t>
            </a:r>
            <a:r>
              <a:rPr lang="en-US" dirty="0">
                <a:sym typeface="Wingdings" panose="05000000000000000000" pitchFamily="2" charset="2"/>
              </a:rPr>
              <a:t></a:t>
            </a:r>
            <a:r>
              <a:rPr lang="en-US" dirty="0"/>
              <a:t> divide domain into blocks</a:t>
            </a:r>
          </a:p>
          <a:p>
            <a:pPr lvl="1"/>
            <a:r>
              <a:rPr lang="en-US" dirty="0"/>
              <a:t>Blocks need halos to be filled with values from neighbors or boundary conditions</a:t>
            </a:r>
          </a:p>
          <a:p>
            <a:pPr lvl="2"/>
            <a:r>
              <a:rPr lang="en-US" dirty="0"/>
              <a:t>At fine-coarse boundaries there is interpolation and restriction</a:t>
            </a:r>
          </a:p>
          <a:p>
            <a:pPr lvl="1"/>
            <a:r>
              <a:rPr lang="en-US" dirty="0"/>
              <a:t>Blocks are dynamic, go in and out of existence</a:t>
            </a:r>
          </a:p>
          <a:p>
            <a:pPr lvl="1"/>
            <a:r>
              <a:rPr lang="en-US" dirty="0"/>
              <a:t>Conservation needs reconciliation at fine-coarse boundaries</a:t>
            </a:r>
          </a:p>
          <a:p>
            <a:r>
              <a:rPr lang="en-US" dirty="0"/>
              <a:t>Shock hydrodynamics</a:t>
            </a:r>
          </a:p>
          <a:p>
            <a:pPr lvl="1"/>
            <a:r>
              <a:rPr lang="en-US" dirty="0"/>
              <a:t>Solver for Euler’s equations at discontinuities</a:t>
            </a:r>
          </a:p>
          <a:p>
            <a:pPr lvl="1"/>
            <a:r>
              <a:rPr lang="en-US" dirty="0"/>
              <a:t>EOS provides closure</a:t>
            </a:r>
          </a:p>
          <a:p>
            <a:pPr lvl="1"/>
            <a:r>
              <a:rPr lang="en-US" dirty="0"/>
              <a:t>Riemann solver</a:t>
            </a:r>
          </a:p>
          <a:p>
            <a:pPr lvl="1"/>
            <a:r>
              <a:rPr lang="en-US" dirty="0"/>
              <a:t>Halo cells are fine-coarse boundaries need EOS after interpolation</a:t>
            </a:r>
          </a:p>
          <a:p>
            <a:r>
              <a:rPr lang="en-US" dirty="0"/>
              <a:t>Method of verification</a:t>
            </a:r>
          </a:p>
          <a:p>
            <a:pPr lvl="1"/>
            <a:r>
              <a:rPr lang="en-US" dirty="0"/>
              <a:t>An indirect way of checking – shock distance traveled can be computed analytically</a:t>
            </a:r>
          </a:p>
          <a:p>
            <a:endParaRPr lang="en-US" dirty="0"/>
          </a:p>
        </p:txBody>
      </p:sp>
    </p:spTree>
    <p:extLst>
      <p:ext uri="{BB962C8B-B14F-4D97-AF65-F5344CB8AC3E}">
        <p14:creationId xmlns:p14="http://schemas.microsoft.com/office/powerpoint/2010/main" val="364874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C93-979B-EF55-4109-2B0A4F2C2D7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8AA873F-398D-29B2-A7D6-B628F8F14EEC}"/>
              </a:ext>
            </a:extLst>
          </p:cNvPr>
          <p:cNvSpPr>
            <a:spLocks noGrp="1"/>
          </p:cNvSpPr>
          <p:nvPr>
            <p:ph idx="1"/>
          </p:nvPr>
        </p:nvSpPr>
        <p:spPr>
          <a:xfrm>
            <a:off x="5848794" y="417223"/>
            <a:ext cx="5686237" cy="4736045"/>
          </a:xfrm>
        </p:spPr>
        <p:txBody>
          <a:bodyPr/>
          <a:lstStyle/>
          <a:p>
            <a:pPr marL="0" indent="0">
              <a:buNone/>
            </a:pPr>
            <a:r>
              <a:rPr lang="en-US" b="1" dirty="0"/>
              <a:t>Deeper Dive into some Components</a:t>
            </a:r>
          </a:p>
          <a:p>
            <a:r>
              <a:rPr lang="en-US" dirty="0"/>
              <a:t>Driver</a:t>
            </a:r>
          </a:p>
          <a:p>
            <a:pPr lvl="1"/>
            <a:r>
              <a:rPr lang="en-US" dirty="0"/>
              <a:t>Iterate over blocks</a:t>
            </a:r>
          </a:p>
          <a:p>
            <a:pPr lvl="1"/>
            <a:r>
              <a:rPr lang="en-US" dirty="0"/>
              <a:t>Implement connectivity</a:t>
            </a:r>
          </a:p>
          <a:p>
            <a:r>
              <a:rPr lang="en-US" dirty="0"/>
              <a:t>Mesh </a:t>
            </a:r>
          </a:p>
          <a:p>
            <a:pPr lvl="1"/>
            <a:r>
              <a:rPr lang="en-US" dirty="0"/>
              <a:t>Data containers</a:t>
            </a:r>
          </a:p>
          <a:p>
            <a:pPr lvl="1"/>
            <a:r>
              <a:rPr lang="en-US" dirty="0"/>
              <a:t>Halo cell fill, including application of boundary conditions</a:t>
            </a:r>
          </a:p>
          <a:p>
            <a:pPr lvl="1"/>
            <a:r>
              <a:rPr lang="en-US" dirty="0"/>
              <a:t>Reconciliation of quantities at fine-coarse block boundaries</a:t>
            </a:r>
          </a:p>
          <a:p>
            <a:pPr lvl="1"/>
            <a:r>
              <a:rPr lang="en-US" dirty="0" err="1"/>
              <a:t>Remesh</a:t>
            </a:r>
            <a:r>
              <a:rPr lang="en-US" dirty="0"/>
              <a:t> when refinement patterns change</a:t>
            </a:r>
          </a:p>
          <a:p>
            <a:r>
              <a:rPr lang="en-US" dirty="0"/>
              <a:t>I/O</a:t>
            </a:r>
          </a:p>
          <a:p>
            <a:pPr lvl="1"/>
            <a:r>
              <a:rPr lang="en-US" dirty="0"/>
              <a:t>Getting runtime parameters and possibly initial conditions</a:t>
            </a:r>
          </a:p>
          <a:p>
            <a:pPr lvl="1"/>
            <a:r>
              <a:rPr lang="en-US" dirty="0"/>
              <a:t>Writing checkpoint and analysis data</a:t>
            </a:r>
          </a:p>
        </p:txBody>
      </p:sp>
      <p:sp>
        <p:nvSpPr>
          <p:cNvPr id="4" name="Content Placeholder 2">
            <a:extLst>
              <a:ext uri="{FF2B5EF4-FFF2-40B4-BE49-F238E27FC236}">
                <a16:creationId xmlns:a16="http://schemas.microsoft.com/office/drawing/2014/main" id="{C2745C9D-C83C-9672-418A-997D74409054}"/>
              </a:ext>
            </a:extLst>
          </p:cNvPr>
          <p:cNvSpPr txBox="1">
            <a:spLocks/>
          </p:cNvSpPr>
          <p:nvPr/>
        </p:nvSpPr>
        <p:spPr bwMode="auto">
          <a:xfrm>
            <a:off x="450592" y="1123343"/>
            <a:ext cx="4985173" cy="4611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b="1" dirty="0"/>
              <a:t>Binned Components</a:t>
            </a:r>
          </a:p>
          <a:p>
            <a:r>
              <a:rPr lang="en-US" dirty="0"/>
              <a:t>Unchanging or slow changing infrastructure</a:t>
            </a:r>
          </a:p>
          <a:p>
            <a:pPr lvl="1"/>
            <a:r>
              <a:rPr lang="en-US" dirty="0"/>
              <a:t>Mesh</a:t>
            </a:r>
          </a:p>
          <a:p>
            <a:pPr lvl="1"/>
            <a:r>
              <a:rPr lang="en-US" dirty="0"/>
              <a:t>I/O</a:t>
            </a:r>
          </a:p>
          <a:p>
            <a:pPr lvl="1"/>
            <a:r>
              <a:rPr lang="en-US" dirty="0"/>
              <a:t>Driver</a:t>
            </a:r>
          </a:p>
          <a:p>
            <a:pPr lvl="1"/>
            <a:r>
              <a:rPr lang="en-US" dirty="0"/>
              <a:t>Comparison utility</a:t>
            </a:r>
          </a:p>
          <a:p>
            <a:r>
              <a:rPr lang="en-US" dirty="0"/>
              <a:t>Components evolving with research – physics solvers</a:t>
            </a:r>
          </a:p>
          <a:p>
            <a:pPr lvl="1"/>
            <a:r>
              <a:rPr lang="en-US" dirty="0"/>
              <a:t>Initial and boundary conditions</a:t>
            </a:r>
          </a:p>
          <a:p>
            <a:pPr lvl="1"/>
            <a:r>
              <a:rPr lang="en-US" dirty="0"/>
              <a:t>Hydrodynamics</a:t>
            </a:r>
          </a:p>
          <a:p>
            <a:pPr lvl="1"/>
            <a:r>
              <a:rPr lang="en-US" dirty="0"/>
              <a:t>EOS</a:t>
            </a:r>
          </a:p>
          <a:p>
            <a:pPr lvl="1"/>
            <a:endParaRPr lang="en-US" dirty="0"/>
          </a:p>
        </p:txBody>
      </p:sp>
    </p:spTree>
    <p:extLst>
      <p:ext uri="{BB962C8B-B14F-4D97-AF65-F5344CB8AC3E}">
        <p14:creationId xmlns:p14="http://schemas.microsoft.com/office/powerpoint/2010/main" val="312199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spTree>
    <p:extLst>
      <p:ext uri="{BB962C8B-B14F-4D97-AF65-F5344CB8AC3E}">
        <p14:creationId xmlns:p14="http://schemas.microsoft.com/office/powerpoint/2010/main" val="153742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0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5C21F6-A544-F80D-CA8C-02C34DA8BF3D}"/>
              </a:ext>
            </a:extLst>
          </p:cNvPr>
          <p:cNvCxnSpPr>
            <a:cxnSpLocks/>
            <a:endCxn id="21" idx="1"/>
          </p:cNvCxnSpPr>
          <p:nvPr/>
        </p:nvCxnSpPr>
        <p:spPr>
          <a:xfrm>
            <a:off x="3550355" y="4306708"/>
            <a:ext cx="1367341" cy="18248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4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16497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134300" y="2377899"/>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134300" y="3587404"/>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2907483" y="1197373"/>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2880626" y="3566208"/>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1150315" y="1193277"/>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449092" y="1622312"/>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1791696" y="3235372"/>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2880626" y="2192650"/>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1791696" y="2051346"/>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449092" y="3964670"/>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dirty="0"/>
              <a:t>Exploring design space – Abstractions</a:t>
            </a:r>
          </a:p>
        </p:txBody>
      </p:sp>
      <p:sp>
        <p:nvSpPr>
          <p:cNvPr id="4" name="TextBox 3">
            <a:extLst>
              <a:ext uri="{FF2B5EF4-FFF2-40B4-BE49-F238E27FC236}">
                <a16:creationId xmlns:a16="http://schemas.microsoft.com/office/drawing/2014/main" id="{38553666-1900-2B75-8B0E-235AF58DE75B}"/>
              </a:ext>
            </a:extLst>
          </p:cNvPr>
          <p:cNvSpPr txBox="1"/>
          <p:nvPr/>
        </p:nvSpPr>
        <p:spPr>
          <a:xfrm>
            <a:off x="4565171" y="2515682"/>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279440" y="2857314"/>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D4263B-CCBD-ADC6-2EEE-6691E44E51EC}"/>
              </a:ext>
            </a:extLst>
          </p:cNvPr>
          <p:cNvSpPr>
            <a:spLocks noGrp="1"/>
          </p:cNvSpPr>
          <p:nvPr>
            <p:ph idx="1"/>
          </p:nvPr>
        </p:nvSpPr>
        <p:spPr>
          <a:xfrm>
            <a:off x="6745575" y="850204"/>
            <a:ext cx="4780827" cy="3214633"/>
          </a:xfrm>
        </p:spPr>
        <p:txBody>
          <a:bodyPr>
            <a:normAutofit fontScale="92500" lnSpcReduction="10000"/>
          </a:bodyPr>
          <a:lstStyle/>
          <a:p>
            <a:pPr marL="0" indent="0">
              <a:buNone/>
            </a:pPr>
            <a:r>
              <a:rPr lang="en-US" b="1" dirty="0"/>
              <a:t>Constraints</a:t>
            </a:r>
          </a:p>
          <a:p>
            <a:r>
              <a:rPr lang="en-US" dirty="0"/>
              <a:t>Only infrastructure components have global view</a:t>
            </a:r>
          </a:p>
          <a:p>
            <a:r>
              <a:rPr lang="en-US" dirty="0"/>
              <a:t>All physics solvers have block view only </a:t>
            </a:r>
          </a:p>
          <a:p>
            <a:pPr marL="0" indent="0">
              <a:buNone/>
            </a:pPr>
            <a:r>
              <a:rPr lang="en-US" b="1" dirty="0"/>
              <a:t>Other Design Considerations</a:t>
            </a:r>
          </a:p>
          <a:p>
            <a:r>
              <a:rPr lang="en-US" dirty="0"/>
              <a:t>Data scoping</a:t>
            </a:r>
          </a:p>
          <a:p>
            <a:r>
              <a:rPr lang="en-US" dirty="0"/>
              <a:t>Interfaces in the API</a:t>
            </a:r>
          </a:p>
        </p:txBody>
      </p:sp>
      <p:sp>
        <p:nvSpPr>
          <p:cNvPr id="12" name="Rectangle 11">
            <a:extLst>
              <a:ext uri="{FF2B5EF4-FFF2-40B4-BE49-F238E27FC236}">
                <a16:creationId xmlns:a16="http://schemas.microsoft.com/office/drawing/2014/main" id="{EE143440-86F8-9879-21C5-00C0F7D87A6F}"/>
              </a:ext>
            </a:extLst>
          </p:cNvPr>
          <p:cNvSpPr/>
          <p:nvPr/>
        </p:nvSpPr>
        <p:spPr>
          <a:xfrm>
            <a:off x="6867099" y="4096070"/>
            <a:ext cx="3804356" cy="1740032"/>
          </a:xfrm>
          <a:prstGeom prst="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Minimal Mesh API</a:t>
            </a:r>
          </a:p>
          <a:p>
            <a:pPr marL="342900" indent="-342900">
              <a:lnSpc>
                <a:spcPct val="90000"/>
              </a:lnSpc>
              <a:buFont typeface="Arial" panose="020B0604020202020204" pitchFamily="34" charset="0"/>
              <a:buChar char="•"/>
            </a:pPr>
            <a:r>
              <a:rPr lang="en-US" sz="2000" dirty="0" err="1">
                <a:solidFill>
                  <a:schemeClr val="bg1"/>
                </a:solidFill>
              </a:rPr>
              <a:t>Initialize_mesh</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Halo_fill</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Access_to_data_containers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Reconcile_fluxes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Regrid</a:t>
            </a:r>
            <a:endParaRPr lang="en-US" sz="2000" dirty="0">
              <a:solidFill>
                <a:schemeClr val="bg1"/>
              </a:solidFill>
            </a:endParaRPr>
          </a:p>
        </p:txBody>
      </p:sp>
    </p:spTree>
    <p:extLst>
      <p:ext uri="{BB962C8B-B14F-4D97-AF65-F5344CB8AC3E}">
        <p14:creationId xmlns:p14="http://schemas.microsoft.com/office/powerpoint/2010/main" val="218462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Separation of Concerns Applied</a:t>
            </a:r>
          </a:p>
        </p:txBody>
      </p:sp>
      <p:grpSp>
        <p:nvGrpSpPr>
          <p:cNvPr id="12" name="Group 11">
            <a:extLst>
              <a:ext uri="{FF2B5EF4-FFF2-40B4-BE49-F238E27FC236}">
                <a16:creationId xmlns:a16="http://schemas.microsoft.com/office/drawing/2014/main" id="{64C4AB58-57DD-6B57-DB90-5B4F17A291B2}"/>
              </a:ext>
            </a:extLst>
          </p:cNvPr>
          <p:cNvGrpSpPr/>
          <p:nvPr/>
        </p:nvGrpSpPr>
        <p:grpSpPr>
          <a:xfrm>
            <a:off x="1523456" y="1836367"/>
            <a:ext cx="7708602" cy="3185266"/>
            <a:chOff x="2513012" y="2815216"/>
            <a:chExt cx="7708602" cy="3185266"/>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42708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so far</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1009908" y="1602953"/>
            <a:ext cx="9790364" cy="4445723"/>
          </a:xfrm>
        </p:spPr>
        <p:txBody>
          <a:bodyPr/>
          <a:lstStyle/>
          <a:p>
            <a:r>
              <a:rPr lang="en-US" sz="2800" dirty="0">
                <a:solidFill>
                  <a:schemeClr val="tx1">
                    <a:lumMod val="95000"/>
                    <a:lumOff val="5000"/>
                  </a:schemeClr>
                </a:solidFill>
              </a:rPr>
              <a:t>Differentiate between slow changing and fast changing components of your code</a:t>
            </a:r>
          </a:p>
          <a:p>
            <a:r>
              <a:rPr lang="en-US" sz="2800" dirty="0">
                <a:solidFill>
                  <a:schemeClr val="tx1">
                    <a:lumMod val="95000"/>
                    <a:lumOff val="5000"/>
                  </a:schemeClr>
                </a:solidFill>
              </a:rPr>
              <a:t>Understand the requirements of your infrastructure</a:t>
            </a:r>
          </a:p>
          <a:p>
            <a:r>
              <a:rPr lang="en-US" sz="2800" dirty="0">
                <a:solidFill>
                  <a:schemeClr val="tx1">
                    <a:lumMod val="95000"/>
                    <a:lumOff val="5000"/>
                  </a:schemeClr>
                </a:solidFill>
              </a:rPr>
              <a:t>Implement separation of concerns</a:t>
            </a:r>
          </a:p>
          <a:p>
            <a:r>
              <a:rPr lang="en-US" sz="2800" dirty="0">
                <a:solidFill>
                  <a:schemeClr val="tx1">
                    <a:lumMod val="95000"/>
                    <a:lumOff val="5000"/>
                  </a:schemeClr>
                </a:solidFill>
              </a:rPr>
              <a:t>Design with portability, extensibility, reproducibility and maintainability in mind</a:t>
            </a:r>
          </a:p>
          <a:p>
            <a:pPr marL="0" indent="0">
              <a:buNone/>
            </a:pPr>
            <a:endParaRPr lang="en-US" dirty="0"/>
          </a:p>
        </p:txBody>
      </p:sp>
    </p:spTree>
    <p:extLst>
      <p:ext uri="{BB962C8B-B14F-4D97-AF65-F5344CB8AC3E}">
        <p14:creationId xmlns:p14="http://schemas.microsoft.com/office/powerpoint/2010/main" val="106660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608157" y="2416928"/>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73FEECD-EE88-E040-895C-0240D635E635}"/>
              </a:ext>
            </a:extLst>
          </p:cNvPr>
          <p:cNvGrpSpPr/>
          <p:nvPr/>
        </p:nvGrpSpPr>
        <p:grpSpPr>
          <a:xfrm>
            <a:off x="7013943" y="2416928"/>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6" name="Title 1">
            <a:extLst>
              <a:ext uri="{FF2B5EF4-FFF2-40B4-BE49-F238E27FC236}">
                <a16:creationId xmlns:a16="http://schemas.microsoft.com/office/drawing/2014/main" id="{50E4DB40-020F-13AF-1116-399F2265801B}"/>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New Paradigm Because of Platform Heterogeneity</a:t>
            </a:r>
          </a:p>
        </p:txBody>
      </p:sp>
    </p:spTree>
    <p:extLst>
      <p:ext uri="{BB962C8B-B14F-4D97-AF65-F5344CB8AC3E}">
        <p14:creationId xmlns:p14="http://schemas.microsoft.com/office/powerpoint/2010/main" val="8089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360358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313743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Example of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07297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defRPr>
                    <a:solidFill>
                      <a:srgbClr val="FFFFFF"/>
                    </a:solidFill>
                  </a:defRPr>
                </a:pPr>
                <a:r>
                  <a:rPr sz="1351" dirty="0"/>
                  <a:t>Source code for time</a:t>
                </a:r>
              </a:p>
              <a:p>
                <a:pPr algn="ctr">
                  <a:defRPr>
                    <a:solidFill>
                      <a:srgbClr val="FFFFFF"/>
                    </a:solidFill>
                  </a:defRPr>
                </a:pPr>
                <a:r>
                  <a:rPr sz="1351" dirty="0"/>
                  <a:t>stepping</a:t>
                </a:r>
              </a:p>
              <a:p>
                <a:pPr algn="ctr">
                  <a:defRPr>
                    <a:solidFill>
                      <a:srgbClr val="FFFFFF"/>
                    </a:solidFill>
                  </a:defRPr>
                </a:pPr>
                <a:r>
                  <a:rPr lang="en-US" sz="1351" dirty="0"/>
                  <a:t>a</a:t>
                </a:r>
                <a:r>
                  <a:rPr sz="1351" dirty="0"/>
                  <a:t>nd </a:t>
                </a:r>
              </a:p>
              <a:p>
                <a:pPr algn="ctr">
                  <a:defRPr>
                    <a:solidFill>
                      <a:srgbClr val="FFFFFF"/>
                    </a:solidFill>
                  </a:defRPr>
                </a:pPr>
                <a:r>
                  <a:rPr lang="en-US" sz="1351" dirty="0"/>
                  <a:t>r</a:t>
                </a:r>
                <a:r>
                  <a:rPr sz="1351" dirty="0"/>
                  <a:t>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T</a:t>
                </a:r>
                <a:r>
                  <a:rPr sz="1351" dirty="0"/>
                  <a: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Code </a:t>
                </a:r>
                <a:r>
                  <a:rPr lang="en-US" sz="1351" dirty="0"/>
                  <a:t>a</a:t>
                </a:r>
                <a:r>
                  <a:rPr sz="1351" dirty="0"/>
                  <a:t>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2" name="Title 1">
            <a:extLst>
              <a:ext uri="{FF2B5EF4-FFF2-40B4-BE49-F238E27FC236}">
                <a16:creationId xmlns:a16="http://schemas.microsoft.com/office/drawing/2014/main" id="{BD152E73-0A93-8236-75A8-875C287D03EA}"/>
              </a:ext>
            </a:extLst>
          </p:cNvPr>
          <p:cNvSpPr>
            <a:spLocks noGrp="1"/>
          </p:cNvSpPr>
          <p:nvPr>
            <p:ph type="title"/>
          </p:nvPr>
        </p:nvSpPr>
        <p:spPr>
          <a:xfrm>
            <a:off x="494405" y="401605"/>
            <a:ext cx="10512862" cy="1325218"/>
          </a:xfrm>
        </p:spPr>
        <p:txBody>
          <a:bodyPr/>
          <a:lstStyle/>
          <a:p>
            <a:r>
              <a:rPr lang="en-US" dirty="0"/>
              <a:t>Construction of Application with Components and Tools</a:t>
            </a:r>
          </a:p>
        </p:txBody>
      </p:sp>
    </p:spTree>
    <p:extLst>
      <p:ext uri="{BB962C8B-B14F-4D97-AF65-F5344CB8AC3E}">
        <p14:creationId xmlns:p14="http://schemas.microsoft.com/office/powerpoint/2010/main" val="8848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3017-A750-F726-3A1A-1F298D2510CB}"/>
              </a:ext>
            </a:extLst>
          </p:cNvPr>
          <p:cNvSpPr>
            <a:spLocks noGrp="1"/>
          </p:cNvSpPr>
          <p:nvPr>
            <p:ph idx="1"/>
          </p:nvPr>
        </p:nvSpPr>
        <p:spPr>
          <a:xfrm>
            <a:off x="264160" y="1179530"/>
            <a:ext cx="11369809" cy="5463866"/>
          </a:xfrm>
        </p:spPr>
        <p:txBody>
          <a:bodyPr>
            <a:normAutofit fontScale="92500" lnSpcReduction="10000"/>
          </a:bodyPr>
          <a:lstStyle/>
          <a:p>
            <a:r>
              <a:rPr lang="en-US" dirty="0"/>
              <a:t>Investing some thought in design of software makes it possible to maintain, reuse and extend it</a:t>
            </a:r>
          </a:p>
          <a:p>
            <a:r>
              <a:rPr lang="en-US" dirty="0"/>
              <a:t>Even if some research software begins its life as a one-off use case, it often gets reused</a:t>
            </a:r>
          </a:p>
          <a:p>
            <a:pPr lvl="1"/>
            <a:r>
              <a:rPr lang="en-US" dirty="0"/>
              <a:t>Without proper design it is likely to accrete features haphazardly and become a monstrosity</a:t>
            </a:r>
          </a:p>
          <a:p>
            <a:pPr lvl="2"/>
            <a:r>
              <a:rPr lang="en-US" dirty="0"/>
              <a:t>Acquires a lot of technical debt in the process</a:t>
            </a:r>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lvl="1"/>
            <a:r>
              <a:rPr lang="en-US" dirty="0"/>
              <a:t>Many projects have had this happen </a:t>
            </a:r>
          </a:p>
          <a:p>
            <a:pPr lvl="1"/>
            <a:r>
              <a:rPr lang="en-US" dirty="0"/>
              <a:t>Most end up with a hard reset and start over again</a:t>
            </a:r>
          </a:p>
          <a:p>
            <a:r>
              <a:rPr lang="en-US" dirty="0"/>
              <a:t>In this module we will cover general design principles and those that are tailored for scientific software</a:t>
            </a:r>
          </a:p>
          <a:p>
            <a:r>
              <a:rPr lang="en-US" dirty="0"/>
              <a:t>We will also work through two use cases</a:t>
            </a:r>
          </a:p>
          <a:p>
            <a:pPr lvl="1"/>
            <a:endParaRPr lang="en-US" dirty="0"/>
          </a:p>
          <a:p>
            <a:pPr lvl="1"/>
            <a:endParaRPr lang="en-US" dirty="0"/>
          </a:p>
        </p:txBody>
      </p:sp>
      <p:pic>
        <p:nvPicPr>
          <p:cNvPr id="5" name="Picture 4">
            <a:extLst>
              <a:ext uri="{FF2B5EF4-FFF2-40B4-BE49-F238E27FC236}">
                <a16:creationId xmlns:a16="http://schemas.microsoft.com/office/drawing/2014/main" id="{99A98424-DF69-F563-EAF8-0B9FA5C1E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40" y="2820811"/>
            <a:ext cx="7772400" cy="1433854"/>
          </a:xfrm>
          <a:prstGeom prst="rect">
            <a:avLst/>
          </a:prstGeom>
        </p:spPr>
      </p:pic>
      <p:sp>
        <p:nvSpPr>
          <p:cNvPr id="6" name="TextBox 5">
            <a:extLst>
              <a:ext uri="{FF2B5EF4-FFF2-40B4-BE49-F238E27FC236}">
                <a16:creationId xmlns:a16="http://schemas.microsoft.com/office/drawing/2014/main" id="{76BCF9A1-D400-15E1-16EA-AD709D26B994}"/>
              </a:ext>
            </a:extLst>
          </p:cNvPr>
          <p:cNvSpPr txBox="1"/>
          <p:nvPr/>
        </p:nvSpPr>
        <p:spPr>
          <a:xfrm>
            <a:off x="2325511" y="4065382"/>
            <a:ext cx="8046690" cy="378565"/>
          </a:xfrm>
          <a:prstGeom prst="rect">
            <a:avLst/>
          </a:prstGeom>
          <a:noFill/>
        </p:spPr>
        <p:txBody>
          <a:bodyPr wrap="none" lIns="118872" tIns="91440" rIns="118872" bIns="91440" rtlCol="0" anchor="ctr" anchorCtr="0">
            <a:spAutoFit/>
          </a:bodyPr>
          <a:lstStyle/>
          <a:p>
            <a:pPr algn="l">
              <a:lnSpc>
                <a:spcPct val="90000"/>
              </a:lnSpc>
            </a:pPr>
            <a:r>
              <a:rPr lang="en-US" sz="1400" dirty="0"/>
              <a:t> definition from </a:t>
            </a:r>
            <a:r>
              <a:rPr lang="en-US" sz="1400" dirty="0">
                <a:hlinkClick r:id="rId3"/>
              </a:rPr>
              <a:t>https://enterprisersproject.com/article/2020/6/technical-debt-explained-plain-english</a:t>
            </a:r>
            <a:endParaRPr lang="en-US" sz="1400" dirty="0"/>
          </a:p>
        </p:txBody>
      </p:sp>
      <p:sp>
        <p:nvSpPr>
          <p:cNvPr id="2" name="Title 1">
            <a:extLst>
              <a:ext uri="{FF2B5EF4-FFF2-40B4-BE49-F238E27FC236}">
                <a16:creationId xmlns:a16="http://schemas.microsoft.com/office/drawing/2014/main" id="{21A7FE85-F68E-DA20-11B5-9FB90BB9AF7B}"/>
              </a:ext>
            </a:extLst>
          </p:cNvPr>
          <p:cNvSpPr>
            <a:spLocks noGrp="1"/>
          </p:cNvSpPr>
          <p:nvPr>
            <p:ph type="title"/>
          </p:nvPr>
        </p:nvSpPr>
        <p:spPr>
          <a:xfrm>
            <a:off x="365760" y="411480"/>
            <a:ext cx="11372473" cy="914400"/>
          </a:xfrm>
        </p:spPr>
        <p:txBody>
          <a:bodyPr/>
          <a:lstStyle/>
          <a:p>
            <a:r>
              <a:rPr lang="en-US" dirty="0"/>
              <a:t>Introduction</a:t>
            </a:r>
          </a:p>
        </p:txBody>
      </p:sp>
    </p:spTree>
    <p:extLst>
      <p:ext uri="{BB962C8B-B14F-4D97-AF65-F5344CB8AC3E}">
        <p14:creationId xmlns:p14="http://schemas.microsoft.com/office/powerpoint/2010/main" val="332447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125" y="24384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Requirements gathering and intentional design are indispensable for sustainable software development</a:t>
            </a:r>
          </a:p>
          <a:p>
            <a:r>
              <a:rPr lang="en-US" dirty="0"/>
              <a:t>Many books and online resources available for good design principles</a:t>
            </a:r>
          </a:p>
          <a:p>
            <a:r>
              <a:rPr lang="en-US" dirty="0"/>
              <a:t>Research software poses additional constraints on design because of its exploratory nature</a:t>
            </a:r>
          </a:p>
          <a:p>
            <a:pPr lvl="1"/>
            <a:r>
              <a:rPr lang="en-US" dirty="0"/>
              <a:t>Scientific research software has further challenges</a:t>
            </a:r>
          </a:p>
          <a:p>
            <a:pPr lvl="1"/>
            <a:r>
              <a:rPr lang="en-US" dirty="0"/>
              <a:t>High performance computing research software has even more challenges</a:t>
            </a:r>
          </a:p>
          <a:p>
            <a:pPr lvl="1"/>
            <a:r>
              <a:rPr lang="en-US" dirty="0"/>
              <a:t>That are further exacerbated by the ubiquity of accelerators in platforms</a:t>
            </a:r>
          </a:p>
          <a:p>
            <a:r>
              <a:rPr lang="en-US" dirty="0"/>
              <a:t>Separation of concerns at various granularities, and abstractions enable sustainable software design </a:t>
            </a:r>
          </a:p>
          <a:p>
            <a:pPr marL="0" indent="0">
              <a:buNone/>
            </a:pPr>
            <a:endParaRPr lang="en-US" dirty="0"/>
          </a:p>
        </p:txBody>
      </p:sp>
    </p:spTree>
    <p:extLst>
      <p:ext uri="{BB962C8B-B14F-4D97-AF65-F5344CB8AC3E}">
        <p14:creationId xmlns:p14="http://schemas.microsoft.com/office/powerpoint/2010/main" val="182266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5C9-0085-AB61-AB08-70EECA001F0C}"/>
              </a:ext>
            </a:extLst>
          </p:cNvPr>
          <p:cNvSpPr>
            <a:spLocks noGrp="1"/>
          </p:cNvSpPr>
          <p:nvPr>
            <p:ph type="title"/>
          </p:nvPr>
        </p:nvSpPr>
        <p:spPr/>
        <p:txBody>
          <a:bodyPr/>
          <a:lstStyle/>
          <a:p>
            <a:r>
              <a:rPr lang="en-US" dirty="0"/>
              <a:t>Designing Software – High Level Phases</a:t>
            </a:r>
          </a:p>
        </p:txBody>
      </p:sp>
      <p:sp>
        <p:nvSpPr>
          <p:cNvPr id="4" name="Rounded Rectangle 3">
            <a:extLst>
              <a:ext uri="{FF2B5EF4-FFF2-40B4-BE49-F238E27FC236}">
                <a16:creationId xmlns:a16="http://schemas.microsoft.com/office/drawing/2014/main" id="{1FA50980-32EC-326F-85DD-3CF03094F555}"/>
              </a:ext>
            </a:extLst>
          </p:cNvPr>
          <p:cNvSpPr/>
          <p:nvPr/>
        </p:nvSpPr>
        <p:spPr>
          <a:xfrm>
            <a:off x="357782" y="2204476"/>
            <a:ext cx="3036711"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Features and capabilities</a:t>
            </a:r>
          </a:p>
          <a:p>
            <a:pPr marL="342900" indent="-342900">
              <a:buFont typeface="Wingdings" pitchFamily="2" charset="2"/>
              <a:buChar char="q"/>
            </a:pPr>
            <a:r>
              <a:rPr lang="en-US" sz="2400" dirty="0"/>
              <a:t>Constraints</a:t>
            </a:r>
          </a:p>
          <a:p>
            <a:pPr marL="342900" indent="-342900">
              <a:buFont typeface="Wingdings" pitchFamily="2" charset="2"/>
              <a:buChar char="q"/>
            </a:pPr>
            <a:r>
              <a:rPr lang="en-US" sz="2400" dirty="0"/>
              <a:t>Limitations</a:t>
            </a:r>
          </a:p>
          <a:p>
            <a:pPr marL="342900" indent="-342900">
              <a:buFont typeface="Wingdings" pitchFamily="2" charset="2"/>
              <a:buChar char="q"/>
            </a:pPr>
            <a:r>
              <a:rPr lang="en-US" sz="2400" dirty="0"/>
              <a:t>Target users</a:t>
            </a:r>
          </a:p>
          <a:p>
            <a:pPr marL="342900" indent="-342900">
              <a:buFont typeface="Wingdings" pitchFamily="2" charset="2"/>
              <a:buChar char="q"/>
            </a:pPr>
            <a:r>
              <a:rPr lang="en-US" sz="2400" dirty="0"/>
              <a:t>Other …..</a:t>
            </a:r>
          </a:p>
        </p:txBody>
      </p:sp>
      <p:sp>
        <p:nvSpPr>
          <p:cNvPr id="5" name="TextBox 4">
            <a:extLst>
              <a:ext uri="{FF2B5EF4-FFF2-40B4-BE49-F238E27FC236}">
                <a16:creationId xmlns:a16="http://schemas.microsoft.com/office/drawing/2014/main" id="{FA0D9DE4-2E38-ADA4-2111-58E62395D1CF}"/>
              </a:ext>
            </a:extLst>
          </p:cNvPr>
          <p:cNvSpPr txBox="1"/>
          <p:nvPr/>
        </p:nvSpPr>
        <p:spPr>
          <a:xfrm>
            <a:off x="827790" y="1253483"/>
            <a:ext cx="2243819" cy="1098762"/>
          </a:xfrm>
          <a:prstGeom prst="rect">
            <a:avLst/>
          </a:prstGeom>
          <a:noFill/>
        </p:spPr>
        <p:txBody>
          <a:bodyPr wrap="none" lIns="118872" tIns="91440" rIns="118872" bIns="91440" rtlCol="0" anchor="ctr" anchorCtr="0">
            <a:spAutoFit/>
          </a:bodyPr>
          <a:lstStyle/>
          <a:p>
            <a:pPr>
              <a:lnSpc>
                <a:spcPct val="90000"/>
              </a:lnSpc>
            </a:pPr>
            <a:r>
              <a:rPr lang="en-US" sz="2400" dirty="0"/>
              <a:t>Requirements </a:t>
            </a:r>
          </a:p>
          <a:p>
            <a:pPr>
              <a:lnSpc>
                <a:spcPct val="90000"/>
              </a:lnSpc>
            </a:pPr>
            <a:r>
              <a:rPr lang="en-US" sz="2400" dirty="0"/>
              <a:t>gathering</a:t>
            </a:r>
          </a:p>
          <a:p>
            <a:pPr algn="l">
              <a:lnSpc>
                <a:spcPct val="90000"/>
              </a:lnSpc>
            </a:pPr>
            <a:endParaRPr lang="en-US" dirty="0"/>
          </a:p>
        </p:txBody>
      </p:sp>
      <p:sp>
        <p:nvSpPr>
          <p:cNvPr id="6" name="Rounded Rectangle 5">
            <a:extLst>
              <a:ext uri="{FF2B5EF4-FFF2-40B4-BE49-F238E27FC236}">
                <a16:creationId xmlns:a16="http://schemas.microsoft.com/office/drawing/2014/main" id="{4C39241D-5C09-4307-67AD-F23DB0AB60AA}"/>
              </a:ext>
            </a:extLst>
          </p:cNvPr>
          <p:cNvSpPr/>
          <p:nvPr/>
        </p:nvSpPr>
        <p:spPr>
          <a:xfrm>
            <a:off x="3579447" y="2204476"/>
            <a:ext cx="3617417"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design space</a:t>
            </a:r>
          </a:p>
          <a:p>
            <a:pPr marL="342900" indent="-342900">
              <a:buFont typeface="Wingdings" pitchFamily="2" charset="2"/>
              <a:buChar char="q"/>
            </a:pPr>
            <a:r>
              <a:rPr lang="en-US" sz="2400" dirty="0"/>
              <a:t>Decompose into high level components</a:t>
            </a:r>
          </a:p>
          <a:p>
            <a:pPr marL="342900" indent="-342900">
              <a:buFont typeface="Wingdings" pitchFamily="2" charset="2"/>
              <a:buChar char="q"/>
            </a:pPr>
            <a:r>
              <a:rPr lang="en-US" sz="2400" dirty="0"/>
              <a:t>Bin components into types</a:t>
            </a:r>
          </a:p>
        </p:txBody>
      </p:sp>
      <p:sp>
        <p:nvSpPr>
          <p:cNvPr id="7" name="TextBox 6">
            <a:extLst>
              <a:ext uri="{FF2B5EF4-FFF2-40B4-BE49-F238E27FC236}">
                <a16:creationId xmlns:a16="http://schemas.microsoft.com/office/drawing/2014/main" id="{2633D9E3-0DB7-838E-127A-B1FC97FE7133}"/>
              </a:ext>
            </a:extLst>
          </p:cNvPr>
          <p:cNvSpPr txBox="1"/>
          <p:nvPr/>
        </p:nvSpPr>
        <p:spPr>
          <a:xfrm>
            <a:off x="4163653" y="1431575"/>
            <a:ext cx="2449004" cy="766364"/>
          </a:xfrm>
          <a:prstGeom prst="rect">
            <a:avLst/>
          </a:prstGeom>
          <a:noFill/>
        </p:spPr>
        <p:txBody>
          <a:bodyPr wrap="none" lIns="118872" tIns="91440" rIns="118872" bIns="91440" rtlCol="0" anchor="ctr" anchorCtr="0">
            <a:spAutoFit/>
          </a:bodyPr>
          <a:lstStyle/>
          <a:p>
            <a:pPr>
              <a:lnSpc>
                <a:spcPct val="90000"/>
              </a:lnSpc>
            </a:pPr>
            <a:r>
              <a:rPr lang="en-US" sz="2400" dirty="0"/>
              <a:t> Decomposition </a:t>
            </a:r>
          </a:p>
          <a:p>
            <a:pPr algn="l">
              <a:lnSpc>
                <a:spcPct val="90000"/>
              </a:lnSpc>
            </a:pPr>
            <a:endParaRPr lang="en-US" dirty="0"/>
          </a:p>
        </p:txBody>
      </p:sp>
      <p:sp>
        <p:nvSpPr>
          <p:cNvPr id="8" name="Rounded Rectangle 7">
            <a:extLst>
              <a:ext uri="{FF2B5EF4-FFF2-40B4-BE49-F238E27FC236}">
                <a16:creationId xmlns:a16="http://schemas.microsoft.com/office/drawing/2014/main" id="{AB44A520-B698-3423-B712-EB569E19AB6A}"/>
              </a:ext>
            </a:extLst>
          </p:cNvPr>
          <p:cNvSpPr/>
          <p:nvPr/>
        </p:nvSpPr>
        <p:spPr>
          <a:xfrm>
            <a:off x="7435818" y="2204476"/>
            <a:ext cx="3868204"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component hierarchy</a:t>
            </a:r>
          </a:p>
          <a:p>
            <a:pPr marL="342900" indent="-342900">
              <a:buFont typeface="Wingdings" pitchFamily="2" charset="2"/>
              <a:buChar char="q"/>
            </a:pPr>
            <a:r>
              <a:rPr lang="en-US" sz="2400" dirty="0"/>
              <a:t>Figure out connectivity among components </a:t>
            </a:r>
          </a:p>
          <a:p>
            <a:pPr marL="342900" indent="-342900">
              <a:buFont typeface="Wingdings" pitchFamily="2" charset="2"/>
              <a:buChar char="q"/>
            </a:pPr>
            <a:r>
              <a:rPr lang="en-US" sz="2400" dirty="0"/>
              <a:t>Articulate dependencies</a:t>
            </a:r>
          </a:p>
        </p:txBody>
      </p:sp>
      <p:sp>
        <p:nvSpPr>
          <p:cNvPr id="10" name="TextBox 9">
            <a:extLst>
              <a:ext uri="{FF2B5EF4-FFF2-40B4-BE49-F238E27FC236}">
                <a16:creationId xmlns:a16="http://schemas.microsoft.com/office/drawing/2014/main" id="{69FE6956-13C8-A349-28BA-03AEB7764C04}"/>
              </a:ext>
            </a:extLst>
          </p:cNvPr>
          <p:cNvSpPr txBox="1"/>
          <p:nvPr/>
        </p:nvSpPr>
        <p:spPr>
          <a:xfrm>
            <a:off x="8311628" y="1398929"/>
            <a:ext cx="1918410" cy="766364"/>
          </a:xfrm>
          <a:prstGeom prst="rect">
            <a:avLst/>
          </a:prstGeom>
          <a:noFill/>
        </p:spPr>
        <p:txBody>
          <a:bodyPr wrap="none" lIns="118872" tIns="91440" rIns="118872" bIns="91440" rtlCol="0" anchor="ctr" anchorCtr="0">
            <a:spAutoFit/>
          </a:bodyPr>
          <a:lstStyle/>
          <a:p>
            <a:pPr>
              <a:lnSpc>
                <a:spcPct val="90000"/>
              </a:lnSpc>
            </a:pPr>
            <a:r>
              <a:rPr lang="en-US" sz="2400" dirty="0"/>
              <a:t>Connectivity</a:t>
            </a:r>
          </a:p>
          <a:p>
            <a:pPr algn="l">
              <a:lnSpc>
                <a:spcPct val="90000"/>
              </a:lnSpc>
            </a:pPr>
            <a:endParaRPr lang="en-US" dirty="0"/>
          </a:p>
        </p:txBody>
      </p:sp>
    </p:spTree>
    <p:extLst>
      <p:ext uri="{BB962C8B-B14F-4D97-AF65-F5344CB8AC3E}">
        <p14:creationId xmlns:p14="http://schemas.microsoft.com/office/powerpoint/2010/main" val="170387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08175" y="325677"/>
            <a:ext cx="11372473" cy="914400"/>
          </a:xfrm>
        </p:spPr>
        <p:txBody>
          <a:bodyPr/>
          <a:lstStyle/>
          <a:p>
            <a:r>
              <a:rPr lang="en-US" dirty="0"/>
              <a:t>Example 1 – Problem Description </a:t>
            </a:r>
          </a:p>
        </p:txBody>
      </p:sp>
      <p:sp>
        <p:nvSpPr>
          <p:cNvPr id="2" name="TextBox 1">
            <a:extLst>
              <a:ext uri="{FF2B5EF4-FFF2-40B4-BE49-F238E27FC236}">
                <a16:creationId xmlns:a16="http://schemas.microsoft.com/office/drawing/2014/main" id="{4C439045-FCA2-2014-FEB7-A07E45870135}"/>
              </a:ext>
            </a:extLst>
          </p:cNvPr>
          <p:cNvSpPr txBox="1"/>
          <p:nvPr/>
        </p:nvSpPr>
        <p:spPr>
          <a:xfrm>
            <a:off x="739035" y="1073794"/>
            <a:ext cx="10083452" cy="1929759"/>
          </a:xfrm>
          <a:prstGeom prst="rect">
            <a:avLst/>
          </a:prstGeom>
          <a:noFill/>
        </p:spPr>
        <p:txBody>
          <a:bodyPr wrap="square" lIns="118872" tIns="91440" rIns="118872" bIns="91440" rtlCol="0" anchor="ctr" anchorCtr="0">
            <a:spAutoFit/>
          </a:bodyPr>
          <a:lstStyle/>
          <a:p>
            <a:pPr algn="l">
              <a:lnSpc>
                <a:spcPct val="90000"/>
              </a:lnSpc>
            </a:pPr>
            <a:r>
              <a:rPr lang="en-US" dirty="0"/>
              <a:t>We have a house with exterior walls made of single material of thickness L</a:t>
            </a:r>
            <a:r>
              <a:rPr lang="en-US" baseline="-25000" dirty="0"/>
              <a:t>x</a:t>
            </a:r>
          </a:p>
          <a:p>
            <a:pPr algn="l">
              <a:lnSpc>
                <a:spcPct val="90000"/>
              </a:lnSpc>
            </a:pPr>
            <a:r>
              <a:rPr lang="en-US" dirty="0"/>
              <a:t>The wall has some water pipes shown in the picture. </a:t>
            </a:r>
          </a:p>
          <a:p>
            <a:pPr algn="l">
              <a:lnSpc>
                <a:spcPct val="90000"/>
              </a:lnSpc>
            </a:pPr>
            <a:endParaRPr lang="en-US" dirty="0"/>
          </a:p>
          <a:p>
            <a:pPr algn="l">
              <a:lnSpc>
                <a:spcPct val="90000"/>
              </a:lnSpc>
            </a:pPr>
            <a:r>
              <a:rPr lang="en-US" dirty="0"/>
              <a:t>The inside temperature is kept at 70 degrees. But outside temperature is expected to be -40 degrees for 15.5 hours.  </a:t>
            </a:r>
          </a:p>
          <a:p>
            <a:pPr algn="l">
              <a:lnSpc>
                <a:spcPct val="90000"/>
              </a:lnSpc>
            </a:pPr>
            <a:endParaRPr lang="en-US" dirty="0"/>
          </a:p>
          <a:p>
            <a:pPr algn="l">
              <a:lnSpc>
                <a:spcPct val="90000"/>
              </a:lnSpc>
            </a:pPr>
            <a:r>
              <a:rPr lang="en-US" dirty="0"/>
              <a:t>Will the pipes freeze before the storm is over</a:t>
            </a:r>
          </a:p>
        </p:txBody>
      </p:sp>
      <p:pic>
        <p:nvPicPr>
          <p:cNvPr id="6" name="Picture 5">
            <a:extLst>
              <a:ext uri="{FF2B5EF4-FFF2-40B4-BE49-F238E27FC236}">
                <a16:creationId xmlns:a16="http://schemas.microsoft.com/office/drawing/2014/main" id="{C9174917-B47A-5964-848F-DEB3367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33" y="3163573"/>
            <a:ext cx="6337300" cy="3644900"/>
          </a:xfrm>
          <a:prstGeom prst="rect">
            <a:avLst/>
          </a:prstGeom>
        </p:spPr>
      </p:pic>
    </p:spTree>
    <p:extLst>
      <p:ext uri="{BB962C8B-B14F-4D97-AF65-F5344CB8AC3E}">
        <p14:creationId xmlns:p14="http://schemas.microsoft.com/office/powerpoint/2010/main" val="387887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6E-A4E1-9519-6CEC-5B4B39A0E042}"/>
              </a:ext>
            </a:extLst>
          </p:cNvPr>
          <p:cNvSpPr>
            <a:spLocks noGrp="1"/>
          </p:cNvSpPr>
          <p:nvPr>
            <p:ph type="title"/>
          </p:nvPr>
        </p:nvSpPr>
        <p:spPr/>
        <p:txBody>
          <a:bodyPr/>
          <a:lstStyle/>
          <a:p>
            <a:r>
              <a:rPr lang="en-US" dirty="0"/>
              <a:t>Requirements gathering </a:t>
            </a:r>
          </a:p>
        </p:txBody>
      </p:sp>
      <p:sp>
        <p:nvSpPr>
          <p:cNvPr id="3" name="Content Placeholder 2">
            <a:extLst>
              <a:ext uri="{FF2B5EF4-FFF2-40B4-BE49-F238E27FC236}">
                <a16:creationId xmlns:a16="http://schemas.microsoft.com/office/drawing/2014/main" id="{AA632C3A-E42B-55EE-B676-A76A379F5AD8}"/>
              </a:ext>
            </a:extLst>
          </p:cNvPr>
          <p:cNvSpPr>
            <a:spLocks noGrp="1"/>
          </p:cNvSpPr>
          <p:nvPr>
            <p:ph idx="1"/>
          </p:nvPr>
        </p:nvSpPr>
        <p:spPr>
          <a:xfrm>
            <a:off x="1135018" y="1432558"/>
            <a:ext cx="9242695" cy="4489269"/>
          </a:xfrm>
        </p:spPr>
        <p:txBody>
          <a:bodyPr/>
          <a:lstStyle/>
          <a:p>
            <a:r>
              <a:rPr lang="en-US" sz="2800" dirty="0"/>
              <a:t>To solve heat equation we need:</a:t>
            </a:r>
          </a:p>
          <a:p>
            <a:pPr lvl="1"/>
            <a:r>
              <a:rPr lang="en-US" sz="2400" dirty="0"/>
              <a:t>a discretization scheme</a:t>
            </a:r>
          </a:p>
          <a:p>
            <a:pPr lvl="1"/>
            <a:r>
              <a:rPr lang="en-US" sz="2400" dirty="0"/>
              <a:t>a driver for running and book-keeping </a:t>
            </a:r>
          </a:p>
          <a:p>
            <a:pPr lvl="1"/>
            <a:r>
              <a:rPr lang="en-US" sz="2400" dirty="0"/>
              <a:t>an integration method to evolve solution</a:t>
            </a:r>
          </a:p>
          <a:p>
            <a:pPr lvl="1"/>
            <a:r>
              <a:rPr lang="en-US" sz="2400" dirty="0"/>
              <a:t>Initial conditions</a:t>
            </a:r>
          </a:p>
          <a:p>
            <a:pPr lvl="1"/>
            <a:r>
              <a:rPr lang="en-US" sz="2400" dirty="0"/>
              <a:t>Boundary conditions</a:t>
            </a:r>
          </a:p>
          <a:p>
            <a:r>
              <a:rPr lang="en-US" sz="2800" dirty="0"/>
              <a:t>To make sure that we are doing it correctly we need:</a:t>
            </a:r>
          </a:p>
          <a:p>
            <a:pPr lvl="1"/>
            <a:r>
              <a:rPr lang="en-US" sz="2400" dirty="0"/>
              <a:t>Ways to inspect the results</a:t>
            </a:r>
          </a:p>
          <a:p>
            <a:pPr lvl="1"/>
            <a:r>
              <a:rPr lang="en-US" sz="2400" dirty="0"/>
              <a:t>Ways of verification</a:t>
            </a:r>
          </a:p>
          <a:p>
            <a:endParaRPr lang="en-US" dirty="0"/>
          </a:p>
        </p:txBody>
      </p:sp>
    </p:spTree>
    <p:extLst>
      <p:ext uri="{BB962C8B-B14F-4D97-AF65-F5344CB8AC3E}">
        <p14:creationId xmlns:p14="http://schemas.microsoft.com/office/powerpoint/2010/main" val="102898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D41C-1F2F-0CD9-BD98-5C268144F0F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86A1A1D-89C4-8A73-4364-CBEAE0130AEC}"/>
              </a:ext>
            </a:extLst>
          </p:cNvPr>
          <p:cNvSpPr>
            <a:spLocks noGrp="1"/>
          </p:cNvSpPr>
          <p:nvPr>
            <p:ph idx="1"/>
          </p:nvPr>
        </p:nvSpPr>
        <p:spPr>
          <a:xfrm>
            <a:off x="365760" y="1325880"/>
            <a:ext cx="4352996" cy="4798907"/>
          </a:xfrm>
        </p:spPr>
        <p:txBody>
          <a:bodyPr/>
          <a:lstStyle/>
          <a:p>
            <a:pPr marL="0" indent="0" algn="ctr">
              <a:buNone/>
            </a:pPr>
            <a:r>
              <a:rPr lang="en-US" dirty="0"/>
              <a:t>This is a small design space</a:t>
            </a:r>
          </a:p>
          <a:p>
            <a:pPr>
              <a:buClr>
                <a:srgbClr val="C00000"/>
              </a:buClr>
              <a:buFont typeface="Wingdings" pitchFamily="2" charset="2"/>
              <a:buChar char="q"/>
            </a:pPr>
            <a:r>
              <a:rPr lang="en-US" dirty="0"/>
              <a:t>Several requirements can directly map to components – in this instance functions</a:t>
            </a:r>
          </a:p>
          <a:p>
            <a:pPr lvl="1">
              <a:buClr>
                <a:srgbClr val="C00000"/>
              </a:buClr>
              <a:buFont typeface="Wingdings" pitchFamily="2" charset="2"/>
              <a:buChar char="q"/>
            </a:pPr>
            <a:r>
              <a:rPr lang="en-US" dirty="0"/>
              <a:t>Driver</a:t>
            </a:r>
          </a:p>
          <a:p>
            <a:pPr lvl="1">
              <a:buClr>
                <a:srgbClr val="C00000"/>
              </a:buClr>
              <a:buFont typeface="Wingdings" pitchFamily="2" charset="2"/>
              <a:buChar char="q"/>
            </a:pPr>
            <a:r>
              <a:rPr lang="en-US" dirty="0"/>
              <a:t>Initialization – data containers</a:t>
            </a:r>
          </a:p>
          <a:p>
            <a:pPr lvl="1">
              <a:buClr>
                <a:srgbClr val="C00000"/>
              </a:buClr>
              <a:buFont typeface="Wingdings" pitchFamily="2" charset="2"/>
              <a:buChar char="q"/>
            </a:pPr>
            <a:r>
              <a:rPr lang="en-US" dirty="0"/>
              <a:t>Mesh initialization – applying initial conditions</a:t>
            </a:r>
          </a:p>
          <a:p>
            <a:pPr lvl="1">
              <a:buClr>
                <a:srgbClr val="C00000"/>
              </a:buClr>
              <a:buFont typeface="Wingdings" pitchFamily="2" charset="2"/>
              <a:buChar char="q"/>
            </a:pPr>
            <a:r>
              <a:rPr lang="en-US" dirty="0"/>
              <a:t>Integrator</a:t>
            </a:r>
          </a:p>
          <a:p>
            <a:pPr lvl="1">
              <a:buClr>
                <a:srgbClr val="C00000"/>
              </a:buClr>
              <a:buFont typeface="Wingdings" pitchFamily="2" charset="2"/>
              <a:buChar char="q"/>
            </a:pPr>
            <a:r>
              <a:rPr lang="en-US" dirty="0"/>
              <a:t>I/O</a:t>
            </a:r>
          </a:p>
          <a:p>
            <a:pPr lvl="1">
              <a:buClr>
                <a:srgbClr val="C00000"/>
              </a:buClr>
              <a:buFont typeface="Wingdings" pitchFamily="2" charset="2"/>
              <a:buChar char="q"/>
            </a:pPr>
            <a:r>
              <a:rPr lang="en-US" dirty="0"/>
              <a:t>Boundary conditions</a:t>
            </a:r>
          </a:p>
          <a:p>
            <a:pPr lvl="1">
              <a:buClr>
                <a:srgbClr val="C00000"/>
              </a:buClr>
              <a:buFont typeface="Wingdings" pitchFamily="2" charset="2"/>
              <a:buChar char="q"/>
            </a:pPr>
            <a:r>
              <a:rPr lang="en-US" dirty="0"/>
              <a:t>Comparison utility</a:t>
            </a:r>
          </a:p>
          <a:p>
            <a:endParaRPr lang="en-US" dirty="0"/>
          </a:p>
          <a:p>
            <a:pPr lvl="2"/>
            <a:endParaRPr lang="en-US" dirty="0"/>
          </a:p>
        </p:txBody>
      </p:sp>
      <p:sp>
        <p:nvSpPr>
          <p:cNvPr id="4" name="Content Placeholder 2">
            <a:extLst>
              <a:ext uri="{FF2B5EF4-FFF2-40B4-BE49-F238E27FC236}">
                <a16:creationId xmlns:a16="http://schemas.microsoft.com/office/drawing/2014/main" id="{0591D631-CE85-82AC-5579-D9B9D0EDD0CE}"/>
              </a:ext>
            </a:extLst>
          </p:cNvPr>
          <p:cNvSpPr txBox="1">
            <a:spLocks/>
          </p:cNvSpPr>
          <p:nvPr/>
        </p:nvSpPr>
        <p:spPr bwMode="auto">
          <a:xfrm>
            <a:off x="5455004" y="1329856"/>
            <a:ext cx="6368061" cy="470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Binning components</a:t>
            </a:r>
          </a:p>
          <a:p>
            <a:r>
              <a:rPr lang="en-US" dirty="0"/>
              <a:t>Components that will work for any application of heat equation</a:t>
            </a:r>
          </a:p>
          <a:p>
            <a:pPr lvl="1"/>
            <a:r>
              <a:rPr lang="en-US" dirty="0"/>
              <a:t>Driver</a:t>
            </a:r>
          </a:p>
          <a:p>
            <a:pPr lvl="1"/>
            <a:r>
              <a:rPr lang="en-US" dirty="0"/>
              <a:t>Initialization – data containers</a:t>
            </a:r>
          </a:p>
          <a:p>
            <a:pPr lvl="1"/>
            <a:r>
              <a:rPr lang="en-US" dirty="0"/>
              <a:t>I/O </a:t>
            </a:r>
          </a:p>
          <a:p>
            <a:pPr lvl="1"/>
            <a:r>
              <a:rPr lang="en-US" dirty="0"/>
              <a:t>Comparison utility</a:t>
            </a:r>
          </a:p>
          <a:p>
            <a:r>
              <a:rPr lang="en-US" dirty="0"/>
              <a:t>Components that are </a:t>
            </a:r>
          </a:p>
          <a:p>
            <a:pPr lvl="1"/>
            <a:r>
              <a:rPr lang="en-US" dirty="0"/>
              <a:t>Mesh initialization – applying initial conditions</a:t>
            </a:r>
          </a:p>
          <a:p>
            <a:pPr lvl="1"/>
            <a:r>
              <a:rPr lang="en-US" dirty="0"/>
              <a:t>Integrator</a:t>
            </a:r>
          </a:p>
          <a:p>
            <a:pPr lvl="1"/>
            <a:r>
              <a:rPr lang="en-US" dirty="0"/>
              <a:t>Boundary conditions</a:t>
            </a:r>
          </a:p>
          <a:p>
            <a:pPr lvl="1"/>
            <a:endParaRPr lang="en-US" dirty="0"/>
          </a:p>
          <a:p>
            <a:pPr lvl="1"/>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27022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89753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stCxn id="15" idx="2"/>
            <a:endCxn id="9" idx="0"/>
          </p:cNvCxnSpPr>
          <p:nvPr/>
        </p:nvCxnSpPr>
        <p:spPr>
          <a:xfrm rot="5400000">
            <a:off x="5317686" y="4655924"/>
            <a:ext cx="685798" cy="317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stCxn id="15" idx="1"/>
            <a:endCxn id="4" idx="3"/>
          </p:cNvCxnSpPr>
          <p:nvPr/>
        </p:nvCxnSpPr>
        <p:spPr>
          <a:xfrm flipH="1">
            <a:off x="3307646" y="3738879"/>
            <a:ext cx="1597376"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582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15" idx="2"/>
            <a:endCxn id="8" idx="0"/>
          </p:cNvCxnSpPr>
          <p:nvPr/>
        </p:nvCxnSpPr>
        <p:spPr>
          <a:xfrm flipH="1">
            <a:off x="2562576" y="4314612"/>
            <a:ext cx="3099596" cy="7394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2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 – alternative possibility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93182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cxnSpLocks/>
            <a:stCxn id="10" idx="1"/>
          </p:cNvCxnSpPr>
          <p:nvPr/>
        </p:nvCxnSpPr>
        <p:spPr>
          <a:xfrm rot="10800000" flipV="1">
            <a:off x="6410330" y="5507562"/>
            <a:ext cx="1606369" cy="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cxnSpLocks/>
            <a:stCxn id="5" idx="1"/>
            <a:endCxn id="4" idx="0"/>
          </p:cNvCxnSpPr>
          <p:nvPr/>
        </p:nvCxnSpPr>
        <p:spPr>
          <a:xfrm flipH="1">
            <a:off x="2550497" y="1901614"/>
            <a:ext cx="825549" cy="12615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61721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4" idx="2"/>
            <a:endCxn id="8" idx="0"/>
          </p:cNvCxnSpPr>
          <p:nvPr/>
        </p:nvCxnSpPr>
        <p:spPr>
          <a:xfrm>
            <a:off x="2550497" y="4314613"/>
            <a:ext cx="12079" cy="73942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11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3058</TotalTime>
  <Words>1672</Words>
  <Application>Microsoft Office PowerPoint</Application>
  <PresentationFormat>Custom</PresentationFormat>
  <Paragraphs>446</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Wingdings</vt:lpstr>
      <vt:lpstr>Presentations (Wide Screen)</vt:lpstr>
      <vt:lpstr>Scientific Software Design</vt:lpstr>
      <vt:lpstr>License, Citation and Acknowledgements</vt:lpstr>
      <vt:lpstr>Introduction</vt:lpstr>
      <vt:lpstr>Designing Software – High Level Phases</vt:lpstr>
      <vt:lpstr>Example 1 – Problem Description </vt:lpstr>
      <vt:lpstr>Requirements gathering </vt:lpstr>
      <vt:lpstr>Decomposition</vt:lpstr>
      <vt:lpstr>Connectivity</vt:lpstr>
      <vt:lpstr>Connectivity – alternative possibility</vt:lpstr>
      <vt:lpstr>Resources for Independent Exploration</vt:lpstr>
      <vt:lpstr>Research Software Challenges</vt:lpstr>
      <vt:lpstr>Additional Considerations for Research Software</vt:lpstr>
      <vt:lpstr>More Complex Application Design – Sedov Blast Wave </vt:lpstr>
      <vt:lpstr>Deeper Dive into Requirements</vt:lpstr>
      <vt:lpstr>Components</vt:lpstr>
      <vt:lpstr>Connectivity</vt:lpstr>
      <vt:lpstr>Connectivity</vt:lpstr>
      <vt:lpstr>Connectivity</vt:lpstr>
      <vt:lpstr>Connectivity</vt:lpstr>
      <vt:lpstr>Connectivity</vt:lpstr>
      <vt:lpstr>A Design Model for Separation of Concerns</vt:lpstr>
      <vt:lpstr>Exploring design space – Abstractions</vt:lpstr>
      <vt:lpstr>Separation of Concerns Applied</vt:lpstr>
      <vt:lpstr>Takeaways so far</vt:lpstr>
      <vt:lpstr>PowerPoint Presentation</vt:lpstr>
      <vt:lpstr>Platform Heterogeneity</vt:lpstr>
      <vt:lpstr>Mechanisms Needed by the Code </vt:lpstr>
      <vt:lpstr>Mechanisms Needed by the Code: Example of Flash-X</vt:lpstr>
      <vt:lpstr>Construction of Application with Components and Tools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399</cp:revision>
  <cp:lastPrinted>2017-11-02T18:35:01Z</cp:lastPrinted>
  <dcterms:created xsi:type="dcterms:W3CDTF">2018-11-06T17:28:56Z</dcterms:created>
  <dcterms:modified xsi:type="dcterms:W3CDTF">2024-04-25T00:24:13Z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