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5"/>
  </p:notesMasterIdLst>
  <p:handoutMasterIdLst>
    <p:handoutMasterId r:id="rId16"/>
  </p:handoutMasterIdLst>
  <p:sldIdLst>
    <p:sldId id="617" r:id="rId5"/>
    <p:sldId id="320" r:id="rId6"/>
    <p:sldId id="308" r:id="rId7"/>
    <p:sldId id="324" r:id="rId8"/>
    <p:sldId id="329" r:id="rId9"/>
    <p:sldId id="619" r:id="rId10"/>
    <p:sldId id="620" r:id="rId11"/>
    <p:sldId id="622" r:id="rId12"/>
    <p:sldId id="616" r:id="rId13"/>
    <p:sldId id="261" r:id="rId1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64" autoAdjust="0"/>
    <p:restoredTop sz="96571" autoAdjust="0"/>
  </p:normalViewPr>
  <p:slideViewPr>
    <p:cSldViewPr snapToGrid="0" showGuides="1">
      <p:cViewPr varScale="1">
        <p:scale>
          <a:sx n="126" d="100"/>
          <a:sy n="126" d="100"/>
        </p:scale>
        <p:origin x="288"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4/24/2024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4/24/2024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grpSp>
        <p:nvGrpSpPr>
          <p:cNvPr id="12" name="Group 11">
            <a:extLst>
              <a:ext uri="{FF2B5EF4-FFF2-40B4-BE49-F238E27FC236}">
                <a16:creationId xmlns:a16="http://schemas.microsoft.com/office/drawing/2014/main" id="{8005D3DA-248B-AD7F-7F53-F97D9F48C658}"/>
              </a:ext>
            </a:extLst>
          </p:cNvPr>
          <p:cNvGrpSpPr/>
          <p:nvPr userDrawn="1"/>
        </p:nvGrpSpPr>
        <p:grpSpPr>
          <a:xfrm>
            <a:off x="32331" y="158509"/>
            <a:ext cx="2937455" cy="5079380"/>
            <a:chOff x="-80559" y="113353"/>
            <a:chExt cx="2937455" cy="5079380"/>
          </a:xfrm>
        </p:grpSpPr>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63939" y="113353"/>
              <a:ext cx="2109916" cy="905256"/>
            </a:xfrm>
            <a:prstGeom prst="rect">
              <a:avLst/>
            </a:prstGeom>
          </p:spPr>
        </p:pic>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796" y="3155674"/>
              <a:ext cx="2832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0559" y="2517770"/>
              <a:ext cx="2937455" cy="6829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63939" y="4401022"/>
              <a:ext cx="2455333" cy="791711"/>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ssw.io/items.rss" TargetMode="External"/><Relationship Id="rId2" Type="http://schemas.openxmlformats.org/officeDocument/2006/relationships/hyperlink" Target="https://bssw.io/pages/receive-our-email-digest"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4" Type="http://schemas.openxmlformats.org/officeDocument/2006/relationships/hyperlink" Target="https://bssw.io/events/isc24-software-related-eve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i="0" dirty="0">
                <a:solidFill>
                  <a:srgbClr val="111111"/>
                </a:solidFill>
                <a:effectLst/>
              </a:rPr>
              <a:t>Better Scientific Software</a:t>
            </a:r>
            <a:endParaRPr lang="en-US" dirty="0"/>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dirty="0"/>
              <a:t>Organizers: David </a:t>
            </a:r>
            <a:r>
              <a:rPr lang="en-US" dirty="0" err="1"/>
              <a:t>Bernholdt</a:t>
            </a:r>
            <a:r>
              <a:rPr lang="en-US" dirty="0"/>
              <a:t> and Anshu Dubey</a:t>
            </a:r>
          </a:p>
          <a:p>
            <a:endParaRPr lang="en-US" dirty="0"/>
          </a:p>
        </p:txBody>
      </p:sp>
      <p:sp>
        <p:nvSpPr>
          <p:cNvPr id="5" name="Rectangle 4">
            <a:extLst>
              <a:ext uri="{FF2B5EF4-FFF2-40B4-BE49-F238E27FC236}">
                <a16:creationId xmlns:a16="http://schemas.microsoft.com/office/drawing/2014/main" id="{EB895E3C-760B-EDB4-B274-CF129AAB7B8A}"/>
              </a:ext>
            </a:extLst>
          </p:cNvPr>
          <p:cNvSpPr/>
          <p:nvPr/>
        </p:nvSpPr>
        <p:spPr>
          <a:xfrm>
            <a:off x="3349082" y="4214633"/>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1542722887"/>
              </p:ext>
            </p:extLst>
          </p:nvPr>
        </p:nvGraphicFramePr>
        <p:xfrm>
          <a:off x="1051560" y="1074420"/>
          <a:ext cx="9692640" cy="5478018"/>
        </p:xfrm>
        <a:graphic>
          <a:graphicData uri="http://schemas.openxmlformats.org/drawingml/2006/table">
            <a:tbl>
              <a:tblPr firstRow="1" bandRow="1">
                <a:tableStyleId>{5C22544A-7EE6-4342-B048-85BDC9FD1C3A}</a:tableStyleId>
              </a:tblPr>
              <a:tblGrid>
                <a:gridCol w="1540110">
                  <a:extLst>
                    <a:ext uri="{9D8B030D-6E8A-4147-A177-3AD203B41FA5}">
                      <a16:colId xmlns:a16="http://schemas.microsoft.com/office/drawing/2014/main" val="41390910"/>
                    </a:ext>
                  </a:extLst>
                </a:gridCol>
                <a:gridCol w="8152530">
                  <a:extLst>
                    <a:ext uri="{9D8B030D-6E8A-4147-A177-3AD203B41FA5}">
                      <a16:colId xmlns:a16="http://schemas.microsoft.com/office/drawing/2014/main" val="1261297711"/>
                    </a:ext>
                  </a:extLst>
                </a:gridCol>
              </a:tblGrid>
              <a:tr h="526542">
                <a:tc>
                  <a:txBody>
                    <a:bodyPr/>
                    <a:lstStyle/>
                    <a:p>
                      <a:pPr algn="r"/>
                      <a:r>
                        <a:rPr lang="en-US" sz="1800" dirty="0">
                          <a:effectLst/>
                        </a:rPr>
                        <a:t>Time (CEST)</a:t>
                      </a:r>
                    </a:p>
                  </a:txBody>
                  <a:tcPr marL="142875" marR="142875" marT="95250" marB="95250" anchor="ctr"/>
                </a:tc>
                <a:tc>
                  <a:txBody>
                    <a:bodyPr/>
                    <a:lstStyle/>
                    <a:p>
                      <a:r>
                        <a:rPr lang="en-US" sz="1800" dirty="0">
                          <a:effectLst/>
                        </a:rPr>
                        <a:t>Title</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sz="1800" dirty="0">
                          <a:effectLst/>
                        </a:rPr>
                        <a:t>2:00 PM</a:t>
                      </a:r>
                    </a:p>
                  </a:txBody>
                  <a:tcPr marL="142875" marR="142875" marT="95250" marB="95250" anchor="ctr"/>
                </a:tc>
                <a:tc>
                  <a:txBody>
                    <a:bodyPr/>
                    <a:lstStyle/>
                    <a:p>
                      <a:r>
                        <a:rPr lang="en-US" sz="1800" dirty="0">
                          <a:effectLst/>
                        </a:rPr>
                        <a:t>Introduction</a:t>
                      </a:r>
                    </a:p>
                  </a:txBody>
                  <a:tcPr marL="142875" marR="142875" marT="95250" marB="95250" anchor="ctr"/>
                </a:tc>
                <a:extLst>
                  <a:ext uri="{0D108BD9-81ED-4DB2-BD59-A6C34878D82A}">
                    <a16:rowId xmlns:a16="http://schemas.microsoft.com/office/drawing/2014/main" val="1592907298"/>
                  </a:ext>
                </a:extLst>
              </a:tr>
              <a:tr h="526542">
                <a:tc>
                  <a:txBody>
                    <a:bodyPr/>
                    <a:lstStyle/>
                    <a:p>
                      <a:pPr algn="r"/>
                      <a:r>
                        <a:rPr lang="en-US" sz="1800" dirty="0">
                          <a:effectLst/>
                        </a:rPr>
                        <a:t>2:05 PM</a:t>
                      </a:r>
                    </a:p>
                  </a:txBody>
                  <a:tcPr marL="142875" marR="142875" marT="95250" marB="95250" anchor="ctr"/>
                </a:tc>
                <a:tc>
                  <a:txBody>
                    <a:bodyPr/>
                    <a:lstStyle/>
                    <a:p>
                      <a:r>
                        <a:rPr lang="en-US" sz="1800" dirty="0">
                          <a:effectLst/>
                        </a:rPr>
                        <a:t>Motivation and Overview of Best Practices in HPC Software Development</a:t>
                      </a:r>
                    </a:p>
                  </a:txBody>
                  <a:tcPr marL="142875" marR="142875" marT="95250" marB="95250" anchor="ctr"/>
                </a:tc>
                <a:extLst>
                  <a:ext uri="{0D108BD9-81ED-4DB2-BD59-A6C34878D82A}">
                    <a16:rowId xmlns:a16="http://schemas.microsoft.com/office/drawing/2014/main" val="110245607"/>
                  </a:ext>
                </a:extLst>
              </a:tr>
              <a:tr h="526542">
                <a:tc>
                  <a:txBody>
                    <a:bodyPr/>
                    <a:lstStyle/>
                    <a:p>
                      <a:pPr algn="r"/>
                      <a:r>
                        <a:rPr lang="en-US" sz="1800" dirty="0">
                          <a:effectLst/>
                        </a:rPr>
                        <a:t>2:20 PM</a:t>
                      </a:r>
                    </a:p>
                  </a:txBody>
                  <a:tcPr marL="142875" marR="142875" marT="95250" marB="95250" anchor="ctr"/>
                </a:tc>
                <a:tc>
                  <a:txBody>
                    <a:bodyPr/>
                    <a:lstStyle/>
                    <a:p>
                      <a:r>
                        <a:rPr lang="en-US" sz="1800" dirty="0">
                          <a:effectLst/>
                        </a:rPr>
                        <a:t>Scientific Software Design</a:t>
                      </a:r>
                    </a:p>
                  </a:txBody>
                  <a:tcPr marL="142875" marR="142875" marT="95250" marB="95250" anchor="ctr"/>
                </a:tc>
                <a:extLst>
                  <a:ext uri="{0D108BD9-81ED-4DB2-BD59-A6C34878D82A}">
                    <a16:rowId xmlns:a16="http://schemas.microsoft.com/office/drawing/2014/main" val="1951011699"/>
                  </a:ext>
                </a:extLst>
              </a:tr>
              <a:tr h="526542">
                <a:tc>
                  <a:txBody>
                    <a:bodyPr/>
                    <a:lstStyle/>
                    <a:p>
                      <a:pPr algn="r"/>
                      <a:r>
                        <a:rPr lang="en-US" sz="1800" dirty="0">
                          <a:effectLst/>
                        </a:rPr>
                        <a:t>2:50 PM</a:t>
                      </a:r>
                    </a:p>
                  </a:txBody>
                  <a:tcPr marL="142875" marR="142875" marT="95250" marB="95250" anchor="ctr"/>
                </a:tc>
                <a:tc>
                  <a:txBody>
                    <a:bodyPr/>
                    <a:lstStyle/>
                    <a:p>
                      <a:r>
                        <a:rPr lang="en-US" sz="1800" i="0" dirty="0">
                          <a:effectLst/>
                        </a:rPr>
                        <a:t>Software Testing and Verification</a:t>
                      </a:r>
                    </a:p>
                  </a:txBody>
                  <a:tcPr marL="142875" marR="142875" marT="95250" marB="95250" anchor="ctr"/>
                </a:tc>
                <a:extLst>
                  <a:ext uri="{0D108BD9-81ED-4DB2-BD59-A6C34878D82A}">
                    <a16:rowId xmlns:a16="http://schemas.microsoft.com/office/drawing/2014/main" val="333202538"/>
                  </a:ext>
                </a:extLst>
              </a:tr>
              <a:tr h="526542">
                <a:tc>
                  <a:txBody>
                    <a:bodyPr/>
                    <a:lstStyle/>
                    <a:p>
                      <a:pPr algn="r"/>
                      <a:r>
                        <a:rPr lang="en-US" sz="1800" dirty="0">
                          <a:effectLst/>
                        </a:rPr>
                        <a:t>3:30 PM</a:t>
                      </a:r>
                    </a:p>
                  </a:txBody>
                  <a:tcPr marL="142875" marR="142875" marT="95250" marB="95250" anchor="ctr"/>
                </a:tc>
                <a:tc>
                  <a:txBody>
                    <a:bodyPr/>
                    <a:lstStyle/>
                    <a:p>
                      <a:r>
                        <a:rPr lang="en-US" sz="1800" dirty="0">
                          <a:effectLst/>
                        </a:rPr>
                        <a:t>Refactoring Scientific Software</a:t>
                      </a:r>
                    </a:p>
                  </a:txBody>
                  <a:tcPr marL="142875" marR="142875" marT="95250" marB="95250" anchor="ctr"/>
                </a:tc>
                <a:extLst>
                  <a:ext uri="{0D108BD9-81ED-4DB2-BD59-A6C34878D82A}">
                    <a16:rowId xmlns:a16="http://schemas.microsoft.com/office/drawing/2014/main" val="902307701"/>
                  </a:ext>
                </a:extLst>
              </a:tr>
              <a:tr h="526542">
                <a:tc>
                  <a:txBody>
                    <a:bodyPr/>
                    <a:lstStyle/>
                    <a:p>
                      <a:pPr algn="r"/>
                      <a:r>
                        <a:rPr lang="en-US" sz="1800" dirty="0">
                          <a:effectLst/>
                        </a:rPr>
                        <a:t>4:00 PM</a:t>
                      </a:r>
                    </a:p>
                  </a:txBody>
                  <a:tcPr marL="142875" marR="142875" marT="95250" marB="95250" anchor="ctr"/>
                </a:tc>
                <a:tc>
                  <a:txBody>
                    <a:bodyPr/>
                    <a:lstStyle/>
                    <a:p>
                      <a:r>
                        <a:rPr lang="en-US" sz="1800" i="1" dirty="0">
                          <a:effectLst/>
                        </a:rPr>
                        <a:t>Break</a:t>
                      </a:r>
                    </a:p>
                  </a:txBody>
                  <a:tcPr marL="142875" marR="142875" marT="95250" marB="95250" anchor="ctr"/>
                </a:tc>
                <a:extLst>
                  <a:ext uri="{0D108BD9-81ED-4DB2-BD59-A6C34878D82A}">
                    <a16:rowId xmlns:a16="http://schemas.microsoft.com/office/drawing/2014/main" val="2705533259"/>
                  </a:ext>
                </a:extLst>
              </a:tr>
              <a:tr h="526542">
                <a:tc>
                  <a:txBody>
                    <a:bodyPr/>
                    <a:lstStyle/>
                    <a:p>
                      <a:pPr algn="r"/>
                      <a:r>
                        <a:rPr lang="en-US" sz="1800" dirty="0">
                          <a:effectLst/>
                        </a:rPr>
                        <a:t>4:30 PM</a:t>
                      </a:r>
                    </a:p>
                  </a:txBody>
                  <a:tcPr marL="142875" marR="142875" marT="95250" marB="95250" anchor="ctr"/>
                </a:tc>
                <a:tc>
                  <a:txBody>
                    <a:bodyPr/>
                    <a:lstStyle/>
                    <a:p>
                      <a:r>
                        <a:rPr lang="en-US" sz="1800" dirty="0">
                          <a:effectLst/>
                        </a:rPr>
                        <a:t>Lab Notebooks</a:t>
                      </a:r>
                    </a:p>
                  </a:txBody>
                  <a:tcPr marL="142875" marR="142875" marT="95250" marB="95250" anchor="ctr"/>
                </a:tc>
                <a:extLst>
                  <a:ext uri="{0D108BD9-81ED-4DB2-BD59-A6C34878D82A}">
                    <a16:rowId xmlns:a16="http://schemas.microsoft.com/office/drawing/2014/main" val="1166125975"/>
                  </a:ext>
                </a:extLst>
              </a:tr>
              <a:tr h="526542">
                <a:tc>
                  <a:txBody>
                    <a:bodyPr/>
                    <a:lstStyle/>
                    <a:p>
                      <a:pPr algn="r"/>
                      <a:r>
                        <a:rPr lang="en-US" sz="1800" dirty="0">
                          <a:effectLst/>
                        </a:rPr>
                        <a:t>5:15 PM</a:t>
                      </a:r>
                    </a:p>
                  </a:txBody>
                  <a:tcPr marL="142875" marR="142875" marT="95250" marB="95250" anchor="ctr"/>
                </a:tc>
                <a:tc>
                  <a:txBody>
                    <a:bodyPr/>
                    <a:lstStyle/>
                    <a:p>
                      <a:r>
                        <a:rPr lang="en-US" sz="1800" i="0" dirty="0">
                          <a:effectLst/>
                        </a:rPr>
                        <a:t>Documentation</a:t>
                      </a:r>
                    </a:p>
                  </a:txBody>
                  <a:tcPr marL="142875" marR="142875" marT="95250" marB="95250" anchor="ctr"/>
                </a:tc>
                <a:extLst>
                  <a:ext uri="{0D108BD9-81ED-4DB2-BD59-A6C34878D82A}">
                    <a16:rowId xmlns:a16="http://schemas.microsoft.com/office/drawing/2014/main" val="4002252475"/>
                  </a:ext>
                </a:extLst>
              </a:tr>
              <a:tr h="526542">
                <a:tc>
                  <a:txBody>
                    <a:bodyPr/>
                    <a:lstStyle/>
                    <a:p>
                      <a:pPr algn="r"/>
                      <a:r>
                        <a:rPr lang="en-US" sz="1800" dirty="0">
                          <a:effectLst/>
                        </a:rPr>
                        <a:t>6:00 PM</a:t>
                      </a:r>
                    </a:p>
                  </a:txBody>
                  <a:tcPr marL="142875" marR="142875" marT="95250" marB="95250" anchor="ctr"/>
                </a:tc>
                <a:tc>
                  <a:txBody>
                    <a:bodyPr/>
                    <a:lstStyle/>
                    <a:p>
                      <a:r>
                        <a:rPr lang="en-US" sz="1800" dirty="0">
                          <a:effectLst/>
                        </a:rPr>
                        <a:t>Adjourn</a:t>
                      </a:r>
                    </a:p>
                  </a:txBody>
                  <a:tcPr marL="142875" marR="142875" marT="95250" marB="95250" anchor="ctr"/>
                </a:tc>
                <a:extLst>
                  <a:ext uri="{0D108BD9-81ED-4DB2-BD59-A6C34878D82A}">
                    <a16:rowId xmlns:a16="http://schemas.microsoft.com/office/drawing/2014/main" val="312476835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Anshu Dubey, ANL</a:t>
            </a:r>
          </a:p>
          <a:p>
            <a:pPr marL="0" indent="0">
              <a:spcBef>
                <a:spcPts val="1000"/>
              </a:spcBef>
              <a:buNone/>
            </a:pP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17" name="Group 16">
            <a:extLst>
              <a:ext uri="{FF2B5EF4-FFF2-40B4-BE49-F238E27FC236}">
                <a16:creationId xmlns:a16="http://schemas.microsoft.com/office/drawing/2014/main" id="{DA272CFF-B9D9-4F3C-A9E0-85E20DE1D51F}"/>
              </a:ext>
            </a:extLst>
          </p:cNvPr>
          <p:cNvGrpSpPr>
            <a:grpSpLocks noChangeAspect="1"/>
          </p:cNvGrpSpPr>
          <p:nvPr/>
        </p:nvGrpSpPr>
        <p:grpSpPr>
          <a:xfrm>
            <a:off x="5140279" y="973585"/>
            <a:ext cx="1774634" cy="3358224"/>
            <a:chOff x="6614147" y="1346049"/>
            <a:chExt cx="954107" cy="1805497"/>
          </a:xfrm>
        </p:grpSpPr>
        <p:sp>
          <p:nvSpPr>
            <p:cNvPr id="18" name="TextBox 17">
              <a:extLst>
                <a:ext uri="{FF2B5EF4-FFF2-40B4-BE49-F238E27FC236}">
                  <a16:creationId xmlns:a16="http://schemas.microsoft.com/office/drawing/2014/main" id="{971CCA09-510A-41AB-BCC8-5DD005698C88}"/>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22" name="Picture 21" descr="A person smiling for the camera&#10;&#10;Description automatically generated with low confidence">
              <a:extLst>
                <a:ext uri="{FF2B5EF4-FFF2-40B4-BE49-F238E27FC236}">
                  <a16:creationId xmlns:a16="http://schemas.microsoft.com/office/drawing/2014/main" id="{A62F46AB-E9C9-409F-B158-23C56970CF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pPr>
              <a:spcBef>
                <a:spcPts val="2400"/>
              </a:spcBef>
            </a:pPr>
            <a:r>
              <a:rPr lang="en-US" dirty="0" err="1"/>
              <a:t>BSSw</a:t>
            </a:r>
            <a:r>
              <a:rPr lang="en-US" dirty="0"/>
              <a:t> Digest: </a:t>
            </a:r>
            <a:r>
              <a:rPr lang="en-US" dirty="0">
                <a:hlinkClick r:id="rId2"/>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3"/>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8894" y="2643687"/>
            <a:ext cx="2109916" cy="905256"/>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10" name="Picture 9" descr="A document with text and images&#10;&#10;Description automatically generated">
            <a:extLst>
              <a:ext uri="{FF2B5EF4-FFF2-40B4-BE49-F238E27FC236}">
                <a16:creationId xmlns:a16="http://schemas.microsoft.com/office/drawing/2014/main" id="{77E2D18D-1073-12C7-771C-B42CCA7E04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 b="23157"/>
          <a:stretch/>
        </p:blipFill>
        <p:spPr>
          <a:xfrm>
            <a:off x="1938615" y="3256754"/>
            <a:ext cx="7772400" cy="3383280"/>
          </a:xfrm>
          <a:prstGeom prst="rect">
            <a:avLst/>
          </a:prstGeom>
        </p:spPr>
      </p:pic>
    </p:spTree>
    <p:extLst>
      <p:ext uri="{BB962C8B-B14F-4D97-AF65-F5344CB8AC3E}">
        <p14:creationId xmlns:p14="http://schemas.microsoft.com/office/powerpoint/2010/main" val="25046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400"/>
              </a:spcBef>
            </a:pPr>
            <a:r>
              <a:rPr lang="en-US" dirty="0"/>
              <a:t>Please raise your hand at any time to ask a question</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
        <p:nvSpPr>
          <p:cNvPr id="4" name="TextBox 3">
            <a:extLst>
              <a:ext uri="{FF2B5EF4-FFF2-40B4-BE49-F238E27FC236}">
                <a16:creationId xmlns:a16="http://schemas.microsoft.com/office/drawing/2014/main" id="{A5930DDF-DCEE-AE67-9936-FEA881563FF7}"/>
              </a:ext>
            </a:extLst>
          </p:cNvPr>
          <p:cNvSpPr txBox="1"/>
          <p:nvPr/>
        </p:nvSpPr>
        <p:spPr>
          <a:xfrm>
            <a:off x="1239622" y="4777000"/>
            <a:ext cx="9709581" cy="1098762"/>
          </a:xfrm>
          <a:prstGeom prst="rect">
            <a:avLst/>
          </a:prstGeom>
          <a:solidFill>
            <a:srgbClr val="FFFF00"/>
          </a:solidFill>
          <a:ln w="28575">
            <a:solidFill>
              <a:schemeClr val="tx1"/>
            </a:solidFill>
          </a:ln>
        </p:spPr>
        <p:txBody>
          <a:bodyPr wrap="none" lIns="118872" tIns="91440" rIns="118872" bIns="91440" rtlCol="0" anchor="ctr" anchorCtr="0">
            <a:spAutoFit/>
          </a:bodyPr>
          <a:lstStyle/>
          <a:p>
            <a:pPr algn="ctr">
              <a:lnSpc>
                <a:spcPct val="90000"/>
              </a:lnSpc>
            </a:pPr>
            <a:r>
              <a:rPr lang="en-US" sz="2400" dirty="0"/>
              <a:t>You may also be interested in other software-related events at ISC24!</a:t>
            </a:r>
          </a:p>
          <a:p>
            <a:pPr algn="ctr">
              <a:lnSpc>
                <a:spcPct val="90000"/>
              </a:lnSpc>
            </a:pPr>
            <a:r>
              <a:rPr lang="en-US" sz="2400" dirty="0"/>
              <a:t>Visit </a:t>
            </a:r>
            <a:r>
              <a:rPr lang="en-US" sz="2400" dirty="0">
                <a:hlinkClick r:id="rId4"/>
              </a:rPr>
              <a:t>https://bssw.io/events/isc24-software-related-events</a:t>
            </a:r>
            <a:endParaRPr lang="en-US" sz="2400" dirty="0"/>
          </a:p>
          <a:p>
            <a:pPr algn="ctr">
              <a:lnSpc>
                <a:spcPct val="90000"/>
              </a:lnSpc>
            </a:pPr>
            <a:r>
              <a:rPr lang="en-US" dirty="0"/>
              <a:t>(link is also on tutorial webpage)</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3147</TotalTime>
  <Words>833</Words>
  <Application>Microsoft Office PowerPoint</Application>
  <PresentationFormat>Custom</PresentationFormat>
  <Paragraphs>97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Arial Black</vt:lpstr>
      <vt:lpstr>Calibri</vt:lpstr>
      <vt:lpstr>Presentations (Wide Screen)</vt:lpstr>
      <vt:lpstr>Better Scientific Software</vt:lpstr>
      <vt:lpstr>License, Citation and Acknowledgements</vt:lpstr>
      <vt:lpstr>About Us</vt:lpstr>
      <vt:lpstr>Building an Online Community</vt:lpstr>
      <vt:lpstr>Follow BSSw</vt:lpstr>
      <vt:lpstr>The Importance of Naming</vt:lpstr>
      <vt:lpstr>BSSw Tutorial Web Site</vt:lpstr>
      <vt:lpstr>Explaining Slide 2</vt:lpstr>
      <vt:lpstr>We Want to Interact with You!</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402</cp:revision>
  <cp:lastPrinted>2017-11-02T18:35:01Z</cp:lastPrinted>
  <dcterms:created xsi:type="dcterms:W3CDTF">2018-11-06T17:28:56Z</dcterms:created>
  <dcterms:modified xsi:type="dcterms:W3CDTF">2024-04-24T23:49:32Z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