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17" r:id="rId5"/>
    <p:sldId id="32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41" r:id="rId21"/>
    <p:sldId id="618" r:id="rId22"/>
    <p:sldId id="623" r:id="rId23"/>
    <p:sldId id="651" r:id="rId24"/>
    <p:sldId id="650" r:id="rId25"/>
    <p:sldId id="619" r:id="rId26"/>
    <p:sldId id="652" r:id="rId27"/>
    <p:sldId id="644" r:id="rId28"/>
    <p:sldId id="653" r:id="rId29"/>
    <p:sldId id="643" r:id="rId30"/>
    <p:sldId id="658" r:id="rId31"/>
    <p:sldId id="659" r:id="rId32"/>
    <p:sldId id="654" r:id="rId33"/>
    <p:sldId id="655" r:id="rId34"/>
    <p:sldId id="656" r:id="rId35"/>
    <p:sldId id="266" r:id="rId36"/>
    <p:sldId id="660"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4/24/2024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4/24/2024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20276094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8" name="Group 7">
            <a:extLst>
              <a:ext uri="{FF2B5EF4-FFF2-40B4-BE49-F238E27FC236}">
                <a16:creationId xmlns:a16="http://schemas.microsoft.com/office/drawing/2014/main" id="{8F8AAED5-F12F-51CE-E302-B5FE8B71EE16}"/>
              </a:ext>
            </a:extLst>
          </p:cNvPr>
          <p:cNvGrpSpPr/>
          <p:nvPr userDrawn="1"/>
        </p:nvGrpSpPr>
        <p:grpSpPr>
          <a:xfrm>
            <a:off x="77487" y="226243"/>
            <a:ext cx="2937455" cy="5079380"/>
            <a:chOff x="-80559" y="113353"/>
            <a:chExt cx="2937455" cy="5079380"/>
          </a:xfrm>
        </p:grpSpPr>
        <p:pic>
          <p:nvPicPr>
            <p:cNvPr id="9" name="Picture 8">
              <a:extLst>
                <a:ext uri="{FF2B5EF4-FFF2-40B4-BE49-F238E27FC236}">
                  <a16:creationId xmlns:a16="http://schemas.microsoft.com/office/drawing/2014/main" id="{D9E2213A-5F74-6905-4FD1-09BEC0FF112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10" name="Picture 2">
              <a:extLst>
                <a:ext uri="{FF2B5EF4-FFF2-40B4-BE49-F238E27FC236}">
                  <a16:creationId xmlns:a16="http://schemas.microsoft.com/office/drawing/2014/main" id="{E1FBFCE1-F881-613B-94FA-E4EC3EAF513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C5153927-DDB1-1F3E-06BA-B00DDA42D0B2}"/>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and white sign with blue text&#10;&#10;Description automatically generated">
              <a:extLst>
                <a:ext uri="{FF2B5EF4-FFF2-40B4-BE49-F238E27FC236}">
                  <a16:creationId xmlns:a16="http://schemas.microsoft.com/office/drawing/2014/main" id="{C2D59313-270C-18A8-0B84-94333411060D}"/>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0349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Mark C. Miller (LLNL), </a:t>
            </a:r>
            <a:r>
              <a:rPr lang="en-US" sz="2000"/>
              <a:t>Jared O’Neal</a:t>
            </a:r>
            <a:endParaRPr lang="en-US" sz="2000" dirty="0"/>
          </a:p>
        </p:txBody>
      </p:sp>
      <p:sp>
        <p:nvSpPr>
          <p:cNvPr id="5" name="Title 3">
            <a:extLst>
              <a:ext uri="{FF2B5EF4-FFF2-40B4-BE49-F238E27FC236}">
                <a16:creationId xmlns:a16="http://schemas.microsoft.com/office/drawing/2014/main" id="{7D03A5FE-AFA2-5E74-3EC3-4FF7F3A7F3B6}"/>
              </a:ext>
            </a:extLst>
          </p:cNvPr>
          <p:cNvSpPr>
            <a:spLocks noGrp="1"/>
          </p:cNvSpPr>
          <p:nvPr>
            <p:ph type="ctrTitle"/>
          </p:nvPr>
        </p:nvSpPr>
        <p:spPr>
          <a:xfrm>
            <a:off x="3177633" y="503144"/>
            <a:ext cx="8292316" cy="1030930"/>
          </a:xfrm>
        </p:spPr>
        <p:txBody>
          <a:bodyPr/>
          <a:lstStyle/>
          <a:p>
            <a:r>
              <a:rPr lang="en-US" dirty="0"/>
              <a:t>Refactoring Scientific Software</a:t>
            </a: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7" name="Content Placeholder 2">
            <a:extLst>
              <a:ext uri="{FF2B5EF4-FFF2-40B4-BE49-F238E27FC236}">
                <a16:creationId xmlns:a16="http://schemas.microsoft.com/office/drawing/2014/main" id="{E55DE92F-BBBF-0852-12B9-03CB4769B091}"/>
              </a:ext>
            </a:extLst>
          </p:cNvPr>
          <p:cNvSpPr>
            <a:spLocks noGrp="1"/>
          </p:cNvSpPr>
          <p:nvPr>
            <p:ph idx="1"/>
          </p:nvPr>
        </p:nvSpPr>
        <p:spPr>
          <a:xfrm>
            <a:off x="991443" y="3918032"/>
            <a:ext cx="4610100" cy="2103927"/>
          </a:xfrm>
        </p:spPr>
        <p:txBody>
          <a:bodyPr>
            <a:normAutofit fontScale="77500" lnSpcReduction="20000"/>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Tree>
    <p:extLst>
      <p:ext uri="{BB962C8B-B14F-4D97-AF65-F5344CB8AC3E}">
        <p14:creationId xmlns:p14="http://schemas.microsoft.com/office/powerpoint/2010/main" val="388821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2969</TotalTime>
  <Words>1755</Words>
  <Application>Microsoft Office PowerPoint</Application>
  <PresentationFormat>Custom</PresentationFormat>
  <Paragraphs>383</Paragraphs>
  <Slides>41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-apple-system</vt: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A Real-World Example: FLASH to Flash-X</vt:lpstr>
      <vt:lpstr>A Real-World Example: FLASH to Flash-X</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397</cp:revision>
  <cp:lastPrinted>2017-11-02T18:35:01Z</cp:lastPrinted>
  <dcterms:created xsi:type="dcterms:W3CDTF">2018-11-06T17:28:56Z</dcterms:created>
  <dcterms:modified xsi:type="dcterms:W3CDTF">2024-04-24T21:29:50Z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