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7"/>
  </p:notesMasterIdLst>
  <p:handoutMasterIdLst>
    <p:handoutMasterId r:id="rId48"/>
  </p:handoutMasterIdLst>
  <p:sldIdLst>
    <p:sldId id="617" r:id="rId5"/>
    <p:sldId id="320" r:id="rId6"/>
    <p:sldId id="1880" r:id="rId7"/>
    <p:sldId id="1882" r:id="rId8"/>
    <p:sldId id="1881" r:id="rId9"/>
    <p:sldId id="1883" r:id="rId10"/>
    <p:sldId id="1872" r:id="rId11"/>
    <p:sldId id="1888" r:id="rId12"/>
    <p:sldId id="1887" r:id="rId13"/>
    <p:sldId id="1886" r:id="rId14"/>
    <p:sldId id="1885" r:id="rId15"/>
    <p:sldId id="1889" r:id="rId16"/>
    <p:sldId id="1891" r:id="rId17"/>
    <p:sldId id="1890" r:id="rId18"/>
    <p:sldId id="1892" r:id="rId19"/>
    <p:sldId id="1893" r:id="rId20"/>
    <p:sldId id="1894" r:id="rId21"/>
    <p:sldId id="1896" r:id="rId22"/>
    <p:sldId id="532" r:id="rId23"/>
    <p:sldId id="568" r:id="rId24"/>
    <p:sldId id="563" r:id="rId25"/>
    <p:sldId id="637" r:id="rId26"/>
    <p:sldId id="1884" r:id="rId27"/>
    <p:sldId id="1897" r:id="rId28"/>
    <p:sldId id="1898" r:id="rId29"/>
    <p:sldId id="1855" r:id="rId30"/>
    <p:sldId id="1864" r:id="rId31"/>
    <p:sldId id="1863" r:id="rId32"/>
    <p:sldId id="1867" r:id="rId33"/>
    <p:sldId id="1868" r:id="rId34"/>
    <p:sldId id="1865" r:id="rId35"/>
    <p:sldId id="1866" r:id="rId36"/>
    <p:sldId id="486" r:id="rId37"/>
    <p:sldId id="1869" r:id="rId38"/>
    <p:sldId id="1895" r:id="rId39"/>
    <p:sldId id="299" r:id="rId40"/>
    <p:sldId id="1878" r:id="rId41"/>
    <p:sldId id="611" r:id="rId42"/>
    <p:sldId id="586" r:id="rId43"/>
    <p:sldId id="1870" r:id="rId44"/>
    <p:sldId id="636" r:id="rId45"/>
    <p:sldId id="654" r:id="rId4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4/24/2024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4/24/2024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98768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1054125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150136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Scientific software development is a complex process, involving expertise in many different subject areas.  Domain experts have a set of models in mind, and will propose equations required to solve the problem.  They should also have considered validation checks arising from physical and mathematical properties of their models: like conserved quantities and analytical solutions.  Applied mathematicians work with solvers and </a:t>
            </a:r>
            <a:r>
              <a:rPr lang="en-US" sz="1200" kern="1200" dirty="0" err="1">
                <a:solidFill>
                  <a:schemeClr val="tx1"/>
                </a:solidFill>
                <a:effectLst/>
                <a:latin typeface="+mn-lt"/>
                <a:ea typeface="+mn-ea"/>
                <a:cs typeface="+mn-cs"/>
              </a:rPr>
              <a:t>discretizations</a:t>
            </a:r>
            <a:r>
              <a:rPr lang="en-US" sz="1200" kern="1200" dirty="0">
                <a:solidFill>
                  <a:schemeClr val="tx1"/>
                </a:solidFill>
                <a:effectLst/>
                <a:latin typeface="+mn-lt"/>
                <a:ea typeface="+mn-ea"/>
                <a:cs typeface="+mn-cs"/>
              </a:rPr>
              <a:t>.  They should contribute a good understanding of function spaces and convergence criteria - which address model fidelity, accuracy, and stability.  Computer scientists map problem details into programming languages.  They contribute extensible and interoperable frameworks that maximize both productivity and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project team to work together effectively, they need to iterate on features that move toward their science objectives.  Testing happens at many points in this process, and is essential for ensuring that the desired outcomes are achieved.</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3061595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35954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1194558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3871350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2981216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4146054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3944756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239920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235142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3269118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511110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32</a:t>
            </a:fld>
            <a:endParaRPr lang="en-US"/>
          </a:p>
        </p:txBody>
      </p:sp>
    </p:spTree>
    <p:extLst>
      <p:ext uri="{BB962C8B-B14F-4D97-AF65-F5344CB8AC3E}">
        <p14:creationId xmlns:p14="http://schemas.microsoft.com/office/powerpoint/2010/main" val="3107481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33</a:t>
            </a:fld>
            <a:endParaRPr lang="en-US"/>
          </a:p>
        </p:txBody>
      </p:sp>
    </p:spTree>
    <p:extLst>
      <p:ext uri="{BB962C8B-B14F-4D97-AF65-F5344CB8AC3E}">
        <p14:creationId xmlns:p14="http://schemas.microsoft.com/office/powerpoint/2010/main" val="1179370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4279848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35</a:t>
            </a:fld>
            <a:endParaRPr lang="en-US"/>
          </a:p>
        </p:txBody>
      </p:sp>
    </p:spTree>
    <p:extLst>
      <p:ext uri="{BB962C8B-B14F-4D97-AF65-F5344CB8AC3E}">
        <p14:creationId xmlns:p14="http://schemas.microsoft.com/office/powerpoint/2010/main" val="1386661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36</a:t>
            </a:fld>
            <a:endParaRPr lang="en-US"/>
          </a:p>
        </p:txBody>
      </p:sp>
    </p:spTree>
    <p:extLst>
      <p:ext uri="{BB962C8B-B14F-4D97-AF65-F5344CB8AC3E}">
        <p14:creationId xmlns:p14="http://schemas.microsoft.com/office/powerpoint/2010/main" val="1738523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37</a:t>
            </a:fld>
            <a:endParaRPr lang="en-US"/>
          </a:p>
        </p:txBody>
      </p:sp>
    </p:spTree>
    <p:extLst>
      <p:ext uri="{BB962C8B-B14F-4D97-AF65-F5344CB8AC3E}">
        <p14:creationId xmlns:p14="http://schemas.microsoft.com/office/powerpoint/2010/main" val="276158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if you follow the TDD methodology, it is useful to know how much code is actually being tested. </a:t>
            </a:r>
          </a:p>
        </p:txBody>
      </p:sp>
      <p:sp>
        <p:nvSpPr>
          <p:cNvPr id="4" name="Slide Number Placeholder 3"/>
          <p:cNvSpPr>
            <a:spLocks noGrp="1"/>
          </p:cNvSpPr>
          <p:nvPr>
            <p:ph type="sldNum" sz="quarter" idx="5"/>
          </p:nvPr>
        </p:nvSpPr>
        <p:spPr/>
        <p:txBody>
          <a:bodyPr/>
          <a:lstStyle/>
          <a:p>
            <a:fld id="{54E672D7-8E2D-4611-973D-F4591A707C34}" type="slidenum">
              <a:rPr lang="en-US" smtClean="0"/>
              <a:t>38</a:t>
            </a:fld>
            <a:endParaRPr lang="en-US"/>
          </a:p>
        </p:txBody>
      </p:sp>
    </p:spTree>
    <p:extLst>
      <p:ext uri="{BB962C8B-B14F-4D97-AF65-F5344CB8AC3E}">
        <p14:creationId xmlns:p14="http://schemas.microsoft.com/office/powerpoint/2010/main" val="2039089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39</a:t>
            </a:fld>
            <a:endParaRPr lang="en-US"/>
          </a:p>
        </p:txBody>
      </p:sp>
    </p:spTree>
    <p:extLst>
      <p:ext uri="{BB962C8B-B14F-4D97-AF65-F5344CB8AC3E}">
        <p14:creationId xmlns:p14="http://schemas.microsoft.com/office/powerpoint/2010/main" val="176254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247521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40</a:t>
            </a:fld>
            <a:endParaRPr lang="en-US"/>
          </a:p>
        </p:txBody>
      </p:sp>
    </p:spTree>
    <p:extLst>
      <p:ext uri="{BB962C8B-B14F-4D97-AF65-F5344CB8AC3E}">
        <p14:creationId xmlns:p14="http://schemas.microsoft.com/office/powerpoint/2010/main" val="3931130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41</a:t>
            </a:fld>
            <a:endParaRPr lang="en-US"/>
          </a:p>
        </p:txBody>
      </p:sp>
    </p:spTree>
    <p:extLst>
      <p:ext uri="{BB962C8B-B14F-4D97-AF65-F5344CB8AC3E}">
        <p14:creationId xmlns:p14="http://schemas.microsoft.com/office/powerpoint/2010/main" val="1999427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42</a:t>
            </a:fld>
            <a:endParaRPr lang="en-US"/>
          </a:p>
        </p:txBody>
      </p:sp>
    </p:spTree>
    <p:extLst>
      <p:ext uri="{BB962C8B-B14F-4D97-AF65-F5344CB8AC3E}">
        <p14:creationId xmlns:p14="http://schemas.microsoft.com/office/powerpoint/2010/main" val="303759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705039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86668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56071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89686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381599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definitions and how it is used in a workflow. A process of inserting a check in development cycle. </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6645511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grpSp>
        <p:nvGrpSpPr>
          <p:cNvPr id="8" name="Group 7">
            <a:extLst>
              <a:ext uri="{FF2B5EF4-FFF2-40B4-BE49-F238E27FC236}">
                <a16:creationId xmlns:a16="http://schemas.microsoft.com/office/drawing/2014/main" id="{66212102-C60F-28FB-0C8C-FF45D34D476E}"/>
              </a:ext>
            </a:extLst>
          </p:cNvPr>
          <p:cNvGrpSpPr/>
          <p:nvPr userDrawn="1"/>
        </p:nvGrpSpPr>
        <p:grpSpPr>
          <a:xfrm>
            <a:off x="66198" y="226243"/>
            <a:ext cx="2937455" cy="5079380"/>
            <a:chOff x="-80559" y="113353"/>
            <a:chExt cx="2937455" cy="5079380"/>
          </a:xfrm>
        </p:grpSpPr>
        <p:pic>
          <p:nvPicPr>
            <p:cNvPr id="9" name="Picture 8">
              <a:extLst>
                <a:ext uri="{FF2B5EF4-FFF2-40B4-BE49-F238E27FC236}">
                  <a16:creationId xmlns:a16="http://schemas.microsoft.com/office/drawing/2014/main" id="{B66E9FC7-4CB7-D6ED-BFB7-17917D80157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3939" y="113353"/>
              <a:ext cx="2109916" cy="905256"/>
            </a:xfrm>
            <a:prstGeom prst="rect">
              <a:avLst/>
            </a:prstGeom>
          </p:spPr>
        </p:pic>
        <p:pic>
          <p:nvPicPr>
            <p:cNvPr id="10" name="Picture 2">
              <a:extLst>
                <a:ext uri="{FF2B5EF4-FFF2-40B4-BE49-F238E27FC236}">
                  <a16:creationId xmlns:a16="http://schemas.microsoft.com/office/drawing/2014/main" id="{AFBDE374-F0F0-A7D4-6189-674DBAF1E03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796" y="3155674"/>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1C14AE32-2A23-D323-0C4B-57ACDA4906E0}"/>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0559" y="2517770"/>
              <a:ext cx="2937455" cy="6829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and white sign with blue text&#10;&#10;Description automatically generated">
              <a:extLst>
                <a:ext uri="{FF2B5EF4-FFF2-40B4-BE49-F238E27FC236}">
                  <a16:creationId xmlns:a16="http://schemas.microsoft.com/office/drawing/2014/main" id="{CBE8C278-7C0B-6C0E-0E69-F55AB930CDD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63939" y="4401022"/>
              <a:ext cx="2455333" cy="791711"/>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4891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docs.gitlab.com/ee/ci/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3" Type="http://schemas.openxmlformats.org/officeDocument/2006/relationships/hyperlink" Target="https://bssw.io/items?topic=testing"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linux-test-project/lcov"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doi.org/10.1017/CBO9780511760396"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doi.org/10.1002/spe.2220" TargetMode="External"/><Relationship Id="rId4" Type="http://schemas.openxmlformats.org/officeDocument/2006/relationships/hyperlink" Target="https://isbndb.com/book/978013117705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Anshu Dubey (ANL), David E. </a:t>
            </a:r>
            <a:r>
              <a:rPr lang="en-US" sz="2000" dirty="0" err="1"/>
              <a:t>Bernholdt</a:t>
            </a:r>
            <a:r>
              <a:rPr lang="en-US" sz="2000" dirty="0"/>
              <a:t> (ORNL), Patricia Grubel (LANL), Rinku Gupta (ANL), Alicia </a:t>
            </a:r>
            <a:r>
              <a:rPr lang="en-US" sz="2000" dirty="0" err="1"/>
              <a:t>Klinvex</a:t>
            </a:r>
            <a:r>
              <a:rPr lang="en-US" sz="2000" dirty="0"/>
              <a:t> (SNL), Mark C. Miller (LLNL), Jared O’Neal (ANL), David M. Rogers (ORNL), Gregory R. Watson (ORNL)</a:t>
            </a:r>
          </a:p>
        </p:txBody>
      </p:sp>
      <p:sp>
        <p:nvSpPr>
          <p:cNvPr id="5" name="Google Shape;50;g60257ae959_0_0">
            <a:extLst>
              <a:ext uri="{FF2B5EF4-FFF2-40B4-BE49-F238E27FC236}">
                <a16:creationId xmlns:a16="http://schemas.microsoft.com/office/drawing/2014/main" id="{4F415A61-E92B-8AF3-3F00-EC6BF9B912DB}"/>
              </a:ext>
            </a:extLst>
          </p:cNvPr>
          <p:cNvSpPr txBox="1">
            <a:spLocks noGrp="1"/>
          </p:cNvSpPr>
          <p:nvPr>
            <p:ph type="ctrTitle"/>
          </p:nvPr>
        </p:nvSpPr>
        <p:spPr>
          <a:xfrm>
            <a:off x="3177633" y="503144"/>
            <a:ext cx="8292316" cy="1030930"/>
          </a:xfrm>
          <a:prstGeom prst="rect">
            <a:avLst/>
          </a:prstGeom>
          <a:noFill/>
          <a:ln>
            <a:noFill/>
          </a:ln>
        </p:spPr>
        <p:txBody>
          <a:bodyPr spcFirstLastPara="1" wrap="square" lIns="91425" tIns="45700" rIns="91425" bIns="45700" anchor="b" anchorCtr="0">
            <a:noAutofit/>
          </a:bodyPr>
          <a:lstStyle/>
          <a:p>
            <a:r>
              <a:rPr lang="en-US" dirty="0"/>
              <a:t>Software Testing and Verification</a:t>
            </a:r>
            <a:endParaRPr lang="en-US" sz="2800" dirty="0">
              <a:effectLst/>
            </a:endParaRPr>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
        <p:nvSpPr>
          <p:cNvPr id="15" name="TextBox 14">
            <a:extLst>
              <a:ext uri="{FF2B5EF4-FFF2-40B4-BE49-F238E27FC236}">
                <a16:creationId xmlns:a16="http://schemas.microsoft.com/office/drawing/2014/main" id="{F9B4A991-F297-965C-6924-5E546D972B66}"/>
              </a:ext>
            </a:extLst>
          </p:cNvPr>
          <p:cNvSpPr txBox="1"/>
          <p:nvPr/>
        </p:nvSpPr>
        <p:spPr>
          <a:xfrm>
            <a:off x="6686634" y="4063455"/>
            <a:ext cx="4024756" cy="849463"/>
          </a:xfrm>
          <a:prstGeom prst="rect">
            <a:avLst/>
          </a:prstGeom>
          <a:noFill/>
        </p:spPr>
        <p:txBody>
          <a:bodyPr wrap="none" lIns="118872" tIns="91440" rIns="118872" bIns="91440" rtlCol="0" anchor="ctr" anchorCtr="0">
            <a:spAutoFit/>
          </a:bodyPr>
          <a:lstStyle/>
          <a:p>
            <a:pPr>
              <a:lnSpc>
                <a:spcPct val="90000"/>
              </a:lnSpc>
            </a:pPr>
            <a:r>
              <a:rPr lang="en-US" sz="2400" dirty="0"/>
              <a:t>Here are all the ingredients </a:t>
            </a:r>
          </a:p>
          <a:p>
            <a:pPr>
              <a:lnSpc>
                <a:spcPct val="90000"/>
              </a:lnSpc>
            </a:pPr>
            <a:r>
              <a:rPr lang="en-US" sz="2400" dirty="0"/>
              <a:t>for building a test !!</a:t>
            </a:r>
          </a:p>
        </p:txBody>
      </p:sp>
      <p:sp>
        <p:nvSpPr>
          <p:cNvPr id="7" name="Rectangle 6">
            <a:extLst>
              <a:ext uri="{FF2B5EF4-FFF2-40B4-BE49-F238E27FC236}">
                <a16:creationId xmlns:a16="http://schemas.microsoft.com/office/drawing/2014/main" id="{AE9EFDAD-7B60-9EFA-8FEB-6230778AF06F}"/>
              </a:ext>
            </a:extLst>
          </p:cNvPr>
          <p:cNvSpPr/>
          <p:nvPr/>
        </p:nvSpPr>
        <p:spPr>
          <a:xfrm>
            <a:off x="6629944" y="451896"/>
            <a:ext cx="4976506" cy="3511826"/>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Let us work through an example …</a:t>
            </a:r>
          </a:p>
          <a:p>
            <a:pPr algn="ctr">
              <a:lnSpc>
                <a:spcPct val="90000"/>
              </a:lnSpc>
            </a:pPr>
            <a:endParaRPr lang="en-US" sz="2400" dirty="0">
              <a:solidFill>
                <a:sysClr val="windowText" lastClr="000000"/>
              </a:solidFill>
            </a:endParaRPr>
          </a:p>
          <a:p>
            <a:pPr marL="342900" indent="-342900">
              <a:lnSpc>
                <a:spcPct val="90000"/>
              </a:lnSpc>
              <a:buFont typeface="Arial" panose="020B0604020202020204" pitchFamily="34" charset="0"/>
              <a:buChar char="•"/>
            </a:pPr>
            <a:r>
              <a:rPr lang="en-US" sz="2000" dirty="0">
                <a:solidFill>
                  <a:sysClr val="windowText" lastClr="000000"/>
                </a:solidFill>
              </a:rPr>
              <a:t>You want a large prime number for encryption</a:t>
            </a:r>
          </a:p>
          <a:p>
            <a:pPr marL="342900" indent="-342900">
              <a:lnSpc>
                <a:spcPct val="90000"/>
              </a:lnSpc>
              <a:buFont typeface="Arial" panose="020B0604020202020204" pitchFamily="34" charset="0"/>
              <a:buChar char="•"/>
            </a:pPr>
            <a:r>
              <a:rPr lang="en-US" sz="2000" dirty="0">
                <a:solidFill>
                  <a:sysClr val="windowText" lastClr="000000"/>
                </a:solidFill>
              </a:rPr>
              <a:t>As a part of the development, you first write a function that checks if a given number is prime</a:t>
            </a:r>
          </a:p>
          <a:p>
            <a:pPr>
              <a:lnSpc>
                <a:spcPct val="90000"/>
              </a:lnSpc>
            </a:pPr>
            <a:endParaRPr lang="en-US" sz="2000" dirty="0">
              <a:solidFill>
                <a:sysClr val="windowText" lastClr="000000"/>
              </a:solidFill>
            </a:endParaRPr>
          </a:p>
          <a:p>
            <a:pPr>
              <a:lnSpc>
                <a:spcPct val="90000"/>
              </a:lnSpc>
            </a:pPr>
            <a:r>
              <a:rPr lang="en-US" sz="2000" dirty="0">
                <a:solidFill>
                  <a:sysClr val="windowText" lastClr="000000"/>
                </a:solidFill>
              </a:rPr>
              <a:t>Correct behavior: input 13 returns true, input 15 returns false</a:t>
            </a:r>
          </a:p>
          <a:p>
            <a:pPr>
              <a:lnSpc>
                <a:spcPct val="90000"/>
              </a:lnSpc>
            </a:pPr>
            <a:r>
              <a:rPr lang="en-US" sz="2000" dirty="0">
                <a:solidFill>
                  <a:sysClr val="windowText" lastClr="000000"/>
                </a:solidFill>
              </a:rPr>
              <a:t>Incorrect behavior: input 15 returns true</a:t>
            </a:r>
          </a:p>
          <a:p>
            <a:pPr algn="ctr">
              <a:lnSpc>
                <a:spcPct val="90000"/>
              </a:lnSpc>
            </a:pPr>
            <a:endParaRPr lang="en-US" sz="2000" dirty="0">
              <a:solidFill>
                <a:sysClr val="windowText" lastClr="000000"/>
              </a:solidFill>
            </a:endParaRPr>
          </a:p>
        </p:txBody>
      </p:sp>
    </p:spTree>
    <p:extLst>
      <p:ext uri="{BB962C8B-B14F-4D97-AF65-F5344CB8AC3E}">
        <p14:creationId xmlns:p14="http://schemas.microsoft.com/office/powerpoint/2010/main" val="368656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
        <p:nvSpPr>
          <p:cNvPr id="17" name="TextBox 16">
            <a:extLst>
              <a:ext uri="{FF2B5EF4-FFF2-40B4-BE49-F238E27FC236}">
                <a16:creationId xmlns:a16="http://schemas.microsoft.com/office/drawing/2014/main" id="{AA0BA1E1-5374-FD6A-8F4E-24246BDA28A3}"/>
              </a:ext>
            </a:extLst>
          </p:cNvPr>
          <p:cNvSpPr txBox="1"/>
          <p:nvPr/>
        </p:nvSpPr>
        <p:spPr>
          <a:xfrm>
            <a:off x="1130110" y="4787598"/>
            <a:ext cx="9121599" cy="1181862"/>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dirty="0"/>
              <a:t>You write a “main” that reads in a number, calls the functions and prints true or false</a:t>
            </a:r>
          </a:p>
          <a:p>
            <a:pPr marL="285750" indent="-285750" algn="l">
              <a:lnSpc>
                <a:spcPct val="90000"/>
              </a:lnSpc>
              <a:buFont typeface="Arial" panose="020B0604020202020204" pitchFamily="34" charset="0"/>
              <a:buChar char="•"/>
            </a:pPr>
            <a:r>
              <a:rPr lang="en-US" dirty="0"/>
              <a:t>You can automate it by including a series of known primes and non-primes and their corresponding true or false values</a:t>
            </a:r>
          </a:p>
          <a:p>
            <a:pPr marL="285750" indent="-285750" algn="l">
              <a:lnSpc>
                <a:spcPct val="90000"/>
              </a:lnSpc>
              <a:buFont typeface="Arial" panose="020B0604020202020204" pitchFamily="34" charset="0"/>
              <a:buChar char="•"/>
            </a:pPr>
            <a:r>
              <a:rPr lang="en-US" dirty="0"/>
              <a:t>This is your “unit test” for the function</a:t>
            </a:r>
          </a:p>
        </p:txBody>
      </p:sp>
      <p:sp>
        <p:nvSpPr>
          <p:cNvPr id="5" name="TextBox 4">
            <a:extLst>
              <a:ext uri="{FF2B5EF4-FFF2-40B4-BE49-F238E27FC236}">
                <a16:creationId xmlns:a16="http://schemas.microsoft.com/office/drawing/2014/main" id="{49C8C45C-548E-EEC7-AA85-6EB7426DAC04}"/>
              </a:ext>
            </a:extLst>
          </p:cNvPr>
          <p:cNvSpPr txBox="1"/>
          <p:nvPr/>
        </p:nvSpPr>
        <p:spPr>
          <a:xfrm>
            <a:off x="6686634" y="4063455"/>
            <a:ext cx="4024756" cy="849463"/>
          </a:xfrm>
          <a:prstGeom prst="rect">
            <a:avLst/>
          </a:prstGeom>
          <a:noFill/>
        </p:spPr>
        <p:txBody>
          <a:bodyPr wrap="none" lIns="118872" tIns="91440" rIns="118872" bIns="91440" rtlCol="0" anchor="ctr" anchorCtr="0">
            <a:spAutoFit/>
          </a:bodyPr>
          <a:lstStyle/>
          <a:p>
            <a:pPr>
              <a:lnSpc>
                <a:spcPct val="90000"/>
              </a:lnSpc>
            </a:pPr>
            <a:r>
              <a:rPr lang="en-US" sz="2400" dirty="0"/>
              <a:t>Here are all the ingredients </a:t>
            </a:r>
          </a:p>
          <a:p>
            <a:pPr>
              <a:lnSpc>
                <a:spcPct val="90000"/>
              </a:lnSpc>
            </a:pPr>
            <a:r>
              <a:rPr lang="en-US" sz="2400" dirty="0"/>
              <a:t>for building a test !!</a:t>
            </a:r>
          </a:p>
        </p:txBody>
      </p:sp>
      <p:sp>
        <p:nvSpPr>
          <p:cNvPr id="8" name="Rectangle 7">
            <a:extLst>
              <a:ext uri="{FF2B5EF4-FFF2-40B4-BE49-F238E27FC236}">
                <a16:creationId xmlns:a16="http://schemas.microsoft.com/office/drawing/2014/main" id="{9FEC453C-8A27-5A5F-B26A-ABA513B00FB6}"/>
              </a:ext>
            </a:extLst>
          </p:cNvPr>
          <p:cNvSpPr/>
          <p:nvPr/>
        </p:nvSpPr>
        <p:spPr>
          <a:xfrm>
            <a:off x="6629944" y="451896"/>
            <a:ext cx="4976506" cy="3511826"/>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Let us work through an example …</a:t>
            </a:r>
          </a:p>
          <a:p>
            <a:pPr algn="ctr">
              <a:lnSpc>
                <a:spcPct val="90000"/>
              </a:lnSpc>
            </a:pPr>
            <a:endParaRPr lang="en-US" sz="2400" dirty="0">
              <a:solidFill>
                <a:sysClr val="windowText" lastClr="000000"/>
              </a:solidFill>
            </a:endParaRPr>
          </a:p>
          <a:p>
            <a:pPr marL="342900" indent="-342900">
              <a:lnSpc>
                <a:spcPct val="90000"/>
              </a:lnSpc>
              <a:buFont typeface="Arial" panose="020B0604020202020204" pitchFamily="34" charset="0"/>
              <a:buChar char="•"/>
            </a:pPr>
            <a:r>
              <a:rPr lang="en-US" sz="2000" dirty="0">
                <a:solidFill>
                  <a:sysClr val="windowText" lastClr="000000"/>
                </a:solidFill>
              </a:rPr>
              <a:t>You want a large prime number for encryption</a:t>
            </a:r>
          </a:p>
          <a:p>
            <a:pPr marL="342900" indent="-342900">
              <a:lnSpc>
                <a:spcPct val="90000"/>
              </a:lnSpc>
              <a:buFont typeface="Arial" panose="020B0604020202020204" pitchFamily="34" charset="0"/>
              <a:buChar char="•"/>
            </a:pPr>
            <a:r>
              <a:rPr lang="en-US" sz="2000" dirty="0">
                <a:solidFill>
                  <a:sysClr val="windowText" lastClr="000000"/>
                </a:solidFill>
              </a:rPr>
              <a:t>As a part of the development, you first write a function that checks if a given number is prime</a:t>
            </a:r>
          </a:p>
          <a:p>
            <a:pPr>
              <a:lnSpc>
                <a:spcPct val="90000"/>
              </a:lnSpc>
            </a:pPr>
            <a:endParaRPr lang="en-US" sz="2000" dirty="0">
              <a:solidFill>
                <a:sysClr val="windowText" lastClr="000000"/>
              </a:solidFill>
            </a:endParaRPr>
          </a:p>
          <a:p>
            <a:pPr>
              <a:lnSpc>
                <a:spcPct val="90000"/>
              </a:lnSpc>
            </a:pPr>
            <a:r>
              <a:rPr lang="en-US" sz="2000" dirty="0">
                <a:solidFill>
                  <a:sysClr val="windowText" lastClr="000000"/>
                </a:solidFill>
              </a:rPr>
              <a:t>Correct behavior: input 13 returns true, input 15 returns false</a:t>
            </a:r>
          </a:p>
          <a:p>
            <a:pPr>
              <a:lnSpc>
                <a:spcPct val="90000"/>
              </a:lnSpc>
            </a:pPr>
            <a:r>
              <a:rPr lang="en-US" sz="2000" dirty="0">
                <a:solidFill>
                  <a:sysClr val="windowText" lastClr="000000"/>
                </a:solidFill>
              </a:rPr>
              <a:t>Incorrect behavior: input 15 returns true</a:t>
            </a:r>
          </a:p>
          <a:p>
            <a:pPr algn="ctr">
              <a:lnSpc>
                <a:spcPct val="90000"/>
              </a:lnSpc>
            </a:pPr>
            <a:endParaRPr lang="en-US" sz="2000" dirty="0">
              <a:solidFill>
                <a:sysClr val="windowText" lastClr="000000"/>
              </a:solidFill>
            </a:endParaRPr>
          </a:p>
        </p:txBody>
      </p:sp>
    </p:spTree>
    <p:extLst>
      <p:ext uri="{BB962C8B-B14F-4D97-AF65-F5344CB8AC3E}">
        <p14:creationId xmlns:p14="http://schemas.microsoft.com/office/powerpoint/2010/main" val="123551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406844" y="864917"/>
            <a:ext cx="2430816"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write a function to get to a large prime for encryption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64889" y="820511"/>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Then you wish to confirm that it is a large enough prime</a:t>
            </a:r>
          </a:p>
        </p:txBody>
      </p:sp>
      <p:sp>
        <p:nvSpPr>
          <p:cNvPr id="14" name="Rectangle 13">
            <a:extLst>
              <a:ext uri="{FF2B5EF4-FFF2-40B4-BE49-F238E27FC236}">
                <a16:creationId xmlns:a16="http://schemas.microsoft.com/office/drawing/2014/main" id="{1F978CD3-CF5F-A8A1-483B-8479C73829B3}"/>
              </a:ext>
            </a:extLst>
          </p:cNvPr>
          <p:cNvSpPr/>
          <p:nvPr/>
        </p:nvSpPr>
        <p:spPr>
          <a:xfrm>
            <a:off x="6293987" y="918026"/>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So, you write another unit test that counts the number of digits in the prime</a:t>
            </a:r>
          </a:p>
        </p:txBody>
      </p:sp>
    </p:spTree>
    <p:extLst>
      <p:ext uri="{BB962C8B-B14F-4D97-AF65-F5344CB8AC3E}">
        <p14:creationId xmlns:p14="http://schemas.microsoft.com/office/powerpoint/2010/main" val="333554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406844" y="2791910"/>
            <a:ext cx="2373788"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Finally, you want to verify that it meets your encryption needs</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64888" y="2786713"/>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integrate your new function with your encryption software</a:t>
            </a:r>
          </a:p>
        </p:txBody>
      </p:sp>
      <p:sp>
        <p:nvSpPr>
          <p:cNvPr id="14" name="Rectangle 13">
            <a:extLst>
              <a:ext uri="{FF2B5EF4-FFF2-40B4-BE49-F238E27FC236}">
                <a16:creationId xmlns:a16="http://schemas.microsoft.com/office/drawing/2014/main" id="{1F978CD3-CF5F-A8A1-483B-8479C73829B3}"/>
              </a:ext>
            </a:extLst>
          </p:cNvPr>
          <p:cNvSpPr/>
          <p:nvPr/>
        </p:nvSpPr>
        <p:spPr>
          <a:xfrm>
            <a:off x="6293987" y="918026"/>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So, you write another unit test that counts the number of digits in the prime</a:t>
            </a:r>
          </a:p>
        </p:txBody>
      </p:sp>
      <p:sp>
        <p:nvSpPr>
          <p:cNvPr id="5" name="Rectangle 4">
            <a:extLst>
              <a:ext uri="{FF2B5EF4-FFF2-40B4-BE49-F238E27FC236}">
                <a16:creationId xmlns:a16="http://schemas.microsoft.com/office/drawing/2014/main" id="{648347E4-2A2D-9DC2-0D84-37E16DD6AAD7}"/>
              </a:ext>
            </a:extLst>
          </p:cNvPr>
          <p:cNvSpPr/>
          <p:nvPr/>
        </p:nvSpPr>
        <p:spPr>
          <a:xfrm>
            <a:off x="6293987" y="2874309"/>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The encryption software is likely to have a way to verify that the cipher can only be translated with the right key </a:t>
            </a:r>
          </a:p>
        </p:txBody>
      </p:sp>
      <p:sp>
        <p:nvSpPr>
          <p:cNvPr id="6" name="Rounded Rectangle 5">
            <a:extLst>
              <a:ext uri="{FF2B5EF4-FFF2-40B4-BE49-F238E27FC236}">
                <a16:creationId xmlns:a16="http://schemas.microsoft.com/office/drawing/2014/main" id="{820FFD99-BEBF-3BBA-4887-719613134193}"/>
              </a:ext>
            </a:extLst>
          </p:cNvPr>
          <p:cNvSpPr/>
          <p:nvPr/>
        </p:nvSpPr>
        <p:spPr>
          <a:xfrm>
            <a:off x="406844" y="864917"/>
            <a:ext cx="2430816"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write a function to get to a large prime for encryption</a:t>
            </a:r>
          </a:p>
        </p:txBody>
      </p:sp>
      <p:sp>
        <p:nvSpPr>
          <p:cNvPr id="7" name="Rounded Rectangle 6">
            <a:extLst>
              <a:ext uri="{FF2B5EF4-FFF2-40B4-BE49-F238E27FC236}">
                <a16:creationId xmlns:a16="http://schemas.microsoft.com/office/drawing/2014/main" id="{5D17A6F2-5045-CE14-8808-8048FBC8D19C}"/>
              </a:ext>
            </a:extLst>
          </p:cNvPr>
          <p:cNvSpPr/>
          <p:nvPr/>
        </p:nvSpPr>
        <p:spPr>
          <a:xfrm>
            <a:off x="3064889" y="820511"/>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Then you wish to confirm that it is a large enough prime</a:t>
            </a:r>
          </a:p>
        </p:txBody>
      </p:sp>
    </p:spTree>
    <p:extLst>
      <p:ext uri="{BB962C8B-B14F-4D97-AF65-F5344CB8AC3E}">
        <p14:creationId xmlns:p14="http://schemas.microsoft.com/office/powerpoint/2010/main" val="135591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406844" y="2791910"/>
            <a:ext cx="2373788"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Finally, you want to verify that it meets your encryption needs</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64888" y="2786713"/>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integrate your new function with your encryption software</a:t>
            </a:r>
          </a:p>
        </p:txBody>
      </p:sp>
      <p:sp>
        <p:nvSpPr>
          <p:cNvPr id="14" name="Rectangle 13">
            <a:extLst>
              <a:ext uri="{FF2B5EF4-FFF2-40B4-BE49-F238E27FC236}">
                <a16:creationId xmlns:a16="http://schemas.microsoft.com/office/drawing/2014/main" id="{1F978CD3-CF5F-A8A1-483B-8479C73829B3}"/>
              </a:ext>
            </a:extLst>
          </p:cNvPr>
          <p:cNvSpPr/>
          <p:nvPr/>
        </p:nvSpPr>
        <p:spPr>
          <a:xfrm>
            <a:off x="6293987" y="918026"/>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So, you write another unit test that counts the number of digits in the prime</a:t>
            </a:r>
          </a:p>
        </p:txBody>
      </p:sp>
      <p:sp>
        <p:nvSpPr>
          <p:cNvPr id="17" name="TextBox 16">
            <a:extLst>
              <a:ext uri="{FF2B5EF4-FFF2-40B4-BE49-F238E27FC236}">
                <a16:creationId xmlns:a16="http://schemas.microsoft.com/office/drawing/2014/main" id="{AA0BA1E1-5374-FD6A-8F4E-24246BDA28A3}"/>
              </a:ext>
            </a:extLst>
          </p:cNvPr>
          <p:cNvSpPr txBox="1"/>
          <p:nvPr/>
        </p:nvSpPr>
        <p:spPr>
          <a:xfrm>
            <a:off x="1130110" y="4912247"/>
            <a:ext cx="9121599" cy="932563"/>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dirty="0"/>
              <a:t>Now you have a more complex test that involves several correctly working components</a:t>
            </a:r>
          </a:p>
          <a:p>
            <a:pPr marL="285750" indent="-285750" algn="l">
              <a:lnSpc>
                <a:spcPct val="90000"/>
              </a:lnSpc>
              <a:buFont typeface="Arial" panose="020B0604020202020204" pitchFamily="34" charset="0"/>
              <a:buChar char="•"/>
            </a:pPr>
            <a:r>
              <a:rPr lang="en-US" dirty="0"/>
              <a:t>This is your “integration test”</a:t>
            </a:r>
          </a:p>
        </p:txBody>
      </p:sp>
      <p:sp>
        <p:nvSpPr>
          <p:cNvPr id="5" name="Rectangle 4">
            <a:extLst>
              <a:ext uri="{FF2B5EF4-FFF2-40B4-BE49-F238E27FC236}">
                <a16:creationId xmlns:a16="http://schemas.microsoft.com/office/drawing/2014/main" id="{648347E4-2A2D-9DC2-0D84-37E16DD6AAD7}"/>
              </a:ext>
            </a:extLst>
          </p:cNvPr>
          <p:cNvSpPr/>
          <p:nvPr/>
        </p:nvSpPr>
        <p:spPr>
          <a:xfrm>
            <a:off x="6293987" y="2874309"/>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The encryption software is likely to have a way to verify that the cipher can only be translated with the right key </a:t>
            </a:r>
          </a:p>
        </p:txBody>
      </p:sp>
      <p:sp>
        <p:nvSpPr>
          <p:cNvPr id="6" name="Rounded Rectangle 5">
            <a:extLst>
              <a:ext uri="{FF2B5EF4-FFF2-40B4-BE49-F238E27FC236}">
                <a16:creationId xmlns:a16="http://schemas.microsoft.com/office/drawing/2014/main" id="{0D608E29-31E7-E9CA-2DB4-6662B68CA624}"/>
              </a:ext>
            </a:extLst>
          </p:cNvPr>
          <p:cNvSpPr/>
          <p:nvPr/>
        </p:nvSpPr>
        <p:spPr>
          <a:xfrm>
            <a:off x="406844" y="864917"/>
            <a:ext cx="2430816"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write a function to get to a large prime for encryption</a:t>
            </a:r>
          </a:p>
        </p:txBody>
      </p:sp>
      <p:sp>
        <p:nvSpPr>
          <p:cNvPr id="7" name="Rounded Rectangle 6">
            <a:extLst>
              <a:ext uri="{FF2B5EF4-FFF2-40B4-BE49-F238E27FC236}">
                <a16:creationId xmlns:a16="http://schemas.microsoft.com/office/drawing/2014/main" id="{D723FA3C-E98E-202D-34A1-9D56EE64C3D6}"/>
              </a:ext>
            </a:extLst>
          </p:cNvPr>
          <p:cNvSpPr/>
          <p:nvPr/>
        </p:nvSpPr>
        <p:spPr>
          <a:xfrm>
            <a:off x="3064889" y="820511"/>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Then you wish to confirm that it is a large enough prime</a:t>
            </a:r>
          </a:p>
        </p:txBody>
      </p:sp>
    </p:spTree>
    <p:extLst>
      <p:ext uri="{BB962C8B-B14F-4D97-AF65-F5344CB8AC3E}">
        <p14:creationId xmlns:p14="http://schemas.microsoft.com/office/powerpoint/2010/main" val="353798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7E7-1B04-6059-DC21-F381E18D613E}"/>
              </a:ext>
            </a:extLst>
          </p:cNvPr>
          <p:cNvSpPr>
            <a:spLocks noGrp="1"/>
          </p:cNvSpPr>
          <p:nvPr>
            <p:ph type="title"/>
          </p:nvPr>
        </p:nvSpPr>
        <p:spPr/>
        <p:txBody>
          <a:bodyPr/>
          <a:lstStyle/>
          <a:p>
            <a:r>
              <a:rPr lang="en-US" dirty="0"/>
              <a:t>Types of Tests</a:t>
            </a:r>
          </a:p>
        </p:txBody>
      </p:sp>
      <p:sp>
        <p:nvSpPr>
          <p:cNvPr id="3" name="Content Placeholder 4">
            <a:extLst>
              <a:ext uri="{FF2B5EF4-FFF2-40B4-BE49-F238E27FC236}">
                <a16:creationId xmlns:a16="http://schemas.microsoft.com/office/drawing/2014/main" id="{A13C00BA-9C9C-7C0D-6354-5FA108DBBEAE}"/>
              </a:ext>
            </a:extLst>
          </p:cNvPr>
          <p:cNvSpPr txBox="1">
            <a:spLocks/>
          </p:cNvSpPr>
          <p:nvPr/>
        </p:nvSpPr>
        <p:spPr>
          <a:xfrm>
            <a:off x="776578" y="987948"/>
            <a:ext cx="10234322" cy="5458572"/>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pPr marL="0" indent="0">
              <a:buFont typeface="Arial" charset="0"/>
              <a:buNone/>
            </a:pPr>
            <a:r>
              <a:rPr lang="en-US" b="1" dirty="0"/>
              <a:t>Well known tests for enterprise software</a:t>
            </a:r>
          </a:p>
          <a:p>
            <a:pPr marL="0" indent="0">
              <a:buFont typeface="Arial" charset="0"/>
              <a:buNone/>
            </a:pPr>
            <a:endParaRPr lang="en-US" b="1" dirty="0"/>
          </a:p>
          <a:p>
            <a:r>
              <a:rPr lang="en-US" dirty="0"/>
              <a:t>Unit tests – verify a single function, extremely quick to run </a:t>
            </a:r>
          </a:p>
          <a:p>
            <a:r>
              <a:rPr lang="en-US" dirty="0"/>
              <a:t>Integration tests – verify functions working together</a:t>
            </a:r>
          </a:p>
          <a:p>
            <a:r>
              <a:rPr lang="en-US" dirty="0"/>
              <a:t>System tests – verify functionality of the entire software</a:t>
            </a:r>
          </a:p>
          <a:p>
            <a:r>
              <a:rPr lang="en-US" dirty="0"/>
              <a:t>Acceptance tests – verify that the client needs are met</a:t>
            </a:r>
          </a:p>
          <a:p>
            <a:r>
              <a:rPr lang="en-US" dirty="0"/>
              <a:t>Regression tests – verify that there is no degradation in code capabilities</a:t>
            </a:r>
          </a:p>
        </p:txBody>
      </p:sp>
    </p:spTree>
    <p:extLst>
      <p:ext uri="{BB962C8B-B14F-4D97-AF65-F5344CB8AC3E}">
        <p14:creationId xmlns:p14="http://schemas.microsoft.com/office/powerpoint/2010/main" val="1192222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7E7-1B04-6059-DC21-F381E18D613E}"/>
              </a:ext>
            </a:extLst>
          </p:cNvPr>
          <p:cNvSpPr>
            <a:spLocks noGrp="1"/>
          </p:cNvSpPr>
          <p:nvPr>
            <p:ph type="title"/>
          </p:nvPr>
        </p:nvSpPr>
        <p:spPr/>
        <p:txBody>
          <a:bodyPr/>
          <a:lstStyle/>
          <a:p>
            <a:r>
              <a:rPr lang="en-US" dirty="0"/>
              <a:t>Types of Tests</a:t>
            </a:r>
          </a:p>
        </p:txBody>
      </p:sp>
      <p:sp>
        <p:nvSpPr>
          <p:cNvPr id="3" name="Content Placeholder 4">
            <a:extLst>
              <a:ext uri="{FF2B5EF4-FFF2-40B4-BE49-F238E27FC236}">
                <a16:creationId xmlns:a16="http://schemas.microsoft.com/office/drawing/2014/main" id="{A13C00BA-9C9C-7C0D-6354-5FA108DBBEAE}"/>
              </a:ext>
            </a:extLst>
          </p:cNvPr>
          <p:cNvSpPr txBox="1">
            <a:spLocks/>
          </p:cNvSpPr>
          <p:nvPr/>
        </p:nvSpPr>
        <p:spPr>
          <a:xfrm>
            <a:off x="776578" y="987948"/>
            <a:ext cx="10234322" cy="5279501"/>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pPr marL="0" indent="0">
              <a:buFont typeface="Arial" charset="0"/>
              <a:buNone/>
            </a:pPr>
            <a:r>
              <a:rPr lang="en-US" b="1" dirty="0"/>
              <a:t>Additional types of tests needed for research software</a:t>
            </a:r>
          </a:p>
          <a:p>
            <a:r>
              <a:rPr lang="en-US" dirty="0"/>
              <a:t>Composite unit tests – are tests for specific functionalities and/or capabilities</a:t>
            </a:r>
          </a:p>
          <a:p>
            <a:r>
              <a:rPr lang="en-US" dirty="0"/>
              <a:t>Granular tests – are integration tests at various granularities verifying correct behavior of interoperating functional units</a:t>
            </a:r>
          </a:p>
          <a:p>
            <a:r>
              <a:rPr lang="en-US" dirty="0"/>
              <a:t>Restart tests – verify that a run can restart transparently from a checkpointed state</a:t>
            </a:r>
          </a:p>
          <a:p>
            <a:r>
              <a:rPr lang="en-US" dirty="0"/>
              <a:t>Performance tests – apply to high-performance computing codes, verify that there is no performance loss</a:t>
            </a:r>
          </a:p>
          <a:p>
            <a:endParaRPr lang="en-US" dirty="0"/>
          </a:p>
        </p:txBody>
      </p:sp>
    </p:spTree>
    <p:extLst>
      <p:ext uri="{BB962C8B-B14F-4D97-AF65-F5344CB8AC3E}">
        <p14:creationId xmlns:p14="http://schemas.microsoft.com/office/powerpoint/2010/main" val="144669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7E7-1B04-6059-DC21-F381E18D613E}"/>
              </a:ext>
            </a:extLst>
          </p:cNvPr>
          <p:cNvSpPr>
            <a:spLocks noGrp="1"/>
          </p:cNvSpPr>
          <p:nvPr>
            <p:ph type="title"/>
          </p:nvPr>
        </p:nvSpPr>
        <p:spPr/>
        <p:txBody>
          <a:bodyPr/>
          <a:lstStyle/>
          <a:p>
            <a:r>
              <a:rPr lang="en-US" dirty="0"/>
              <a:t>Classes of Tests</a:t>
            </a:r>
          </a:p>
        </p:txBody>
      </p:sp>
      <p:sp>
        <p:nvSpPr>
          <p:cNvPr id="3" name="Content Placeholder 4">
            <a:extLst>
              <a:ext uri="{FF2B5EF4-FFF2-40B4-BE49-F238E27FC236}">
                <a16:creationId xmlns:a16="http://schemas.microsoft.com/office/drawing/2014/main" id="{A13C00BA-9C9C-7C0D-6354-5FA108DBBEAE}"/>
              </a:ext>
            </a:extLst>
          </p:cNvPr>
          <p:cNvSpPr txBox="1">
            <a:spLocks/>
          </p:cNvSpPr>
          <p:nvPr/>
        </p:nvSpPr>
        <p:spPr>
          <a:xfrm>
            <a:off x="776578" y="987948"/>
            <a:ext cx="10234322" cy="5458572"/>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r>
              <a:rPr lang="en-US" dirty="0"/>
              <a:t>White box testing – when you know the internals and can modify the code you are testing</a:t>
            </a:r>
          </a:p>
          <a:p>
            <a:pPr lvl="1"/>
            <a:r>
              <a:rPr lang="en-US" dirty="0"/>
              <a:t>Likely to be the code you and your collaborators are developing</a:t>
            </a:r>
          </a:p>
          <a:p>
            <a:pPr lvl="1"/>
            <a:r>
              <a:rPr lang="en-US" dirty="0"/>
              <a:t>You can insert assertions </a:t>
            </a:r>
          </a:p>
          <a:p>
            <a:pPr lvl="1"/>
            <a:r>
              <a:rPr lang="en-US" dirty="0"/>
              <a:t>You can insert code snippets that make testing easier</a:t>
            </a:r>
          </a:p>
          <a:p>
            <a:endParaRPr lang="en-US" dirty="0"/>
          </a:p>
          <a:p>
            <a:r>
              <a:rPr lang="en-US" dirty="0"/>
              <a:t>Black box testing – when you do not know the internals of the code being tested, and cannot modify the code</a:t>
            </a:r>
          </a:p>
          <a:p>
            <a:pPr lvl="1"/>
            <a:r>
              <a:rPr lang="en-US" dirty="0"/>
              <a:t>Third party software or legacy code</a:t>
            </a:r>
          </a:p>
          <a:p>
            <a:pPr lvl="1"/>
            <a:r>
              <a:rPr lang="en-US" dirty="0"/>
              <a:t>The only means of verification available is reasoning about output to be obtained from supplied input</a:t>
            </a:r>
          </a:p>
        </p:txBody>
      </p:sp>
    </p:spTree>
    <p:extLst>
      <p:ext uri="{BB962C8B-B14F-4D97-AF65-F5344CB8AC3E}">
        <p14:creationId xmlns:p14="http://schemas.microsoft.com/office/powerpoint/2010/main" val="622223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ACDB-1E73-1D50-6F84-4358DDFD89C5}"/>
              </a:ext>
            </a:extLst>
          </p:cNvPr>
          <p:cNvSpPr>
            <a:spLocks noGrp="1"/>
          </p:cNvSpPr>
          <p:nvPr>
            <p:ph type="title"/>
          </p:nvPr>
        </p:nvSpPr>
        <p:spPr/>
        <p:txBody>
          <a:bodyPr/>
          <a:lstStyle/>
          <a:p>
            <a:r>
              <a:rPr lang="en-US" dirty="0"/>
              <a:t>Test Driven Development</a:t>
            </a:r>
          </a:p>
        </p:txBody>
      </p:sp>
      <p:sp>
        <p:nvSpPr>
          <p:cNvPr id="3" name="Rounded Rectangle 2">
            <a:extLst>
              <a:ext uri="{FF2B5EF4-FFF2-40B4-BE49-F238E27FC236}">
                <a16:creationId xmlns:a16="http://schemas.microsoft.com/office/drawing/2014/main" id="{F0320A9A-C595-1142-D2C2-5FFFB1A21975}"/>
              </a:ext>
            </a:extLst>
          </p:cNvPr>
          <p:cNvSpPr/>
          <p:nvPr/>
        </p:nvSpPr>
        <p:spPr>
          <a:xfrm>
            <a:off x="2076450" y="105156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Consider new code</a:t>
            </a:r>
          </a:p>
        </p:txBody>
      </p:sp>
      <p:sp>
        <p:nvSpPr>
          <p:cNvPr id="4" name="Rounded Rectangle 3">
            <a:extLst>
              <a:ext uri="{FF2B5EF4-FFF2-40B4-BE49-F238E27FC236}">
                <a16:creationId xmlns:a16="http://schemas.microsoft.com/office/drawing/2014/main" id="{7A985171-2F55-532B-D096-45FF2DE0CDEB}"/>
              </a:ext>
            </a:extLst>
          </p:cNvPr>
          <p:cNvSpPr/>
          <p:nvPr/>
        </p:nvSpPr>
        <p:spPr>
          <a:xfrm>
            <a:off x="2000250" y="434340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Implement/modify  code</a:t>
            </a:r>
          </a:p>
        </p:txBody>
      </p:sp>
      <p:sp>
        <p:nvSpPr>
          <p:cNvPr id="5" name="Rounded Rectangle 4">
            <a:extLst>
              <a:ext uri="{FF2B5EF4-FFF2-40B4-BE49-F238E27FC236}">
                <a16:creationId xmlns:a16="http://schemas.microsoft.com/office/drawing/2014/main" id="{71D3B9DE-D6F6-FB25-45D7-6EEEDAF6CB7F}"/>
              </a:ext>
            </a:extLst>
          </p:cNvPr>
          <p:cNvSpPr/>
          <p:nvPr/>
        </p:nvSpPr>
        <p:spPr>
          <a:xfrm>
            <a:off x="3924300" y="266700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Write/</a:t>
            </a:r>
          </a:p>
          <a:p>
            <a:pPr algn="ctr">
              <a:lnSpc>
                <a:spcPct val="90000"/>
              </a:lnSpc>
            </a:pPr>
            <a:r>
              <a:rPr lang="en-US" sz="2000" b="1" dirty="0">
                <a:solidFill>
                  <a:schemeClr val="tx2">
                    <a:lumMod val="75000"/>
                  </a:schemeClr>
                </a:solidFill>
              </a:rPr>
              <a:t>modify  tests</a:t>
            </a:r>
          </a:p>
        </p:txBody>
      </p:sp>
      <p:sp>
        <p:nvSpPr>
          <p:cNvPr id="6" name="Rounded Rectangle 5">
            <a:extLst>
              <a:ext uri="{FF2B5EF4-FFF2-40B4-BE49-F238E27FC236}">
                <a16:creationId xmlns:a16="http://schemas.microsoft.com/office/drawing/2014/main" id="{5A956C32-DCAC-6933-3AF7-14CE11C99C52}"/>
              </a:ext>
            </a:extLst>
          </p:cNvPr>
          <p:cNvSpPr/>
          <p:nvPr/>
        </p:nvSpPr>
        <p:spPr>
          <a:xfrm>
            <a:off x="228600" y="266319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Test and modify code</a:t>
            </a:r>
          </a:p>
        </p:txBody>
      </p:sp>
      <p:cxnSp>
        <p:nvCxnSpPr>
          <p:cNvPr id="8" name="Curved Connector 7">
            <a:extLst>
              <a:ext uri="{FF2B5EF4-FFF2-40B4-BE49-F238E27FC236}">
                <a16:creationId xmlns:a16="http://schemas.microsoft.com/office/drawing/2014/main" id="{8260F4E3-2DCE-4116-E075-419B6CF087D2}"/>
              </a:ext>
            </a:extLst>
          </p:cNvPr>
          <p:cNvCxnSpPr>
            <a:stCxn id="3" idx="3"/>
            <a:endCxn id="5" idx="0"/>
          </p:cNvCxnSpPr>
          <p:nvPr/>
        </p:nvCxnSpPr>
        <p:spPr>
          <a:xfrm>
            <a:off x="3848100" y="1645920"/>
            <a:ext cx="962025" cy="1021080"/>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84BBCA6-B07D-228B-E6D8-483EF9A7E773}"/>
              </a:ext>
            </a:extLst>
          </p:cNvPr>
          <p:cNvCxnSpPr>
            <a:stCxn id="5" idx="2"/>
            <a:endCxn id="4" idx="3"/>
          </p:cNvCxnSpPr>
          <p:nvPr/>
        </p:nvCxnSpPr>
        <p:spPr>
          <a:xfrm rot="5400000">
            <a:off x="3749993" y="3877628"/>
            <a:ext cx="1082040" cy="1038225"/>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A3478A72-0613-7065-232E-ADDBDC8AA369}"/>
              </a:ext>
            </a:extLst>
          </p:cNvPr>
          <p:cNvCxnSpPr>
            <a:stCxn id="4" idx="1"/>
            <a:endCxn id="6" idx="2"/>
          </p:cNvCxnSpPr>
          <p:nvPr/>
        </p:nvCxnSpPr>
        <p:spPr>
          <a:xfrm rot="10800000">
            <a:off x="1114426" y="3851910"/>
            <a:ext cx="885825" cy="1085850"/>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63D0BD54-C858-FC2E-4BC0-8E908CC9521B}"/>
              </a:ext>
            </a:extLst>
          </p:cNvPr>
          <p:cNvCxnSpPr>
            <a:stCxn id="6" idx="0"/>
            <a:endCxn id="3" idx="1"/>
          </p:cNvCxnSpPr>
          <p:nvPr/>
        </p:nvCxnSpPr>
        <p:spPr>
          <a:xfrm rot="5400000" flipH="1" flipV="1">
            <a:off x="1086802" y="1673543"/>
            <a:ext cx="1017270" cy="962025"/>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443CF51-A1E1-ADF9-D885-7A8A1F61C363}"/>
              </a:ext>
            </a:extLst>
          </p:cNvPr>
          <p:cNvCxnSpPr>
            <a:stCxn id="6" idx="3"/>
            <a:endCxn id="4" idx="0"/>
          </p:cNvCxnSpPr>
          <p:nvPr/>
        </p:nvCxnSpPr>
        <p:spPr>
          <a:xfrm>
            <a:off x="2000250" y="3257550"/>
            <a:ext cx="885825" cy="1085850"/>
          </a:xfrm>
          <a:prstGeom prst="curvedConnector2">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4">
            <a:extLst>
              <a:ext uri="{FF2B5EF4-FFF2-40B4-BE49-F238E27FC236}">
                <a16:creationId xmlns:a16="http://schemas.microsoft.com/office/drawing/2014/main" id="{8C972055-7E45-0428-D771-2FCF9CF9DF67}"/>
              </a:ext>
            </a:extLst>
          </p:cNvPr>
          <p:cNvSpPr txBox="1">
            <a:spLocks/>
          </p:cNvSpPr>
          <p:nvPr/>
        </p:nvSpPr>
        <p:spPr>
          <a:xfrm>
            <a:off x="6157912" y="679132"/>
            <a:ext cx="4916488" cy="5156835"/>
          </a:xfrm>
          <a:prstGeom prst="rect">
            <a:avLst/>
          </a:prstGeom>
        </p:spPr>
        <p:txBody>
          <a:bodyPr>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r>
              <a:rPr lang="en-US" dirty="0"/>
              <a:t>Documented specifications and requirements of the code</a:t>
            </a:r>
          </a:p>
          <a:p>
            <a:r>
              <a:rPr lang="en-US" dirty="0"/>
              <a:t>Ensures that thought is given to what it means for the program to be correct, rather than just what the program should do</a:t>
            </a:r>
          </a:p>
          <a:p>
            <a:r>
              <a:rPr lang="en-US" dirty="0"/>
              <a:t>More efficient development cycle</a:t>
            </a:r>
          </a:p>
          <a:p>
            <a:r>
              <a:rPr lang="en-US" dirty="0"/>
              <a:t>Much less debugging</a:t>
            </a:r>
          </a:p>
          <a:p>
            <a:r>
              <a:rPr lang="en-US" dirty="0"/>
              <a:t>Requires:</a:t>
            </a:r>
          </a:p>
          <a:p>
            <a:pPr lvl="1"/>
            <a:r>
              <a:rPr lang="en-US" dirty="0"/>
              <a:t>Care in writing tests</a:t>
            </a:r>
          </a:p>
          <a:p>
            <a:pPr lvl="1"/>
            <a:r>
              <a:rPr lang="en-US" dirty="0"/>
              <a:t>Frequent running of tests </a:t>
            </a:r>
          </a:p>
          <a:p>
            <a:pPr lvl="1"/>
            <a:r>
              <a:rPr lang="en-US" dirty="0"/>
              <a:t>Wide adoption by development team</a:t>
            </a:r>
          </a:p>
          <a:p>
            <a:endParaRPr lang="en-US" dirty="0"/>
          </a:p>
          <a:p>
            <a:endParaRPr lang="en-US" dirty="0"/>
          </a:p>
        </p:txBody>
      </p:sp>
    </p:spTree>
    <p:extLst>
      <p:ext uri="{BB962C8B-B14F-4D97-AF65-F5344CB8AC3E}">
        <p14:creationId xmlns:p14="http://schemas.microsoft.com/office/powerpoint/2010/main" val="3671208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50A31D3-4DA7-3448-B1F5-2E6DA28EE481}"/>
              </a:ext>
            </a:extLst>
          </p:cNvPr>
          <p:cNvSpPr/>
          <p:nvPr/>
        </p:nvSpPr>
        <p:spPr>
          <a:xfrm>
            <a:off x="7638585" y="5988205"/>
            <a:ext cx="4226313" cy="869795"/>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F67FC071-E79D-5E41-8EBA-EE2764512AB0}"/>
              </a:ext>
            </a:extLst>
          </p:cNvPr>
          <p:cNvSpPr>
            <a:spLocks noGrp="1"/>
          </p:cNvSpPr>
          <p:nvPr>
            <p:ph type="title"/>
          </p:nvPr>
        </p:nvSpPr>
        <p:spPr>
          <a:xfrm>
            <a:off x="365760" y="411480"/>
            <a:ext cx="11372473" cy="661382"/>
          </a:xfrm>
        </p:spPr>
        <p:txBody>
          <a:bodyPr/>
          <a:lstStyle/>
          <a:p>
            <a:r>
              <a:rPr lang="en-US" dirty="0"/>
              <a:t>Continuous Integration (CI)</a:t>
            </a:r>
            <a:endParaRPr lang="en-US" i="1" dirty="0"/>
          </a:p>
        </p:txBody>
      </p:sp>
      <p:pic>
        <p:nvPicPr>
          <p:cNvPr id="1026" name="Picture 2">
            <a:extLst>
              <a:ext uri="{FF2B5EF4-FFF2-40B4-BE49-F238E27FC236}">
                <a16:creationId xmlns:a16="http://schemas.microsoft.com/office/drawing/2014/main" id="{3D7300DE-94CF-7B44-BF28-EF47BA49F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607" y="1072862"/>
            <a:ext cx="9966040" cy="551551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15236BB-B956-8344-B45B-E3125039ACF0}"/>
              </a:ext>
            </a:extLst>
          </p:cNvPr>
          <p:cNvSpPr txBox="1"/>
          <p:nvPr/>
        </p:nvSpPr>
        <p:spPr>
          <a:xfrm>
            <a:off x="1218178" y="6101612"/>
            <a:ext cx="6206836" cy="433965"/>
          </a:xfrm>
          <a:prstGeom prst="rect">
            <a:avLst/>
          </a:prstGeom>
          <a:noFill/>
        </p:spPr>
        <p:txBody>
          <a:bodyPr wrap="square" lIns="118872" tIns="91440" rIns="118872" bIns="91440" rtlCol="0" anchor="ctr" anchorCtr="0">
            <a:spAutoFit/>
          </a:bodyPr>
          <a:lstStyle/>
          <a:p>
            <a:pPr>
              <a:lnSpc>
                <a:spcPct val="90000"/>
              </a:lnSpc>
            </a:pPr>
            <a:r>
              <a:rPr lang="en-US" dirty="0">
                <a:hlinkClick r:id="rId4"/>
              </a:rPr>
              <a:t>https://</a:t>
            </a:r>
            <a:r>
              <a:rPr lang="en-US" dirty="0" err="1">
                <a:hlinkClick r:id="rId4"/>
              </a:rPr>
              <a:t>docs.gitlab.com</a:t>
            </a:r>
            <a:r>
              <a:rPr lang="en-US" dirty="0">
                <a:hlinkClick r:id="rId4"/>
              </a:rPr>
              <a:t>/</a:t>
            </a:r>
            <a:r>
              <a:rPr lang="en-US" dirty="0" err="1">
                <a:hlinkClick r:id="rId4"/>
              </a:rPr>
              <a:t>ee</a:t>
            </a:r>
            <a:r>
              <a:rPr lang="en-US" dirty="0">
                <a:hlinkClick r:id="rId4"/>
              </a:rPr>
              <a:t>/ci/introduction/</a:t>
            </a:r>
            <a:endParaRPr lang="en-US" dirty="0"/>
          </a:p>
        </p:txBody>
      </p:sp>
    </p:spTree>
    <p:extLst>
      <p:ext uri="{BB962C8B-B14F-4D97-AF65-F5344CB8AC3E}">
        <p14:creationId xmlns:p14="http://schemas.microsoft.com/office/powerpoint/2010/main" val="145771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C071-E79D-5E41-8EBA-EE2764512AB0}"/>
              </a:ext>
            </a:extLst>
          </p:cNvPr>
          <p:cNvSpPr>
            <a:spLocks noGrp="1"/>
          </p:cNvSpPr>
          <p:nvPr>
            <p:ph type="title"/>
          </p:nvPr>
        </p:nvSpPr>
        <p:spPr>
          <a:xfrm>
            <a:off x="365760" y="411480"/>
            <a:ext cx="11372473" cy="661382"/>
          </a:xfrm>
        </p:spPr>
        <p:txBody>
          <a:bodyPr/>
          <a:lstStyle/>
          <a:p>
            <a:r>
              <a:rPr lang="en-US" dirty="0"/>
              <a:t>CI Components</a:t>
            </a:r>
          </a:p>
        </p:txBody>
      </p:sp>
      <p:sp>
        <p:nvSpPr>
          <p:cNvPr id="3" name="Content Placeholder 2">
            <a:extLst>
              <a:ext uri="{FF2B5EF4-FFF2-40B4-BE49-F238E27FC236}">
                <a16:creationId xmlns:a16="http://schemas.microsoft.com/office/drawing/2014/main" id="{7A78E7AF-E77C-0444-AFCD-CD3AF65384A0}"/>
              </a:ext>
            </a:extLst>
          </p:cNvPr>
          <p:cNvSpPr>
            <a:spLocks noGrp="1"/>
          </p:cNvSpPr>
          <p:nvPr>
            <p:ph idx="1"/>
          </p:nvPr>
        </p:nvSpPr>
        <p:spPr>
          <a:xfrm>
            <a:off x="365760" y="1072863"/>
            <a:ext cx="11369809" cy="5373657"/>
          </a:xfrm>
        </p:spPr>
        <p:txBody>
          <a:bodyPr>
            <a:normAutofit/>
          </a:bodyPr>
          <a:lstStyle/>
          <a:p>
            <a:r>
              <a:rPr lang="en-US" dirty="0"/>
              <a:t>Testing</a:t>
            </a:r>
          </a:p>
          <a:p>
            <a:pPr lvl="1"/>
            <a:r>
              <a:rPr lang="en-US" dirty="0"/>
              <a:t>Focused, critical functionality (infrastructure), fast, independent, orthogonal, complete, … </a:t>
            </a:r>
          </a:p>
          <a:p>
            <a:pPr lvl="1"/>
            <a:r>
              <a:rPr lang="en-US" dirty="0"/>
              <a:t>Likely to use a subset of full test-suite, or even develop new simpler tests</a:t>
            </a:r>
          </a:p>
          <a:p>
            <a:r>
              <a:rPr lang="en-US" dirty="0"/>
              <a:t>Integration</a:t>
            </a:r>
          </a:p>
          <a:p>
            <a:pPr lvl="1"/>
            <a:r>
              <a:rPr lang="en-US" dirty="0"/>
              <a:t>Changes across key branches merged &amp; tested to ensure the “whole” still works</a:t>
            </a:r>
          </a:p>
          <a:p>
            <a:pPr lvl="2"/>
            <a:r>
              <a:rPr lang="en-US" dirty="0"/>
              <a:t>Integration can take place at multiple levels</a:t>
            </a:r>
          </a:p>
          <a:p>
            <a:pPr lvl="1"/>
            <a:r>
              <a:rPr lang="en-US" dirty="0"/>
              <a:t>Develop, develop, develop, merge, merge, merge, test, test, test…NO!</a:t>
            </a:r>
          </a:p>
          <a:p>
            <a:pPr lvl="1"/>
            <a:r>
              <a:rPr lang="en-US" dirty="0"/>
              <a:t>Develop, test, merge, develop, test, merge, develop, test, merge…YES!</a:t>
            </a:r>
          </a:p>
          <a:p>
            <a:r>
              <a:rPr lang="en-US" dirty="0"/>
              <a:t>Continuous</a:t>
            </a:r>
          </a:p>
          <a:p>
            <a:pPr lvl="1"/>
            <a:r>
              <a:rPr lang="en-US" dirty="0"/>
              <a:t>Changes tested every commit and/or pull-request (like auto-correct)</a:t>
            </a:r>
          </a:p>
          <a:p>
            <a:r>
              <a:rPr lang="en-US" dirty="0"/>
              <a:t>CI generally implies a lot of </a:t>
            </a:r>
            <a:r>
              <a:rPr lang="en-US" u="sng" dirty="0"/>
              <a:t>automation</a:t>
            </a:r>
            <a:endParaRPr lang="en-US" dirty="0"/>
          </a:p>
          <a:p>
            <a:pPr lvl="1"/>
            <a:endParaRPr lang="en-US" dirty="0"/>
          </a:p>
        </p:txBody>
      </p:sp>
    </p:spTree>
    <p:extLst>
      <p:ext uri="{BB962C8B-B14F-4D97-AF65-F5344CB8AC3E}">
        <p14:creationId xmlns:p14="http://schemas.microsoft.com/office/powerpoint/2010/main" val="2494821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1D32CB7-D634-43E1-8542-F61B3C62064E}"/>
              </a:ext>
            </a:extLst>
          </p:cNvPr>
          <p:cNvSpPr>
            <a:spLocks noGrp="1"/>
          </p:cNvSpPr>
          <p:nvPr>
            <p:ph type="title"/>
          </p:nvPr>
        </p:nvSpPr>
        <p:spPr/>
        <p:txBody>
          <a:bodyPr/>
          <a:lstStyle/>
          <a:p>
            <a:r>
              <a:rPr lang="en-US" dirty="0"/>
              <a:t>What is CI Good For</a:t>
            </a:r>
          </a:p>
        </p:txBody>
      </p:sp>
      <p:sp>
        <p:nvSpPr>
          <p:cNvPr id="10" name="Content Placeholder 9">
            <a:extLst>
              <a:ext uri="{FF2B5EF4-FFF2-40B4-BE49-F238E27FC236}">
                <a16:creationId xmlns:a16="http://schemas.microsoft.com/office/drawing/2014/main" id="{E214442A-CF4F-4DB6-85EE-FF2632D271ED}"/>
              </a:ext>
            </a:extLst>
          </p:cNvPr>
          <p:cNvSpPr>
            <a:spLocks noGrp="1"/>
          </p:cNvSpPr>
          <p:nvPr>
            <p:ph idx="1"/>
          </p:nvPr>
        </p:nvSpPr>
        <p:spPr>
          <a:xfrm>
            <a:off x="365760" y="1003074"/>
            <a:ext cx="11369809" cy="4047778"/>
          </a:xfrm>
        </p:spPr>
        <p:txBody>
          <a:bodyPr/>
          <a:lstStyle/>
          <a:p>
            <a:r>
              <a:rPr lang="en-US" sz="2000" dirty="0"/>
              <a:t>The purpose of CI is to identify problems early</a:t>
            </a:r>
          </a:p>
          <a:p>
            <a:pPr lvl="1">
              <a:spcBef>
                <a:spcPts val="200"/>
              </a:spcBef>
            </a:pPr>
            <a:r>
              <a:rPr lang="en-US" sz="1800" dirty="0"/>
              <a:t>Prevent code that would “break the build” or adversely impact other developers being introduced</a:t>
            </a:r>
          </a:p>
          <a:p>
            <a:pPr lvl="1">
              <a:spcBef>
                <a:spcPts val="200"/>
              </a:spcBef>
            </a:pPr>
            <a:r>
              <a:rPr lang="en-US" sz="1800" dirty="0"/>
              <a:t>Need to provide sufficient confidence, but run quickly – balance varies by project</a:t>
            </a:r>
            <a:endParaRPr lang="en-US" sz="2000" dirty="0"/>
          </a:p>
          <a:p>
            <a:pPr>
              <a:spcBef>
                <a:spcPts val="2400"/>
              </a:spcBef>
            </a:pPr>
            <a:r>
              <a:rPr lang="en-US" sz="2000" dirty="0"/>
              <a:t>CI should complement (not replace) more extensive automated testing</a:t>
            </a:r>
          </a:p>
          <a:p>
            <a:pPr lvl="1">
              <a:spcBef>
                <a:spcPts val="200"/>
              </a:spcBef>
            </a:pPr>
            <a:r>
              <a:rPr lang="en-US" sz="1800" dirty="0"/>
              <a:t>Use scheduled testing for more and more detailed tests, more configurations and platforms, performance testing, etc.</a:t>
            </a:r>
          </a:p>
          <a:p>
            <a:pPr>
              <a:spcBef>
                <a:spcPts val="2400"/>
              </a:spcBef>
            </a:pPr>
            <a:r>
              <a:rPr lang="en-US" sz="2000" dirty="0"/>
              <a:t>CI for TDD is a natural fit</a:t>
            </a:r>
          </a:p>
          <a:p>
            <a:pPr lvl="1">
              <a:spcBef>
                <a:spcPts val="200"/>
              </a:spcBef>
            </a:pPr>
            <a:r>
              <a:rPr lang="en-US" sz="1800" dirty="0"/>
              <a:t>Writing tests before the code works well with CI</a:t>
            </a:r>
          </a:p>
          <a:p>
            <a:pPr>
              <a:spcBef>
                <a:spcPts val="2400"/>
              </a:spcBef>
            </a:pPr>
            <a:r>
              <a:rPr lang="en-US" sz="2000" dirty="0"/>
              <a:t>Many options for where to execute CI tests</a:t>
            </a:r>
          </a:p>
          <a:p>
            <a:pPr lvl="1">
              <a:spcBef>
                <a:spcPts val="200"/>
              </a:spcBef>
            </a:pPr>
            <a:r>
              <a:rPr lang="en-US" sz="1800" dirty="0"/>
              <a:t>Free services are a good (easy) place to start</a:t>
            </a:r>
          </a:p>
          <a:p>
            <a:pPr lvl="1">
              <a:spcBef>
                <a:spcPts val="200"/>
              </a:spcBef>
            </a:pPr>
            <a:r>
              <a:rPr lang="en-US" sz="1800" dirty="0"/>
              <a:t>But may not be sufficient in the long run (especially large HPC/scientific codes)</a:t>
            </a:r>
          </a:p>
          <a:p>
            <a:pPr>
              <a:spcBef>
                <a:spcPts val="2400"/>
              </a:spcBef>
            </a:pPr>
            <a:r>
              <a:rPr lang="en-US" sz="2000" u="sng" dirty="0"/>
              <a:t>Start simple</a:t>
            </a:r>
            <a:r>
              <a:rPr lang="en-US" sz="2000" dirty="0"/>
              <a:t> to get automation working, then build out what you need</a:t>
            </a:r>
          </a:p>
          <a:p>
            <a:pPr lvl="1">
              <a:spcBef>
                <a:spcPts val="200"/>
              </a:spcBef>
            </a:pPr>
            <a:r>
              <a:rPr lang="en-US" sz="1800" dirty="0"/>
              <a:t>Focus initially on key software configurations and aspects of the code to be tested</a:t>
            </a:r>
          </a:p>
          <a:p>
            <a:pPr lvl="1">
              <a:spcBef>
                <a:spcPts val="200"/>
              </a:spcBef>
            </a:pPr>
            <a:r>
              <a:rPr lang="en-US" sz="1800" dirty="0"/>
              <a:t>Make sure your testing expands to cover new code, use TDD</a:t>
            </a:r>
          </a:p>
        </p:txBody>
      </p:sp>
    </p:spTree>
    <p:extLst>
      <p:ext uri="{BB962C8B-B14F-4D97-AF65-F5344CB8AC3E}">
        <p14:creationId xmlns:p14="http://schemas.microsoft.com/office/powerpoint/2010/main" val="378409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10FEE4-3F87-4FD8-9487-44BB569C6CA3}"/>
              </a:ext>
            </a:extLst>
          </p:cNvPr>
          <p:cNvSpPr txBox="1">
            <a:spLocks/>
          </p:cNvSpPr>
          <p:nvPr/>
        </p:nvSpPr>
        <p:spPr bwMode="auto">
          <a:xfrm>
            <a:off x="408175" y="365759"/>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Testing within the scientific software development lifecycle</a:t>
            </a:r>
          </a:p>
        </p:txBody>
      </p:sp>
      <p:grpSp>
        <p:nvGrpSpPr>
          <p:cNvPr id="18" name="Group 17">
            <a:extLst>
              <a:ext uri="{FF2B5EF4-FFF2-40B4-BE49-F238E27FC236}">
                <a16:creationId xmlns:a16="http://schemas.microsoft.com/office/drawing/2014/main" id="{052D9562-18B8-4A91-9EA2-855AD92D5578}"/>
              </a:ext>
            </a:extLst>
          </p:cNvPr>
          <p:cNvGrpSpPr/>
          <p:nvPr/>
        </p:nvGrpSpPr>
        <p:grpSpPr>
          <a:xfrm>
            <a:off x="756465" y="868681"/>
            <a:ext cx="9455181" cy="5211764"/>
            <a:chOff x="756465" y="868681"/>
            <a:chExt cx="9455181" cy="5211764"/>
          </a:xfrm>
        </p:grpSpPr>
        <p:pic>
          <p:nvPicPr>
            <p:cNvPr id="6" name="Picture 5">
              <a:extLst>
                <a:ext uri="{FF2B5EF4-FFF2-40B4-BE49-F238E27FC236}">
                  <a16:creationId xmlns:a16="http://schemas.microsoft.com/office/drawing/2014/main" id="{0ED17D82-53CB-4E66-9A12-FC640ECD9C67}"/>
                </a:ext>
              </a:extLst>
            </p:cNvPr>
            <p:cNvPicPr>
              <a:picLocks noChangeAspect="1"/>
            </p:cNvPicPr>
            <p:nvPr/>
          </p:nvPicPr>
          <p:blipFill rotWithShape="1">
            <a:blip r:embed="rId3"/>
            <a:srcRect b="3388"/>
            <a:stretch/>
          </p:blipFill>
          <p:spPr>
            <a:xfrm>
              <a:off x="756465" y="868681"/>
              <a:ext cx="9455181" cy="5166360"/>
            </a:xfrm>
            <a:prstGeom prst="rect">
              <a:avLst/>
            </a:prstGeom>
          </p:spPr>
        </p:pic>
        <p:sp>
          <p:nvSpPr>
            <p:cNvPr id="17" name="Rectangle 16">
              <a:extLst>
                <a:ext uri="{FF2B5EF4-FFF2-40B4-BE49-F238E27FC236}">
                  <a16:creationId xmlns:a16="http://schemas.microsoft.com/office/drawing/2014/main" id="{E7A58FC9-6D82-4047-A2B6-4B9C64919640}"/>
                </a:ext>
              </a:extLst>
            </p:cNvPr>
            <p:cNvSpPr/>
            <p:nvPr/>
          </p:nvSpPr>
          <p:spPr>
            <a:xfrm>
              <a:off x="9102592" y="5810595"/>
              <a:ext cx="425025" cy="269850"/>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55272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Building a Test-suite</a:t>
            </a:r>
          </a:p>
        </p:txBody>
      </p:sp>
      <p:sp>
        <p:nvSpPr>
          <p:cNvPr id="12" name="Rounded Rectangle 11">
            <a:extLst>
              <a:ext uri="{FF2B5EF4-FFF2-40B4-BE49-F238E27FC236}">
                <a16:creationId xmlns:a16="http://schemas.microsoft.com/office/drawing/2014/main" id="{E3A1E368-C8DE-AC7E-30DC-02722CB16FBE}"/>
              </a:ext>
            </a:extLst>
          </p:cNvPr>
          <p:cNvSpPr/>
          <p:nvPr/>
        </p:nvSpPr>
        <p:spPr>
          <a:xfrm>
            <a:off x="1375054" y="1381171"/>
            <a:ext cx="9712046" cy="194008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For some tests assertions will suffice</a:t>
            </a:r>
          </a:p>
          <a:p>
            <a:pPr marL="342900" indent="-342900">
              <a:lnSpc>
                <a:spcPct val="90000"/>
              </a:lnSpc>
              <a:buFont typeface="Arial" panose="020B0604020202020204" pitchFamily="34" charset="0"/>
              <a:buChar char="•"/>
            </a:pPr>
            <a:r>
              <a:rPr lang="en-US" sz="2000" dirty="0">
                <a:solidFill>
                  <a:schemeClr val="bg1"/>
                </a:solidFill>
              </a:rPr>
              <a:t>For others you will need to compare the output against baselines</a:t>
            </a:r>
          </a:p>
          <a:p>
            <a:pPr marL="800100" lvl="1" indent="-342900">
              <a:lnSpc>
                <a:spcPct val="90000"/>
              </a:lnSpc>
              <a:buFont typeface="Arial" panose="020B0604020202020204" pitchFamily="34" charset="0"/>
              <a:buChar char="•"/>
            </a:pPr>
            <a:r>
              <a:rPr lang="en-US" sz="2000" dirty="0">
                <a:solidFill>
                  <a:schemeClr val="bg1"/>
                </a:solidFill>
              </a:rPr>
              <a:t>Building a comparison utility is extremely useful </a:t>
            </a:r>
          </a:p>
          <a:p>
            <a:pPr marL="342900" indent="-342900">
              <a:lnSpc>
                <a:spcPct val="90000"/>
              </a:lnSpc>
              <a:buFont typeface="Arial" panose="020B0604020202020204" pitchFamily="34" charset="0"/>
              <a:buChar char="•"/>
            </a:pPr>
            <a:r>
              <a:rPr lang="en-US" sz="2000" dirty="0">
                <a:solidFill>
                  <a:schemeClr val="bg1"/>
                </a:solidFill>
              </a:rPr>
              <a:t>Also useful to develop diagnostics – indirect ways of verifying behavior</a:t>
            </a:r>
          </a:p>
          <a:p>
            <a:pPr marL="800100" lvl="1" indent="-342900">
              <a:lnSpc>
                <a:spcPct val="90000"/>
              </a:lnSpc>
              <a:buFont typeface="Arial" panose="020B0604020202020204" pitchFamily="34" charset="0"/>
              <a:buChar char="•"/>
            </a:pPr>
            <a:r>
              <a:rPr lang="en-US" sz="2000" dirty="0">
                <a:solidFill>
                  <a:schemeClr val="bg1"/>
                </a:solidFill>
              </a:rPr>
              <a:t>Conservation of physical quantities</a:t>
            </a:r>
          </a:p>
          <a:p>
            <a:pPr marL="800100" lvl="1" indent="-342900">
              <a:lnSpc>
                <a:spcPct val="90000"/>
              </a:lnSpc>
              <a:buFont typeface="Arial" panose="020B0604020202020204" pitchFamily="34" charset="0"/>
              <a:buChar char="•"/>
            </a:pPr>
            <a:r>
              <a:rPr lang="en-US" sz="2000" dirty="0">
                <a:solidFill>
                  <a:schemeClr val="bg1"/>
                </a:solidFill>
              </a:rPr>
              <a:t>No non-physical values</a:t>
            </a:r>
          </a:p>
        </p:txBody>
      </p:sp>
      <p:sp>
        <p:nvSpPr>
          <p:cNvPr id="4" name="TextBox 3">
            <a:extLst>
              <a:ext uri="{FF2B5EF4-FFF2-40B4-BE49-F238E27FC236}">
                <a16:creationId xmlns:a16="http://schemas.microsoft.com/office/drawing/2014/main" id="{EEE3EFF9-1991-0ED5-0E24-C67ED8D874A7}"/>
              </a:ext>
            </a:extLst>
          </p:cNvPr>
          <p:cNvSpPr txBox="1"/>
          <p:nvPr/>
        </p:nvSpPr>
        <p:spPr>
          <a:xfrm>
            <a:off x="1375054" y="919506"/>
            <a:ext cx="3870868" cy="461665"/>
          </a:xfrm>
          <a:prstGeom prst="rect">
            <a:avLst/>
          </a:prstGeom>
          <a:noFill/>
        </p:spPr>
        <p:txBody>
          <a:bodyPr wrap="none" lIns="118872" tIns="91440" rIns="118872" bIns="91440" rtlCol="0" anchor="ctr" anchorCtr="0">
            <a:spAutoFit/>
          </a:bodyPr>
          <a:lstStyle/>
          <a:p>
            <a:pPr algn="l">
              <a:lnSpc>
                <a:spcPct val="90000"/>
              </a:lnSpc>
            </a:pPr>
            <a:r>
              <a:rPr lang="en-US" sz="2000" b="1" dirty="0"/>
              <a:t>Elements of test development</a:t>
            </a:r>
          </a:p>
        </p:txBody>
      </p:sp>
    </p:spTree>
    <p:extLst>
      <p:ext uri="{BB962C8B-B14F-4D97-AF65-F5344CB8AC3E}">
        <p14:creationId xmlns:p14="http://schemas.microsoft.com/office/powerpoint/2010/main" val="2597563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Building a Test-suite</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1375054" y="3972180"/>
            <a:ext cx="6302096" cy="2670067"/>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ysClr val="windowText" lastClr="000000"/>
                </a:solidFill>
              </a:rPr>
              <a:t>From a known analytical solution</a:t>
            </a:r>
          </a:p>
          <a:p>
            <a:pPr marL="342900" indent="-342900">
              <a:lnSpc>
                <a:spcPct val="90000"/>
              </a:lnSpc>
              <a:buFont typeface="Arial" panose="020B0604020202020204" pitchFamily="34" charset="0"/>
              <a:buChar char="•"/>
            </a:pPr>
            <a:r>
              <a:rPr lang="en-US" sz="2000" dirty="0">
                <a:solidFill>
                  <a:sysClr val="windowText" lastClr="000000"/>
                </a:solidFill>
              </a:rPr>
              <a:t>Manufacture a solution</a:t>
            </a:r>
          </a:p>
          <a:p>
            <a:pPr marL="342900" indent="-342900">
              <a:lnSpc>
                <a:spcPct val="90000"/>
              </a:lnSpc>
              <a:buFont typeface="Arial" panose="020B0604020202020204" pitchFamily="34" charset="0"/>
              <a:buChar char="•"/>
            </a:pPr>
            <a:r>
              <a:rPr lang="en-US" sz="2000" dirty="0">
                <a:solidFill>
                  <a:sysClr val="windowText" lastClr="000000"/>
                </a:solidFill>
              </a:rPr>
              <a:t>Visualize and inspect output and anoint as baseline</a:t>
            </a:r>
          </a:p>
          <a:p>
            <a:pPr marL="342900" indent="-342900">
              <a:lnSpc>
                <a:spcPct val="90000"/>
              </a:lnSpc>
              <a:buFont typeface="Arial" panose="020B0604020202020204" pitchFamily="34" charset="0"/>
              <a:buChar char="•"/>
            </a:pPr>
            <a:r>
              <a:rPr lang="en-US" sz="2000" dirty="0">
                <a:solidFill>
                  <a:sysClr val="windowText" lastClr="000000"/>
                </a:solidFill>
              </a:rPr>
              <a:t>Run a test case </a:t>
            </a:r>
            <a:r>
              <a:rPr lang="en-US" sz="2000" dirty="0" err="1">
                <a:solidFill>
                  <a:sysClr val="windowText" lastClr="000000"/>
                </a:solidFill>
              </a:rPr>
              <a:t>upto</a:t>
            </a:r>
            <a:r>
              <a:rPr lang="en-US" sz="2000" dirty="0">
                <a:solidFill>
                  <a:sysClr val="windowText" lastClr="000000"/>
                </a:solidFill>
              </a:rPr>
              <a:t> point A and drop a checkpoint. Run another test case up to a later point B. </a:t>
            </a:r>
          </a:p>
          <a:p>
            <a:pPr marL="800100" lvl="1" indent="-342900">
              <a:lnSpc>
                <a:spcPct val="90000"/>
              </a:lnSpc>
              <a:buFont typeface="Arial" panose="020B0604020202020204" pitchFamily="34" charset="0"/>
              <a:buChar char="•"/>
            </a:pPr>
            <a:r>
              <a:rPr lang="en-US" sz="2000" dirty="0">
                <a:solidFill>
                  <a:sysClr val="windowText" lastClr="000000"/>
                </a:solidFill>
              </a:rPr>
              <a:t>Use point A to restart and B as the anointed baseline</a:t>
            </a:r>
          </a:p>
        </p:txBody>
      </p:sp>
      <p:sp>
        <p:nvSpPr>
          <p:cNvPr id="12" name="Rounded Rectangle 11">
            <a:extLst>
              <a:ext uri="{FF2B5EF4-FFF2-40B4-BE49-F238E27FC236}">
                <a16:creationId xmlns:a16="http://schemas.microsoft.com/office/drawing/2014/main" id="{E3A1E368-C8DE-AC7E-30DC-02722CB16FBE}"/>
              </a:ext>
            </a:extLst>
          </p:cNvPr>
          <p:cNvSpPr/>
          <p:nvPr/>
        </p:nvSpPr>
        <p:spPr>
          <a:xfrm>
            <a:off x="1375054" y="1381171"/>
            <a:ext cx="9712046" cy="194008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For some tests assertions will suffice</a:t>
            </a:r>
          </a:p>
          <a:p>
            <a:pPr marL="342900" indent="-342900">
              <a:lnSpc>
                <a:spcPct val="90000"/>
              </a:lnSpc>
              <a:buFont typeface="Arial" panose="020B0604020202020204" pitchFamily="34" charset="0"/>
              <a:buChar char="•"/>
            </a:pPr>
            <a:r>
              <a:rPr lang="en-US" sz="2000" dirty="0">
                <a:solidFill>
                  <a:schemeClr val="bg1"/>
                </a:solidFill>
              </a:rPr>
              <a:t>For others you will need to compare the output against baselines</a:t>
            </a:r>
          </a:p>
          <a:p>
            <a:pPr marL="800100" lvl="1" indent="-342900">
              <a:lnSpc>
                <a:spcPct val="90000"/>
              </a:lnSpc>
              <a:buFont typeface="Arial" panose="020B0604020202020204" pitchFamily="34" charset="0"/>
              <a:buChar char="•"/>
            </a:pPr>
            <a:r>
              <a:rPr lang="en-US" sz="2000" dirty="0">
                <a:solidFill>
                  <a:schemeClr val="bg1"/>
                </a:solidFill>
              </a:rPr>
              <a:t>Building a comparison utility is extremely useful </a:t>
            </a:r>
          </a:p>
          <a:p>
            <a:pPr marL="342900" indent="-342900">
              <a:lnSpc>
                <a:spcPct val="90000"/>
              </a:lnSpc>
              <a:buFont typeface="Arial" panose="020B0604020202020204" pitchFamily="34" charset="0"/>
              <a:buChar char="•"/>
            </a:pPr>
            <a:r>
              <a:rPr lang="en-US" sz="2000" dirty="0">
                <a:solidFill>
                  <a:schemeClr val="bg1"/>
                </a:solidFill>
              </a:rPr>
              <a:t>Also useful to develop diagnostics – indirect ways of verifying behavior</a:t>
            </a:r>
          </a:p>
          <a:p>
            <a:pPr marL="800100" lvl="1" indent="-342900">
              <a:lnSpc>
                <a:spcPct val="90000"/>
              </a:lnSpc>
              <a:buFont typeface="Arial" panose="020B0604020202020204" pitchFamily="34" charset="0"/>
              <a:buChar char="•"/>
            </a:pPr>
            <a:r>
              <a:rPr lang="en-US" sz="2000" dirty="0">
                <a:solidFill>
                  <a:schemeClr val="bg1"/>
                </a:solidFill>
              </a:rPr>
              <a:t>Conservation of physical quantities</a:t>
            </a:r>
          </a:p>
          <a:p>
            <a:pPr marL="800100" lvl="1" indent="-342900">
              <a:lnSpc>
                <a:spcPct val="90000"/>
              </a:lnSpc>
              <a:buFont typeface="Arial" panose="020B0604020202020204" pitchFamily="34" charset="0"/>
              <a:buChar char="•"/>
            </a:pPr>
            <a:r>
              <a:rPr lang="en-US" sz="2000" dirty="0">
                <a:solidFill>
                  <a:schemeClr val="bg1"/>
                </a:solidFill>
              </a:rPr>
              <a:t>No non-physical values</a:t>
            </a:r>
          </a:p>
        </p:txBody>
      </p:sp>
      <p:sp>
        <p:nvSpPr>
          <p:cNvPr id="4" name="TextBox 3">
            <a:extLst>
              <a:ext uri="{FF2B5EF4-FFF2-40B4-BE49-F238E27FC236}">
                <a16:creationId xmlns:a16="http://schemas.microsoft.com/office/drawing/2014/main" id="{EEE3EFF9-1991-0ED5-0E24-C67ED8D874A7}"/>
              </a:ext>
            </a:extLst>
          </p:cNvPr>
          <p:cNvSpPr txBox="1"/>
          <p:nvPr/>
        </p:nvSpPr>
        <p:spPr>
          <a:xfrm>
            <a:off x="1375054" y="919506"/>
            <a:ext cx="3870868" cy="461665"/>
          </a:xfrm>
          <a:prstGeom prst="rect">
            <a:avLst/>
          </a:prstGeom>
          <a:noFill/>
        </p:spPr>
        <p:txBody>
          <a:bodyPr wrap="none" lIns="118872" tIns="91440" rIns="118872" bIns="91440" rtlCol="0" anchor="ctr" anchorCtr="0">
            <a:spAutoFit/>
          </a:bodyPr>
          <a:lstStyle/>
          <a:p>
            <a:pPr algn="l">
              <a:lnSpc>
                <a:spcPct val="90000"/>
              </a:lnSpc>
            </a:pPr>
            <a:r>
              <a:rPr lang="en-US" sz="2000" b="1" dirty="0"/>
              <a:t>Elements of test development</a:t>
            </a:r>
          </a:p>
        </p:txBody>
      </p:sp>
      <p:sp>
        <p:nvSpPr>
          <p:cNvPr id="13" name="TextBox 12">
            <a:extLst>
              <a:ext uri="{FF2B5EF4-FFF2-40B4-BE49-F238E27FC236}">
                <a16:creationId xmlns:a16="http://schemas.microsoft.com/office/drawing/2014/main" id="{48420E51-C9F6-C5FD-F215-CF01A9FBB0E9}"/>
              </a:ext>
            </a:extLst>
          </p:cNvPr>
          <p:cNvSpPr txBox="1"/>
          <p:nvPr/>
        </p:nvSpPr>
        <p:spPr>
          <a:xfrm>
            <a:off x="1281531" y="3533632"/>
            <a:ext cx="4441537" cy="461665"/>
          </a:xfrm>
          <a:prstGeom prst="rect">
            <a:avLst/>
          </a:prstGeom>
          <a:noFill/>
        </p:spPr>
        <p:txBody>
          <a:bodyPr wrap="none" lIns="118872" tIns="91440" rIns="118872" bIns="91440" rtlCol="0" anchor="ctr" anchorCtr="0">
            <a:spAutoFit/>
          </a:bodyPr>
          <a:lstStyle/>
          <a:p>
            <a:pPr algn="l">
              <a:lnSpc>
                <a:spcPct val="90000"/>
              </a:lnSpc>
            </a:pPr>
            <a:r>
              <a:rPr lang="en-US" sz="2000" b="1" dirty="0"/>
              <a:t>Building baselines for comparison</a:t>
            </a:r>
          </a:p>
        </p:txBody>
      </p:sp>
    </p:spTree>
    <p:extLst>
      <p:ext uri="{BB962C8B-B14F-4D97-AF65-F5344CB8AC3E}">
        <p14:creationId xmlns:p14="http://schemas.microsoft.com/office/powerpoint/2010/main" val="1025052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Building a Test-suite</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1375054" y="3972180"/>
            <a:ext cx="6302096" cy="2670067"/>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ysClr val="windowText" lastClr="000000"/>
                </a:solidFill>
              </a:rPr>
              <a:t>From a known analytical solution</a:t>
            </a:r>
          </a:p>
          <a:p>
            <a:pPr marL="342900" indent="-342900">
              <a:lnSpc>
                <a:spcPct val="90000"/>
              </a:lnSpc>
              <a:buFont typeface="Arial" panose="020B0604020202020204" pitchFamily="34" charset="0"/>
              <a:buChar char="•"/>
            </a:pPr>
            <a:r>
              <a:rPr lang="en-US" sz="2000" dirty="0">
                <a:solidFill>
                  <a:sysClr val="windowText" lastClr="000000"/>
                </a:solidFill>
              </a:rPr>
              <a:t>Manufacture a solution</a:t>
            </a:r>
          </a:p>
          <a:p>
            <a:pPr marL="342900" indent="-342900">
              <a:lnSpc>
                <a:spcPct val="90000"/>
              </a:lnSpc>
              <a:buFont typeface="Arial" panose="020B0604020202020204" pitchFamily="34" charset="0"/>
              <a:buChar char="•"/>
            </a:pPr>
            <a:r>
              <a:rPr lang="en-US" sz="2000" dirty="0">
                <a:solidFill>
                  <a:sysClr val="windowText" lastClr="000000"/>
                </a:solidFill>
              </a:rPr>
              <a:t>Visualize and inspect output and anoint as baseline</a:t>
            </a:r>
          </a:p>
          <a:p>
            <a:pPr marL="342900" indent="-342900">
              <a:lnSpc>
                <a:spcPct val="90000"/>
              </a:lnSpc>
              <a:buFont typeface="Arial" panose="020B0604020202020204" pitchFamily="34" charset="0"/>
              <a:buChar char="•"/>
            </a:pPr>
            <a:r>
              <a:rPr lang="en-US" sz="2000" dirty="0">
                <a:solidFill>
                  <a:sysClr val="windowText" lastClr="000000"/>
                </a:solidFill>
              </a:rPr>
              <a:t>Run a test case up to point A and drop a checkpoint. Run another test case up to a later point B. </a:t>
            </a:r>
          </a:p>
          <a:p>
            <a:pPr marL="800100" lvl="1" indent="-342900">
              <a:lnSpc>
                <a:spcPct val="90000"/>
              </a:lnSpc>
              <a:buFont typeface="Arial" panose="020B0604020202020204" pitchFamily="34" charset="0"/>
              <a:buChar char="•"/>
            </a:pPr>
            <a:r>
              <a:rPr lang="en-US" sz="2000" dirty="0">
                <a:solidFill>
                  <a:sysClr val="windowText" lastClr="000000"/>
                </a:solidFill>
              </a:rPr>
              <a:t>Use point A to restart and B as the anointed baseline</a:t>
            </a:r>
          </a:p>
        </p:txBody>
      </p:sp>
      <p:sp>
        <p:nvSpPr>
          <p:cNvPr id="12" name="Rounded Rectangle 11">
            <a:extLst>
              <a:ext uri="{FF2B5EF4-FFF2-40B4-BE49-F238E27FC236}">
                <a16:creationId xmlns:a16="http://schemas.microsoft.com/office/drawing/2014/main" id="{E3A1E368-C8DE-AC7E-30DC-02722CB16FBE}"/>
              </a:ext>
            </a:extLst>
          </p:cNvPr>
          <p:cNvSpPr/>
          <p:nvPr/>
        </p:nvSpPr>
        <p:spPr>
          <a:xfrm>
            <a:off x="1375054" y="1381171"/>
            <a:ext cx="9712046" cy="194008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For some tests assertions will suffice</a:t>
            </a:r>
          </a:p>
          <a:p>
            <a:pPr marL="342900" indent="-342900">
              <a:lnSpc>
                <a:spcPct val="90000"/>
              </a:lnSpc>
              <a:buFont typeface="Arial" panose="020B0604020202020204" pitchFamily="34" charset="0"/>
              <a:buChar char="•"/>
            </a:pPr>
            <a:r>
              <a:rPr lang="en-US" sz="2000" dirty="0">
                <a:solidFill>
                  <a:schemeClr val="bg1"/>
                </a:solidFill>
              </a:rPr>
              <a:t>For others you will need to compare the output against baselines</a:t>
            </a:r>
          </a:p>
          <a:p>
            <a:pPr marL="800100" lvl="1" indent="-342900">
              <a:lnSpc>
                <a:spcPct val="90000"/>
              </a:lnSpc>
              <a:buFont typeface="Arial" panose="020B0604020202020204" pitchFamily="34" charset="0"/>
              <a:buChar char="•"/>
            </a:pPr>
            <a:r>
              <a:rPr lang="en-US" sz="2000" dirty="0">
                <a:solidFill>
                  <a:schemeClr val="bg1"/>
                </a:solidFill>
              </a:rPr>
              <a:t>Building a comparison utility is extremely useful </a:t>
            </a:r>
          </a:p>
          <a:p>
            <a:pPr marL="342900" indent="-342900">
              <a:lnSpc>
                <a:spcPct val="90000"/>
              </a:lnSpc>
              <a:buFont typeface="Arial" panose="020B0604020202020204" pitchFamily="34" charset="0"/>
              <a:buChar char="•"/>
            </a:pPr>
            <a:r>
              <a:rPr lang="en-US" sz="2000" dirty="0">
                <a:solidFill>
                  <a:schemeClr val="bg1"/>
                </a:solidFill>
              </a:rPr>
              <a:t>Also useful to develop diagnostics – indirect ways of verifying behavior</a:t>
            </a:r>
          </a:p>
          <a:p>
            <a:pPr marL="800100" lvl="1" indent="-342900">
              <a:lnSpc>
                <a:spcPct val="90000"/>
              </a:lnSpc>
              <a:buFont typeface="Arial" panose="020B0604020202020204" pitchFamily="34" charset="0"/>
              <a:buChar char="•"/>
            </a:pPr>
            <a:r>
              <a:rPr lang="en-US" sz="2000" dirty="0">
                <a:solidFill>
                  <a:schemeClr val="bg1"/>
                </a:solidFill>
              </a:rPr>
              <a:t>Conservation of physical quantities</a:t>
            </a:r>
          </a:p>
          <a:p>
            <a:pPr marL="800100" lvl="1" indent="-342900">
              <a:lnSpc>
                <a:spcPct val="90000"/>
              </a:lnSpc>
              <a:buFont typeface="Arial" panose="020B0604020202020204" pitchFamily="34" charset="0"/>
              <a:buChar char="•"/>
            </a:pPr>
            <a:r>
              <a:rPr lang="en-US" sz="2000" dirty="0">
                <a:solidFill>
                  <a:schemeClr val="bg1"/>
                </a:solidFill>
              </a:rPr>
              <a:t>No non-physical values</a:t>
            </a:r>
          </a:p>
        </p:txBody>
      </p:sp>
      <p:sp>
        <p:nvSpPr>
          <p:cNvPr id="4" name="TextBox 3">
            <a:extLst>
              <a:ext uri="{FF2B5EF4-FFF2-40B4-BE49-F238E27FC236}">
                <a16:creationId xmlns:a16="http://schemas.microsoft.com/office/drawing/2014/main" id="{EEE3EFF9-1991-0ED5-0E24-C67ED8D874A7}"/>
              </a:ext>
            </a:extLst>
          </p:cNvPr>
          <p:cNvSpPr txBox="1"/>
          <p:nvPr/>
        </p:nvSpPr>
        <p:spPr>
          <a:xfrm>
            <a:off x="1375054" y="919506"/>
            <a:ext cx="3870868" cy="461665"/>
          </a:xfrm>
          <a:prstGeom prst="rect">
            <a:avLst/>
          </a:prstGeom>
          <a:noFill/>
        </p:spPr>
        <p:txBody>
          <a:bodyPr wrap="none" lIns="118872" tIns="91440" rIns="118872" bIns="91440" rtlCol="0" anchor="ctr" anchorCtr="0">
            <a:spAutoFit/>
          </a:bodyPr>
          <a:lstStyle/>
          <a:p>
            <a:pPr algn="l">
              <a:lnSpc>
                <a:spcPct val="90000"/>
              </a:lnSpc>
            </a:pPr>
            <a:r>
              <a:rPr lang="en-US" sz="2000" b="1" dirty="0"/>
              <a:t>Elements of test development</a:t>
            </a:r>
          </a:p>
        </p:txBody>
      </p:sp>
      <p:sp>
        <p:nvSpPr>
          <p:cNvPr id="13" name="TextBox 12">
            <a:extLst>
              <a:ext uri="{FF2B5EF4-FFF2-40B4-BE49-F238E27FC236}">
                <a16:creationId xmlns:a16="http://schemas.microsoft.com/office/drawing/2014/main" id="{48420E51-C9F6-C5FD-F215-CF01A9FBB0E9}"/>
              </a:ext>
            </a:extLst>
          </p:cNvPr>
          <p:cNvSpPr txBox="1"/>
          <p:nvPr/>
        </p:nvSpPr>
        <p:spPr>
          <a:xfrm>
            <a:off x="1281531" y="3533632"/>
            <a:ext cx="4441537" cy="461665"/>
          </a:xfrm>
          <a:prstGeom prst="rect">
            <a:avLst/>
          </a:prstGeom>
          <a:noFill/>
        </p:spPr>
        <p:txBody>
          <a:bodyPr wrap="none" lIns="118872" tIns="91440" rIns="118872" bIns="91440" rtlCol="0" anchor="ctr" anchorCtr="0">
            <a:spAutoFit/>
          </a:bodyPr>
          <a:lstStyle/>
          <a:p>
            <a:pPr algn="l">
              <a:lnSpc>
                <a:spcPct val="90000"/>
              </a:lnSpc>
            </a:pPr>
            <a:r>
              <a:rPr lang="en-US" sz="2000" b="1" dirty="0"/>
              <a:t>Building baselines for comparison</a:t>
            </a:r>
          </a:p>
        </p:txBody>
      </p:sp>
      <p:sp>
        <p:nvSpPr>
          <p:cNvPr id="16" name="Rounded Rectangle 15">
            <a:extLst>
              <a:ext uri="{FF2B5EF4-FFF2-40B4-BE49-F238E27FC236}">
                <a16:creationId xmlns:a16="http://schemas.microsoft.com/office/drawing/2014/main" id="{D3069DB2-512D-E621-9BFB-35F7F8DB59DB}"/>
              </a:ext>
            </a:extLst>
          </p:cNvPr>
          <p:cNvSpPr/>
          <p:nvPr/>
        </p:nvSpPr>
        <p:spPr>
          <a:xfrm>
            <a:off x="8203242" y="3972180"/>
            <a:ext cx="2397318" cy="195419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Apply scaffolding for selection of tests … explained next</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007032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Tree>
    <p:custDataLst>
      <p:tags r:id="rId1"/>
    </p:custDataLst>
    <p:extLst>
      <p:ext uri="{BB962C8B-B14F-4D97-AF65-F5344CB8AC3E}">
        <p14:creationId xmlns:p14="http://schemas.microsoft.com/office/powerpoint/2010/main" val="2975949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301720" y="1406387"/>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
        <p:nvSpPr>
          <p:cNvPr id="4" name="Rounded Rectangle 3">
            <a:extLst>
              <a:ext uri="{FF2B5EF4-FFF2-40B4-BE49-F238E27FC236}">
                <a16:creationId xmlns:a16="http://schemas.microsoft.com/office/drawing/2014/main" id="{820F3246-481E-3BC2-8F33-808C1A76ABB6}"/>
              </a:ext>
            </a:extLst>
          </p:cNvPr>
          <p:cNvSpPr/>
          <p:nvPr/>
        </p:nvSpPr>
        <p:spPr>
          <a:xfrm>
            <a:off x="7721651" y="1885631"/>
            <a:ext cx="3627053" cy="3265498"/>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err="1">
                <a:solidFill>
                  <a:schemeClr val="bg1"/>
                </a:solidFill>
              </a:rPr>
              <a:t>Sedov</a:t>
            </a:r>
            <a:r>
              <a:rPr lang="en-US" sz="2000" dirty="0">
                <a:solidFill>
                  <a:schemeClr val="bg1"/>
                </a:solidFill>
              </a:rPr>
              <a:t> blast wave</a:t>
            </a:r>
          </a:p>
          <a:p>
            <a:pPr marL="342900" indent="-342900">
              <a:lnSpc>
                <a:spcPct val="90000"/>
              </a:lnSpc>
              <a:buFont typeface="Arial" panose="020B0604020202020204" pitchFamily="34" charset="0"/>
              <a:buChar char="•"/>
            </a:pPr>
            <a:r>
              <a:rPr lang="en-US" sz="2000" dirty="0">
                <a:solidFill>
                  <a:schemeClr val="bg1"/>
                </a:solidFill>
              </a:rPr>
              <a:t>High pressure at the center</a:t>
            </a:r>
          </a:p>
          <a:p>
            <a:pPr marL="342900" indent="-342900">
              <a:lnSpc>
                <a:spcPct val="90000"/>
              </a:lnSpc>
              <a:buFont typeface="Arial" panose="020B0604020202020204" pitchFamily="34" charset="0"/>
              <a:buChar char="•"/>
            </a:pPr>
            <a:r>
              <a:rPr lang="en-US" sz="2000" dirty="0">
                <a:solidFill>
                  <a:schemeClr val="bg1"/>
                </a:solidFill>
              </a:rPr>
              <a:t>Shock moves out in a circle</a:t>
            </a:r>
          </a:p>
          <a:p>
            <a:pPr marL="342900" indent="-342900">
              <a:lnSpc>
                <a:spcPct val="90000"/>
              </a:lnSpc>
              <a:buFont typeface="Arial" panose="020B0604020202020204" pitchFamily="34" charset="0"/>
              <a:buChar char="•"/>
            </a:pPr>
            <a:r>
              <a:rPr lang="en-US" sz="2000" dirty="0">
                <a:solidFill>
                  <a:schemeClr val="bg1"/>
                </a:solidFill>
              </a:rPr>
              <a:t>Analytical solution for how far the shock has travelled</a:t>
            </a:r>
          </a:p>
          <a:p>
            <a:pPr marL="342900" indent="-342900">
              <a:lnSpc>
                <a:spcPct val="90000"/>
              </a:lnSpc>
              <a:buFont typeface="Arial" panose="020B0604020202020204" pitchFamily="34" charset="0"/>
              <a:buChar char="•"/>
            </a:pPr>
            <a:endParaRPr lang="en-US" sz="2000" dirty="0">
              <a:solidFill>
                <a:schemeClr val="bg1"/>
              </a:solidFill>
            </a:endParaRPr>
          </a:p>
        </p:txBody>
      </p:sp>
    </p:spTree>
    <p:custDataLst>
      <p:tags r:id="rId1"/>
    </p:custDataLst>
    <p:extLst>
      <p:ext uri="{BB962C8B-B14F-4D97-AF65-F5344CB8AC3E}">
        <p14:creationId xmlns:p14="http://schemas.microsoft.com/office/powerpoint/2010/main" val="120810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Tree>
    <p:custDataLst>
      <p:tags r:id="rId1"/>
    </p:custDataLst>
    <p:extLst>
      <p:ext uri="{BB962C8B-B14F-4D97-AF65-F5344CB8AC3E}">
        <p14:creationId xmlns:p14="http://schemas.microsoft.com/office/powerpoint/2010/main" val="3967456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
        <p:nvSpPr>
          <p:cNvPr id="4" name="Rounded Rectangle 3">
            <a:extLst>
              <a:ext uri="{FF2B5EF4-FFF2-40B4-BE49-F238E27FC236}">
                <a16:creationId xmlns:a16="http://schemas.microsoft.com/office/drawing/2014/main" id="{E5484925-C7F9-2A60-D496-70C9AA0F5262}"/>
              </a:ext>
            </a:extLst>
          </p:cNvPr>
          <p:cNvSpPr/>
          <p:nvPr/>
        </p:nvSpPr>
        <p:spPr>
          <a:xfrm>
            <a:off x="2598578" y="4598505"/>
            <a:ext cx="3627053" cy="9144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 unit test </a:t>
            </a:r>
          </a:p>
        </p:txBody>
      </p:sp>
    </p:spTree>
    <p:custDataLst>
      <p:tags r:id="rId1"/>
    </p:custDataLst>
    <p:extLst>
      <p:ext uri="{BB962C8B-B14F-4D97-AF65-F5344CB8AC3E}">
        <p14:creationId xmlns:p14="http://schemas.microsoft.com/office/powerpoint/2010/main" val="110228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602169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214578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
        <p:nvSpPr>
          <p:cNvPr id="4" name="Rounded Rectangle 3">
            <a:extLst>
              <a:ext uri="{FF2B5EF4-FFF2-40B4-BE49-F238E27FC236}">
                <a16:creationId xmlns:a16="http://schemas.microsoft.com/office/drawing/2014/main" id="{E5484925-C7F9-2A60-D496-70C9AA0F5262}"/>
              </a:ext>
            </a:extLst>
          </p:cNvPr>
          <p:cNvSpPr/>
          <p:nvPr/>
        </p:nvSpPr>
        <p:spPr>
          <a:xfrm>
            <a:off x="6672465" y="4322729"/>
            <a:ext cx="4547985" cy="13549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another unit test with manufactured solution</a:t>
            </a:r>
          </a:p>
        </p:txBody>
      </p:sp>
    </p:spTree>
    <p:custDataLst>
      <p:tags r:id="rId1"/>
    </p:custDataLst>
    <p:extLst>
      <p:ext uri="{BB962C8B-B14F-4D97-AF65-F5344CB8AC3E}">
        <p14:creationId xmlns:p14="http://schemas.microsoft.com/office/powerpoint/2010/main" val="3386603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Hydrodynamics</a:t>
            </a:r>
          </a:p>
        </p:txBody>
      </p:sp>
      <p:sp>
        <p:nvSpPr>
          <p:cNvPr id="5" name="Content Placeholder 4"/>
          <p:cNvSpPr>
            <a:spLocks noGrp="1"/>
          </p:cNvSpPr>
          <p:nvPr>
            <p:ph sz="quarter" idx="1"/>
          </p:nvPr>
        </p:nvSpPr>
        <p:spPr>
          <a:xfrm>
            <a:off x="398469" y="1193212"/>
            <a:ext cx="10812869" cy="2570405"/>
          </a:xfrm>
        </p:spPr>
        <p:txBody>
          <a:bodyPr/>
          <a:lstStyle/>
          <a:p>
            <a:r>
              <a:rPr lang="en-US" dirty="0"/>
              <a:t>Apply initial conditions to the mesh</a:t>
            </a:r>
          </a:p>
          <a:p>
            <a:pPr lvl="1"/>
            <a:r>
              <a:rPr lang="en-US" dirty="0"/>
              <a:t>zeroes everywhere except at the center</a:t>
            </a:r>
          </a:p>
          <a:p>
            <a:r>
              <a:rPr lang="en-US" dirty="0"/>
              <a:t>Write code for the analytical expression of the distance traveled by the shock</a:t>
            </a:r>
          </a:p>
          <a:p>
            <a:r>
              <a:rPr lang="en-US" dirty="0"/>
              <a:t>Do time integration</a:t>
            </a:r>
          </a:p>
          <a:p>
            <a:r>
              <a:rPr lang="en-US" dirty="0"/>
              <a:t>At time </a:t>
            </a:r>
            <a:r>
              <a:rPr lang="en-US" b="1" dirty="0"/>
              <a:t>T </a:t>
            </a:r>
            <a:r>
              <a:rPr lang="en-US" dirty="0"/>
              <a:t>compare evolved solution against analytical solution</a:t>
            </a:r>
            <a:endParaRPr lang="en-US" b="1" dirty="0"/>
          </a:p>
          <a:p>
            <a:pPr marL="0" indent="0">
              <a:buNone/>
            </a:pPr>
            <a:endParaRPr lang="en-US" dirty="0"/>
          </a:p>
        </p:txBody>
      </p:sp>
      <p:sp>
        <p:nvSpPr>
          <p:cNvPr id="3" name="Rounded Rectangle 2">
            <a:extLst>
              <a:ext uri="{FF2B5EF4-FFF2-40B4-BE49-F238E27FC236}">
                <a16:creationId xmlns:a16="http://schemas.microsoft.com/office/drawing/2014/main" id="{FCD39F8F-B00D-5B2C-06A4-9F8AA5448B26}"/>
              </a:ext>
            </a:extLst>
          </p:cNvPr>
          <p:cNvSpPr/>
          <p:nvPr/>
        </p:nvSpPr>
        <p:spPr>
          <a:xfrm>
            <a:off x="1742657" y="3911912"/>
            <a:ext cx="9468681" cy="872123"/>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both mesh and EOS unit test pass, then any failure is in Hydrodynamics</a:t>
            </a:r>
          </a:p>
          <a:p>
            <a:pPr algn="ctr">
              <a:lnSpc>
                <a:spcPct val="90000"/>
              </a:lnSpc>
            </a:pPr>
            <a:r>
              <a:rPr lang="en-US" sz="2000" dirty="0">
                <a:solidFill>
                  <a:schemeClr val="bg1"/>
                </a:solidFill>
              </a:rPr>
              <a:t>This is a composite unit test</a:t>
            </a:r>
          </a:p>
        </p:txBody>
      </p:sp>
      <p:sp>
        <p:nvSpPr>
          <p:cNvPr id="6" name="Rounded Rectangle 5">
            <a:extLst>
              <a:ext uri="{FF2B5EF4-FFF2-40B4-BE49-F238E27FC236}">
                <a16:creationId xmlns:a16="http://schemas.microsoft.com/office/drawing/2014/main" id="{DB7AEADD-DC0C-D749-0362-CFF384CFC3B9}"/>
              </a:ext>
            </a:extLst>
          </p:cNvPr>
          <p:cNvSpPr/>
          <p:nvPr/>
        </p:nvSpPr>
        <p:spPr>
          <a:xfrm>
            <a:off x="2955235" y="5022574"/>
            <a:ext cx="4863548" cy="7421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This is also the idea behind scaffolding </a:t>
            </a:r>
          </a:p>
        </p:txBody>
      </p:sp>
    </p:spTree>
    <p:custDataLst>
      <p:tags r:id="rId1"/>
    </p:custDataLst>
    <p:extLst>
      <p:ext uri="{BB962C8B-B14F-4D97-AF65-F5344CB8AC3E}">
        <p14:creationId xmlns:p14="http://schemas.microsoft.com/office/powerpoint/2010/main" val="1531542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Tree>
    <p:extLst>
      <p:ext uri="{BB962C8B-B14F-4D97-AF65-F5344CB8AC3E}">
        <p14:creationId xmlns:p14="http://schemas.microsoft.com/office/powerpoint/2010/main" val="420675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
        <p:nvSpPr>
          <p:cNvPr id="2" name="Rounded Rectangle 1">
            <a:extLst>
              <a:ext uri="{FF2B5EF4-FFF2-40B4-BE49-F238E27FC236}">
                <a16:creationId xmlns:a16="http://schemas.microsoft.com/office/drawing/2014/main" id="{E3EE4D45-283D-1E60-00E0-FE348E1C0A0C}"/>
              </a:ext>
            </a:extLst>
          </p:cNvPr>
          <p:cNvSpPr/>
          <p:nvPr/>
        </p:nvSpPr>
        <p:spPr>
          <a:xfrm>
            <a:off x="7885872" y="1733550"/>
            <a:ext cx="3974465" cy="2552700"/>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continued to build scaffolding and are using granular testing to pinpoint the cause of error</a:t>
            </a:r>
          </a:p>
        </p:txBody>
      </p:sp>
    </p:spTree>
    <p:extLst>
      <p:ext uri="{BB962C8B-B14F-4D97-AF65-F5344CB8AC3E}">
        <p14:creationId xmlns:p14="http://schemas.microsoft.com/office/powerpoint/2010/main" val="4249867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
        <p:nvSpPr>
          <p:cNvPr id="2" name="Rounded Rectangle 1">
            <a:extLst>
              <a:ext uri="{FF2B5EF4-FFF2-40B4-BE49-F238E27FC236}">
                <a16:creationId xmlns:a16="http://schemas.microsoft.com/office/drawing/2014/main" id="{E3EE4D45-283D-1E60-00E0-FE348E1C0A0C}"/>
              </a:ext>
            </a:extLst>
          </p:cNvPr>
          <p:cNvSpPr/>
          <p:nvPr/>
        </p:nvSpPr>
        <p:spPr>
          <a:xfrm>
            <a:off x="7885872" y="1733550"/>
            <a:ext cx="3974465" cy="2552700"/>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continued to build scaffolding and are using granular testing to pinpoint the cause of error</a:t>
            </a:r>
          </a:p>
        </p:txBody>
      </p:sp>
      <p:sp>
        <p:nvSpPr>
          <p:cNvPr id="3" name="Rounded Rectangle 2">
            <a:extLst>
              <a:ext uri="{FF2B5EF4-FFF2-40B4-BE49-F238E27FC236}">
                <a16:creationId xmlns:a16="http://schemas.microsoft.com/office/drawing/2014/main" id="{92A9624E-ABDF-34C6-CADC-9B4A35DFD25E}"/>
              </a:ext>
            </a:extLst>
          </p:cNvPr>
          <p:cNvSpPr/>
          <p:nvPr/>
        </p:nvSpPr>
        <p:spPr>
          <a:xfrm>
            <a:off x="7885872" y="4482234"/>
            <a:ext cx="3974465" cy="107084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All of these are examples of white box testing</a:t>
            </a:r>
          </a:p>
        </p:txBody>
      </p:sp>
    </p:spTree>
    <p:extLst>
      <p:ext uri="{BB962C8B-B14F-4D97-AF65-F5344CB8AC3E}">
        <p14:creationId xmlns:p14="http://schemas.microsoft.com/office/powerpoint/2010/main" val="1642722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408175" y="203464"/>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Mixed White/Black Box Testing For a Legacy Code</a:t>
            </a:r>
          </a:p>
        </p:txBody>
      </p:sp>
    </p:spTree>
    <p:custDataLst>
      <p:tags r:id="rId1"/>
    </p:custDataLst>
    <p:extLst>
      <p:ext uri="{BB962C8B-B14F-4D97-AF65-F5344CB8AC3E}">
        <p14:creationId xmlns:p14="http://schemas.microsoft.com/office/powerpoint/2010/main" val="5517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3" name="Content Placeholder 2">
            <a:extLst>
              <a:ext uri="{FF2B5EF4-FFF2-40B4-BE49-F238E27FC236}">
                <a16:creationId xmlns:a16="http://schemas.microsoft.com/office/drawing/2014/main" id="{33CEB475-6103-499A-277A-222D42710F9B}"/>
              </a:ext>
            </a:extLst>
          </p:cNvPr>
          <p:cNvSpPr>
            <a:spLocks noGrp="1"/>
          </p:cNvSpPr>
          <p:nvPr>
            <p:ph idx="1"/>
          </p:nvPr>
        </p:nvSpPr>
        <p:spPr>
          <a:xfrm>
            <a:off x="710317" y="1405111"/>
            <a:ext cx="11369809" cy="4047778"/>
          </a:xfrm>
        </p:spPr>
        <p:txBody>
          <a:bodyPr/>
          <a:lstStyle/>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https://bssw.io/items?topic=testing</a:t>
            </a:r>
            <a:endParaRPr lang="en-US" dirty="0"/>
          </a:p>
        </p:txBody>
      </p:sp>
    </p:spTree>
    <p:extLst>
      <p:ext uri="{BB962C8B-B14F-4D97-AF65-F5344CB8AC3E}">
        <p14:creationId xmlns:p14="http://schemas.microsoft.com/office/powerpoint/2010/main" val="3388918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31832-2156-504F-B8AF-48ABE34B424D}"/>
              </a:ext>
            </a:extLst>
          </p:cNvPr>
          <p:cNvSpPr>
            <a:spLocks noGrp="1"/>
          </p:cNvSpPr>
          <p:nvPr>
            <p:ph idx="1"/>
          </p:nvPr>
        </p:nvSpPr>
        <p:spPr>
          <a:xfrm>
            <a:off x="609443" y="1385204"/>
            <a:ext cx="6470978" cy="4422776"/>
          </a:xfrm>
        </p:spPr>
        <p:txBody>
          <a:bodyPr/>
          <a:lstStyle/>
          <a:p>
            <a:r>
              <a:rPr lang="en-US" sz="2200" dirty="0"/>
              <a:t>Expose parts of the code that aren’t being tested</a:t>
            </a:r>
          </a:p>
          <a:p>
            <a:pPr lvl="1"/>
            <a:r>
              <a:rPr lang="en-US" sz="1900" dirty="0" err="1"/>
              <a:t>gcov</a:t>
            </a:r>
            <a:r>
              <a:rPr lang="en-US" sz="1900" dirty="0"/>
              <a:t> - standard utility with the GNU compiler collection suite (we will use it in the next few slides)</a:t>
            </a:r>
          </a:p>
          <a:p>
            <a:pPr lvl="1"/>
            <a:r>
              <a:rPr lang="en-US" sz="1900" dirty="0"/>
              <a:t>Compile/link with –coverage &amp; turn off optimization</a:t>
            </a:r>
          </a:p>
          <a:p>
            <a:pPr lvl="1"/>
            <a:r>
              <a:rPr lang="en-US" sz="1900" dirty="0"/>
              <a:t>Counts the number of times each statement is executed</a:t>
            </a:r>
          </a:p>
          <a:p>
            <a:pPr lvl="1"/>
            <a:r>
              <a:rPr lang="en-US" sz="1900" dirty="0"/>
              <a:t>Necessary for testing, but not sufficient</a:t>
            </a:r>
          </a:p>
          <a:p>
            <a:r>
              <a:rPr lang="en-US" sz="2200" dirty="0" err="1"/>
              <a:t>gcov</a:t>
            </a:r>
            <a:r>
              <a:rPr lang="en-US" sz="2200" dirty="0"/>
              <a:t> also works for C and Fortran</a:t>
            </a:r>
          </a:p>
          <a:p>
            <a:pPr lvl="1"/>
            <a:r>
              <a:rPr lang="en-US" sz="1900" dirty="0"/>
              <a:t>Other tools exist for other languages</a:t>
            </a:r>
          </a:p>
          <a:p>
            <a:pPr lvl="1"/>
            <a:r>
              <a:rPr lang="en-US" sz="1900" dirty="0" err="1"/>
              <a:t>JCov</a:t>
            </a:r>
            <a:r>
              <a:rPr lang="en-US" sz="1900" dirty="0"/>
              <a:t> for Java</a:t>
            </a:r>
          </a:p>
          <a:p>
            <a:pPr lvl="1"/>
            <a:r>
              <a:rPr lang="en-US" sz="1900" dirty="0" err="1"/>
              <a:t>Coverage.py</a:t>
            </a:r>
            <a:r>
              <a:rPr lang="en-US" sz="1900" dirty="0"/>
              <a:t> for python</a:t>
            </a:r>
          </a:p>
          <a:p>
            <a:pPr lvl="1"/>
            <a:r>
              <a:rPr lang="en-US" sz="1900" dirty="0" err="1"/>
              <a:t>Devel</a:t>
            </a:r>
            <a:r>
              <a:rPr lang="en-US" sz="1900" dirty="0"/>
              <a:t>::Cover for </a:t>
            </a:r>
            <a:r>
              <a:rPr lang="en-US" sz="1900" dirty="0" err="1"/>
              <a:t>perl</a:t>
            </a:r>
            <a:endParaRPr lang="en-US" sz="1900" dirty="0"/>
          </a:p>
          <a:p>
            <a:pPr lvl="1"/>
            <a:r>
              <a:rPr lang="en-US" sz="1900" dirty="0"/>
              <a:t>profile for MATLAB</a:t>
            </a:r>
          </a:p>
          <a:p>
            <a:endParaRPr lang="en-US" sz="2000" dirty="0"/>
          </a:p>
        </p:txBody>
      </p:sp>
      <p:sp>
        <p:nvSpPr>
          <p:cNvPr id="4" name="Text Placeholder 3">
            <a:extLst>
              <a:ext uri="{FF2B5EF4-FFF2-40B4-BE49-F238E27FC236}">
                <a16:creationId xmlns:a16="http://schemas.microsoft.com/office/drawing/2014/main" id="{F62A6E05-B1BD-534E-884C-E62949A07353}"/>
              </a:ext>
            </a:extLst>
          </p:cNvPr>
          <p:cNvSpPr>
            <a:spLocks noGrp="1"/>
          </p:cNvSpPr>
          <p:nvPr>
            <p:ph type="body" sz="quarter" idx="12"/>
          </p:nvPr>
        </p:nvSpPr>
        <p:spPr>
          <a:xfrm>
            <a:off x="609442" y="853958"/>
            <a:ext cx="11160961" cy="499715"/>
          </a:xfrm>
        </p:spPr>
        <p:txBody>
          <a:bodyPr/>
          <a:lstStyle/>
          <a:p>
            <a:r>
              <a:rPr lang="en-US" dirty="0"/>
              <a:t>Code coverage tools</a:t>
            </a:r>
          </a:p>
          <a:p>
            <a:endParaRPr lang="en-US" dirty="0"/>
          </a:p>
        </p:txBody>
      </p:sp>
      <p:sp>
        <p:nvSpPr>
          <p:cNvPr id="2" name="Title 1">
            <a:extLst>
              <a:ext uri="{FF2B5EF4-FFF2-40B4-BE49-F238E27FC236}">
                <a16:creationId xmlns:a16="http://schemas.microsoft.com/office/drawing/2014/main" id="{75E86857-8815-FB42-AB5A-F79919C28FB0}"/>
              </a:ext>
            </a:extLst>
          </p:cNvPr>
          <p:cNvSpPr>
            <a:spLocks noGrp="1"/>
          </p:cNvSpPr>
          <p:nvPr>
            <p:ph type="title"/>
          </p:nvPr>
        </p:nvSpPr>
        <p:spPr/>
        <p:txBody>
          <a:bodyPr/>
          <a:lstStyle/>
          <a:p>
            <a:r>
              <a:rPr lang="en-US" dirty="0"/>
              <a:t>How do we determine what tests are needed?</a:t>
            </a:r>
          </a:p>
        </p:txBody>
      </p:sp>
      <p:sp>
        <p:nvSpPr>
          <p:cNvPr id="7" name="Content Placeholder 2">
            <a:extLst>
              <a:ext uri="{FF2B5EF4-FFF2-40B4-BE49-F238E27FC236}">
                <a16:creationId xmlns:a16="http://schemas.microsoft.com/office/drawing/2014/main" id="{B0AC3198-6740-CB42-9C0C-C51FE1D7A69F}"/>
              </a:ext>
            </a:extLst>
          </p:cNvPr>
          <p:cNvSpPr txBox="1">
            <a:spLocks/>
          </p:cNvSpPr>
          <p:nvPr/>
        </p:nvSpPr>
        <p:spPr bwMode="auto">
          <a:xfrm>
            <a:off x="7103631" y="1413172"/>
            <a:ext cx="4527211" cy="3930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Lcov</a:t>
            </a:r>
            <a:r>
              <a:rPr lang="en-US" dirty="0"/>
              <a:t> </a:t>
            </a:r>
          </a:p>
          <a:p>
            <a:pPr lvl="1"/>
            <a:r>
              <a:rPr lang="en-US" dirty="0"/>
              <a:t>a graphical front-end for </a:t>
            </a:r>
            <a:r>
              <a:rPr lang="en-US" dirty="0" err="1"/>
              <a:t>gcov</a:t>
            </a:r>
            <a:endParaRPr lang="en-US" dirty="0"/>
          </a:p>
          <a:p>
            <a:pPr lvl="1"/>
            <a:r>
              <a:rPr lang="en-US" dirty="0"/>
              <a:t>available at </a:t>
            </a:r>
            <a:r>
              <a:rPr lang="en-US" dirty="0">
                <a:hlinkClick r:id="rId3"/>
              </a:rPr>
              <a:t>https://github.com/linux-test-project/lcov</a:t>
            </a:r>
            <a:endParaRPr lang="en-US" dirty="0"/>
          </a:p>
          <a:p>
            <a:pPr lvl="1"/>
            <a:r>
              <a:rPr lang="en-US" dirty="0" err="1"/>
              <a:t>Codecov.io</a:t>
            </a:r>
            <a:r>
              <a:rPr lang="en-US" dirty="0"/>
              <a:t> in CI module </a:t>
            </a:r>
          </a:p>
          <a:p>
            <a:r>
              <a:rPr lang="en-US" dirty="0"/>
              <a:t>Hosted servers (e.g., coveralls, </a:t>
            </a:r>
            <a:r>
              <a:rPr lang="en-US" dirty="0" err="1"/>
              <a:t>codecov</a:t>
            </a:r>
            <a:r>
              <a:rPr lang="en-US" dirty="0"/>
              <a:t>)</a:t>
            </a:r>
          </a:p>
          <a:p>
            <a:r>
              <a:rPr lang="en-US" dirty="0"/>
              <a:t>graphical visualization of results</a:t>
            </a:r>
          </a:p>
          <a:p>
            <a:r>
              <a:rPr lang="en-US" dirty="0"/>
              <a:t>push results to server through continuous integration server</a:t>
            </a:r>
          </a:p>
          <a:p>
            <a:endParaRPr lang="en-US" dirty="0"/>
          </a:p>
          <a:p>
            <a:endParaRPr lang="en-US" dirty="0"/>
          </a:p>
          <a:p>
            <a:endParaRPr lang="en-US" dirty="0"/>
          </a:p>
        </p:txBody>
      </p:sp>
    </p:spTree>
    <p:extLst>
      <p:ext uri="{BB962C8B-B14F-4D97-AF65-F5344CB8AC3E}">
        <p14:creationId xmlns:p14="http://schemas.microsoft.com/office/powerpoint/2010/main" val="96083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Test-suite</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93582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6" name="Rectangle 5">
            <a:extLst>
              <a:ext uri="{FF2B5EF4-FFF2-40B4-BE49-F238E27FC236}">
                <a16:creationId xmlns:a16="http://schemas.microsoft.com/office/drawing/2014/main" id="{41355D4C-4465-D7E1-167C-9AC8A9668648}"/>
              </a:ext>
            </a:extLst>
          </p:cNvPr>
          <p:cNvSpPr/>
          <p:nvPr/>
        </p:nvSpPr>
        <p:spPr>
          <a:xfrm>
            <a:off x="692727" y="4245031"/>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Testing is an integral part of code development</a:t>
            </a:r>
          </a:p>
          <a:p>
            <a:pPr marL="342900" indent="-342900">
              <a:lnSpc>
                <a:spcPct val="9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769830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Good Rules of Thumb</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991268" y="675860"/>
            <a:ext cx="9733722" cy="6016770"/>
          </a:xfrm>
          <a:ln>
            <a:noFill/>
          </a:ln>
        </p:spPr>
        <p:txBody>
          <a:bodyPr>
            <a:normAutofit/>
          </a:bodyPr>
          <a:lstStyle/>
          <a:p>
            <a:pPr marL="0" indent="0">
              <a:buNone/>
            </a:pPr>
            <a:endParaRPr lang="en-US" sz="2000" b="1" dirty="0">
              <a:solidFill>
                <a:schemeClr val="tx2"/>
              </a:solidFill>
            </a:endParaRPr>
          </a:p>
          <a:p>
            <a:r>
              <a:rPr lang="en-US" dirty="0"/>
              <a:t>Test your tests!</a:t>
            </a:r>
          </a:p>
          <a:p>
            <a:pPr lvl="1">
              <a:spcBef>
                <a:spcPts val="200"/>
              </a:spcBef>
            </a:pPr>
            <a:r>
              <a:rPr lang="en-US" dirty="0"/>
              <a:t>Make sure tests fail when they’re supposed to!</a:t>
            </a:r>
            <a:endParaRPr lang="en-US" sz="2000" b="1" dirty="0">
              <a:solidFill>
                <a:schemeClr val="tx2"/>
              </a:solidFill>
            </a:endParaRPr>
          </a:p>
          <a:p>
            <a:r>
              <a:rPr lang="en-US" sz="2000" dirty="0"/>
              <a:t>Add “regression tests”</a:t>
            </a:r>
          </a:p>
          <a:p>
            <a:pPr lvl="1">
              <a:spcBef>
                <a:spcPts val="200"/>
              </a:spcBef>
            </a:pPr>
            <a:r>
              <a:rPr lang="en-US" sz="1800" dirty="0"/>
              <a:t>Ensure that bugs aren’t creeping in</a:t>
            </a:r>
            <a:endParaRPr lang="en-US" dirty="0"/>
          </a:p>
          <a:p>
            <a:r>
              <a:rPr lang="en-US" dirty="0"/>
              <a:t>Test regularly</a:t>
            </a:r>
          </a:p>
          <a:p>
            <a:pPr lvl="1"/>
            <a:r>
              <a:rPr lang="en-US" dirty="0"/>
              <a:t>Critical when teams are adding code regularly</a:t>
            </a:r>
          </a:p>
          <a:p>
            <a:pPr lvl="1">
              <a:spcBef>
                <a:spcPts val="200"/>
              </a:spcBef>
            </a:pPr>
            <a:r>
              <a:rPr lang="en-US" dirty="0"/>
              <a:t>To identify and document where changes to the underlying platform change code behavior/results</a:t>
            </a:r>
          </a:p>
          <a:p>
            <a:pPr marL="346075" lvl="1" indent="0">
              <a:spcBef>
                <a:spcPts val="200"/>
              </a:spcBef>
              <a:buNone/>
            </a:pPr>
            <a:endParaRPr lang="en-US" dirty="0"/>
          </a:p>
          <a:p>
            <a:pPr>
              <a:spcBef>
                <a:spcPts val="200"/>
              </a:spcBef>
            </a:pPr>
            <a:r>
              <a:rPr lang="en-US" dirty="0"/>
              <a:t>Automate regular testing</a:t>
            </a:r>
          </a:p>
          <a:p>
            <a:pPr lvl="1">
              <a:spcBef>
                <a:spcPts val="200"/>
              </a:spcBef>
            </a:pPr>
            <a:r>
              <a:rPr lang="en-US" dirty="0"/>
              <a:t>Inculcate the discipline of monitoring the outcome of regular testing</a:t>
            </a:r>
          </a:p>
          <a:p>
            <a:r>
              <a:rPr lang="en-US" dirty="0"/>
              <a:t>Exercise third-party dependencies</a:t>
            </a:r>
          </a:p>
          <a:p>
            <a:pPr lvl="1">
              <a:spcBef>
                <a:spcPts val="200"/>
              </a:spcBef>
            </a:pPr>
            <a:endParaRPr lang="en-US" dirty="0"/>
          </a:p>
          <a:p>
            <a:pPr>
              <a:spcBef>
                <a:spcPts val="200"/>
              </a:spcBef>
            </a:pPr>
            <a:r>
              <a:rPr lang="en-US" dirty="0"/>
              <a:t>Physics/math-based strategies</a:t>
            </a:r>
          </a:p>
          <a:p>
            <a:pPr lvl="1">
              <a:spcBef>
                <a:spcPts val="200"/>
              </a:spcBef>
            </a:pPr>
            <a:r>
              <a:rPr lang="en-US" dirty="0"/>
              <a:t>Conserved quantities, symmetries, synthetic operators</a:t>
            </a:r>
          </a:p>
          <a:p>
            <a:pPr lvl="1">
              <a:spcBef>
                <a:spcPts val="200"/>
              </a:spcBef>
            </a:pPr>
            <a:r>
              <a:rPr lang="en-US" dirty="0"/>
              <a:t>Eliminate complete dependence on bitwise reproducibility</a:t>
            </a:r>
          </a:p>
          <a:p>
            <a:pPr>
              <a:spcBef>
                <a:spcPts val="200"/>
              </a:spcBef>
            </a:pPr>
            <a:endParaRPr lang="en-US" dirty="0"/>
          </a:p>
          <a:p>
            <a:pPr lvl="1">
              <a:spcBef>
                <a:spcPts val="200"/>
              </a:spcBef>
            </a:pPr>
            <a:endParaRPr lang="en-US" sz="800" dirty="0"/>
          </a:p>
          <a:p>
            <a:pPr lvl="1">
              <a:spcBef>
                <a:spcPts val="200"/>
              </a:spcBef>
            </a:pPr>
            <a:endParaRPr lang="en-US" sz="800" dirty="0"/>
          </a:p>
        </p:txBody>
      </p:sp>
    </p:spTree>
    <p:extLst>
      <p:ext uri="{BB962C8B-B14F-4D97-AF65-F5344CB8AC3E}">
        <p14:creationId xmlns:p14="http://schemas.microsoft.com/office/powerpoint/2010/main" val="2183274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74BE-4E72-FE40-8782-11FDA9237EF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3356FF5-E6BE-B54D-B0C3-DA1A1ADD65B2}"/>
              </a:ext>
            </a:extLst>
          </p:cNvPr>
          <p:cNvSpPr>
            <a:spLocks noGrp="1"/>
          </p:cNvSpPr>
          <p:nvPr>
            <p:ph idx="1"/>
          </p:nvPr>
        </p:nvSpPr>
        <p:spPr>
          <a:xfrm>
            <a:off x="365760" y="1056877"/>
            <a:ext cx="11369809" cy="5088742"/>
          </a:xfrm>
        </p:spPr>
        <p:txBody>
          <a:bodyPr/>
          <a:lstStyle/>
          <a:p>
            <a:r>
              <a:rPr lang="en-US" sz="2800" dirty="0"/>
              <a:t>A testing strategy is essential for producing reliable trustworthy software</a:t>
            </a:r>
          </a:p>
          <a:p>
            <a:pPr lvl="1"/>
            <a:r>
              <a:rPr lang="en-US" sz="2400" dirty="0"/>
              <a:t>Invest the time needed to thoroughly test your software at all levels</a:t>
            </a:r>
          </a:p>
          <a:p>
            <a:pPr lvl="1"/>
            <a:r>
              <a:rPr lang="en-US" sz="2400" dirty="0"/>
              <a:t>Use automation whenever possible</a:t>
            </a:r>
          </a:p>
          <a:p>
            <a:r>
              <a:rPr lang="en-US" sz="2800" dirty="0"/>
              <a:t>Different challenges are associated with exploratory, legacy, and composable codes</a:t>
            </a:r>
          </a:p>
          <a:p>
            <a:pPr lvl="1"/>
            <a:r>
              <a:rPr lang="en-US" sz="2400" dirty="0"/>
              <a:t>Adapt your strategy to fit your situation.</a:t>
            </a:r>
          </a:p>
          <a:p>
            <a:pPr lvl="1"/>
            <a:r>
              <a:rPr lang="en-US" sz="2400" dirty="0"/>
              <a:t>Eventually you will want to be able to verify all components in a code release.</a:t>
            </a:r>
          </a:p>
          <a:p>
            <a:r>
              <a:rPr lang="en-US" sz="2800" dirty="0"/>
              <a:t>Don’t get distracted by all the technologies out there – focus on exercising your code.</a:t>
            </a:r>
          </a:p>
          <a:p>
            <a:pPr lvl="1"/>
            <a:r>
              <a:rPr lang="en-US" sz="2400" dirty="0"/>
              <a:t>Scaffolding projects can help with mechanics.</a:t>
            </a:r>
            <a:endParaRPr lang="en-US" sz="2800" dirty="0"/>
          </a:p>
        </p:txBody>
      </p:sp>
    </p:spTree>
    <p:extLst>
      <p:ext uri="{BB962C8B-B14F-4D97-AF65-F5344CB8AC3E}">
        <p14:creationId xmlns:p14="http://schemas.microsoft.com/office/powerpoint/2010/main" val="1097066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Resources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400" dirty="0"/>
              <a:t>Oberkampf, W., &amp; Roy, C. (2010). Verification and Validation in Scientific Computing. Cambridge: Cambridge University Press. doi:</a:t>
            </a:r>
            <a:r>
              <a:rPr lang="en-US" sz="2400" dirty="0">
                <a:hlinkClick r:id="rId3"/>
              </a:rPr>
              <a:t>10.1017/CBO9780511760396</a:t>
            </a:r>
            <a:endParaRPr lang="en-US" sz="2400" dirty="0"/>
          </a:p>
          <a:p>
            <a:r>
              <a:rPr lang="en-US" sz="2400" dirty="0"/>
              <a:t>Michael Feathers. 2004. Working Effectively with Legacy Code. Prentice Hall PTR, USA.</a:t>
            </a:r>
            <a:r>
              <a:rPr lang="en-US" dirty="0"/>
              <a:t> ISBN: </a:t>
            </a:r>
            <a:r>
              <a:rPr lang="en-US" dirty="0">
                <a:hlinkClick r:id="rId4"/>
              </a:rPr>
              <a:t>9780131177055</a:t>
            </a:r>
            <a:endParaRPr lang="en-US" dirty="0"/>
          </a:p>
          <a:p>
            <a:r>
              <a:rPr lang="en-US" dirty="0"/>
              <a:t>A Dubey, K </a:t>
            </a:r>
            <a:r>
              <a:rPr lang="en-US" dirty="0" err="1"/>
              <a:t>Weide</a:t>
            </a:r>
            <a:r>
              <a:rPr lang="en-US" dirty="0"/>
              <a:t>, D Lee, J </a:t>
            </a:r>
            <a:r>
              <a:rPr lang="en-US" dirty="0" err="1"/>
              <a:t>Bachan</a:t>
            </a:r>
            <a:r>
              <a:rPr lang="en-US" dirty="0"/>
              <a:t>, C Daley, S </a:t>
            </a:r>
            <a:r>
              <a:rPr lang="en-US" dirty="0" err="1"/>
              <a:t>Olofin</a:t>
            </a:r>
            <a:r>
              <a:rPr lang="en-US" dirty="0"/>
              <a:t>… - Ongoing Verification of a Multiphysics Community Code. Software: Practice and Experience, 2015 </a:t>
            </a:r>
            <a:r>
              <a:rPr lang="en-US" b="1" dirty="0">
                <a:hlinkClick r:id="rId5"/>
              </a:rPr>
              <a:t>https://doi.org/10.1002/spe.2220</a:t>
            </a:r>
            <a:endParaRPr lang="en-US" dirty="0"/>
          </a:p>
          <a:p>
            <a:pPr marL="0" indent="0">
              <a:buNone/>
            </a:pPr>
            <a:endParaRPr lang="en-US" sz="2400" dirty="0"/>
          </a:p>
        </p:txBody>
      </p:sp>
    </p:spTree>
    <p:extLst>
      <p:ext uri="{BB962C8B-B14F-4D97-AF65-F5344CB8AC3E}">
        <p14:creationId xmlns:p14="http://schemas.microsoft.com/office/powerpoint/2010/main" val="319311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6" name="Rectangle 5">
            <a:extLst>
              <a:ext uri="{FF2B5EF4-FFF2-40B4-BE49-F238E27FC236}">
                <a16:creationId xmlns:a16="http://schemas.microsoft.com/office/drawing/2014/main" id="{41355D4C-4465-D7E1-167C-9AC8A9668648}"/>
              </a:ext>
            </a:extLst>
          </p:cNvPr>
          <p:cNvSpPr/>
          <p:nvPr/>
        </p:nvSpPr>
        <p:spPr>
          <a:xfrm>
            <a:off x="692727" y="4245031"/>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Testing is an integral part of code development</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7" name="Rectangle 6">
            <a:extLst>
              <a:ext uri="{FF2B5EF4-FFF2-40B4-BE49-F238E27FC236}">
                <a16:creationId xmlns:a16="http://schemas.microsoft.com/office/drawing/2014/main" id="{6A96B5CB-C4A1-82FF-1079-853230E1CA6C}"/>
              </a:ext>
            </a:extLst>
          </p:cNvPr>
          <p:cNvSpPr/>
          <p:nvPr/>
        </p:nvSpPr>
        <p:spPr>
          <a:xfrm>
            <a:off x="692727" y="5264727"/>
            <a:ext cx="6788728" cy="516775"/>
          </a:xfrm>
          <a:prstGeom prst="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So, what is the whole fuss about testing?</a:t>
            </a:r>
          </a:p>
        </p:txBody>
      </p:sp>
    </p:spTree>
    <p:extLst>
      <p:ext uri="{BB962C8B-B14F-4D97-AF65-F5344CB8AC3E}">
        <p14:creationId xmlns:p14="http://schemas.microsoft.com/office/powerpoint/2010/main" val="306804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6" name="Rectangle 5">
            <a:extLst>
              <a:ext uri="{FF2B5EF4-FFF2-40B4-BE49-F238E27FC236}">
                <a16:creationId xmlns:a16="http://schemas.microsoft.com/office/drawing/2014/main" id="{41355D4C-4465-D7E1-167C-9AC8A9668648}"/>
              </a:ext>
            </a:extLst>
          </p:cNvPr>
          <p:cNvSpPr/>
          <p:nvPr/>
        </p:nvSpPr>
        <p:spPr>
          <a:xfrm>
            <a:off x="692727" y="4245031"/>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Testing is an integral part of code development</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7" name="Rectangle 6">
            <a:extLst>
              <a:ext uri="{FF2B5EF4-FFF2-40B4-BE49-F238E27FC236}">
                <a16:creationId xmlns:a16="http://schemas.microsoft.com/office/drawing/2014/main" id="{6A96B5CB-C4A1-82FF-1079-853230E1CA6C}"/>
              </a:ext>
            </a:extLst>
          </p:cNvPr>
          <p:cNvSpPr/>
          <p:nvPr/>
        </p:nvSpPr>
        <p:spPr>
          <a:xfrm>
            <a:off x="692727" y="5264727"/>
            <a:ext cx="6788728" cy="516775"/>
          </a:xfrm>
          <a:prstGeom prst="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So, what is the whole fuss about testing?</a:t>
            </a:r>
          </a:p>
        </p:txBody>
      </p:sp>
      <p:sp>
        <p:nvSpPr>
          <p:cNvPr id="8" name="Rectangle 7">
            <a:extLst>
              <a:ext uri="{FF2B5EF4-FFF2-40B4-BE49-F238E27FC236}">
                <a16:creationId xmlns:a16="http://schemas.microsoft.com/office/drawing/2014/main" id="{8102D08C-52B8-4574-2A76-7728A7F6EB15}"/>
              </a:ext>
            </a:extLst>
          </p:cNvPr>
          <p:cNvSpPr/>
          <p:nvPr/>
        </p:nvSpPr>
        <p:spPr>
          <a:xfrm>
            <a:off x="692727" y="5943599"/>
            <a:ext cx="6788728" cy="720437"/>
          </a:xfrm>
          <a:prstGeom prst="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Formalization of the process intimidates people</a:t>
            </a:r>
          </a:p>
          <a:p>
            <a:pPr algn="ctr">
              <a:lnSpc>
                <a:spcPct val="90000"/>
              </a:lnSpc>
            </a:pPr>
            <a:r>
              <a:rPr lang="en-US" sz="2000" dirty="0">
                <a:solidFill>
                  <a:sysClr val="windowText" lastClr="000000"/>
                </a:solidFill>
              </a:rPr>
              <a:t>because they think of writing tests as an overhead</a:t>
            </a:r>
          </a:p>
        </p:txBody>
      </p:sp>
    </p:spTree>
    <p:extLst>
      <p:ext uri="{BB962C8B-B14F-4D97-AF65-F5344CB8AC3E}">
        <p14:creationId xmlns:p14="http://schemas.microsoft.com/office/powerpoint/2010/main" val="278831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1696277"/>
            <a:chOff x="718754" y="1360869"/>
            <a:chExt cx="5375657" cy="1696277"/>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Tree>
    <p:extLst>
      <p:ext uri="{BB962C8B-B14F-4D97-AF65-F5344CB8AC3E}">
        <p14:creationId xmlns:p14="http://schemas.microsoft.com/office/powerpoint/2010/main" val="371168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Tree>
    <p:extLst>
      <p:ext uri="{BB962C8B-B14F-4D97-AF65-F5344CB8AC3E}">
        <p14:creationId xmlns:p14="http://schemas.microsoft.com/office/powerpoint/2010/main" val="299724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
        <p:nvSpPr>
          <p:cNvPr id="5" name="Rectangle 4">
            <a:extLst>
              <a:ext uri="{FF2B5EF4-FFF2-40B4-BE49-F238E27FC236}">
                <a16:creationId xmlns:a16="http://schemas.microsoft.com/office/drawing/2014/main" id="{1E5E0043-1B40-EDC2-B4EA-771685942AB6}"/>
              </a:ext>
            </a:extLst>
          </p:cNvPr>
          <p:cNvSpPr/>
          <p:nvPr/>
        </p:nvSpPr>
        <p:spPr>
          <a:xfrm>
            <a:off x="6629944" y="451896"/>
            <a:ext cx="4976506" cy="3511826"/>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Let us work through an example …</a:t>
            </a:r>
          </a:p>
          <a:p>
            <a:pPr algn="ctr">
              <a:lnSpc>
                <a:spcPct val="90000"/>
              </a:lnSpc>
            </a:pPr>
            <a:endParaRPr lang="en-US" sz="2400" dirty="0">
              <a:solidFill>
                <a:sysClr val="windowText" lastClr="000000"/>
              </a:solidFill>
            </a:endParaRPr>
          </a:p>
          <a:p>
            <a:pPr marL="342900" indent="-342900">
              <a:lnSpc>
                <a:spcPct val="90000"/>
              </a:lnSpc>
              <a:buFont typeface="Arial" panose="020B0604020202020204" pitchFamily="34" charset="0"/>
              <a:buChar char="•"/>
            </a:pPr>
            <a:r>
              <a:rPr lang="en-US" sz="2000" dirty="0">
                <a:solidFill>
                  <a:sysClr val="windowText" lastClr="000000"/>
                </a:solidFill>
              </a:rPr>
              <a:t>You want a large prime number for encryption</a:t>
            </a:r>
          </a:p>
          <a:p>
            <a:pPr marL="342900" indent="-342900">
              <a:lnSpc>
                <a:spcPct val="90000"/>
              </a:lnSpc>
              <a:buFont typeface="Arial" panose="020B0604020202020204" pitchFamily="34" charset="0"/>
              <a:buChar char="•"/>
            </a:pPr>
            <a:r>
              <a:rPr lang="en-US" sz="2000" dirty="0">
                <a:solidFill>
                  <a:sysClr val="windowText" lastClr="000000"/>
                </a:solidFill>
              </a:rPr>
              <a:t>As a part of the development, you first write a function that checks if a given number is prime</a:t>
            </a:r>
          </a:p>
          <a:p>
            <a:pPr>
              <a:lnSpc>
                <a:spcPct val="90000"/>
              </a:lnSpc>
            </a:pPr>
            <a:endParaRPr lang="en-US" sz="2000" dirty="0">
              <a:solidFill>
                <a:sysClr val="windowText" lastClr="000000"/>
              </a:solidFill>
            </a:endParaRPr>
          </a:p>
          <a:p>
            <a:pPr>
              <a:lnSpc>
                <a:spcPct val="90000"/>
              </a:lnSpc>
            </a:pPr>
            <a:r>
              <a:rPr lang="en-US" sz="2000" dirty="0">
                <a:solidFill>
                  <a:sysClr val="windowText" lastClr="000000"/>
                </a:solidFill>
              </a:rPr>
              <a:t>Correct behavior: input 13 returns true, input 15 returns false</a:t>
            </a:r>
          </a:p>
          <a:p>
            <a:pPr>
              <a:lnSpc>
                <a:spcPct val="90000"/>
              </a:lnSpc>
            </a:pPr>
            <a:r>
              <a:rPr lang="en-US" sz="2000" dirty="0">
                <a:solidFill>
                  <a:sysClr val="windowText" lastClr="000000"/>
                </a:solidFill>
              </a:rPr>
              <a:t>Incorrect behavior: input 15 returns true</a:t>
            </a:r>
          </a:p>
          <a:p>
            <a:pPr algn="ctr">
              <a:lnSpc>
                <a:spcPct val="90000"/>
              </a:lnSpc>
            </a:pPr>
            <a:endParaRPr lang="en-US" sz="2000" dirty="0">
              <a:solidFill>
                <a:sysClr val="windowText" lastClr="000000"/>
              </a:solidFill>
            </a:endParaRPr>
          </a:p>
        </p:txBody>
      </p:sp>
    </p:spTree>
    <p:extLst>
      <p:ext uri="{BB962C8B-B14F-4D97-AF65-F5344CB8AC3E}">
        <p14:creationId xmlns:p14="http://schemas.microsoft.com/office/powerpoint/2010/main" val="3619635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7.2|3.4|1.7|15|27"/>
</p:tagLst>
</file>

<file path=ppt/tags/tag2.xml><?xml version="1.0" encoding="utf-8"?>
<p:tagLst xmlns:a="http://schemas.openxmlformats.org/drawingml/2006/main" xmlns:r="http://schemas.openxmlformats.org/officeDocument/2006/relationships" xmlns:p="http://schemas.openxmlformats.org/presentationml/2006/main">
  <p:tag name="TIMING" val="|87.2|3.4|1.7|15|27"/>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102|13.3"/>
</p:tagLst>
</file>

<file path=ppt/tags/tag5.xml><?xml version="1.0" encoding="utf-8"?>
<p:tagLst xmlns:a="http://schemas.openxmlformats.org/drawingml/2006/main" xmlns:r="http://schemas.openxmlformats.org/officeDocument/2006/relationships" xmlns:p="http://schemas.openxmlformats.org/presentationml/2006/main">
  <p:tag name="TIMING" val="|102|13.3"/>
</p:tagLst>
</file>

<file path=ppt/tags/tag6.xml><?xml version="1.0" encoding="utf-8"?>
<p:tagLst xmlns:a="http://schemas.openxmlformats.org/drawingml/2006/main" xmlns:r="http://schemas.openxmlformats.org/officeDocument/2006/relationships" xmlns:p="http://schemas.openxmlformats.org/presentationml/2006/main">
  <p:tag name="TIMING" val="|102|13.3"/>
</p:tagLst>
</file>

<file path=ppt/tags/tag7.xml><?xml version="1.0" encoding="utf-8"?>
<p:tagLst xmlns:a="http://schemas.openxmlformats.org/drawingml/2006/main" xmlns:r="http://schemas.openxmlformats.org/officeDocument/2006/relationships" xmlns:p="http://schemas.openxmlformats.org/presentationml/2006/main">
  <p:tag name="TIMING" val="|102|13.3"/>
</p:tagLst>
</file>

<file path=ppt/tags/tag8.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2995</TotalTime>
  <Words>4708</Words>
  <Application>Microsoft Office PowerPoint</Application>
  <PresentationFormat>Custom</PresentationFormat>
  <Paragraphs>486</Paragraphs>
  <Slides>42</Slides>
  <Notes>32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-apple-system</vt:lpstr>
      <vt:lpstr>Arial</vt:lpstr>
      <vt:lpstr>Arial Black</vt:lpstr>
      <vt:lpstr>Calibri</vt:lpstr>
      <vt:lpstr>Presentations (Wide Screen)</vt:lpstr>
      <vt:lpstr>Software Testing and Verification</vt:lpstr>
      <vt:lpstr>License, Citation and Acknowledgements</vt:lpstr>
      <vt:lpstr>What is Testing</vt:lpstr>
      <vt:lpstr>What is Testing</vt:lpstr>
      <vt:lpstr>What is Testing</vt:lpstr>
      <vt:lpstr>What is Testing</vt:lpstr>
      <vt:lpstr>How to Think About Building Tests</vt:lpstr>
      <vt:lpstr>How to Think About Building Tests</vt:lpstr>
      <vt:lpstr>How to Think About Building Tests</vt:lpstr>
      <vt:lpstr>How to Think About Building Tests</vt:lpstr>
      <vt:lpstr>How to Think About Building Tests</vt:lpstr>
      <vt:lpstr>How to Think About Building Tests</vt:lpstr>
      <vt:lpstr>How to Think About Building Tests</vt:lpstr>
      <vt:lpstr>How to Think About Building Tests</vt:lpstr>
      <vt:lpstr>Types of Tests</vt:lpstr>
      <vt:lpstr>Types of Tests</vt:lpstr>
      <vt:lpstr>Classes of Tests</vt:lpstr>
      <vt:lpstr>Test Driven Development</vt:lpstr>
      <vt:lpstr>Continuous Integration (CI)</vt:lpstr>
      <vt:lpstr>CI Components</vt:lpstr>
      <vt:lpstr>What is CI Good For</vt:lpstr>
      <vt:lpstr>PowerPoint Presentation</vt:lpstr>
      <vt:lpstr>Building a Test-suite</vt:lpstr>
      <vt:lpstr>Building a Test-suite</vt:lpstr>
      <vt:lpstr>Building a Test-suite</vt:lpstr>
      <vt:lpstr>Example – Shock Hydrodynamics with Adaptive Mesh Refinement</vt:lpstr>
      <vt:lpstr>Example – Shock Hydrodynamics with Adaptive Mesh Refinement</vt:lpstr>
      <vt:lpstr>Step 1 – Equation of State</vt:lpstr>
      <vt:lpstr>Step 1 – Equation of State</vt:lpstr>
      <vt:lpstr>Step 2 – Mesh</vt:lpstr>
      <vt:lpstr>Step 2 – Mesh</vt:lpstr>
      <vt:lpstr>Step 3 – Hydrodynamics</vt:lpstr>
      <vt:lpstr>Step  4:  AMR</vt:lpstr>
      <vt:lpstr>Step  4:  AMR</vt:lpstr>
      <vt:lpstr>Step  4:  AMR</vt:lpstr>
      <vt:lpstr>PowerPoint Presentation</vt:lpstr>
      <vt:lpstr>How to build your test suite?</vt:lpstr>
      <vt:lpstr>How do we determine what tests are needed?</vt:lpstr>
      <vt:lpstr>Building Test-suite</vt:lpstr>
      <vt:lpstr>Good Rules of Thumb</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396</cp:revision>
  <cp:lastPrinted>2017-11-02T18:35:01Z</cp:lastPrinted>
  <dcterms:created xsi:type="dcterms:W3CDTF">2018-11-06T17:28:56Z</dcterms:created>
  <dcterms:modified xsi:type="dcterms:W3CDTF">2024-04-24T21:41:09Z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