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6"/>
  </p:notesMasterIdLst>
  <p:handoutMasterIdLst>
    <p:handoutMasterId r:id="rId17"/>
  </p:handoutMasterIdLst>
  <p:sldIdLst>
    <p:sldId id="617" r:id="rId5"/>
    <p:sldId id="623" r:id="rId6"/>
    <p:sldId id="308" r:id="rId7"/>
    <p:sldId id="327" r:id="rId8"/>
    <p:sldId id="324" r:id="rId9"/>
    <p:sldId id="329" r:id="rId10"/>
    <p:sldId id="619" r:id="rId11"/>
    <p:sldId id="620" r:id="rId12"/>
    <p:sldId id="624" r:id="rId13"/>
    <p:sldId id="622" r:id="rId14"/>
    <p:sldId id="616" r:id="rId1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4" d="100"/>
          <a:sy n="124" d="100"/>
        </p:scale>
        <p:origin x="116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5/2/22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5/2/22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Variant for hands-on </a:t>
            </a:r>
            <a:r>
              <a:rPr lang="en-US" b="1" i="1" dirty="0"/>
              <a:t>not</a:t>
            </a:r>
            <a:r>
              <a:rPr lang="en-US" b="0" i="0" dirty="0"/>
              <a:t> being</a:t>
            </a:r>
            <a:r>
              <a:rPr lang="en-US" dirty="0"/>
              <a:t> part of the agenda.</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7251854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60892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 Id="rId4" Type="http://schemas.openxmlformats.org/officeDocument/2006/relationships/hyperlink" Target="http://ideas-productivity.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Developing a Testing and Continuous Integration Strategy for your Team tutorial</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5732904" cy="2855300"/>
          </a:xfrm>
        </p:spPr>
        <p:txBody>
          <a:bodyPr/>
          <a:lstStyle/>
          <a:p>
            <a:r>
              <a:rPr lang="en-US" dirty="0"/>
              <a:t>Gregory R. Watson, and David M. Rogers</a:t>
            </a:r>
          </a:p>
          <a:p>
            <a:r>
              <a:rPr lang="en-US" dirty="0"/>
              <a:t>Exascale Computing Project Annual Meeting 2022</a:t>
            </a:r>
          </a:p>
          <a:p>
            <a:endParaRPr lang="en-US" dirty="0"/>
          </a:p>
        </p:txBody>
      </p:sp>
      <p:sp>
        <p:nvSpPr>
          <p:cNvPr id="4" name="Rectangle 3">
            <a:extLst>
              <a:ext uri="{FF2B5EF4-FFF2-40B4-BE49-F238E27FC236}">
                <a16:creationId xmlns:a16="http://schemas.microsoft.com/office/drawing/2014/main" id="{303F357E-9CB8-4044-927D-CD647508B2FA}"/>
              </a:ext>
            </a:extLst>
          </p:cNvPr>
          <p:cNvSpPr/>
          <p:nvPr/>
        </p:nvSpPr>
        <p:spPr>
          <a:xfrm>
            <a:off x="3177632" y="4156432"/>
            <a:ext cx="4944219" cy="1569660"/>
          </a:xfrm>
          <a:prstGeom prst="rect">
            <a:avLst/>
          </a:prstGeom>
          <a:solidFill>
            <a:srgbClr val="FFFF00"/>
          </a:solidFill>
          <a:ln w="28575">
            <a:solidFill>
              <a:schemeClr val="tx1"/>
            </a:solidFill>
          </a:ln>
        </p:spPr>
        <p:txBody>
          <a:bodyPr wrap="square">
            <a:spAutoFit/>
          </a:bodyPr>
          <a:lstStyle/>
          <a:p>
            <a:r>
              <a:rPr lang="en-US" sz="2400" dirty="0"/>
              <a:t>Final slides, hands-on activities, last-minute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200"/>
              </a:spcBef>
            </a:pPr>
            <a:r>
              <a:rPr lang="en-US" dirty="0"/>
              <a:t>We learn too!</a:t>
            </a:r>
          </a:p>
          <a:p>
            <a:pPr>
              <a:spcBef>
                <a:spcPts val="1200"/>
              </a:spcBef>
            </a:pPr>
            <a:r>
              <a:rPr lang="en-US" dirty="0"/>
              <a:t>Please use Zoom chat to ask questions at any time</a:t>
            </a:r>
          </a:p>
          <a:p>
            <a:pPr>
              <a:spcBef>
                <a:spcPts val="1200"/>
              </a:spcBef>
            </a:pPr>
            <a:r>
              <a:rPr lang="en-US" dirty="0"/>
              <a:t>If you work on the hands-on activities, we’ll be glad to provide feedback</a:t>
            </a:r>
          </a:p>
          <a:p>
            <a:pPr lvl="1">
              <a:spcBef>
                <a:spcPts val="200"/>
              </a:spcBef>
            </a:pPr>
            <a:r>
              <a:rPr lang="en-US" dirty="0"/>
              <a:t>Submit a pull request and we’ll take a look</a:t>
            </a:r>
          </a:p>
          <a:p>
            <a:pPr>
              <a:spcBef>
                <a:spcPts val="1200"/>
              </a:spcBef>
            </a:pPr>
            <a:r>
              <a:rPr lang="en-US" dirty="0"/>
              <a:t>After the tutorial email us at </a:t>
            </a:r>
            <a:r>
              <a:rPr lang="en-US" dirty="0">
                <a:hlinkClick r:id="rId2"/>
              </a:rPr>
              <a:t>bssw-tutorial@lists.mcs.anl.gov</a:t>
            </a:r>
            <a:endParaRPr lang="en-US" dirty="0"/>
          </a:p>
          <a:p>
            <a:pPr lvl="1">
              <a:spcBef>
                <a:spcPts val="2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Gregory R. Watson and David M. </a:t>
            </a:r>
            <a:r>
              <a:rPr lang="en-US" sz="1600" b="1"/>
              <a:t>Rogers, </a:t>
            </a:r>
            <a:r>
              <a:rPr lang="en-US" sz="1600" b="1" dirty="0"/>
              <a:t>Developing a Testing and Continuous Integration Strategy for your Team tutorial, in Exascale Computing Project Annual Meeting, online, 2022. DOI: </a:t>
            </a:r>
            <a:r>
              <a:rPr lang="en-US" sz="1600" b="1" dirty="0">
                <a:hlinkClick r:id="rId4"/>
              </a:rPr>
              <a:t>10.6084/m9.figshare.19608927</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3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David Rogers, ORNL </a:t>
            </a:r>
          </a:p>
          <a:p>
            <a:pPr>
              <a:spcBef>
                <a:spcPts val="1000"/>
              </a:spcBef>
            </a:pPr>
            <a:r>
              <a:rPr lang="en-US" dirty="0"/>
              <a:t>Greg Watson, ORNL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9" name="Group 18">
            <a:extLst>
              <a:ext uri="{FF2B5EF4-FFF2-40B4-BE49-F238E27FC236}">
                <a16:creationId xmlns:a16="http://schemas.microsoft.com/office/drawing/2014/main" id="{9CD3C3BF-3A3C-42DB-B6FA-DDA665880523}"/>
              </a:ext>
            </a:extLst>
          </p:cNvPr>
          <p:cNvGrpSpPr/>
          <p:nvPr/>
        </p:nvGrpSpPr>
        <p:grpSpPr>
          <a:xfrm>
            <a:off x="6187929" y="1233230"/>
            <a:ext cx="1038027" cy="1804941"/>
            <a:chOff x="9222950" y="1485878"/>
            <a:chExt cx="1038027" cy="1804941"/>
          </a:xfrm>
        </p:grpSpPr>
        <p:pic>
          <p:nvPicPr>
            <p:cNvPr id="20" name="Picture 19" descr="A person wearing a hat&#10;&#10;Description automatically generated with medium confidence">
              <a:extLst>
                <a:ext uri="{FF2B5EF4-FFF2-40B4-BE49-F238E27FC236}">
                  <a16:creationId xmlns:a16="http://schemas.microsoft.com/office/drawing/2014/main" id="{CF220246-2105-44DD-A18C-204D499E2147}"/>
                </a:ext>
              </a:extLst>
            </p:cNvPr>
            <p:cNvPicPr>
              <a:picLocks noChangeAspect="1"/>
            </p:cNvPicPr>
            <p:nvPr/>
          </p:nvPicPr>
          <p:blipFill rotWithShape="1">
            <a:blip r:embed="rId2">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21" name="TextBox 20">
              <a:extLst>
                <a:ext uri="{FF2B5EF4-FFF2-40B4-BE49-F238E27FC236}">
                  <a16:creationId xmlns:a16="http://schemas.microsoft.com/office/drawing/2014/main" id="{0A1DB90E-40BD-4D7B-B068-736741C11920}"/>
                </a:ext>
              </a:extLst>
            </p:cNvPr>
            <p:cNvSpPr txBox="1"/>
            <p:nvPr/>
          </p:nvSpPr>
          <p:spPr>
            <a:xfrm>
              <a:off x="9303381" y="2699888"/>
              <a:ext cx="877164"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grpSp>
        <p:nvGrpSpPr>
          <p:cNvPr id="25" name="Group 24">
            <a:extLst>
              <a:ext uri="{FF2B5EF4-FFF2-40B4-BE49-F238E27FC236}">
                <a16:creationId xmlns:a16="http://schemas.microsoft.com/office/drawing/2014/main" id="{FD2361BF-58F3-4573-9CE4-721C246BFE7C}"/>
              </a:ext>
            </a:extLst>
          </p:cNvPr>
          <p:cNvGrpSpPr/>
          <p:nvPr/>
        </p:nvGrpSpPr>
        <p:grpSpPr>
          <a:xfrm>
            <a:off x="5094814" y="1233230"/>
            <a:ext cx="1005403" cy="1805497"/>
            <a:chOff x="10526802" y="1346049"/>
            <a:chExt cx="1005403" cy="1805497"/>
          </a:xfrm>
        </p:grpSpPr>
        <p:pic>
          <p:nvPicPr>
            <p:cNvPr id="26" name="Picture 25" descr="A person wearing glasses&#10;&#10;Description automatically generated with medium confidence">
              <a:extLst>
                <a:ext uri="{FF2B5EF4-FFF2-40B4-BE49-F238E27FC236}">
                  <a16:creationId xmlns:a16="http://schemas.microsoft.com/office/drawing/2014/main" id="{0290A57B-E35C-4248-B037-1FE71E333FC2}"/>
                </a:ext>
              </a:extLst>
            </p:cNvPr>
            <p:cNvPicPr>
              <a:picLocks noChangeAspect="1"/>
            </p:cNvPicPr>
            <p:nvPr/>
          </p:nvPicPr>
          <p:blipFill rotWithShape="1">
            <a:blip r:embed="rId3">
              <a:extLst>
                <a:ext uri="{28A0092B-C50C-407E-A947-70E740481C1C}">
                  <a14:useLocalDpi xmlns:a14="http://schemas.microsoft.com/office/drawing/2010/main" val="0"/>
                </a:ext>
              </a:extLst>
            </a:blip>
            <a:srcRect l="12970" r="9695"/>
            <a:stretch/>
          </p:blipFill>
          <p:spPr>
            <a:xfrm>
              <a:off x="10562794" y="1346049"/>
              <a:ext cx="933420" cy="1207008"/>
            </a:xfrm>
            <a:prstGeom prst="rect">
              <a:avLst/>
            </a:prstGeom>
          </p:spPr>
        </p:pic>
        <p:sp>
          <p:nvSpPr>
            <p:cNvPr id="27" name="TextBox 26">
              <a:extLst>
                <a:ext uri="{FF2B5EF4-FFF2-40B4-BE49-F238E27FC236}">
                  <a16:creationId xmlns:a16="http://schemas.microsoft.com/office/drawing/2014/main" id="{85C0C0CD-2B3D-4C6F-8251-6E60BB082C39}"/>
                </a:ext>
              </a:extLst>
            </p:cNvPr>
            <p:cNvSpPr txBox="1"/>
            <p:nvPr/>
          </p:nvSpPr>
          <p:spPr>
            <a:xfrm>
              <a:off x="10526802" y="2560615"/>
              <a:ext cx="1005403" cy="590931"/>
            </a:xfrm>
            <a:prstGeom prst="rect">
              <a:avLst/>
            </a:prstGeom>
            <a:noFill/>
          </p:spPr>
          <p:txBody>
            <a:bodyPr wrap="none" rtlCol="0">
              <a:spAutoFit/>
            </a:bodyPr>
            <a:lstStyle/>
            <a:p>
              <a:pPr algn="ctr">
                <a:lnSpc>
                  <a:spcPct val="90000"/>
                </a:lnSpc>
              </a:pPr>
              <a:r>
                <a:rPr lang="en-US" dirty="0"/>
                <a:t>David R</a:t>
              </a:r>
            </a:p>
            <a:p>
              <a:pPr algn="ctr">
                <a:lnSpc>
                  <a:spcPct val="90000"/>
                </a:lnSpc>
              </a:pPr>
              <a:r>
                <a:rPr lang="en-US" i="1" dirty="0"/>
                <a:t>he/him</a:t>
              </a:r>
            </a:p>
          </p:txBody>
        </p:sp>
      </p:grpSp>
      <p:sp>
        <p:nvSpPr>
          <p:cNvPr id="23" name="TextBox 22">
            <a:extLst>
              <a:ext uri="{FF2B5EF4-FFF2-40B4-BE49-F238E27FC236}">
                <a16:creationId xmlns:a16="http://schemas.microsoft.com/office/drawing/2014/main" id="{6423DDC1-6F70-4CBA-BC5B-223EF0DF9E0E}"/>
              </a:ext>
            </a:extLst>
          </p:cNvPr>
          <p:cNvSpPr txBox="1"/>
          <p:nvPr/>
        </p:nvSpPr>
        <p:spPr>
          <a:xfrm>
            <a:off x="363096" y="4186797"/>
            <a:ext cx="9878184" cy="461665"/>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Member of the IDEAS Productivity Project: </a:t>
            </a:r>
            <a:r>
              <a:rPr lang="en-US" sz="2400" dirty="0">
                <a:hlinkClick r:id="rId4"/>
              </a:rPr>
              <a:t>http://ideas-productivity.org</a:t>
            </a:r>
            <a:endParaRPr lang="en-US" sz="2400" dirty="0"/>
          </a:p>
        </p:txBody>
      </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of the resources for this tutorial</a:t>
            </a:r>
          </a:p>
          <a:p>
            <a:r>
              <a:rPr lang="en-US" dirty="0"/>
              <a:t>Each tutorial event has its own page</a:t>
            </a:r>
          </a:p>
          <a:p>
            <a:pPr lvl="1"/>
            <a:r>
              <a:rPr lang="en-US" dirty="0"/>
              <a:t>We will backfill tutorials before 2021 as time permits</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12BA-8349-4F63-995A-190570787086}"/>
              </a:ext>
            </a:extLst>
          </p:cNvPr>
          <p:cNvSpPr>
            <a:spLocks noGrp="1"/>
          </p:cNvSpPr>
          <p:nvPr>
            <p:ph type="title"/>
          </p:nvPr>
        </p:nvSpPr>
        <p:spPr/>
        <p:txBody>
          <a:bodyPr/>
          <a:lstStyle/>
          <a:p>
            <a:r>
              <a:rPr lang="en-US" dirty="0"/>
              <a:t>Hands-On Activities</a:t>
            </a:r>
          </a:p>
        </p:txBody>
      </p:sp>
      <p:sp>
        <p:nvSpPr>
          <p:cNvPr id="3" name="Content Placeholder 2">
            <a:extLst>
              <a:ext uri="{FF2B5EF4-FFF2-40B4-BE49-F238E27FC236}">
                <a16:creationId xmlns:a16="http://schemas.microsoft.com/office/drawing/2014/main" id="{0F20C93A-8687-4A10-A3FB-77446A44FBAB}"/>
              </a:ext>
            </a:extLst>
          </p:cNvPr>
          <p:cNvSpPr>
            <a:spLocks noGrp="1"/>
          </p:cNvSpPr>
          <p:nvPr>
            <p:ph idx="1"/>
          </p:nvPr>
        </p:nvSpPr>
        <p:spPr>
          <a:xfrm>
            <a:off x="365761" y="1012149"/>
            <a:ext cx="6211614" cy="4047778"/>
          </a:xfrm>
        </p:spPr>
        <p:txBody>
          <a:bodyPr/>
          <a:lstStyle/>
          <a:p>
            <a:pPr marL="0" indent="0">
              <a:buNone/>
            </a:pPr>
            <a:r>
              <a:rPr lang="en-US" dirty="0"/>
              <a:t>We have created a simple example to give you some (optional) hands-on experience with some of the concepts in this tutorial</a:t>
            </a:r>
          </a:p>
          <a:p>
            <a:pPr>
              <a:spcBef>
                <a:spcPts val="800"/>
              </a:spcBef>
            </a:pPr>
            <a:r>
              <a:rPr lang="en-US" sz="2000" dirty="0"/>
              <a:t>You don’t need to understand the math/physics to do the exercises, or find them useful</a:t>
            </a:r>
          </a:p>
          <a:p>
            <a:pPr marL="0" indent="0">
              <a:spcBef>
                <a:spcPts val="3600"/>
              </a:spcBef>
              <a:buNone/>
            </a:pPr>
            <a:r>
              <a:rPr lang="en-US" dirty="0"/>
              <a:t>We do not have time in the agenda for the hands-on activities, but feel free to work on them outside of the tutorial.  We’ll give feedback on pull requests and issues filed (or email us, see next slide).</a:t>
            </a:r>
          </a:p>
          <a:p>
            <a:pPr marL="0" indent="0">
              <a:spcBef>
                <a:spcPts val="3600"/>
              </a:spcBef>
              <a:buNone/>
            </a:pPr>
            <a:r>
              <a:rPr lang="en-US" b="1" dirty="0"/>
              <a:t>Instructions on the tutorial web site: </a:t>
            </a:r>
            <a:r>
              <a:rPr lang="en-US" sz="2400" b="1" dirty="0">
                <a:hlinkClick r:id="rId3"/>
              </a:rPr>
              <a:t>https://bssw-tutorial.github.io/</a:t>
            </a:r>
            <a:br>
              <a:rPr lang="en-US" sz="2400" b="1" dirty="0"/>
            </a:br>
            <a:r>
              <a:rPr lang="en-US" sz="2400" dirty="0"/>
              <a:t>and click the link for today’s tutorial</a:t>
            </a:r>
            <a:endParaRPr lang="en-US" sz="2800" dirty="0"/>
          </a:p>
        </p:txBody>
      </p:sp>
      <p:pic>
        <p:nvPicPr>
          <p:cNvPr id="4" name="Picture 3">
            <a:extLst>
              <a:ext uri="{FF2B5EF4-FFF2-40B4-BE49-F238E27FC236}">
                <a16:creationId xmlns:a16="http://schemas.microsoft.com/office/drawing/2014/main" id="{B9D05DF5-DD70-4892-B1EC-CCD1C9DC6DD4}"/>
              </a:ext>
            </a:extLst>
          </p:cNvPr>
          <p:cNvPicPr>
            <a:picLocks noChangeAspect="1"/>
          </p:cNvPicPr>
          <p:nvPr/>
        </p:nvPicPr>
        <p:blipFill rotWithShape="1">
          <a:blip r:embed="rId4"/>
          <a:srcRect l="8639" t="17307" r="21360" b="13562"/>
          <a:stretch/>
        </p:blipFill>
        <p:spPr>
          <a:xfrm>
            <a:off x="6728716" y="1146154"/>
            <a:ext cx="5120640" cy="2863018"/>
          </a:xfrm>
          <a:prstGeom prst="rect">
            <a:avLst/>
          </a:prstGeom>
        </p:spPr>
      </p:pic>
    </p:spTree>
    <p:extLst>
      <p:ext uri="{BB962C8B-B14F-4D97-AF65-F5344CB8AC3E}">
        <p14:creationId xmlns:p14="http://schemas.microsoft.com/office/powerpoint/2010/main" val="166507212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2743</TotalTime>
  <Words>1277</Words>
  <Application>Microsoft Macintosh PowerPoint</Application>
  <PresentationFormat>Custom</PresentationFormat>
  <Paragraphs>110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Black</vt:lpstr>
      <vt:lpstr>Calibri</vt:lpstr>
      <vt:lpstr>Presentations (Wide Screen)</vt:lpstr>
      <vt:lpstr>Developing a Testing and Continuous Integration Strategy for your Team tutorial</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Hands-On Activities</vt:lpstr>
      <vt:lpstr>Explaining Slide 2</vt:lpstr>
      <vt:lpstr>We Want to Interact with You!</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315</cp:revision>
  <cp:lastPrinted>2017-11-02T18:35:01Z</cp:lastPrinted>
  <dcterms:created xsi:type="dcterms:W3CDTF">2018-11-06T17:28:56Z</dcterms:created>
  <dcterms:modified xsi:type="dcterms:W3CDTF">2022-05-02T16:54:17Z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