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7"/>
  </p:notesMasterIdLst>
  <p:handoutMasterIdLst>
    <p:handoutMasterId r:id="rId48"/>
  </p:handoutMasterIdLst>
  <p:sldIdLst>
    <p:sldId id="617" r:id="rId5"/>
    <p:sldId id="320" r:id="rId6"/>
    <p:sldId id="1880" r:id="rId7"/>
    <p:sldId id="1882" r:id="rId8"/>
    <p:sldId id="1881" r:id="rId9"/>
    <p:sldId id="1883" r:id="rId10"/>
    <p:sldId id="1872" r:id="rId11"/>
    <p:sldId id="1888" r:id="rId12"/>
    <p:sldId id="1887" r:id="rId13"/>
    <p:sldId id="1886" r:id="rId14"/>
    <p:sldId id="1885" r:id="rId15"/>
    <p:sldId id="1889" r:id="rId16"/>
    <p:sldId id="1891" r:id="rId17"/>
    <p:sldId id="1890" r:id="rId18"/>
    <p:sldId id="1892" r:id="rId19"/>
    <p:sldId id="1893" r:id="rId20"/>
    <p:sldId id="1894" r:id="rId21"/>
    <p:sldId id="1896" r:id="rId22"/>
    <p:sldId id="532" r:id="rId23"/>
    <p:sldId id="568" r:id="rId24"/>
    <p:sldId id="563" r:id="rId25"/>
    <p:sldId id="637" r:id="rId26"/>
    <p:sldId id="1884" r:id="rId27"/>
    <p:sldId id="1897" r:id="rId28"/>
    <p:sldId id="1898" r:id="rId29"/>
    <p:sldId id="1855" r:id="rId30"/>
    <p:sldId id="1864" r:id="rId31"/>
    <p:sldId id="1863" r:id="rId32"/>
    <p:sldId id="1867" r:id="rId33"/>
    <p:sldId id="1868" r:id="rId34"/>
    <p:sldId id="1865" r:id="rId35"/>
    <p:sldId id="1866" r:id="rId36"/>
    <p:sldId id="486" r:id="rId37"/>
    <p:sldId id="1869" r:id="rId38"/>
    <p:sldId id="1895" r:id="rId39"/>
    <p:sldId id="299" r:id="rId40"/>
    <p:sldId id="1878" r:id="rId41"/>
    <p:sldId id="611" r:id="rId42"/>
    <p:sldId id="586" r:id="rId43"/>
    <p:sldId id="1870" r:id="rId44"/>
    <p:sldId id="636" r:id="rId45"/>
    <p:sldId id="654" r:id="rId4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3" d="100"/>
          <a:sy n="113" d="100"/>
        </p:scale>
        <p:origin x="88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05412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50136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3595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9455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87135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35142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1386661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36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37</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38</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247521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70503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8666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6071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89686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81599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definitions and how it is used in a workflow. A process of inserting a check in development cycle. </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645511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66212102-C60F-28FB-0C8C-FF45D34D476E}"/>
              </a:ext>
            </a:extLst>
          </p:cNvPr>
          <p:cNvGrpSpPr/>
          <p:nvPr userDrawn="1"/>
        </p:nvGrpSpPr>
        <p:grpSpPr>
          <a:xfrm>
            <a:off x="66198" y="226243"/>
            <a:ext cx="2937455" cy="5079380"/>
            <a:chOff x="-80559" y="113353"/>
            <a:chExt cx="2937455" cy="5079380"/>
          </a:xfrm>
        </p:grpSpPr>
        <p:pic>
          <p:nvPicPr>
            <p:cNvPr id="9" name="Picture 8">
              <a:extLst>
                <a:ext uri="{FF2B5EF4-FFF2-40B4-BE49-F238E27FC236}">
                  <a16:creationId xmlns:a16="http://schemas.microsoft.com/office/drawing/2014/main" id="{B66E9FC7-4CB7-D6ED-BFB7-17917D8015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AFBDE374-F0F0-A7D4-6189-674DBAF1E03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1C14AE32-2A23-D323-0C4B-57ACDA4906E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CBE8C278-7C0B-6C0E-0E69-F55AB930CDD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4891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ocs.gitlab.com/ee/ci/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hyperlink" Target="https://bssw.io/items?topic=tes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ltp.sourceforge.net/coverage/lcov.php"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17/CBO9780511760396"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doi.org/10.1002/spe.2220" TargetMode="External"/><Relationship Id="rId4" Type="http://schemas.openxmlformats.org/officeDocument/2006/relationships/hyperlink" Target="https://isbndb.com/book/97801311770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David E. </a:t>
            </a:r>
            <a:r>
              <a:rPr lang="en-US" sz="2000" dirty="0" err="1"/>
              <a:t>Bernholdt</a:t>
            </a:r>
            <a:r>
              <a:rPr lang="en-US" sz="2000" dirty="0"/>
              <a:t> (ORNL), Patricia Grubel (LANL), Rinku Gupta (ANL), Alicia </a:t>
            </a:r>
            <a:r>
              <a:rPr lang="en-US" sz="2000" dirty="0" err="1"/>
              <a:t>Klinvex</a:t>
            </a:r>
            <a:r>
              <a:rPr lang="en-US" sz="2000" dirty="0"/>
              <a:t> (SNL), Mark C. Miller (LLNL), Jared O’Neal (ANL), David M. Rogers (ORNL), Gregory R. Watson (ORNL)</a:t>
            </a:r>
          </a:p>
        </p:txBody>
      </p:sp>
      <p:sp>
        <p:nvSpPr>
          <p:cNvPr id="5" name="Google Shape;50;g60257ae959_0_0">
            <a:extLst>
              <a:ext uri="{FF2B5EF4-FFF2-40B4-BE49-F238E27FC236}">
                <a16:creationId xmlns:a16="http://schemas.microsoft.com/office/drawing/2014/main" id="{4F415A61-E92B-8AF3-3F00-EC6BF9B912DB}"/>
              </a:ext>
            </a:extLst>
          </p:cNvPr>
          <p:cNvSpPr txBox="1">
            <a:spLocks noGrp="1"/>
          </p:cNvSpPr>
          <p:nvPr>
            <p:ph type="ctrTitle"/>
          </p:nvPr>
        </p:nvSpPr>
        <p:spPr>
          <a:xfrm>
            <a:off x="3177633" y="503144"/>
            <a:ext cx="8292316" cy="1030930"/>
          </a:xfrm>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5" name="TextBox 14">
            <a:extLst>
              <a:ext uri="{FF2B5EF4-FFF2-40B4-BE49-F238E27FC236}">
                <a16:creationId xmlns:a16="http://schemas.microsoft.com/office/drawing/2014/main" id="{F9B4A991-F297-965C-6924-5E546D972B66}"/>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7" name="Rectangle 6">
            <a:extLst>
              <a:ext uri="{FF2B5EF4-FFF2-40B4-BE49-F238E27FC236}">
                <a16:creationId xmlns:a16="http://schemas.microsoft.com/office/drawing/2014/main" id="{AE9EFDAD-7B60-9EFA-8FEB-6230778AF06F}"/>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865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7" name="TextBox 16">
            <a:extLst>
              <a:ext uri="{FF2B5EF4-FFF2-40B4-BE49-F238E27FC236}">
                <a16:creationId xmlns:a16="http://schemas.microsoft.com/office/drawing/2014/main" id="{AA0BA1E1-5374-FD6A-8F4E-24246BDA28A3}"/>
              </a:ext>
            </a:extLst>
          </p:cNvPr>
          <p:cNvSpPr txBox="1"/>
          <p:nvPr/>
        </p:nvSpPr>
        <p:spPr>
          <a:xfrm>
            <a:off x="1130110" y="4787598"/>
            <a:ext cx="9121599" cy="1181862"/>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You write a “main” that reads in a number, calls the functions and prints true or false</a:t>
            </a:r>
          </a:p>
          <a:p>
            <a:pPr marL="285750" indent="-285750" algn="l">
              <a:lnSpc>
                <a:spcPct val="90000"/>
              </a:lnSpc>
              <a:buFont typeface="Arial" panose="020B0604020202020204" pitchFamily="34" charset="0"/>
              <a:buChar char="•"/>
            </a:pPr>
            <a:r>
              <a:rPr lang="en-US" dirty="0"/>
              <a:t>You can automate it by including a series of known primes and non-primes and their corresponding true or false values</a:t>
            </a:r>
          </a:p>
          <a:p>
            <a:pPr marL="285750" indent="-285750" algn="l">
              <a:lnSpc>
                <a:spcPct val="90000"/>
              </a:lnSpc>
              <a:buFont typeface="Arial" panose="020B0604020202020204" pitchFamily="34" charset="0"/>
              <a:buChar char="•"/>
            </a:pPr>
            <a:r>
              <a:rPr lang="en-US" dirty="0"/>
              <a:t>This is your “unit test” for the function</a:t>
            </a:r>
          </a:p>
        </p:txBody>
      </p:sp>
      <p:sp>
        <p:nvSpPr>
          <p:cNvPr id="5" name="TextBox 4">
            <a:extLst>
              <a:ext uri="{FF2B5EF4-FFF2-40B4-BE49-F238E27FC236}">
                <a16:creationId xmlns:a16="http://schemas.microsoft.com/office/drawing/2014/main" id="{49C8C45C-548E-EEC7-AA85-6EB7426DAC04}"/>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8" name="Rectangle 7">
            <a:extLst>
              <a:ext uri="{FF2B5EF4-FFF2-40B4-BE49-F238E27FC236}">
                <a16:creationId xmlns:a16="http://schemas.microsoft.com/office/drawing/2014/main" id="{9FEC453C-8A27-5A5F-B26A-ABA513B00F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12355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Tree>
    <p:extLst>
      <p:ext uri="{BB962C8B-B14F-4D97-AF65-F5344CB8AC3E}">
        <p14:creationId xmlns:p14="http://schemas.microsoft.com/office/powerpoint/2010/main" val="33355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820FFD99-BEBF-3BBA-4887-719613134193}"/>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5D17A6F2-5045-CE14-8808-8048FBC8D19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1355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17" name="TextBox 16">
            <a:extLst>
              <a:ext uri="{FF2B5EF4-FFF2-40B4-BE49-F238E27FC236}">
                <a16:creationId xmlns:a16="http://schemas.microsoft.com/office/drawing/2014/main" id="{AA0BA1E1-5374-FD6A-8F4E-24246BDA28A3}"/>
              </a:ext>
            </a:extLst>
          </p:cNvPr>
          <p:cNvSpPr txBox="1"/>
          <p:nvPr/>
        </p:nvSpPr>
        <p:spPr>
          <a:xfrm>
            <a:off x="1130110" y="4912247"/>
            <a:ext cx="9121599" cy="9325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Now you have a more complex test that involves several correctly working components</a:t>
            </a:r>
          </a:p>
          <a:p>
            <a:pPr marL="285750" indent="-285750" algn="l">
              <a:lnSpc>
                <a:spcPct val="90000"/>
              </a:lnSpc>
              <a:buFont typeface="Arial" panose="020B0604020202020204" pitchFamily="34" charset="0"/>
              <a:buChar char="•"/>
            </a:pPr>
            <a:r>
              <a:rPr lang="en-US" dirty="0"/>
              <a:t>This is your “integration test”</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0D608E29-31E7-E9CA-2DB4-6662B68CA624}"/>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D723FA3C-E98E-202D-34A1-9D56EE64C3D6}"/>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353798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Well known tests for enterprise software</a:t>
            </a:r>
          </a:p>
          <a:p>
            <a:pPr marL="0" indent="0">
              <a:buFont typeface="Arial" charset="0"/>
              <a:buNone/>
            </a:pPr>
            <a:endParaRPr lang="en-US" b="1" dirty="0"/>
          </a:p>
          <a:p>
            <a:r>
              <a:rPr lang="en-US" dirty="0"/>
              <a:t>Unit tests – verify a single function, extremely quick to run </a:t>
            </a:r>
          </a:p>
          <a:p>
            <a:r>
              <a:rPr lang="en-US" dirty="0"/>
              <a:t>Integration tests – verify functions working together</a:t>
            </a:r>
          </a:p>
          <a:p>
            <a:r>
              <a:rPr lang="en-US" dirty="0"/>
              <a:t>System tests – verify functionality of the entire software</a:t>
            </a:r>
          </a:p>
          <a:p>
            <a:r>
              <a:rPr lang="en-US" dirty="0"/>
              <a:t>Acceptance tests – verify that the client needs are met</a:t>
            </a:r>
          </a:p>
          <a:p>
            <a:r>
              <a:rPr lang="en-US" dirty="0"/>
              <a:t>Regression tests – verify that there is no degradation in code capabilities</a:t>
            </a:r>
          </a:p>
        </p:txBody>
      </p:sp>
    </p:spTree>
    <p:extLst>
      <p:ext uri="{BB962C8B-B14F-4D97-AF65-F5344CB8AC3E}">
        <p14:creationId xmlns:p14="http://schemas.microsoft.com/office/powerpoint/2010/main" val="119222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279501"/>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Additional types of tests needed for research software</a:t>
            </a:r>
          </a:p>
          <a:p>
            <a:r>
              <a:rPr lang="en-US" dirty="0"/>
              <a:t>Composite unit tests – are tests for specific functionalities and/or capabilities</a:t>
            </a:r>
          </a:p>
          <a:p>
            <a:r>
              <a:rPr lang="en-US" dirty="0"/>
              <a:t>Granular tests – are integration tests at various granularities verifying correct behavior of interoperating functional units</a:t>
            </a:r>
          </a:p>
          <a:p>
            <a:r>
              <a:rPr lang="en-US" dirty="0"/>
              <a:t>Restart tests – verify that a run can restart transparently from a checkpointed state</a:t>
            </a:r>
          </a:p>
          <a:p>
            <a:r>
              <a:rPr lang="en-US" dirty="0"/>
              <a:t>Performance tests – apply to high-performance computing codes, verify that there is no performance loss</a:t>
            </a:r>
          </a:p>
          <a:p>
            <a:endParaRPr lang="en-US" dirty="0"/>
          </a:p>
        </p:txBody>
      </p:sp>
    </p:spTree>
    <p:extLst>
      <p:ext uri="{BB962C8B-B14F-4D97-AF65-F5344CB8AC3E}">
        <p14:creationId xmlns:p14="http://schemas.microsoft.com/office/powerpoint/2010/main" val="14466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Classes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White box testing – when you know the internals and can modify the code you are testing</a:t>
            </a:r>
          </a:p>
          <a:p>
            <a:pPr lvl="1"/>
            <a:r>
              <a:rPr lang="en-US" dirty="0"/>
              <a:t>Likely to be the code you and your collaborators are developing</a:t>
            </a:r>
          </a:p>
          <a:p>
            <a:pPr lvl="1"/>
            <a:r>
              <a:rPr lang="en-US" dirty="0"/>
              <a:t>You can insert assertions </a:t>
            </a:r>
          </a:p>
          <a:p>
            <a:pPr lvl="1"/>
            <a:r>
              <a:rPr lang="en-US" dirty="0"/>
              <a:t>You can insert code snippets that make testing easier</a:t>
            </a:r>
          </a:p>
          <a:p>
            <a:endParaRPr lang="en-US" dirty="0"/>
          </a:p>
          <a:p>
            <a:r>
              <a:rPr lang="en-US" dirty="0"/>
              <a:t>Black box testing – when you do not know the internals of the code being tested, and cannot modify the code</a:t>
            </a:r>
          </a:p>
          <a:p>
            <a:pPr lvl="1"/>
            <a:r>
              <a:rPr lang="en-US" dirty="0"/>
              <a:t>Third party software or legacy code</a:t>
            </a:r>
          </a:p>
          <a:p>
            <a:pPr lvl="1"/>
            <a:r>
              <a:rPr lang="en-US" dirty="0"/>
              <a:t>The only means of verification available is reasoning about output to be obtained from supplied input</a:t>
            </a:r>
          </a:p>
        </p:txBody>
      </p:sp>
    </p:spTree>
    <p:extLst>
      <p:ext uri="{BB962C8B-B14F-4D97-AF65-F5344CB8AC3E}">
        <p14:creationId xmlns:p14="http://schemas.microsoft.com/office/powerpoint/2010/main" val="62222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ACDB-1E73-1D50-6F84-4358DDFD89C5}"/>
              </a:ext>
            </a:extLst>
          </p:cNvPr>
          <p:cNvSpPr>
            <a:spLocks noGrp="1"/>
          </p:cNvSpPr>
          <p:nvPr>
            <p:ph type="title"/>
          </p:nvPr>
        </p:nvSpPr>
        <p:spPr/>
        <p:txBody>
          <a:bodyPr/>
          <a:lstStyle/>
          <a:p>
            <a:r>
              <a:rPr lang="en-US" dirty="0"/>
              <a:t>Test Driven Development</a:t>
            </a:r>
          </a:p>
        </p:txBody>
      </p:sp>
      <p:sp>
        <p:nvSpPr>
          <p:cNvPr id="3" name="Rounded Rectangle 2">
            <a:extLst>
              <a:ext uri="{FF2B5EF4-FFF2-40B4-BE49-F238E27FC236}">
                <a16:creationId xmlns:a16="http://schemas.microsoft.com/office/drawing/2014/main" id="{F0320A9A-C595-1142-D2C2-5FFFB1A21975}"/>
              </a:ext>
            </a:extLst>
          </p:cNvPr>
          <p:cNvSpPr/>
          <p:nvPr/>
        </p:nvSpPr>
        <p:spPr>
          <a:xfrm>
            <a:off x="2076450" y="105156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Consider new code</a:t>
            </a:r>
          </a:p>
        </p:txBody>
      </p:sp>
      <p:sp>
        <p:nvSpPr>
          <p:cNvPr id="4" name="Rounded Rectangle 3">
            <a:extLst>
              <a:ext uri="{FF2B5EF4-FFF2-40B4-BE49-F238E27FC236}">
                <a16:creationId xmlns:a16="http://schemas.microsoft.com/office/drawing/2014/main" id="{7A985171-2F55-532B-D096-45FF2DE0CDEB}"/>
              </a:ext>
            </a:extLst>
          </p:cNvPr>
          <p:cNvSpPr/>
          <p:nvPr/>
        </p:nvSpPr>
        <p:spPr>
          <a:xfrm>
            <a:off x="2000250" y="43434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Implement/modify  code</a:t>
            </a:r>
          </a:p>
        </p:txBody>
      </p:sp>
      <p:sp>
        <p:nvSpPr>
          <p:cNvPr id="5" name="Rounded Rectangle 4">
            <a:extLst>
              <a:ext uri="{FF2B5EF4-FFF2-40B4-BE49-F238E27FC236}">
                <a16:creationId xmlns:a16="http://schemas.microsoft.com/office/drawing/2014/main" id="{71D3B9DE-D6F6-FB25-45D7-6EEEDAF6CB7F}"/>
              </a:ext>
            </a:extLst>
          </p:cNvPr>
          <p:cNvSpPr/>
          <p:nvPr/>
        </p:nvSpPr>
        <p:spPr>
          <a:xfrm>
            <a:off x="3924300" y="26670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Write/</a:t>
            </a:r>
          </a:p>
          <a:p>
            <a:pPr algn="ctr">
              <a:lnSpc>
                <a:spcPct val="90000"/>
              </a:lnSpc>
            </a:pPr>
            <a:r>
              <a:rPr lang="en-US" sz="2000" b="1" dirty="0">
                <a:solidFill>
                  <a:schemeClr val="tx2">
                    <a:lumMod val="75000"/>
                  </a:schemeClr>
                </a:solidFill>
              </a:rPr>
              <a:t>modify  tests</a:t>
            </a:r>
          </a:p>
        </p:txBody>
      </p:sp>
      <p:sp>
        <p:nvSpPr>
          <p:cNvPr id="6" name="Rounded Rectangle 5">
            <a:extLst>
              <a:ext uri="{FF2B5EF4-FFF2-40B4-BE49-F238E27FC236}">
                <a16:creationId xmlns:a16="http://schemas.microsoft.com/office/drawing/2014/main" id="{5A956C32-DCAC-6933-3AF7-14CE11C99C52}"/>
              </a:ext>
            </a:extLst>
          </p:cNvPr>
          <p:cNvSpPr/>
          <p:nvPr/>
        </p:nvSpPr>
        <p:spPr>
          <a:xfrm>
            <a:off x="228600" y="266319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Test and modify code</a:t>
            </a:r>
          </a:p>
        </p:txBody>
      </p:sp>
      <p:cxnSp>
        <p:nvCxnSpPr>
          <p:cNvPr id="8" name="Curved Connector 7">
            <a:extLst>
              <a:ext uri="{FF2B5EF4-FFF2-40B4-BE49-F238E27FC236}">
                <a16:creationId xmlns:a16="http://schemas.microsoft.com/office/drawing/2014/main" id="{8260F4E3-2DCE-4116-E075-419B6CF087D2}"/>
              </a:ext>
            </a:extLst>
          </p:cNvPr>
          <p:cNvCxnSpPr>
            <a:stCxn id="3" idx="3"/>
            <a:endCxn id="5" idx="0"/>
          </p:cNvCxnSpPr>
          <p:nvPr/>
        </p:nvCxnSpPr>
        <p:spPr>
          <a:xfrm>
            <a:off x="3848100" y="1645920"/>
            <a:ext cx="962025" cy="102108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84BBCA6-B07D-228B-E6D8-483EF9A7E773}"/>
              </a:ext>
            </a:extLst>
          </p:cNvPr>
          <p:cNvCxnSpPr>
            <a:stCxn id="5" idx="2"/>
            <a:endCxn id="4" idx="3"/>
          </p:cNvCxnSpPr>
          <p:nvPr/>
        </p:nvCxnSpPr>
        <p:spPr>
          <a:xfrm rot="5400000">
            <a:off x="3749993" y="3877628"/>
            <a:ext cx="1082040" cy="10382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A3478A72-0613-7065-232E-ADDBDC8AA369}"/>
              </a:ext>
            </a:extLst>
          </p:cNvPr>
          <p:cNvCxnSpPr>
            <a:stCxn id="4" idx="1"/>
            <a:endCxn id="6" idx="2"/>
          </p:cNvCxnSpPr>
          <p:nvPr/>
        </p:nvCxnSpPr>
        <p:spPr>
          <a:xfrm rot="10800000">
            <a:off x="1114426" y="3851910"/>
            <a:ext cx="885825" cy="108585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63D0BD54-C858-FC2E-4BC0-8E908CC9521B}"/>
              </a:ext>
            </a:extLst>
          </p:cNvPr>
          <p:cNvCxnSpPr>
            <a:stCxn id="6" idx="0"/>
            <a:endCxn id="3" idx="1"/>
          </p:cNvCxnSpPr>
          <p:nvPr/>
        </p:nvCxnSpPr>
        <p:spPr>
          <a:xfrm rot="5400000" flipH="1" flipV="1">
            <a:off x="1086802" y="1673543"/>
            <a:ext cx="1017270" cy="9620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43CF51-A1E1-ADF9-D885-7A8A1F61C363}"/>
              </a:ext>
            </a:extLst>
          </p:cNvPr>
          <p:cNvCxnSpPr>
            <a:stCxn id="6" idx="3"/>
            <a:endCxn id="4" idx="0"/>
          </p:cNvCxnSpPr>
          <p:nvPr/>
        </p:nvCxnSpPr>
        <p:spPr>
          <a:xfrm>
            <a:off x="2000250" y="3257550"/>
            <a:ext cx="885825" cy="1085850"/>
          </a:xfrm>
          <a:prstGeom prst="curvedConnector2">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8C972055-7E45-0428-D771-2FCF9CF9DF67}"/>
              </a:ext>
            </a:extLst>
          </p:cNvPr>
          <p:cNvSpPr txBox="1">
            <a:spLocks/>
          </p:cNvSpPr>
          <p:nvPr/>
        </p:nvSpPr>
        <p:spPr>
          <a:xfrm>
            <a:off x="6157912" y="679132"/>
            <a:ext cx="4916488" cy="5156835"/>
          </a:xfrm>
          <a:prstGeom prst="rect">
            <a:avLst/>
          </a:prstGeom>
        </p:spPr>
        <p:txBody>
          <a:bodyPr>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Documented specifications and requirements of the code</a:t>
            </a:r>
          </a:p>
          <a:p>
            <a:r>
              <a:rPr lang="en-US" dirty="0"/>
              <a:t>Ensures that thought is given to what it means for the program to be correct, rather than just what the program should do</a:t>
            </a:r>
          </a:p>
          <a:p>
            <a:r>
              <a:rPr lang="en-US" dirty="0"/>
              <a:t>More efficient development cycle</a:t>
            </a:r>
          </a:p>
          <a:p>
            <a:r>
              <a:rPr lang="en-US" dirty="0"/>
              <a:t>Much less debugging</a:t>
            </a:r>
          </a:p>
          <a:p>
            <a:r>
              <a:rPr lang="en-US" dirty="0"/>
              <a:t>Requires:</a:t>
            </a:r>
          </a:p>
          <a:p>
            <a:pPr lvl="1"/>
            <a:r>
              <a:rPr lang="en-US" dirty="0"/>
              <a:t>Care in writing tests</a:t>
            </a:r>
          </a:p>
          <a:p>
            <a:pPr lvl="1"/>
            <a:r>
              <a:rPr lang="en-US" dirty="0"/>
              <a:t>Frequent running of tests </a:t>
            </a:r>
          </a:p>
          <a:p>
            <a:pPr lvl="1"/>
            <a:r>
              <a:rPr lang="en-US" dirty="0"/>
              <a:t>Wide adoption by development team</a:t>
            </a:r>
          </a:p>
          <a:p>
            <a:endParaRPr lang="en-US" dirty="0"/>
          </a:p>
          <a:p>
            <a:endParaRPr lang="en-US" dirty="0"/>
          </a:p>
        </p:txBody>
      </p:sp>
    </p:spTree>
    <p:extLst>
      <p:ext uri="{BB962C8B-B14F-4D97-AF65-F5344CB8AC3E}">
        <p14:creationId xmlns:p14="http://schemas.microsoft.com/office/powerpoint/2010/main" val="367120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0A31D3-4DA7-3448-B1F5-2E6DA28EE481}"/>
              </a:ext>
            </a:extLst>
          </p:cNvPr>
          <p:cNvSpPr/>
          <p:nvPr/>
        </p:nvSpPr>
        <p:spPr>
          <a:xfrm>
            <a:off x="7638585" y="5988205"/>
            <a:ext cx="4226313" cy="869795"/>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Continuous Integration (CI)</a:t>
            </a:r>
            <a:endParaRPr lang="en-US" i="1" dirty="0"/>
          </a:p>
        </p:txBody>
      </p:sp>
      <p:pic>
        <p:nvPicPr>
          <p:cNvPr id="1026" name="Picture 2">
            <a:extLst>
              <a:ext uri="{FF2B5EF4-FFF2-40B4-BE49-F238E27FC236}">
                <a16:creationId xmlns:a16="http://schemas.microsoft.com/office/drawing/2014/main" id="{3D7300DE-94CF-7B44-BF28-EF47BA49F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07" y="1072862"/>
            <a:ext cx="9966040" cy="5515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5236BB-B956-8344-B45B-E3125039ACF0}"/>
              </a:ext>
            </a:extLst>
          </p:cNvPr>
          <p:cNvSpPr txBox="1"/>
          <p:nvPr/>
        </p:nvSpPr>
        <p:spPr>
          <a:xfrm>
            <a:off x="1218178" y="6101612"/>
            <a:ext cx="6206836" cy="433965"/>
          </a:xfrm>
          <a:prstGeom prst="rect">
            <a:avLst/>
          </a:prstGeom>
          <a:noFill/>
        </p:spPr>
        <p:txBody>
          <a:bodyPr wrap="square" lIns="118872" tIns="91440" rIns="118872" bIns="91440" rtlCol="0" anchor="ctr" anchorCtr="0">
            <a:spAutoFit/>
          </a:bodyPr>
          <a:lstStyle/>
          <a:p>
            <a:pPr>
              <a:lnSpc>
                <a:spcPct val="90000"/>
              </a:lnSpc>
            </a:pPr>
            <a:r>
              <a:rPr lang="en-US" dirty="0">
                <a:hlinkClick r:id="rId4"/>
              </a:rPr>
              <a:t>https://</a:t>
            </a:r>
            <a:r>
              <a:rPr lang="en-US" dirty="0" err="1">
                <a:hlinkClick r:id="rId4"/>
              </a:rPr>
              <a:t>docs.gitlab.com</a:t>
            </a:r>
            <a:r>
              <a:rPr lang="en-US" dirty="0">
                <a:hlinkClick r:id="rId4"/>
              </a:rPr>
              <a:t>/</a:t>
            </a:r>
            <a:r>
              <a:rPr lang="en-US" dirty="0" err="1">
                <a:hlinkClick r:id="rId4"/>
              </a:rPr>
              <a:t>ee</a:t>
            </a:r>
            <a:r>
              <a:rPr lang="en-US" dirty="0">
                <a:hlinkClick r:id="rId4"/>
              </a:rPr>
              <a:t>/ci/introduction/</a:t>
            </a:r>
            <a:endParaRPr lang="en-US" dirty="0"/>
          </a:p>
        </p:txBody>
      </p:sp>
    </p:spTree>
    <p:extLst>
      <p:ext uri="{BB962C8B-B14F-4D97-AF65-F5344CB8AC3E}">
        <p14:creationId xmlns:p14="http://schemas.microsoft.com/office/powerpoint/2010/main" val="14577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CI Components</a:t>
            </a:r>
          </a:p>
        </p:txBody>
      </p:sp>
      <p:sp>
        <p:nvSpPr>
          <p:cNvPr id="3" name="Content Placeholder 2">
            <a:extLst>
              <a:ext uri="{FF2B5EF4-FFF2-40B4-BE49-F238E27FC236}">
                <a16:creationId xmlns:a16="http://schemas.microsoft.com/office/drawing/2014/main" id="{7A78E7AF-E77C-0444-AFCD-CD3AF65384A0}"/>
              </a:ext>
            </a:extLst>
          </p:cNvPr>
          <p:cNvSpPr>
            <a:spLocks noGrp="1"/>
          </p:cNvSpPr>
          <p:nvPr>
            <p:ph idx="1"/>
          </p:nvPr>
        </p:nvSpPr>
        <p:spPr>
          <a:xfrm>
            <a:off x="365760" y="1072863"/>
            <a:ext cx="11369809" cy="5373657"/>
          </a:xfrm>
        </p:spPr>
        <p:txBody>
          <a:bodyPr>
            <a:normAutofit/>
          </a:bodyPr>
          <a:lstStyle/>
          <a:p>
            <a:r>
              <a:rPr lang="en-US" dirty="0"/>
              <a:t>Testing</a:t>
            </a:r>
          </a:p>
          <a:p>
            <a:pPr lvl="1"/>
            <a:r>
              <a:rPr lang="en-US" dirty="0"/>
              <a:t>Focused, critical functionality (infrastructure), fast, independent, orthogonal, complete, … </a:t>
            </a:r>
          </a:p>
          <a:p>
            <a:pPr lvl="1"/>
            <a:r>
              <a:rPr lang="en-US" dirty="0"/>
              <a:t>Likely to use a subset of full test-suite, or even develop new simpler tests</a:t>
            </a:r>
          </a:p>
          <a:p>
            <a:r>
              <a:rPr lang="en-US" dirty="0"/>
              <a:t>Integration</a:t>
            </a:r>
          </a:p>
          <a:p>
            <a:pPr lvl="1"/>
            <a:r>
              <a:rPr lang="en-US" dirty="0"/>
              <a:t>Changes across key branches merged &amp; tested to ensure the “whole” still works</a:t>
            </a:r>
          </a:p>
          <a:p>
            <a:pPr lvl="2"/>
            <a:r>
              <a:rPr lang="en-US" dirty="0"/>
              <a:t>Integration can take place at multiple levels</a:t>
            </a:r>
          </a:p>
          <a:p>
            <a:pPr lvl="1"/>
            <a:r>
              <a:rPr lang="en-US" dirty="0"/>
              <a:t>Develop, develop, develop, merge, merge, merge, test, test, test…NO!</a:t>
            </a:r>
          </a:p>
          <a:p>
            <a:pPr lvl="1"/>
            <a:r>
              <a:rPr lang="en-US" dirty="0"/>
              <a:t>Develop, test, merge, develop, test, merge, develop, test, merge…YES!</a:t>
            </a:r>
          </a:p>
          <a:p>
            <a:r>
              <a:rPr lang="en-US" dirty="0"/>
              <a:t>Continuous</a:t>
            </a:r>
          </a:p>
          <a:p>
            <a:pPr lvl="1"/>
            <a:r>
              <a:rPr lang="en-US" dirty="0"/>
              <a:t>Changes tested every commit and/or pull-request (like auto-correct)</a:t>
            </a:r>
          </a:p>
          <a:p>
            <a:r>
              <a:rPr lang="en-US" dirty="0"/>
              <a:t>CI generally implies a lot of </a:t>
            </a:r>
            <a:r>
              <a:rPr lang="en-US" u="sng" dirty="0"/>
              <a:t>automation</a:t>
            </a:r>
            <a:endParaRPr lang="en-US" dirty="0"/>
          </a:p>
          <a:p>
            <a:pPr lvl="1"/>
            <a:endParaRPr lang="en-US" dirty="0"/>
          </a:p>
        </p:txBody>
      </p:sp>
    </p:spTree>
    <p:extLst>
      <p:ext uri="{BB962C8B-B14F-4D97-AF65-F5344CB8AC3E}">
        <p14:creationId xmlns:p14="http://schemas.microsoft.com/office/powerpoint/2010/main" val="249482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1D32CB7-D634-43E1-8542-F61B3C62064E}"/>
              </a:ext>
            </a:extLst>
          </p:cNvPr>
          <p:cNvSpPr>
            <a:spLocks noGrp="1"/>
          </p:cNvSpPr>
          <p:nvPr>
            <p:ph type="title"/>
          </p:nvPr>
        </p:nvSpPr>
        <p:spPr/>
        <p:txBody>
          <a:bodyPr/>
          <a:lstStyle/>
          <a:p>
            <a:r>
              <a:rPr lang="en-US" dirty="0"/>
              <a:t>What is CI Good For</a:t>
            </a:r>
          </a:p>
        </p:txBody>
      </p:sp>
      <p:sp>
        <p:nvSpPr>
          <p:cNvPr id="10" name="Content Placeholder 9">
            <a:extLst>
              <a:ext uri="{FF2B5EF4-FFF2-40B4-BE49-F238E27FC236}">
                <a16:creationId xmlns:a16="http://schemas.microsoft.com/office/drawing/2014/main" id="{E214442A-CF4F-4DB6-85EE-FF2632D271ED}"/>
              </a:ext>
            </a:extLst>
          </p:cNvPr>
          <p:cNvSpPr>
            <a:spLocks noGrp="1"/>
          </p:cNvSpPr>
          <p:nvPr>
            <p:ph idx="1"/>
          </p:nvPr>
        </p:nvSpPr>
        <p:spPr>
          <a:xfrm>
            <a:off x="365760" y="1003074"/>
            <a:ext cx="11369809" cy="4047778"/>
          </a:xfrm>
        </p:spPr>
        <p:txBody>
          <a:bodyPr/>
          <a:lstStyle/>
          <a:p>
            <a:r>
              <a:rPr lang="en-US" sz="2000" dirty="0"/>
              <a:t>The purpose of CI is to identify problems early</a:t>
            </a:r>
          </a:p>
          <a:p>
            <a:pPr lvl="1">
              <a:spcBef>
                <a:spcPts val="200"/>
              </a:spcBef>
            </a:pPr>
            <a:r>
              <a:rPr lang="en-US" sz="1800" dirty="0"/>
              <a:t>Prevent code that would “break the build” or adversely impact other developers being introduced</a:t>
            </a:r>
          </a:p>
          <a:p>
            <a:pPr lvl="1">
              <a:spcBef>
                <a:spcPts val="200"/>
              </a:spcBef>
            </a:pPr>
            <a:r>
              <a:rPr lang="en-US" sz="1800" dirty="0"/>
              <a:t>Need to provide sufficient confidence, but run quickly – balance varies by project</a:t>
            </a:r>
            <a:endParaRPr lang="en-US" sz="2000" dirty="0"/>
          </a:p>
          <a:p>
            <a:pPr>
              <a:spcBef>
                <a:spcPts val="2400"/>
              </a:spcBef>
            </a:pPr>
            <a:r>
              <a:rPr lang="en-US" sz="2000" dirty="0"/>
              <a:t>CI should complement (not replace) more extensive automated testing</a:t>
            </a:r>
          </a:p>
          <a:p>
            <a:pPr lvl="1">
              <a:spcBef>
                <a:spcPts val="200"/>
              </a:spcBef>
            </a:pPr>
            <a:r>
              <a:rPr lang="en-US" sz="1800" dirty="0"/>
              <a:t>Use scheduled testing for more and more detailed tests, more configurations and platforms, performance testing, etc.</a:t>
            </a:r>
          </a:p>
          <a:p>
            <a:pPr>
              <a:spcBef>
                <a:spcPts val="2400"/>
              </a:spcBef>
            </a:pPr>
            <a:r>
              <a:rPr lang="en-US" sz="2000" dirty="0"/>
              <a:t>CI for TDD is a natural fit</a:t>
            </a:r>
          </a:p>
          <a:p>
            <a:pPr lvl="1">
              <a:spcBef>
                <a:spcPts val="200"/>
              </a:spcBef>
            </a:pPr>
            <a:r>
              <a:rPr lang="en-US" sz="1800" dirty="0"/>
              <a:t>Writing tests before the code works well with CI</a:t>
            </a:r>
          </a:p>
          <a:p>
            <a:pPr>
              <a:spcBef>
                <a:spcPts val="2400"/>
              </a:spcBef>
            </a:pPr>
            <a:r>
              <a:rPr lang="en-US" sz="2000" dirty="0"/>
              <a:t>Many options for where to execute CI tests</a:t>
            </a:r>
          </a:p>
          <a:p>
            <a:pPr lvl="1">
              <a:spcBef>
                <a:spcPts val="200"/>
              </a:spcBef>
            </a:pPr>
            <a:r>
              <a:rPr lang="en-US" sz="1800" dirty="0"/>
              <a:t>Free services are a good (easy) place to start</a:t>
            </a:r>
          </a:p>
          <a:p>
            <a:pPr lvl="1">
              <a:spcBef>
                <a:spcPts val="200"/>
              </a:spcBef>
            </a:pPr>
            <a:r>
              <a:rPr lang="en-US" sz="1800" dirty="0"/>
              <a:t>But may not be sufficient in the long run (especially large HPC/scientific codes)</a:t>
            </a:r>
          </a:p>
          <a:p>
            <a:pPr>
              <a:spcBef>
                <a:spcPts val="2400"/>
              </a:spcBef>
            </a:pPr>
            <a:r>
              <a:rPr lang="en-US" sz="2000" u="sng" dirty="0"/>
              <a:t>Start simple</a:t>
            </a:r>
            <a:r>
              <a:rPr lang="en-US" sz="2000" dirty="0"/>
              <a:t> to get automation working, then build out what you need</a:t>
            </a:r>
          </a:p>
          <a:p>
            <a:pPr lvl="1">
              <a:spcBef>
                <a:spcPts val="200"/>
              </a:spcBef>
            </a:pPr>
            <a:r>
              <a:rPr lang="en-US" sz="1800" dirty="0"/>
              <a:t>Focus initially on key software configurations and aspects of the code to be tested</a:t>
            </a:r>
          </a:p>
          <a:p>
            <a:pPr lvl="1">
              <a:spcBef>
                <a:spcPts val="200"/>
              </a:spcBef>
            </a:pPr>
            <a:r>
              <a:rPr lang="en-US" sz="1800" dirty="0"/>
              <a:t>Make sure your testing expands to cover new code, use TDD</a:t>
            </a:r>
          </a:p>
        </p:txBody>
      </p:sp>
    </p:spTree>
    <p:extLst>
      <p:ext uri="{BB962C8B-B14F-4D97-AF65-F5344CB8AC3E}">
        <p14:creationId xmlns:p14="http://schemas.microsoft.com/office/powerpoint/2010/main" val="37840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408175" y="365759"/>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Testing within the scientific software development lifecycle</a:t>
            </a:r>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Tree>
    <p:extLst>
      <p:ext uri="{BB962C8B-B14F-4D97-AF65-F5344CB8AC3E}">
        <p14:creationId xmlns:p14="http://schemas.microsoft.com/office/powerpoint/2010/main" val="259756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a:t>
            </a:r>
            <a:r>
              <a:rPr lang="en-US" sz="2000" dirty="0" err="1">
                <a:solidFill>
                  <a:sysClr val="windowText" lastClr="000000"/>
                </a:solidFill>
              </a:rPr>
              <a:t>upto</a:t>
            </a:r>
            <a:r>
              <a:rPr lang="en-US" sz="2000" dirty="0">
                <a:solidFill>
                  <a:sysClr val="windowText" lastClr="000000"/>
                </a:solidFill>
              </a:rPr>
              <a:t>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Tree>
    <p:extLst>
      <p:ext uri="{BB962C8B-B14F-4D97-AF65-F5344CB8AC3E}">
        <p14:creationId xmlns:p14="http://schemas.microsoft.com/office/powerpoint/2010/main" val="102505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up to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
        <p:nvSpPr>
          <p:cNvPr id="16" name="Rounded Rectangle 15">
            <a:extLst>
              <a:ext uri="{FF2B5EF4-FFF2-40B4-BE49-F238E27FC236}">
                <a16:creationId xmlns:a16="http://schemas.microsoft.com/office/drawing/2014/main" id="{D3069DB2-512D-E621-9BFB-35F7F8DB59DB}"/>
              </a:ext>
            </a:extLst>
          </p:cNvPr>
          <p:cNvSpPr/>
          <p:nvPr/>
        </p:nvSpPr>
        <p:spPr>
          <a:xfrm>
            <a:off x="8203242" y="3972180"/>
            <a:ext cx="2397318" cy="195419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Apply scaffolding for selection of tests … explained next</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00703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021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4547985" cy="13549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 with manufactured solution</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9468681"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a:t>
            </a:r>
          </a:p>
          <a:p>
            <a:pPr algn="ctr">
              <a:lnSpc>
                <a:spcPct val="90000"/>
              </a:lnSpc>
            </a:pPr>
            <a:r>
              <a:rPr lang="en-US" sz="2000" dirty="0">
                <a:solidFill>
                  <a:schemeClr val="bg1"/>
                </a:solidFill>
              </a:rPr>
              <a:t>This is a composite unit test</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also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Tree>
    <p:extLst>
      <p:ext uri="{BB962C8B-B14F-4D97-AF65-F5344CB8AC3E}">
        <p14:creationId xmlns:p14="http://schemas.microsoft.com/office/powerpoint/2010/main" val="424986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
        <p:nvSpPr>
          <p:cNvPr id="3" name="Rounded Rectangle 2">
            <a:extLst>
              <a:ext uri="{FF2B5EF4-FFF2-40B4-BE49-F238E27FC236}">
                <a16:creationId xmlns:a16="http://schemas.microsoft.com/office/drawing/2014/main" id="{92A9624E-ABDF-34C6-CADC-9B4A35DFD25E}"/>
              </a:ext>
            </a:extLst>
          </p:cNvPr>
          <p:cNvSpPr/>
          <p:nvPr/>
        </p:nvSpPr>
        <p:spPr>
          <a:xfrm>
            <a:off x="7885872" y="4482234"/>
            <a:ext cx="3974465" cy="107084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All of these are examples of white box testing</a:t>
            </a:r>
          </a:p>
        </p:txBody>
      </p:sp>
    </p:spTree>
    <p:extLst>
      <p:ext uri="{BB962C8B-B14F-4D97-AF65-F5344CB8AC3E}">
        <p14:creationId xmlns:p14="http://schemas.microsoft.com/office/powerpoint/2010/main" val="1642722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408175" y="203464"/>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Mixed White/Black Box Testing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https://bssw.io/items?topic=testing</a:t>
            </a:r>
            <a:endParaRPr lang="en-US" dirty="0"/>
          </a:p>
        </p:txBody>
      </p:sp>
    </p:spTree>
    <p:extLst>
      <p:ext uri="{BB962C8B-B14F-4D97-AF65-F5344CB8AC3E}">
        <p14:creationId xmlns:p14="http://schemas.microsoft.com/office/powerpoint/2010/main" val="338891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a:t>
            </a:r>
            <a:r>
              <a:rPr lang="en-US" dirty="0">
                <a:hlinkClick r:id="rId3"/>
              </a:rPr>
              <a:t>http://</a:t>
            </a:r>
            <a:r>
              <a:rPr lang="en-US" dirty="0" err="1">
                <a:hlinkClick r:id="rId3"/>
              </a:rPr>
              <a:t>ltp.sourceforge.net</a:t>
            </a:r>
            <a:r>
              <a:rPr lang="en-US" dirty="0">
                <a:hlinkClick r:id="rId3"/>
              </a:rPr>
              <a:t>/coverage/</a:t>
            </a:r>
            <a:r>
              <a:rPr lang="en-US" dirty="0" err="1">
                <a:hlinkClick r:id="rId3"/>
              </a:rPr>
              <a:t>lcov.php</a:t>
            </a:r>
            <a:r>
              <a:rPr lang="en-US" dirty="0">
                <a:hlinkClick r:id="rId3"/>
              </a:rPr>
              <a:t> </a:t>
            </a:r>
            <a:endParaRPr lang="en-US" dirty="0"/>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769830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marL="346075" lvl="1" indent="0">
              <a:spcBef>
                <a:spcPts val="200"/>
              </a:spcBef>
              <a:buNone/>
            </a:pPr>
            <a:endParaRPr lang="en-US" dirty="0"/>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a:t>
            </a:r>
            <a:r>
              <a:rPr lang="en-US" sz="2400" dirty="0">
                <a:hlinkClick r:id="rId3"/>
              </a:rPr>
              <a:t>10.1017/CBO9780511760396</a:t>
            </a:r>
            <a:endParaRPr lang="en-US" sz="2400" dirty="0"/>
          </a:p>
          <a:p>
            <a:r>
              <a:rPr lang="en-US" sz="2400" dirty="0"/>
              <a:t>Michael Feathers. 2004. Working Effectively with Legacy Code. Prentice Hall PTR, USA.</a:t>
            </a:r>
            <a:r>
              <a:rPr lang="en-US" dirty="0"/>
              <a:t> ISBN: </a:t>
            </a:r>
            <a:r>
              <a:rPr lang="en-US" dirty="0">
                <a:hlinkClick r:id="rId4"/>
              </a:rPr>
              <a:t>9780131177055</a:t>
            </a:r>
            <a:endParaRPr lang="en-US" dirty="0"/>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5"/>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Tree>
    <p:extLst>
      <p:ext uri="{BB962C8B-B14F-4D97-AF65-F5344CB8AC3E}">
        <p14:creationId xmlns:p14="http://schemas.microsoft.com/office/powerpoint/2010/main" val="306804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
        <p:nvSpPr>
          <p:cNvPr id="8" name="Rectangle 7">
            <a:extLst>
              <a:ext uri="{FF2B5EF4-FFF2-40B4-BE49-F238E27FC236}">
                <a16:creationId xmlns:a16="http://schemas.microsoft.com/office/drawing/2014/main" id="{8102D08C-52B8-4574-2A76-7728A7F6EB15}"/>
              </a:ext>
            </a:extLst>
          </p:cNvPr>
          <p:cNvSpPr/>
          <p:nvPr/>
        </p:nvSpPr>
        <p:spPr>
          <a:xfrm>
            <a:off x="692727" y="5943599"/>
            <a:ext cx="6788728" cy="720437"/>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Formalization of the process intimidates people</a:t>
            </a:r>
          </a:p>
          <a:p>
            <a:pPr algn="ctr">
              <a:lnSpc>
                <a:spcPct val="90000"/>
              </a:lnSpc>
            </a:pPr>
            <a:r>
              <a:rPr lang="en-US" sz="2000" dirty="0">
                <a:solidFill>
                  <a:sysClr val="windowText" lastClr="000000"/>
                </a:solidFill>
              </a:rPr>
              <a:t>because they think of writing tests as an overhead</a:t>
            </a:r>
          </a:p>
        </p:txBody>
      </p:sp>
    </p:spTree>
    <p:extLst>
      <p:ext uri="{BB962C8B-B14F-4D97-AF65-F5344CB8AC3E}">
        <p14:creationId xmlns:p14="http://schemas.microsoft.com/office/powerpoint/2010/main" val="27883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1696277"/>
            <a:chOff x="718754" y="1360869"/>
            <a:chExt cx="5375657" cy="1696277"/>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37116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29972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5" name="Rectangle 4">
            <a:extLst>
              <a:ext uri="{FF2B5EF4-FFF2-40B4-BE49-F238E27FC236}">
                <a16:creationId xmlns:a16="http://schemas.microsoft.com/office/drawing/2014/main" id="{1E5E0043-1B40-EDC2-B4EA-771685942A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19635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7.2|3.4|1.7|15|27"/>
</p:tagLst>
</file>

<file path=ppt/tags/tag2.xml><?xml version="1.0" encoding="utf-8"?>
<p:tagLst xmlns:a="http://schemas.openxmlformats.org/drawingml/2006/main" xmlns:r="http://schemas.openxmlformats.org/officeDocument/2006/relationships" xmlns:p="http://schemas.openxmlformats.org/presentationml/2006/main">
  <p:tag name="TIMING" val="|87.2|3.4|1.7|15|27"/>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2975</TotalTime>
  <Words>4712</Words>
  <Application>Microsoft Macintosh PowerPoint</Application>
  <PresentationFormat>Custom</PresentationFormat>
  <Paragraphs>486</Paragraphs>
  <Slides>42</Slides>
  <Notes>32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-apple-system</vt:lpstr>
      <vt:lpstr>Arial</vt:lpstr>
      <vt:lpstr>Arial Black</vt:lpstr>
      <vt:lpstr>Calibri</vt:lpstr>
      <vt:lpstr>Presentations (Wide Screen)</vt:lpstr>
      <vt:lpstr>Software Testing and Verification</vt:lpstr>
      <vt:lpstr>License, Citation and Acknowledgements</vt:lpstr>
      <vt:lpstr>What is Testing</vt:lpstr>
      <vt:lpstr>What is Testing</vt:lpstr>
      <vt:lpstr>What is Testing</vt:lpstr>
      <vt:lpstr>What is Testing</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Types of Tests</vt:lpstr>
      <vt:lpstr>Types of Tests</vt:lpstr>
      <vt:lpstr>Classes of Tests</vt:lpstr>
      <vt:lpstr>Test Driven Development</vt:lpstr>
      <vt:lpstr>Continuous Integration (CI)</vt:lpstr>
      <vt:lpstr>CI Components</vt:lpstr>
      <vt:lpstr>What is CI Good For</vt:lpstr>
      <vt:lpstr>PowerPoint Presentation</vt:lpstr>
      <vt:lpstr>Building a Test-suite</vt:lpstr>
      <vt:lpstr>Building a Test-suite</vt:lpstr>
      <vt:lpstr>Building a Test-suite</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Step  4:  AMR</vt:lpstr>
      <vt:lpstr>PowerPoint Presentation</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395</cp:revision>
  <cp:lastPrinted>2017-11-02T18:35:01Z</cp:lastPrinted>
  <dcterms:created xsi:type="dcterms:W3CDTF">2018-11-06T17:28:56Z</dcterms:created>
  <dcterms:modified xsi:type="dcterms:W3CDTF">2024-04-04T21:57:20Z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