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4"/>
  </p:notesMasterIdLst>
  <p:handoutMasterIdLst>
    <p:handoutMasterId r:id="rId45"/>
  </p:handoutMasterIdLst>
  <p:sldIdLst>
    <p:sldId id="256" r:id="rId5"/>
    <p:sldId id="333"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332" r:id="rId28"/>
    <p:sldId id="272" r:id="rId29"/>
    <p:sldId id="273" r:id="rId30"/>
    <p:sldId id="288" r:id="rId31"/>
    <p:sldId id="282" r:id="rId32"/>
    <p:sldId id="290" r:id="rId33"/>
    <p:sldId id="327" r:id="rId34"/>
    <p:sldId id="328" r:id="rId35"/>
    <p:sldId id="329" r:id="rId36"/>
    <p:sldId id="276" r:id="rId37"/>
    <p:sldId id="275" r:id="rId38"/>
    <p:sldId id="289" r:id="rId39"/>
    <p:sldId id="278" r:id="rId40"/>
    <p:sldId id="324" r:id="rId41"/>
    <p:sldId id="325" r:id="rId42"/>
    <p:sldId id="326" r:id="rId4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5833" autoAdjust="0"/>
  </p:normalViewPr>
  <p:slideViewPr>
    <p:cSldViewPr snapToGrid="0" showGuides="1">
      <p:cViewPr varScale="1">
        <p:scale>
          <a:sx n="125" d="100"/>
          <a:sy n="125" d="100"/>
        </p:scale>
        <p:origin x="552"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icense_compatibility" TargetMode="External"/><Relationship Id="rId7" Type="http://schemas.openxmlformats.org/officeDocument/2006/relationships/hyperlink" Target="https://science.energy.gov/~/media/ascr/pdf/research/docs/Doe_lab_developed_software_policy.pdf" TargetMode="External"/><Relationship Id="rId2" Type="http://schemas.openxmlformats.org/officeDocument/2006/relationships/hyperlink" Target="http://softwarefreedom.org/" TargetMode="External"/><Relationship Id="rId1" Type="http://schemas.openxmlformats.org/officeDocument/2006/relationships/slideLayout" Target="../slideLayouts/slideLayout3.xml"/><Relationship Id="rId6" Type="http://schemas.openxmlformats.org/officeDocument/2006/relationships/hyperlink" Target="http://ebb.org/bkuhn/blog/2014/06/09/do-not-need-cla.html" TargetMode="External"/><Relationship Id="rId5" Type="http://schemas.openxmlformats.org/officeDocument/2006/relationships/hyperlink" Target="https://developercertificate.org/" TargetMode="External"/><Relationship Id="rId4" Type="http://schemas.openxmlformats.org/officeDocument/2006/relationships/hyperlink" Target="http://contributoragreements.org/"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3.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foundation.llvm.org/docs/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An Introduction to Software Licensing</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81981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1102866"/>
          </a:xfrm>
        </p:spPr>
        <p:txBody>
          <a:bodyPr/>
          <a:lstStyle/>
          <a:p>
            <a:r>
              <a:rPr lang="en-US" sz="2000" dirty="0"/>
              <a:t>Software Productivity and Sustainability track @ Argonne Training Program on Extreme-Scale Computing summer school</a:t>
            </a:r>
          </a:p>
          <a:p>
            <a:endParaRPr lang="en-US" dirty="0"/>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65028"/>
            <a:ext cx="8292316" cy="646331"/>
          </a:xfrm>
        </p:spPr>
        <p:txBody>
          <a:bodyPr/>
          <a:lstStyle/>
          <a:p>
            <a:r>
              <a:rPr lang="en-US" dirty="0"/>
              <a:t>Contributors: </a:t>
            </a:r>
            <a:r>
              <a:rPr lang="en-US" sz="2000" dirty="0"/>
              <a:t>David E. Bernholdt (ORNL), Michael A. Heroux (SNL), James </a:t>
            </a:r>
            <a:r>
              <a:rPr lang="en-US" sz="2000" dirty="0" err="1"/>
              <a:t>Willenbring</a:t>
            </a:r>
            <a:r>
              <a:rPr lang="en-US" sz="2000" dirty="0"/>
              <a:t> (SNL)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Derivative Work?</a:t>
            </a:r>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a:t>
            </a:r>
            <a:r>
              <a:rPr lang="en-US" dirty="0"/>
              <a:t>O</a:t>
            </a:r>
            <a:r>
              <a:rPr lang="en-US" sz="2800" dirty="0"/>
              <a:t>thers to Profit from my Open Source </a:t>
            </a:r>
            <a:r>
              <a:rPr lang="en-US" dirty="0"/>
              <a:t>S</a:t>
            </a:r>
            <a:r>
              <a:rPr lang="en-US" sz="2800" dirty="0"/>
              <a:t>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115E6-192C-4D71-B552-7B05457951ED}"/>
              </a:ext>
            </a:extLst>
          </p:cNvPr>
          <p:cNvSpPr>
            <a:spLocks noGrp="1"/>
          </p:cNvSpPr>
          <p:nvPr>
            <p:ph type="title"/>
          </p:nvPr>
        </p:nvSpPr>
        <p:spPr/>
        <p:txBody>
          <a:bodyPr/>
          <a:lstStyle/>
          <a:p>
            <a:r>
              <a:rPr lang="en-US" dirty="0"/>
              <a:t>Strategies for Reducing License Compatibility Concerns</a:t>
            </a:r>
          </a:p>
        </p:txBody>
      </p:sp>
      <p:sp>
        <p:nvSpPr>
          <p:cNvPr id="4" name="Content Placeholder 3">
            <a:extLst>
              <a:ext uri="{FF2B5EF4-FFF2-40B4-BE49-F238E27FC236}">
                <a16:creationId xmlns:a16="http://schemas.microsoft.com/office/drawing/2014/main" id="{1D59A199-7E48-4D23-B5B6-1BB75A87AA94}"/>
              </a:ext>
            </a:extLst>
          </p:cNvPr>
          <p:cNvSpPr>
            <a:spLocks noGrp="1"/>
          </p:cNvSpPr>
          <p:nvPr>
            <p:ph idx="1"/>
          </p:nvPr>
        </p:nvSpPr>
        <p:spPr>
          <a:xfrm>
            <a:off x="365760" y="1165860"/>
            <a:ext cx="11369809" cy="4047778"/>
          </a:xfrm>
        </p:spPr>
        <p:txBody>
          <a:bodyPr/>
          <a:lstStyle/>
          <a:p>
            <a:r>
              <a:rPr lang="en-US" dirty="0"/>
              <a:t>Don’t distribute other software packages as part of yours</a:t>
            </a:r>
          </a:p>
          <a:p>
            <a:pPr lvl="1"/>
            <a:r>
              <a:rPr lang="en-US" dirty="0"/>
              <a:t>Especially if you’re distributing binaries</a:t>
            </a:r>
          </a:p>
          <a:p>
            <a:pPr lvl="1"/>
            <a:r>
              <a:rPr lang="en-US" dirty="0"/>
              <a:t>If you need to modify other software, try to upstream changes or ship only patches instead</a:t>
            </a:r>
          </a:p>
          <a:p>
            <a:r>
              <a:rPr lang="en-US" dirty="0"/>
              <a:t>Consider the licenses of your immediate software ecosystem</a:t>
            </a:r>
          </a:p>
          <a:p>
            <a:pPr lvl="1"/>
            <a:r>
              <a:rPr lang="en-US" dirty="0"/>
              <a:t>Your dependencies</a:t>
            </a:r>
          </a:p>
          <a:p>
            <a:pPr lvl="1"/>
            <a:r>
              <a:rPr lang="en-US" dirty="0"/>
              <a:t>Other software yours is likely to be used with</a:t>
            </a:r>
          </a:p>
          <a:p>
            <a:pPr lvl="1"/>
            <a:r>
              <a:rPr lang="en-US" dirty="0"/>
              <a:t>Think about how your software interacts with other packages in the ecosystem</a:t>
            </a:r>
          </a:p>
          <a:p>
            <a:pPr lvl="2"/>
            <a:r>
              <a:rPr lang="en-US" dirty="0"/>
              <a:t>Recall earlier discussion of the different definitions of “derived work” for different licenses</a:t>
            </a:r>
          </a:p>
          <a:p>
            <a:r>
              <a:rPr lang="en-US" dirty="0"/>
              <a:t>Consider the licensing practices of the community or target audience</a:t>
            </a:r>
          </a:p>
          <a:p>
            <a:r>
              <a:rPr lang="en-US" dirty="0"/>
              <a:t>Permissive licenses tend to have fewer compatibility problems</a:t>
            </a:r>
          </a:p>
          <a:p>
            <a:r>
              <a:rPr lang="en-US" dirty="0"/>
              <a:t>Consider relicensing your software</a:t>
            </a:r>
          </a:p>
          <a:p>
            <a:pPr lvl="1"/>
            <a:r>
              <a:rPr lang="en-US" dirty="0"/>
              <a:t>More on this coming up</a:t>
            </a:r>
          </a:p>
          <a:p>
            <a:pPr lvl="1"/>
            <a:endParaRPr lang="en-US" dirty="0"/>
          </a:p>
        </p:txBody>
      </p:sp>
    </p:spTree>
    <p:extLst>
      <p:ext uri="{BB962C8B-B14F-4D97-AF65-F5344CB8AC3E}">
        <p14:creationId xmlns:p14="http://schemas.microsoft.com/office/powerpoint/2010/main" val="65813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a:xfrm>
            <a:off x="365760" y="1249680"/>
            <a:ext cx="11369809" cy="4047778"/>
          </a:xfrm>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a:p>
            <a:pPr marL="0" indent="0">
              <a:spcBef>
                <a:spcPts val="2800"/>
              </a:spcBef>
              <a:buNone/>
            </a:pPr>
            <a:r>
              <a:rPr lang="en-US" sz="2400" u="sng" dirty="0"/>
              <a:t>This is not legal advice</a:t>
            </a:r>
            <a:r>
              <a:rPr lang="en-US" sz="2400" dirty="0"/>
              <a:t>. Consult with true experts before making any consequential decisions!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lvl="1">
              <a:spcBef>
                <a:spcPts val="200"/>
              </a:spcBef>
            </a:pPr>
            <a:r>
              <a:rPr lang="en-US" dirty="0"/>
              <a:t>Developer Certificate of Origin (DCO) has been proposed as an alternative to CLAs</a:t>
            </a:r>
          </a:p>
          <a:p>
            <a:pPr lvl="2">
              <a:spcBef>
                <a:spcPts val="200"/>
              </a:spcBef>
            </a:pPr>
            <a:r>
              <a:rPr lang="en-US" dirty="0"/>
              <a:t>Developer asserts that they have permission to submit the code. Not a signed legal contract</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13803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Licensing of Non-Software Artifacts</a:t>
            </a:r>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Software Freedom Law Center</a:t>
            </a:r>
            <a:r>
              <a:rPr lang="en-US" sz="2200" dirty="0"/>
              <a:t> (SFLC)</a:t>
            </a:r>
          </a:p>
          <a:p>
            <a:pPr>
              <a:spcBef>
                <a:spcPts val="800"/>
              </a:spcBef>
            </a:pPr>
            <a:r>
              <a:rPr lang="en-US" sz="2200" dirty="0">
                <a:hlinkClick r:id="rId3"/>
              </a:rPr>
              <a:t>https://en.wikipedia.org/wiki/License_compatibility</a:t>
            </a:r>
            <a:endParaRPr lang="en-US" sz="2200" dirty="0"/>
          </a:p>
          <a:p>
            <a:pPr>
              <a:spcBef>
                <a:spcPts val="800"/>
              </a:spcBef>
            </a:pPr>
            <a:r>
              <a:rPr lang="en-US" sz="2200" dirty="0">
                <a:hlinkClick r:id="rId4"/>
              </a:rPr>
              <a:t>http://contributoragreements.org/</a:t>
            </a:r>
            <a:r>
              <a:rPr lang="en-US" sz="2200" dirty="0"/>
              <a:t>, </a:t>
            </a:r>
            <a:r>
              <a:rPr lang="en-US" sz="2200" dirty="0">
                <a:hlinkClick r:id="rId5"/>
              </a:rPr>
              <a:t>https://developercertificate.org/</a:t>
            </a:r>
            <a:r>
              <a:rPr lang="en-US" sz="2200" dirty="0"/>
              <a:t> and </a:t>
            </a:r>
            <a:r>
              <a:rPr lang="en-US" sz="2200" dirty="0">
                <a:hlinkClick r:id="rId6"/>
              </a:rPr>
              <a:t>http://ebb.org/bkuhn/blog/2014/06/09/do-not-need-cla.html</a:t>
            </a:r>
            <a:endParaRPr lang="en-US" sz="2200" dirty="0"/>
          </a:p>
          <a:p>
            <a:pPr>
              <a:spcBef>
                <a:spcPts val="800"/>
              </a:spcBef>
            </a:pPr>
            <a:r>
              <a:rPr lang="en-US" sz="2200" dirty="0">
                <a:hlinkClick r:id="rId7"/>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t>Open Source Software Watch</a:t>
            </a:r>
          </a:p>
        </p:txBody>
      </p:sp>
    </p:spTree>
    <p:extLst>
      <p:ext uri="{BB962C8B-B14F-4D97-AF65-F5344CB8AC3E}">
        <p14:creationId xmlns:p14="http://schemas.microsoft.com/office/powerpoint/2010/main" val="292110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17348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Permissive vs Copyleft OS Licenses</a:t>
            </a:r>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5841</TotalTime>
  <Words>4339</Words>
  <Application>Microsoft Office PowerPoint</Application>
  <PresentationFormat>Custom</PresentationFormat>
  <Paragraphs>420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Arial Black</vt:lpstr>
      <vt:lpstr>Calibri</vt:lpstr>
      <vt:lpstr>Presentations (Wide Screen)</vt:lpstr>
      <vt:lpstr>An Introduction to Software Licensing</vt:lpstr>
      <vt:lpstr>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Strategies for Reducing License Compatibility Concerns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Additional 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468</cp:revision>
  <cp:lastPrinted>2017-11-02T18:35:01Z</cp:lastPrinted>
  <dcterms:created xsi:type="dcterms:W3CDTF">2018-11-06T17:28:56Z</dcterms:created>
  <dcterms:modified xsi:type="dcterms:W3CDTF">2022-08-10T00:44:40Z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