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57" r:id="rId5"/>
    <p:sldId id="258" r:id="rId6"/>
    <p:sldId id="260" r:id="rId7"/>
    <p:sldId id="262" r:id="rId8"/>
    <p:sldId id="264" r:id="rId9"/>
    <p:sldId id="259" r:id="rId10"/>
    <p:sldId id="263" r:id="rId11"/>
    <p:sldId id="272" r:id="rId12"/>
    <p:sldId id="274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E5"/>
    <a:srgbClr val="FE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0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A405E-6397-4671-A042-237CE8AB9A9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1920-4029-4A4B-BCC3-6A36D02FA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0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920-4029-4A4B-BCC3-6A36D02FA3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5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3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0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1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4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0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7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86C2-2EE0-48A9-BECD-E82479BE9F58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7BCF-1B05-4FF2-942A-D322A7540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8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4.png"/><Relationship Id="rId5" Type="http://schemas.openxmlformats.org/officeDocument/2006/relationships/image" Target="../media/image27.png"/><Relationship Id="rId10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성능지표 측정방법 개선</a:t>
            </a:r>
            <a:endParaRPr lang="ko-KR" altLang="en-US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112169"/>
            <a:ext cx="9144000" cy="407987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신입사원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깨기 프로젝트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1870" y="3565106"/>
            <a:ext cx="3888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Team </a:t>
            </a:r>
            <a:r>
              <a:rPr lang="en-US" altLang="ko-KR" sz="1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BST</a:t>
            </a:r>
          </a:p>
          <a:p>
            <a:pPr algn="ctr"/>
            <a:endParaRPr lang="en-US" altLang="ko-KR" sz="7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김우재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박다현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강기민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서희진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40" y="1531449"/>
            <a:ext cx="580720" cy="58072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-19051" y="4953000"/>
            <a:ext cx="12211051" cy="1905000"/>
            <a:chOff x="-19051" y="4953000"/>
            <a:chExt cx="12211051" cy="1905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73" b="26551"/>
            <a:stretch/>
          </p:blipFill>
          <p:spPr>
            <a:xfrm>
              <a:off x="8142154" y="5600700"/>
              <a:ext cx="4049846" cy="12573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b="26551"/>
            <a:stretch/>
          </p:blipFill>
          <p:spPr>
            <a:xfrm flipH="1">
              <a:off x="4514335" y="5591174"/>
              <a:ext cx="4049846" cy="12668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04" b="26551"/>
            <a:stretch/>
          </p:blipFill>
          <p:spPr>
            <a:xfrm>
              <a:off x="905566" y="5562600"/>
              <a:ext cx="4049846" cy="12954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748" b="26551"/>
            <a:stretch/>
          </p:blipFill>
          <p:spPr>
            <a:xfrm flipH="1">
              <a:off x="-19051" y="4953000"/>
              <a:ext cx="1346643" cy="1905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3951845" y="5372100"/>
              <a:ext cx="40005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117852" y="5372100"/>
              <a:ext cx="40005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1188433" y="5372100"/>
              <a:ext cx="40005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32384" y="469862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2019.05.22</a:t>
            </a:r>
            <a:endParaRPr lang="ko-KR" altLang="en-US" sz="140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5897" y="4912856"/>
            <a:ext cx="122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Kick off</a:t>
            </a:r>
            <a:endParaRPr lang="ko-KR" altLang="en-US" sz="24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0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889" y="1951524"/>
            <a:ext cx="1391010" cy="1391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9539" y="3246913"/>
            <a:ext cx="113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QE</a:t>
            </a:r>
            <a:endParaRPr lang="ko-KR" altLang="en-US" sz="24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4505" y="3246913"/>
            <a:ext cx="113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BST</a:t>
            </a:r>
            <a:endParaRPr lang="ko-KR" altLang="en-US" sz="24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5505" y="4957009"/>
            <a:ext cx="19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신입사원</a:t>
            </a:r>
            <a:endParaRPr lang="ko-KR" altLang="en-US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12" y="3970833"/>
            <a:ext cx="986176" cy="9861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5874" y="5831410"/>
            <a:ext cx="9244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실제 현업부서와의 소통으로 현업 적용 목적 프로젝트 개발 진행</a:t>
            </a:r>
            <a:endParaRPr lang="ko-KR" altLang="en-US" sz="28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 프로젝트 구성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6F9B2881-9BC1-44BD-8C87-E38E5D0E7BFF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2399034" y="3708578"/>
            <a:ext cx="2746471" cy="1479264"/>
          </a:xfrm>
          <a:prstGeom prst="straightConnector1">
            <a:avLst/>
          </a:prstGeom>
          <a:ln w="44450">
            <a:solidFill>
              <a:srgbClr val="2B2547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6F9B2881-9BC1-44BD-8C87-E38E5D0E7BFF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7046495" y="3708578"/>
            <a:ext cx="2657505" cy="1479264"/>
          </a:xfrm>
          <a:prstGeom prst="straightConnector1">
            <a:avLst/>
          </a:prstGeom>
          <a:ln w="44450">
            <a:solidFill>
              <a:srgbClr val="2B2547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F9B2881-9BC1-44BD-8C87-E38E5D0E7BFF}"/>
              </a:ext>
            </a:extLst>
          </p:cNvPr>
          <p:cNvCxnSpPr>
            <a:cxnSpLocks/>
          </p:cNvCxnSpPr>
          <p:nvPr/>
        </p:nvCxnSpPr>
        <p:spPr>
          <a:xfrm flipV="1">
            <a:off x="3253273" y="2506226"/>
            <a:ext cx="5685453" cy="2583"/>
          </a:xfrm>
          <a:prstGeom prst="straightConnector1">
            <a:avLst/>
          </a:prstGeom>
          <a:ln w="44450">
            <a:solidFill>
              <a:srgbClr val="2B2547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5025">
            <a:off x="2104206" y="2118598"/>
            <a:ext cx="1009137" cy="100913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5" y="2077400"/>
            <a:ext cx="495527" cy="4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48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2400" smtClean="0">
                <a:latin typeface="LG스마트체 Light" pitchFamily="50" charset="-127"/>
                <a:ea typeface="LG스마트체 Light" pitchFamily="50" charset="-127"/>
              </a:rPr>
              <a:t>개발일정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29" t="1519" b="1"/>
          <a:stretch/>
        </p:blipFill>
        <p:spPr>
          <a:xfrm>
            <a:off x="273844" y="2055439"/>
            <a:ext cx="11644312" cy="3133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1245" y="161800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진행상황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2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48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2400" smtClean="0">
                <a:latin typeface="LG스마트체 Light" pitchFamily="50" charset="-127"/>
                <a:ea typeface="LG스마트체 Light" pitchFamily="50" charset="-127"/>
              </a:rPr>
              <a:t>개발일정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0869" y="161800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앞으로의 진행계획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550"/>
          <a:stretch/>
        </p:blipFill>
        <p:spPr>
          <a:xfrm>
            <a:off x="374587" y="2120849"/>
            <a:ext cx="11442824" cy="32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48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F8C16EE-5317-4101-887F-F480A30E1189}"/>
              </a:ext>
            </a:extLst>
          </p:cNvPr>
          <p:cNvSpPr txBox="1"/>
          <p:nvPr/>
        </p:nvSpPr>
        <p:spPr>
          <a:xfrm>
            <a:off x="603847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프로젝트 자체</a:t>
            </a:r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2400" smtClean="0">
                <a:latin typeface="LG스마트체 Light" pitchFamily="50" charset="-127"/>
                <a:ea typeface="LG스마트체 Light" pitchFamily="50" charset="-127"/>
              </a:rPr>
              <a:t>평가 기준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3391" y="1548714"/>
            <a:ext cx="35999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사용자가 사용하기에 편리한가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자동화 수준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User input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UI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측정 내용이 정확한가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검사 영역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부팅 여부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IR </a:t>
            </a:r>
            <a:r>
              <a:rPr lang="ko-KR" altLang="en-US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센싱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6918675" y="1548714"/>
            <a:ext cx="359993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범용성이 있는가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다양한 모델의 적용 여부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유지보수의 용이성</a:t>
            </a:r>
            <a:endParaRPr lang="en-US" altLang="ko-KR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5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2903812" y="4233785"/>
            <a:ext cx="1368152" cy="1252615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7195" y="290259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01    02    </a:t>
            </a:r>
            <a:r>
              <a:rPr lang="en-US" altLang="ko-KR" sz="5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03    </a:t>
            </a:r>
            <a:r>
              <a:rPr lang="en-US" altLang="ko-KR" sz="5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04  </a:t>
            </a:r>
            <a:endParaRPr lang="ko-KR" altLang="en-US" sz="5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37195" y="3704461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04012" y="3704461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432204" y="3704461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160396" y="3704461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01389" y="375100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</a:t>
            </a:r>
            <a:r>
              <a:rPr lang="ko-KR" altLang="en-US" sz="1600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개요</a:t>
            </a:r>
            <a:endParaRPr lang="ko-KR" altLang="en-US" sz="1600" spc="-1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03812" y="4273968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개요</a:t>
            </a:r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필요성</a:t>
            </a:r>
            <a:endParaRPr lang="ko-KR" altLang="en-US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기대 효과</a:t>
            </a:r>
            <a:endParaRPr lang="en-US" altLang="ko-KR" sz="1400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32004" y="4233785"/>
            <a:ext cx="1368152" cy="1252615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360196" y="4233785"/>
            <a:ext cx="1368152" cy="1252615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88388" y="4233785"/>
            <a:ext cx="1368152" cy="1252615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07193" y="375100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</a:t>
            </a:r>
            <a:r>
              <a:rPr lang="ko-KR" altLang="en-US" sz="1600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1600" spc="-1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11787" y="375100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</a:t>
            </a:r>
            <a:r>
              <a:rPr lang="ko-KR" altLang="en-US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</a:t>
            </a:r>
            <a:endParaRPr lang="ko-KR" altLang="en-US" spc="-1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39979" y="372023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</a:t>
            </a:r>
            <a:r>
              <a:rPr lang="ko-KR" altLang="en-US" spc="-1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</a:t>
            </a:r>
            <a:endParaRPr lang="ko-KR" altLang="en-US" spc="-1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1524000" y="84845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성능지표 측정방법 개선</a:t>
            </a:r>
            <a:endParaRPr lang="ko-KR" altLang="en-US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1524000" y="1333825"/>
            <a:ext cx="9144000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신입사원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깨기 프로젝트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40" y="706558"/>
            <a:ext cx="580720" cy="58072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632004" y="4377801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400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Task Flow</a:t>
            </a:r>
            <a:endParaRPr lang="ko-KR" altLang="en-US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구현 방안</a:t>
            </a:r>
            <a:endParaRPr lang="en-US" altLang="ko-KR" sz="1400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60196" y="4270078"/>
            <a:ext cx="13681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개발  환경</a:t>
            </a:r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개발 일정</a:t>
            </a:r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spc="-150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팀소개</a:t>
            </a:r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51870" y="2318446"/>
            <a:ext cx="3888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Team </a:t>
            </a:r>
            <a:r>
              <a:rPr lang="en-US" altLang="ko-KR" sz="1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BST</a:t>
            </a:r>
          </a:p>
          <a:p>
            <a:pPr algn="ctr"/>
            <a:endParaRPr lang="en-US" altLang="ko-KR" sz="3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김우재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박다현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강기민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서희진</a:t>
            </a:r>
            <a:endParaRPr lang="ko-KR" altLang="en-US" sz="11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88388" y="4377801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spc="-15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평가기준</a:t>
            </a:r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spc="-15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spc="-15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2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23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 프로젝트 개요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590343" y="1729195"/>
            <a:ext cx="3624644" cy="3622269"/>
            <a:chOff x="837408" y="1216431"/>
            <a:chExt cx="3624644" cy="3622269"/>
          </a:xfrm>
        </p:grpSpPr>
        <p:sp>
          <p:nvSpPr>
            <p:cNvPr id="30" name="직사각형 29"/>
            <p:cNvSpPr/>
            <p:nvPr/>
          </p:nvSpPr>
          <p:spPr>
            <a:xfrm>
              <a:off x="839783" y="3104249"/>
              <a:ext cx="3622269" cy="772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38200" y="1690688"/>
              <a:ext cx="3622269" cy="772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408" y="1216431"/>
              <a:ext cx="3622269" cy="362226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096000" y="2663166"/>
            <a:ext cx="4729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기존의 불편한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성능지표 측정방법</a:t>
            </a: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을 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객관적이고 명쾌한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지표를 설정</a:t>
            </a: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하여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자동화</a:t>
            </a:r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하는 솔루션</a:t>
            </a:r>
            <a:endParaRPr lang="en-US" altLang="ko-KR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79" y="2823327"/>
            <a:ext cx="1078935" cy="107893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5025">
            <a:off x="3084122" y="3220481"/>
            <a:ext cx="529698" cy="5296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2178" y="4852265"/>
            <a:ext cx="1178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 smtClean="0"/>
              <a:t>testQ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6566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39783" y="3104249"/>
            <a:ext cx="3622269" cy="772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6431"/>
            <a:ext cx="3622269" cy="36222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9014" y="3027565"/>
            <a:ext cx="2605087" cy="26050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97" y="4838700"/>
            <a:ext cx="851306" cy="8513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86" y="4815581"/>
            <a:ext cx="845748" cy="845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98484" y="387667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●</a:t>
            </a:r>
            <a:endParaRPr lang="ko-KR" altLang="en-US" sz="12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5674" y="387667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●</a:t>
            </a:r>
            <a:endParaRPr lang="ko-KR" altLang="en-US" sz="12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1" name="원호 10"/>
          <p:cNvSpPr/>
          <p:nvPr/>
        </p:nvSpPr>
        <p:spPr>
          <a:xfrm>
            <a:off x="3907057" y="4317418"/>
            <a:ext cx="403884" cy="356480"/>
          </a:xfrm>
          <a:prstGeom prst="arc">
            <a:avLst>
              <a:gd name="adj1" fmla="val 11166930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73746" y="5885939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Old system</a:t>
            </a:r>
            <a:endParaRPr lang="ko-KR" altLang="en-US" sz="2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5243" y="2214682"/>
            <a:ext cx="26212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정확하지 않은 측정과정</a:t>
            </a:r>
            <a:endParaRPr lang="en-US" altLang="ko-KR" sz="20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번거로운 </a:t>
            </a:r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절차</a:t>
            </a:r>
            <a:endParaRPr lang="en-US" altLang="ko-KR" sz="20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육체적 피로</a:t>
            </a:r>
            <a:r>
              <a:rPr lang="en-US" altLang="ko-KR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  </a:t>
            </a:r>
            <a:endParaRPr lang="ko-KR" altLang="en-US" sz="20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5243" y="4523530"/>
            <a:ext cx="2581156" cy="503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오차 발생 가능성 多</a:t>
            </a:r>
            <a:endParaRPr lang="ko-KR" altLang="en-US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23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838200" y="1690688"/>
            <a:ext cx="3622269" cy="772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 프로젝트 </a:t>
            </a:r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필요성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3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37408" y="1216431"/>
            <a:ext cx="3624644" cy="3622269"/>
            <a:chOff x="837408" y="1216431"/>
            <a:chExt cx="3624644" cy="3622269"/>
          </a:xfrm>
        </p:grpSpPr>
        <p:sp>
          <p:nvSpPr>
            <p:cNvPr id="21" name="직사각형 20"/>
            <p:cNvSpPr/>
            <p:nvPr/>
          </p:nvSpPr>
          <p:spPr>
            <a:xfrm>
              <a:off x="839783" y="3104249"/>
              <a:ext cx="3622269" cy="772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38200" y="1690688"/>
              <a:ext cx="3622269" cy="772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408" y="1216431"/>
              <a:ext cx="3622269" cy="3622269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8222" y="3027565"/>
            <a:ext cx="2605087" cy="2605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7692" y="387667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●</a:t>
            </a:r>
            <a:endParaRPr lang="ko-KR" altLang="en-US" sz="12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4882" y="387667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●</a:t>
            </a:r>
            <a:endParaRPr lang="ko-KR" altLang="en-US" sz="12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8" name="원호 7"/>
          <p:cNvSpPr/>
          <p:nvPr/>
        </p:nvSpPr>
        <p:spPr>
          <a:xfrm flipV="1">
            <a:off x="3906265" y="4153674"/>
            <a:ext cx="403884" cy="356480"/>
          </a:xfrm>
          <a:prstGeom prst="arc">
            <a:avLst>
              <a:gd name="adj1" fmla="val 11166930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551378" y="4107597"/>
            <a:ext cx="279157" cy="2659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85879" y="4107597"/>
            <a:ext cx="279157" cy="2659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5171" y="5885939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New system</a:t>
            </a:r>
            <a:endParaRPr lang="ko-KR" altLang="en-US" sz="2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5243" y="2214682"/>
            <a:ext cx="21627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자동화된 측정과정</a:t>
            </a:r>
            <a:endParaRPr lang="en-US" altLang="ko-KR" sz="20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객관적인 지표</a:t>
            </a:r>
            <a:endParaRPr lang="en-US" altLang="ko-KR" sz="20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수차례</a:t>
            </a:r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sz="2000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테스팅</a:t>
            </a:r>
            <a:r>
              <a:rPr lang="ko-KR" altLang="en-US" sz="2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가능</a:t>
            </a:r>
            <a:endParaRPr lang="ko-KR" altLang="en-US" sz="20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5243" y="4523530"/>
            <a:ext cx="3142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정량화 된 기준 제시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</a:t>
            </a:r>
            <a:r>
              <a:rPr lang="ko-KR" altLang="en-US" sz="200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개발자 편의 도모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</a:t>
            </a:r>
            <a:r>
              <a:rPr lang="ko-KR" altLang="en-US" sz="200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검증 과정 오버헤드 감소</a:t>
            </a:r>
            <a:endParaRPr lang="ko-KR" altLang="en-US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19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54" y="4572350"/>
            <a:ext cx="1078935" cy="10789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5025">
            <a:off x="2490997" y="4969504"/>
            <a:ext cx="529698" cy="5296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F8C16EE-5317-4101-887F-F480A30E1189}"/>
              </a:ext>
            </a:extLst>
          </p:cNvPr>
          <p:cNvSpPr txBox="1"/>
          <p:nvPr/>
        </p:nvSpPr>
        <p:spPr>
          <a:xfrm>
            <a:off x="517583" y="258791"/>
            <a:ext cx="777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2400" smtClean="0">
                <a:latin typeface="LG스마트체 Light" pitchFamily="50" charset="-127"/>
                <a:ea typeface="LG스마트체 Light" pitchFamily="50" charset="-127"/>
              </a:rPr>
              <a:t>프로젝트 기대효과 </a:t>
            </a:r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with </a:t>
            </a:r>
            <a:r>
              <a:rPr lang="en-US" altLang="ko-KR" sz="2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testQ</a:t>
            </a:r>
            <a:endParaRPr lang="ko-KR" altLang="en-US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0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6173165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4956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022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41" y="4592195"/>
            <a:ext cx="762132" cy="76213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22" y="3480512"/>
            <a:ext cx="1756155" cy="17561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30" y="1837067"/>
            <a:ext cx="1587321" cy="158732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269019" y="1370974"/>
            <a:ext cx="1064741" cy="1064043"/>
            <a:chOff x="837408" y="1216431"/>
            <a:chExt cx="3624644" cy="3622269"/>
          </a:xfrm>
        </p:grpSpPr>
        <p:sp>
          <p:nvSpPr>
            <p:cNvPr id="5" name="직사각형 4"/>
            <p:cNvSpPr/>
            <p:nvPr/>
          </p:nvSpPr>
          <p:spPr>
            <a:xfrm>
              <a:off x="839783" y="3104249"/>
              <a:ext cx="3622269" cy="772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8200" y="1690688"/>
              <a:ext cx="3622269" cy="772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408" y="1216431"/>
              <a:ext cx="3622269" cy="362226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490392" y="1370973"/>
            <a:ext cx="2273251" cy="2940757"/>
            <a:chOff x="3369668" y="1458064"/>
            <a:chExt cx="1587321" cy="205341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668" y="1924157"/>
              <a:ext cx="1587321" cy="1587321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630957" y="1458064"/>
              <a:ext cx="1064741" cy="1064043"/>
              <a:chOff x="837408" y="1216431"/>
              <a:chExt cx="3624644" cy="3622269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39783" y="3104249"/>
                <a:ext cx="3622269" cy="7724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838200" y="1690688"/>
                <a:ext cx="3622269" cy="7724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408" y="1216431"/>
                <a:ext cx="3622269" cy="3622269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/>
          <p:cNvSpPr/>
          <p:nvPr/>
        </p:nvSpPr>
        <p:spPr>
          <a:xfrm>
            <a:off x="3850344" y="1575908"/>
            <a:ext cx="1529859" cy="9059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67024" y="2610255"/>
            <a:ext cx="1881329" cy="1378362"/>
            <a:chOff x="6396730" y="1436388"/>
            <a:chExt cx="1881329" cy="1378362"/>
          </a:xfrm>
        </p:grpSpPr>
        <p:grpSp>
          <p:nvGrpSpPr>
            <p:cNvPr id="16" name="그룹 15"/>
            <p:cNvGrpSpPr/>
            <p:nvPr/>
          </p:nvGrpSpPr>
          <p:grpSpPr>
            <a:xfrm>
              <a:off x="6396730" y="1436388"/>
              <a:ext cx="1881329" cy="1378362"/>
              <a:chOff x="839783" y="1216431"/>
              <a:chExt cx="3636609" cy="2664374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839783" y="3104249"/>
                <a:ext cx="3622269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54124" y="1690689"/>
                <a:ext cx="3622268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6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445"/>
              <a:stretch/>
            </p:blipFill>
            <p:spPr>
              <a:xfrm>
                <a:off x="853331" y="1216431"/>
                <a:ext cx="3622268" cy="2664374"/>
              </a:xfrm>
              <a:prstGeom prst="rect">
                <a:avLst/>
              </a:prstGeom>
            </p:spPr>
          </p:pic>
        </p:grpSp>
        <p:sp>
          <p:nvSpPr>
            <p:cNvPr id="20" name="직사각형 19"/>
            <p:cNvSpPr/>
            <p:nvPr/>
          </p:nvSpPr>
          <p:spPr>
            <a:xfrm>
              <a:off x="6403329" y="1688212"/>
              <a:ext cx="1867311" cy="110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40" y="4676491"/>
            <a:ext cx="560176" cy="5601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49" y="4227395"/>
            <a:ext cx="498716" cy="498716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2737918" y="4370723"/>
            <a:ext cx="402593" cy="402593"/>
            <a:chOff x="2268754" y="4572350"/>
            <a:chExt cx="1078935" cy="107893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89" y="4592195"/>
            <a:ext cx="762132" cy="76213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88" y="4676491"/>
            <a:ext cx="560176" cy="5601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97" y="4227395"/>
            <a:ext cx="498716" cy="498716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4353466" y="4370723"/>
            <a:ext cx="402593" cy="402593"/>
            <a:chOff x="2268754" y="4572350"/>
            <a:chExt cx="1078935" cy="107893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sp>
        <p:nvSpPr>
          <p:cNvPr id="40" name="이등변 삼각형 39"/>
          <p:cNvSpPr/>
          <p:nvPr/>
        </p:nvSpPr>
        <p:spPr>
          <a:xfrm flipH="1" flipV="1">
            <a:off x="3888863" y="2490107"/>
            <a:ext cx="1494862" cy="1875505"/>
          </a:xfrm>
          <a:prstGeom prst="triangle">
            <a:avLst>
              <a:gd name="adj" fmla="val 42127"/>
            </a:avLst>
          </a:prstGeom>
          <a:solidFill>
            <a:srgbClr val="FEB0B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387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24" y="5517872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검증환경 설정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en-US" altLang="ko-KR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testQ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12206" y="5517872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가장자리 검출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검증대상 범위 설정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11270" y="5517872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관심영역 설정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없는 부분 배제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27" y="4592195"/>
            <a:ext cx="762132" cy="76213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26" y="4676491"/>
            <a:ext cx="560176" cy="56017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35" y="4227395"/>
            <a:ext cx="498716" cy="498716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8263704" y="4370723"/>
            <a:ext cx="402593" cy="402593"/>
            <a:chOff x="2268754" y="4572350"/>
            <a:chExt cx="1078935" cy="1078935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sp>
        <p:nvSpPr>
          <p:cNvPr id="55" name="모서리가 둥근 직사각형 54"/>
          <p:cNvSpPr/>
          <p:nvPr/>
        </p:nvSpPr>
        <p:spPr>
          <a:xfrm>
            <a:off x="9112099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9517612" y="2610255"/>
            <a:ext cx="1881329" cy="1378362"/>
            <a:chOff x="6396730" y="1436388"/>
            <a:chExt cx="1881329" cy="1378362"/>
          </a:xfrm>
        </p:grpSpPr>
        <p:grpSp>
          <p:nvGrpSpPr>
            <p:cNvPr id="57" name="그룹 56"/>
            <p:cNvGrpSpPr/>
            <p:nvPr/>
          </p:nvGrpSpPr>
          <p:grpSpPr>
            <a:xfrm>
              <a:off x="6396730" y="1436388"/>
              <a:ext cx="1881329" cy="1378362"/>
              <a:chOff x="839783" y="1216431"/>
              <a:chExt cx="3636609" cy="266437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839783" y="3104249"/>
                <a:ext cx="3622269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854124" y="1690689"/>
                <a:ext cx="3622268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6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445"/>
              <a:stretch/>
            </p:blipFill>
            <p:spPr>
              <a:xfrm>
                <a:off x="853331" y="1216431"/>
                <a:ext cx="3622268" cy="2664374"/>
              </a:xfrm>
              <a:prstGeom prst="rect">
                <a:avLst/>
              </a:prstGeom>
            </p:spPr>
          </p:pic>
        </p:grpSp>
        <p:sp>
          <p:nvSpPr>
            <p:cNvPr id="58" name="직사각형 57"/>
            <p:cNvSpPr/>
            <p:nvPr/>
          </p:nvSpPr>
          <p:spPr>
            <a:xfrm>
              <a:off x="6403329" y="1688212"/>
              <a:ext cx="1867311" cy="110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519" y="4592195"/>
            <a:ext cx="762132" cy="76213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118" y="4676491"/>
            <a:ext cx="560176" cy="56017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227" y="4227395"/>
            <a:ext cx="498716" cy="498716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081996" y="4370723"/>
            <a:ext cx="402593" cy="402593"/>
            <a:chOff x="2268754" y="4572350"/>
            <a:chExt cx="1078935" cy="1078935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9245746" y="5517872"/>
            <a:ext cx="24176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이미지 유사도 비교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일정 주기로 이미지를 비교하여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부팅 여부 판단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445503" y="429145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!</a:t>
            </a:r>
            <a:endParaRPr lang="ko-KR" altLang="en-US" sz="20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441946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347696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9286127" y="1448856"/>
            <a:ext cx="388211" cy="388211"/>
          </a:xfrm>
          <a:prstGeom prst="ellips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75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3" name="아래로 구부러진 화살표 2"/>
          <p:cNvSpPr/>
          <p:nvPr/>
        </p:nvSpPr>
        <p:spPr>
          <a:xfrm rot="20676133">
            <a:off x="9037159" y="1112095"/>
            <a:ext cx="562239" cy="263611"/>
          </a:xfrm>
          <a:prstGeom prst="curvedDownArrow">
            <a:avLst/>
          </a:prstGeom>
          <a:solidFill>
            <a:srgbClr val="FE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88087" y="117061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반복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12"/>
          <a:srcRect l="27681" r="25601" b="48730"/>
          <a:stretch/>
        </p:blipFill>
        <p:spPr>
          <a:xfrm>
            <a:off x="9523801" y="2987297"/>
            <a:ext cx="878270" cy="96384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 Task Flow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2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39655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45168" y="1638527"/>
            <a:ext cx="1881329" cy="1378362"/>
            <a:chOff x="6396730" y="1436388"/>
            <a:chExt cx="1881329" cy="1378362"/>
          </a:xfrm>
        </p:grpSpPr>
        <p:grpSp>
          <p:nvGrpSpPr>
            <p:cNvPr id="6" name="그룹 5"/>
            <p:cNvGrpSpPr/>
            <p:nvPr/>
          </p:nvGrpSpPr>
          <p:grpSpPr>
            <a:xfrm>
              <a:off x="6396730" y="1436388"/>
              <a:ext cx="1881329" cy="1378362"/>
              <a:chOff x="839783" y="1216431"/>
              <a:chExt cx="3636609" cy="266437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839783" y="3104249"/>
                <a:ext cx="3622269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54124" y="1690689"/>
                <a:ext cx="3622268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445"/>
              <a:stretch/>
            </p:blipFill>
            <p:spPr>
              <a:xfrm>
                <a:off x="853331" y="1216431"/>
                <a:ext cx="3622268" cy="2664374"/>
              </a:xfrm>
              <a:prstGeom prst="rect">
                <a:avLst/>
              </a:prstGeom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6403329" y="1688212"/>
              <a:ext cx="1867311" cy="110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3800" y="5517872"/>
            <a:ext cx="23166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부팅 시작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리모트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컨트롤 이용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testQ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IR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신호 검출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3683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167" y="3480512"/>
            <a:ext cx="1756155" cy="17561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0444">
            <a:off x="2057063" y="3993956"/>
            <a:ext cx="550033" cy="5500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91" y="4676491"/>
            <a:ext cx="560176" cy="56017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206040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611553" y="1638527"/>
            <a:ext cx="1881329" cy="1378362"/>
            <a:chOff x="6396730" y="1436388"/>
            <a:chExt cx="1881329" cy="1378362"/>
          </a:xfrm>
        </p:grpSpPr>
        <p:grpSp>
          <p:nvGrpSpPr>
            <p:cNvPr id="18" name="그룹 17"/>
            <p:cNvGrpSpPr/>
            <p:nvPr/>
          </p:nvGrpSpPr>
          <p:grpSpPr>
            <a:xfrm>
              <a:off x="6396730" y="1436388"/>
              <a:ext cx="1881329" cy="1378362"/>
              <a:chOff x="839783" y="1216431"/>
              <a:chExt cx="3636609" cy="2664374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39783" y="3104249"/>
                <a:ext cx="3622269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54124" y="1690689"/>
                <a:ext cx="3622268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445"/>
              <a:stretch/>
            </p:blipFill>
            <p:spPr>
              <a:xfrm>
                <a:off x="853331" y="1216431"/>
                <a:ext cx="3622268" cy="2664374"/>
              </a:xfrm>
              <a:prstGeom prst="rect">
                <a:avLst/>
              </a:prstGeom>
            </p:spPr>
          </p:pic>
        </p:grpSp>
        <p:sp>
          <p:nvSpPr>
            <p:cNvPr id="19" name="직사각형 18"/>
            <p:cNvSpPr/>
            <p:nvPr/>
          </p:nvSpPr>
          <p:spPr>
            <a:xfrm>
              <a:off x="6403329" y="1688212"/>
              <a:ext cx="1867311" cy="110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79770" y="55178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측정 시작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Trigger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방식으로 타이머 동작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380068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2552" y="3480512"/>
            <a:ext cx="1756155" cy="175615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75" y="4592195"/>
            <a:ext cx="762132" cy="76213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74" y="4676491"/>
            <a:ext cx="560176" cy="56017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83" y="4227395"/>
            <a:ext cx="498716" cy="498716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387852" y="4370723"/>
            <a:ext cx="402593" cy="402593"/>
            <a:chOff x="2268754" y="4572350"/>
            <a:chExt cx="1078935" cy="107893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78" y="4047034"/>
            <a:ext cx="305823" cy="305823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6106288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511801" y="1638527"/>
            <a:ext cx="1881329" cy="1378362"/>
            <a:chOff x="6396730" y="1436388"/>
            <a:chExt cx="1881329" cy="1378362"/>
          </a:xfrm>
        </p:grpSpPr>
        <p:grpSp>
          <p:nvGrpSpPr>
            <p:cNvPr id="43" name="그룹 42"/>
            <p:cNvGrpSpPr/>
            <p:nvPr/>
          </p:nvGrpSpPr>
          <p:grpSpPr>
            <a:xfrm>
              <a:off x="6396730" y="1436388"/>
              <a:ext cx="1881329" cy="1378362"/>
              <a:chOff x="839783" y="1216431"/>
              <a:chExt cx="3636609" cy="2664374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839783" y="3104249"/>
                <a:ext cx="3622269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854124" y="1690689"/>
                <a:ext cx="3622268" cy="7724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445"/>
              <a:stretch/>
            </p:blipFill>
            <p:spPr>
              <a:xfrm>
                <a:off x="853331" y="1216431"/>
                <a:ext cx="3622268" cy="2664374"/>
              </a:xfrm>
              <a:prstGeom prst="rect">
                <a:avLst/>
              </a:prstGeom>
            </p:spPr>
          </p:pic>
        </p:grpSp>
        <p:sp>
          <p:nvSpPr>
            <p:cNvPr id="44" name="직사각형 43"/>
            <p:cNvSpPr/>
            <p:nvPr/>
          </p:nvSpPr>
          <p:spPr>
            <a:xfrm>
              <a:off x="6403329" y="1688212"/>
              <a:ext cx="1867311" cy="110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375398" y="5517872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측정 완료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특이점 발견 시 타이머 종료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280316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7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2800" y="3480512"/>
            <a:ext cx="1756155" cy="175615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23" y="4592195"/>
            <a:ext cx="762132" cy="76213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22" y="4676491"/>
            <a:ext cx="560176" cy="56017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31" y="4227395"/>
            <a:ext cx="498716" cy="498716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8288100" y="4370723"/>
            <a:ext cx="402593" cy="402593"/>
            <a:chOff x="2268754" y="4572350"/>
            <a:chExt cx="1078935" cy="1078935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228" y="4047035"/>
            <a:ext cx="305823" cy="305823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6786170" y="4049574"/>
            <a:ext cx="625219" cy="355642"/>
            <a:chOff x="3551378" y="3876675"/>
            <a:chExt cx="1113658" cy="633479"/>
          </a:xfrm>
        </p:grpSpPr>
        <p:sp>
          <p:nvSpPr>
            <p:cNvPr id="59" name="TextBox 58"/>
            <p:cNvSpPr txBox="1"/>
            <p:nvPr/>
          </p:nvSpPr>
          <p:spPr>
            <a:xfrm>
              <a:off x="3697692" y="3876675"/>
              <a:ext cx="454566" cy="32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●</a:t>
              </a:r>
              <a:endParaRPr lang="ko-KR" altLang="en-US" sz="600" dirty="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74883" y="3876675"/>
              <a:ext cx="454566" cy="32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●</a:t>
              </a:r>
              <a:endParaRPr lang="ko-KR" altLang="en-US" sz="600" dirty="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61" name="원호 60"/>
            <p:cNvSpPr/>
            <p:nvPr/>
          </p:nvSpPr>
          <p:spPr>
            <a:xfrm flipV="1">
              <a:off x="3906265" y="4153674"/>
              <a:ext cx="403884" cy="356480"/>
            </a:xfrm>
            <a:prstGeom prst="arc">
              <a:avLst>
                <a:gd name="adj1" fmla="val 11166930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551378" y="4107597"/>
              <a:ext cx="279157" cy="2659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4385879" y="4107597"/>
              <a:ext cx="279157" cy="2659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11"/>
          <a:srcRect l="27681" r="25601" b="48730"/>
          <a:stretch/>
        </p:blipFill>
        <p:spPr>
          <a:xfrm>
            <a:off x="6523360" y="2040905"/>
            <a:ext cx="878270" cy="963847"/>
          </a:xfrm>
          <a:prstGeom prst="rect">
            <a:avLst/>
          </a:prstGeom>
        </p:spPr>
      </p:pic>
      <p:sp>
        <p:nvSpPr>
          <p:cNvPr id="66" name="모서리가 둥근 직사각형 65"/>
          <p:cNvSpPr/>
          <p:nvPr/>
        </p:nvSpPr>
        <p:spPr>
          <a:xfrm>
            <a:off x="9119613" y="1370974"/>
            <a:ext cx="2692357" cy="407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015" y="4049574"/>
            <a:ext cx="826293" cy="82629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98" y="2480838"/>
            <a:ext cx="1568736" cy="156873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9723442" y="551787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결과 산출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측정결과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추출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293307" y="1448856"/>
            <a:ext cx="388211" cy="3882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8</a:t>
            </a:r>
            <a:endParaRPr lang="ko-KR" altLang="en-US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69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46335" y="4118709"/>
            <a:ext cx="1001968" cy="306572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0444">
            <a:off x="1560075" y="2276003"/>
            <a:ext cx="258113" cy="258113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2496966" y="4852687"/>
            <a:ext cx="402593" cy="402593"/>
            <a:chOff x="2268754" y="4572350"/>
            <a:chExt cx="1078935" cy="1078935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54" y="4572350"/>
              <a:ext cx="1078935" cy="1078935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25025">
              <a:off x="2490997" y="4969504"/>
              <a:ext cx="529698" cy="529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38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81" y="1816527"/>
            <a:ext cx="1187215" cy="10485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75" y="3889527"/>
            <a:ext cx="2487852" cy="8403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71" y="4053380"/>
            <a:ext cx="986176" cy="986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63" y="4053380"/>
            <a:ext cx="986176" cy="9861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55" y="4053380"/>
            <a:ext cx="986176" cy="9861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47" y="4053380"/>
            <a:ext cx="986176" cy="9861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83" y="4729850"/>
            <a:ext cx="327543" cy="3275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51" y="4617970"/>
            <a:ext cx="424337" cy="4243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8376" y="4577641"/>
            <a:ext cx="572618" cy="5726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35053" y="5103273"/>
            <a:ext cx="35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Junior  Developer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6386">
            <a:off x="9629414" y="4616937"/>
            <a:ext cx="383148" cy="3831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83024" y="3417568"/>
            <a:ext cx="84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16" y="2463416"/>
            <a:ext cx="928944" cy="92894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77" y="3008433"/>
            <a:ext cx="639286" cy="6392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28531" y="31434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cam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LG스마트체 Light" pitchFamily="50" charset="-127"/>
                <a:ea typeface="LG스마트체 Light" pitchFamily="50" charset="-127"/>
              </a:rPr>
              <a:t> 개발환경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30" y="3029911"/>
            <a:ext cx="560176" cy="5601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3184" y="3152490"/>
            <a:ext cx="116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IR Blaster</a:t>
            </a:r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82" y="4971658"/>
            <a:ext cx="3290029" cy="60865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7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4445583" y="3813194"/>
            <a:ext cx="3308162" cy="2045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999134" y="1013254"/>
            <a:ext cx="3961928" cy="5609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0510" y="1013254"/>
            <a:ext cx="3961928" cy="5609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51689" y="1375975"/>
            <a:ext cx="540533" cy="271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20013"/>
          <a:stretch/>
        </p:blipFill>
        <p:spPr>
          <a:xfrm>
            <a:off x="263598" y="1132137"/>
            <a:ext cx="1872538" cy="2008227"/>
          </a:xfrm>
          <a:prstGeom prst="round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123" y="344386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김우재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Y</a:t>
            </a:r>
            <a:endParaRPr lang="ko-KR" altLang="en-US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1182" y="344386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박다현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Y</a:t>
            </a:r>
            <a:endParaRPr lang="ko-KR" altLang="en-US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1548" y="344386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강기민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Y</a:t>
            </a:r>
            <a:endParaRPr lang="ko-KR" altLang="en-US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16917" y="344386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서희진</a:t>
            </a:r>
            <a:r>
              <a:rPr lang="en-US" altLang="ko-KR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Y</a:t>
            </a:r>
            <a:endParaRPr lang="ko-KR" altLang="en-US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77204" y="1714529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이규헌 팀장님</a:t>
            </a:r>
            <a:endParaRPr lang="ko-KR" altLang="en-US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4476" y="137597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BST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77203" y="2668257"/>
            <a:ext cx="148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김승운 선임님</a:t>
            </a:r>
            <a:endParaRPr lang="ko-KR" altLang="en-US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751689" y="2373340"/>
            <a:ext cx="540533" cy="271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737262" y="237334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BST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3"/>
          <a:stretch/>
        </p:blipFill>
        <p:spPr>
          <a:xfrm>
            <a:off x="10034412" y="1127538"/>
            <a:ext cx="1891861" cy="1977549"/>
          </a:xfrm>
          <a:prstGeom prst="round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"/>
          <a:stretch/>
        </p:blipFill>
        <p:spPr>
          <a:xfrm>
            <a:off x="8102901" y="1127538"/>
            <a:ext cx="1872538" cy="1977306"/>
          </a:xfrm>
          <a:prstGeom prst="round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70"/>
          <a:stretch/>
        </p:blipFill>
        <p:spPr>
          <a:xfrm>
            <a:off x="2270568" y="1158653"/>
            <a:ext cx="1849630" cy="1965669"/>
          </a:xfrm>
          <a:prstGeom prst="round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273326" y="6147549"/>
            <a:ext cx="1645349" cy="612554"/>
            <a:chOff x="7037257" y="469625"/>
            <a:chExt cx="2883600" cy="988707"/>
          </a:xfrm>
        </p:grpSpPr>
        <p:sp>
          <p:nvSpPr>
            <p:cNvPr id="48" name="부제목 2"/>
            <p:cNvSpPr txBox="1">
              <a:spLocks/>
            </p:cNvSpPr>
            <p:nvPr/>
          </p:nvSpPr>
          <p:spPr>
            <a:xfrm>
              <a:off x="7037257" y="1050345"/>
              <a:ext cx="2883600" cy="4079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신입사원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</a:t>
              </a:r>
              <a:r>
                <a:rPr lang="ko-KR" altLang="en-US" sz="11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깨기 프로젝트</a:t>
              </a:r>
              <a:endPara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697" y="469625"/>
              <a:ext cx="580720" cy="58072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F8C16EE-5317-4101-887F-F480A30E1189}"/>
              </a:ext>
            </a:extLst>
          </p:cNvPr>
          <p:cNvSpPr txBox="1"/>
          <p:nvPr/>
        </p:nvSpPr>
        <p:spPr>
          <a:xfrm>
            <a:off x="517584" y="258791"/>
            <a:ext cx="367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Light" pitchFamily="50" charset="-127"/>
                <a:ea typeface="LG스마트체 Light" pitchFamily="50" charset="-127"/>
              </a:rPr>
              <a:t> </a:t>
            </a:r>
            <a:r>
              <a:rPr lang="ko-KR" altLang="en-US" sz="2400" smtClean="0">
                <a:latin typeface="LG스마트체 Light" pitchFamily="50" charset="-127"/>
                <a:ea typeface="LG스마트체 Light" pitchFamily="50" charset="-127"/>
              </a:rPr>
              <a:t>팀 소개</a:t>
            </a:r>
            <a:endParaRPr lang="ko-KR" altLang="en-US" sz="2400" dirty="0">
              <a:latin typeface="LG스마트체 Light" pitchFamily="50" charset="-127"/>
              <a:ea typeface="LG스마트체 Light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F8E9BB6D-8BF2-4A97-85D7-8FDA20B10FA9}"/>
              </a:ext>
            </a:extLst>
          </p:cNvPr>
          <p:cNvCxnSpPr>
            <a:cxnSpLocks/>
          </p:cNvCxnSpPr>
          <p:nvPr/>
        </p:nvCxnSpPr>
        <p:spPr>
          <a:xfrm>
            <a:off x="82850" y="782010"/>
            <a:ext cx="1163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BA4C438-4C1E-4854-8282-84E91774EABE}"/>
              </a:ext>
            </a:extLst>
          </p:cNvPr>
          <p:cNvSpPr/>
          <p:nvPr/>
        </p:nvSpPr>
        <p:spPr>
          <a:xfrm>
            <a:off x="82850" y="720456"/>
            <a:ext cx="434734" cy="12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5003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6068039-DE0C-4C61-8F1F-2EBB9D85ACA2}"/>
              </a:ext>
            </a:extLst>
          </p:cNvPr>
          <p:cNvSpPr txBox="1"/>
          <p:nvPr/>
        </p:nvSpPr>
        <p:spPr>
          <a:xfrm>
            <a:off x="0" y="19723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4769" y="4017899"/>
            <a:ext cx="16610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OpenCV</a:t>
            </a: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담당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Cam </a:t>
            </a:r>
            <a:r>
              <a:rPr lang="ko-KR" altLang="en-US" sz="16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설정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동영상 촬영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가장자리 인식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관심영역 설정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이미지 비교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31535" y="4017899"/>
            <a:ext cx="22878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IR Sensor </a:t>
            </a:r>
            <a:r>
              <a:rPr lang="ko-KR" altLang="en-US" sz="200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담당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IR Sensor </a:t>
            </a:r>
            <a:r>
              <a:rPr lang="ko-KR" altLang="en-US" sz="16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동작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Open Source </a:t>
            </a:r>
            <a:r>
              <a:rPr lang="ko-KR" altLang="en-US" sz="16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분석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XR Remote control </a:t>
            </a:r>
            <a:r>
              <a:rPr lang="ko-KR" altLang="en-US" sz="160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제작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센서 값 분석</a:t>
            </a:r>
            <a:endParaRPr lang="en-US" altLang="ko-KR" sz="16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테스트 자동화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9344" y="317419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BST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7130" y="317419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BST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08468" y="317419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AFT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70061" y="3174195"/>
            <a:ext cx="428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</a:t>
            </a:r>
            <a:endParaRPr lang="ko-KR" altLang="en-US" sz="160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31395" y="3923598"/>
            <a:ext cx="132921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공동작업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발표자료 제작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자료조사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아이디어 회의</a:t>
            </a:r>
            <a:endParaRPr lang="en-US" altLang="ko-KR" sz="16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2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361</Words>
  <Application>Microsoft Office PowerPoint</Application>
  <PresentationFormat>와이드스크린</PresentationFormat>
  <Paragraphs>162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LG스마트체 Bold</vt:lpstr>
      <vt:lpstr>LG스마트체 Light</vt:lpstr>
      <vt:lpstr>LG스마트체 Regular</vt:lpstr>
      <vt:lpstr>LG스마트체 SemiBold</vt:lpstr>
      <vt:lpstr>나눔스퀘어 Bold</vt:lpstr>
      <vt:lpstr>맑은 고딕</vt:lpstr>
      <vt:lpstr>Arial</vt:lpstr>
      <vt:lpstr>Office 테마</vt:lpstr>
      <vt:lpstr>성능지표 측정방법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성능지표 측정방법 개선</dc:title>
  <dc:creator>서희진/연구원/ID개발담당(heejin.suh@lge.com)</dc:creator>
  <cp:lastModifiedBy>서희진/연구원/ID개발담당(heejin.suh@lge.com)</cp:lastModifiedBy>
  <cp:revision>156</cp:revision>
  <dcterms:created xsi:type="dcterms:W3CDTF">2019-05-14T03:25:46Z</dcterms:created>
  <dcterms:modified xsi:type="dcterms:W3CDTF">2019-05-17T07:12:42Z</dcterms:modified>
</cp:coreProperties>
</file>