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89" r:id="rId4"/>
    <p:sldId id="283" r:id="rId5"/>
    <p:sldId id="281" r:id="rId6"/>
    <p:sldId id="278" r:id="rId7"/>
    <p:sldId id="271" r:id="rId8"/>
    <p:sldId id="290" r:id="rId9"/>
    <p:sldId id="260" r:id="rId10"/>
    <p:sldId id="262" r:id="rId11"/>
    <p:sldId id="284" r:id="rId12"/>
    <p:sldId id="277" r:id="rId13"/>
    <p:sldId id="286" r:id="rId14"/>
    <p:sldId id="291" r:id="rId15"/>
    <p:sldId id="264" r:id="rId16"/>
    <p:sldId id="259" r:id="rId17"/>
    <p:sldId id="292" r:id="rId18"/>
    <p:sldId id="272" r:id="rId19"/>
    <p:sldId id="274" r:id="rId20"/>
    <p:sldId id="279" r:id="rId21"/>
    <p:sldId id="288" r:id="rId22"/>
    <p:sldId id="285" r:id="rId23"/>
  </p:sldIdLst>
  <p:sldSz cx="12192000" cy="6858000"/>
  <p:notesSz cx="6858000" cy="9144000"/>
  <p:embeddedFontLst>
    <p:embeddedFont>
      <p:font typeface="LG스마트체 Light" panose="020B0600000101010101" pitchFamily="50" charset="-127"/>
      <p:regular r:id="rId25"/>
    </p:embeddedFont>
    <p:embeddedFont>
      <p:font typeface="LG스마트체 Regular" panose="020B0600000101010101" pitchFamily="50" charset="-127"/>
      <p:regular r:id="rId26"/>
    </p:embeddedFont>
    <p:embeddedFont>
      <p:font typeface="LG스마트체 Bold" panose="020B0600000101010101" pitchFamily="50" charset="-127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LG스마트체 SemiBold" panose="020B0600000101010101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0B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38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405E-6397-4671-A042-237CE8AB9A9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920-4029-4A4B-BCC3-6A36D02FA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0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5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0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9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0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417-1F31-412B-8245-CE865FC3B2DD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3A0E-2FB4-497C-BD95-BB5F4C184656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3A7E-EC93-48F8-AC77-C328F3F4A18B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2053-C809-47C3-B24C-5A5AC16CC5F8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592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2F817BCF-1B05-4FF2-942A-D322A7540B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48840" y="30970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성능지표 측정방법 개선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3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0AB4-A30F-4D75-A541-7A8F82B88AFF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3D9-6BCC-42B3-8D2B-D1CD39B7F42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B839-82FE-4489-A8B7-BCB7D6174AAE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8699-D1C0-41DC-94D0-B3DCFA0AA5A4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C1E-9C1B-43EF-9F12-C1B420ADBD97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2E7-1BCE-46D4-8122-E25579258CF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B7AC-C2C6-43AC-8C8E-774EF671052D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09C1-E83E-4D8B-BC62-AF99DF34CC21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png"/><Relationship Id="rId1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12" Type="http://schemas.openxmlformats.org/officeDocument/2006/relationships/image" Target="../media/image3.png"/><Relationship Id="rId17" Type="http://schemas.openxmlformats.org/officeDocument/2006/relationships/image" Target="../media/image41.jpeg"/><Relationship Id="rId2" Type="http://schemas.openxmlformats.org/officeDocument/2006/relationships/image" Target="../media/image3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0.png"/><Relationship Id="rId10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hyperlink" Target="https://www.humanbenchmark.com/tests/reactiontim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성능지표 측정방법 개선</a:t>
            </a:r>
            <a:endParaRPr lang="ko-KR" altLang="en-US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112169"/>
            <a:ext cx="9144000" cy="40798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깨기 프로젝트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870" y="3565106"/>
            <a:ext cx="388826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Team BST</a:t>
            </a:r>
          </a:p>
          <a:p>
            <a:pPr algn="ctr"/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est </a:t>
            </a:r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oftware </a:t>
            </a:r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eam)</a:t>
            </a:r>
          </a:p>
          <a:p>
            <a:pPr algn="ctr"/>
            <a:endParaRPr lang="en-US" altLang="ko-KR" sz="7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김우재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박다현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강기민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서희진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40" y="1531449"/>
            <a:ext cx="580720" cy="58072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-19051" y="4953000"/>
            <a:ext cx="12211051" cy="1905000"/>
            <a:chOff x="-19051" y="4953000"/>
            <a:chExt cx="12211051" cy="1905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73" b="26551"/>
            <a:stretch/>
          </p:blipFill>
          <p:spPr>
            <a:xfrm>
              <a:off x="8142154" y="5600700"/>
              <a:ext cx="4049846" cy="12573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b="26551"/>
            <a:stretch/>
          </p:blipFill>
          <p:spPr>
            <a:xfrm flipH="1">
              <a:off x="4514335" y="5591174"/>
              <a:ext cx="4049846" cy="12668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04" b="26551"/>
            <a:stretch/>
          </p:blipFill>
          <p:spPr>
            <a:xfrm>
              <a:off x="905566" y="5562600"/>
              <a:ext cx="4049846" cy="1295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48" b="26551"/>
            <a:stretch/>
          </p:blipFill>
          <p:spPr>
            <a:xfrm flipH="1">
              <a:off x="-19051" y="4953000"/>
              <a:ext cx="1346643" cy="1905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3951845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117852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188433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32384" y="469862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2019.05.22</a:t>
            </a:r>
            <a:endParaRPr lang="ko-KR" altLang="en-US" sz="14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5897" y="4912856"/>
            <a:ext cx="122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Kick off</a:t>
            </a:r>
            <a:endParaRPr lang="ko-KR" altLang="en-US" sz="2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0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모서리가 둥근 직사각형 82"/>
          <p:cNvSpPr/>
          <p:nvPr/>
        </p:nvSpPr>
        <p:spPr>
          <a:xfrm>
            <a:off x="617316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54956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16022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910840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62675" y="1638527"/>
            <a:ext cx="1881329" cy="1378362"/>
            <a:chOff x="6396730" y="1436388"/>
            <a:chExt cx="1881329" cy="1378362"/>
          </a:xfrm>
        </p:grpSpPr>
        <p:grpSp>
          <p:nvGrpSpPr>
            <p:cNvPr id="18" name="그룹 17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0892" y="55178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측정 시작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방식으로 타이머 동작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31190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674" y="3480512"/>
            <a:ext cx="1756155" cy="175615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97" y="4592195"/>
            <a:ext cx="762132" cy="7621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05" y="4227395"/>
            <a:ext cx="498716" cy="49871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2638974" y="4370723"/>
            <a:ext cx="402593" cy="402593"/>
            <a:chOff x="2268754" y="4572350"/>
            <a:chExt cx="1078935" cy="107893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00" y="4047034"/>
            <a:ext cx="305823" cy="305823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762923" y="1638527"/>
            <a:ext cx="1881329" cy="1378362"/>
            <a:chOff x="6396730" y="1436388"/>
            <a:chExt cx="1881329" cy="1378362"/>
          </a:xfrm>
        </p:grpSpPr>
        <p:grpSp>
          <p:nvGrpSpPr>
            <p:cNvPr id="43" name="그룹 42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44" name="직사각형 43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57410" y="5517872"/>
            <a:ext cx="24176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이미지 유사도 비교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 주기로 이미지를 비교하여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부팅 여부 판단</a:t>
            </a:r>
          </a:p>
        </p:txBody>
      </p:sp>
      <p:sp>
        <p:nvSpPr>
          <p:cNvPr id="49" name="타원 48"/>
          <p:cNvSpPr/>
          <p:nvPr/>
        </p:nvSpPr>
        <p:spPr>
          <a:xfrm>
            <a:off x="3531438" y="1448856"/>
            <a:ext cx="388211" cy="388211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3922" y="3480512"/>
            <a:ext cx="1756155" cy="175615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45" y="4592195"/>
            <a:ext cx="762132" cy="7621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53" y="4227395"/>
            <a:ext cx="498716" cy="498716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539222" y="4370723"/>
            <a:ext cx="402593" cy="402593"/>
            <a:chOff x="2268754" y="4572350"/>
            <a:chExt cx="1078935" cy="107893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50" y="4047035"/>
            <a:ext cx="305823" cy="305823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4037292" y="4049574"/>
            <a:ext cx="625219" cy="355642"/>
            <a:chOff x="3551378" y="3876675"/>
            <a:chExt cx="1113658" cy="633479"/>
          </a:xfrm>
        </p:grpSpPr>
        <p:sp>
          <p:nvSpPr>
            <p:cNvPr id="59" name="TextBox 58"/>
            <p:cNvSpPr txBox="1"/>
            <p:nvPr/>
          </p:nvSpPr>
          <p:spPr>
            <a:xfrm>
              <a:off x="3643400" y="3876675"/>
              <a:ext cx="454566" cy="32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6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591" y="3876675"/>
              <a:ext cx="454566" cy="32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6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61" name="원호 60"/>
            <p:cNvSpPr/>
            <p:nvPr/>
          </p:nvSpPr>
          <p:spPr>
            <a:xfrm flipV="1">
              <a:off x="3906265" y="4153674"/>
              <a:ext cx="403884" cy="356480"/>
            </a:xfrm>
            <a:prstGeom prst="arc">
              <a:avLst>
                <a:gd name="adj1" fmla="val 1116693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1378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385879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9"/>
          <a:srcRect l="27681" r="25601" b="48730"/>
          <a:stretch/>
        </p:blipFill>
        <p:spPr>
          <a:xfrm>
            <a:off x="3774482" y="2040905"/>
            <a:ext cx="878270" cy="9638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87" y="3057766"/>
            <a:ext cx="1084141" cy="1084141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643117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6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94" name="아래로 구부러진 화살표 93"/>
          <p:cNvSpPr/>
          <p:nvPr/>
        </p:nvSpPr>
        <p:spPr>
          <a:xfrm rot="20676133">
            <a:off x="3286592" y="1112096"/>
            <a:ext cx="562239" cy="263611"/>
          </a:xfrm>
          <a:prstGeom prst="curvedDownArrow">
            <a:avLst/>
          </a:prstGeom>
          <a:solidFill>
            <a:srgbClr val="FE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37520" y="117061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반복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Task Flow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64280" y="4649944"/>
            <a:ext cx="538543" cy="613269"/>
            <a:chOff x="9470571" y="2139412"/>
            <a:chExt cx="1959428" cy="2231311"/>
          </a:xfrm>
        </p:grpSpPr>
        <p:sp>
          <p:nvSpPr>
            <p:cNvPr id="3" name="직사각형 2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759168" y="4649944"/>
            <a:ext cx="538543" cy="613269"/>
            <a:chOff x="9470571" y="2139412"/>
            <a:chExt cx="1959428" cy="2231311"/>
          </a:xfrm>
        </p:grpSpPr>
        <p:sp>
          <p:nvSpPr>
            <p:cNvPr id="75" name="직사각형 74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73102" y="5517872"/>
            <a:ext cx="20217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반복 테스트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기록 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종료시 까지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1-6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반복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334592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8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184" name="아래로 구부러진 화살표 183"/>
          <p:cNvSpPr/>
          <p:nvPr/>
        </p:nvSpPr>
        <p:spPr>
          <a:xfrm>
            <a:off x="6847398" y="2392660"/>
            <a:ext cx="1586173" cy="741249"/>
          </a:xfrm>
          <a:prstGeom prst="curvedDownArrow">
            <a:avLst>
              <a:gd name="adj1" fmla="val 25000"/>
              <a:gd name="adj2" fmla="val 55524"/>
              <a:gd name="adj3" fmla="val 27551"/>
            </a:avLst>
          </a:prstGeom>
          <a:solidFill>
            <a:srgbClr val="FE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아래로 구부러진 화살표 184"/>
          <p:cNvSpPr/>
          <p:nvPr/>
        </p:nvSpPr>
        <p:spPr>
          <a:xfrm flipH="1" flipV="1">
            <a:off x="6678076" y="4106127"/>
            <a:ext cx="1586173" cy="741249"/>
          </a:xfrm>
          <a:prstGeom prst="curvedDownArrow">
            <a:avLst>
              <a:gd name="adj1" fmla="val 25000"/>
              <a:gd name="adj2" fmla="val 55524"/>
              <a:gd name="adj3" fmla="val 27551"/>
            </a:avLst>
          </a:prstGeom>
          <a:solidFill>
            <a:srgbClr val="FE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744" y="2485817"/>
            <a:ext cx="1568736" cy="1568736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9690033" y="5517872"/>
            <a:ext cx="16946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 산출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결과를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추출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Collab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연동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6398" y="4227395"/>
            <a:ext cx="1001968" cy="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011679" y="1279238"/>
            <a:ext cx="9145644" cy="46155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3" y="258791"/>
            <a:ext cx="588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Use Case Diagram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18" name="타원 17"/>
          <p:cNvSpPr/>
          <p:nvPr/>
        </p:nvSpPr>
        <p:spPr>
          <a:xfrm>
            <a:off x="2206610" y="2392135"/>
            <a:ext cx="1564352" cy="8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</a:t>
            </a:r>
            <a:endParaRPr lang="ko-KR" altLang="en-US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836053" y="1654116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Take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Video</a:t>
            </a:r>
          </a:p>
        </p:txBody>
      </p:sp>
      <p:sp>
        <p:nvSpPr>
          <p:cNvPr id="26" name="타원 25"/>
          <p:cNvSpPr/>
          <p:nvPr/>
        </p:nvSpPr>
        <p:spPr>
          <a:xfrm>
            <a:off x="4836053" y="3076387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Transmit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</a:t>
            </a:r>
          </a:p>
        </p:txBody>
      </p:sp>
      <p:sp>
        <p:nvSpPr>
          <p:cNvPr id="27" name="타원 26"/>
          <p:cNvSpPr/>
          <p:nvPr/>
        </p:nvSpPr>
        <p:spPr>
          <a:xfrm>
            <a:off x="7004421" y="3076387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Time</a:t>
            </a:r>
          </a:p>
        </p:txBody>
      </p:sp>
      <p:sp>
        <p:nvSpPr>
          <p:cNvPr id="32" name="타원 31"/>
          <p:cNvSpPr/>
          <p:nvPr/>
        </p:nvSpPr>
        <p:spPr>
          <a:xfrm>
            <a:off x="7918848" y="4275679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Manage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Output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53438" y="2957319"/>
            <a:ext cx="670559" cy="1002405"/>
            <a:chOff x="1088571" y="3148451"/>
            <a:chExt cx="670559" cy="1002405"/>
          </a:xfrm>
        </p:grpSpPr>
        <p:sp>
          <p:nvSpPr>
            <p:cNvPr id="2" name="타원 1"/>
            <p:cNvSpPr/>
            <p:nvPr/>
          </p:nvSpPr>
          <p:spPr>
            <a:xfrm>
              <a:off x="1254034" y="3148451"/>
              <a:ext cx="339635" cy="339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088571" y="3620334"/>
              <a:ext cx="670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423851" y="3488087"/>
              <a:ext cx="0" cy="352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254034" y="3837348"/>
              <a:ext cx="169816" cy="310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1423851" y="3840480"/>
              <a:ext cx="169816" cy="310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10248" y="398893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Actor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화살표 연결선 13"/>
          <p:cNvCxnSpPr>
            <a:endCxn id="18" idx="2"/>
          </p:cNvCxnSpPr>
          <p:nvPr/>
        </p:nvCxnSpPr>
        <p:spPr>
          <a:xfrm flipV="1">
            <a:off x="1821323" y="2826801"/>
            <a:ext cx="385287" cy="6317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6"/>
            <a:endCxn id="19" idx="2"/>
          </p:cNvCxnSpPr>
          <p:nvPr/>
        </p:nvCxnSpPr>
        <p:spPr>
          <a:xfrm flipV="1">
            <a:off x="3770962" y="2088782"/>
            <a:ext cx="1065091" cy="7380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9" idx="6"/>
            <a:endCxn id="88" idx="2"/>
          </p:cNvCxnSpPr>
          <p:nvPr/>
        </p:nvCxnSpPr>
        <p:spPr>
          <a:xfrm>
            <a:off x="6400405" y="2088782"/>
            <a:ext cx="60094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8" idx="6"/>
            <a:endCxn id="26" idx="2"/>
          </p:cNvCxnSpPr>
          <p:nvPr/>
        </p:nvCxnSpPr>
        <p:spPr>
          <a:xfrm>
            <a:off x="3770962" y="2826801"/>
            <a:ext cx="1065091" cy="6842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6" idx="6"/>
            <a:endCxn id="27" idx="2"/>
          </p:cNvCxnSpPr>
          <p:nvPr/>
        </p:nvCxnSpPr>
        <p:spPr>
          <a:xfrm>
            <a:off x="6400405" y="3511053"/>
            <a:ext cx="6040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7" idx="4"/>
            <a:endCxn id="32" idx="0"/>
          </p:cNvCxnSpPr>
          <p:nvPr/>
        </p:nvCxnSpPr>
        <p:spPr>
          <a:xfrm>
            <a:off x="7786597" y="3945719"/>
            <a:ext cx="914427" cy="329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23428" y="547370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testQ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System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001348" y="1654116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</a:t>
            </a:r>
          </a:p>
        </p:txBody>
      </p:sp>
      <p:sp>
        <p:nvSpPr>
          <p:cNvPr id="89" name="타원 88"/>
          <p:cNvSpPr/>
          <p:nvPr/>
        </p:nvSpPr>
        <p:spPr>
          <a:xfrm>
            <a:off x="9003754" y="1654116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Crop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ROI</a:t>
            </a:r>
          </a:p>
        </p:txBody>
      </p:sp>
      <p:sp>
        <p:nvSpPr>
          <p:cNvPr id="90" name="타원 89"/>
          <p:cNvSpPr/>
          <p:nvPr/>
        </p:nvSpPr>
        <p:spPr>
          <a:xfrm>
            <a:off x="8991054" y="3076387"/>
            <a:ext cx="1564352" cy="8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Compare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Similarity</a:t>
            </a:r>
          </a:p>
        </p:txBody>
      </p:sp>
      <p:cxnSp>
        <p:nvCxnSpPr>
          <p:cNvPr id="110" name="직선 화살표 연결선 109"/>
          <p:cNvCxnSpPr>
            <a:stCxn id="89" idx="2"/>
            <a:endCxn id="88" idx="6"/>
          </p:cNvCxnSpPr>
          <p:nvPr/>
        </p:nvCxnSpPr>
        <p:spPr>
          <a:xfrm flipH="1">
            <a:off x="8565700" y="2088782"/>
            <a:ext cx="43805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90" idx="0"/>
            <a:endCxn id="89" idx="4"/>
          </p:cNvCxnSpPr>
          <p:nvPr/>
        </p:nvCxnSpPr>
        <p:spPr>
          <a:xfrm flipV="1">
            <a:off x="9773230" y="2523448"/>
            <a:ext cx="12700" cy="5529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90" idx="4"/>
            <a:endCxn id="32" idx="0"/>
          </p:cNvCxnSpPr>
          <p:nvPr/>
        </p:nvCxnSpPr>
        <p:spPr>
          <a:xfrm flipH="1">
            <a:off x="8701024" y="3945719"/>
            <a:ext cx="1072206" cy="329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9573513">
            <a:off x="3540036" y="2251443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 rot="2001657">
            <a:off x="3502856" y="3106625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7616" y="1745233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38633" y="1783304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33525" y="2661417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7616" y="3207227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863075" y="4200156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03912" y="3983719"/>
            <a:ext cx="128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&lt;&lt;include&gt;&gt;</a:t>
            </a:r>
            <a:endParaRPr lang="ko-KR" altLang="en-US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2206610" y="3511736"/>
            <a:ext cx="1564352" cy="8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Stop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</a:t>
            </a:r>
            <a:endParaRPr lang="ko-KR" altLang="en-US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8" name="직선 화살표 연결선 147"/>
          <p:cNvCxnSpPr>
            <a:endCxn id="147" idx="2"/>
          </p:cNvCxnSpPr>
          <p:nvPr/>
        </p:nvCxnSpPr>
        <p:spPr>
          <a:xfrm>
            <a:off x="1821323" y="3458522"/>
            <a:ext cx="385287" cy="48788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2206610" y="5957054"/>
            <a:ext cx="1079861" cy="252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Actor-Based</a:t>
            </a:r>
            <a:endParaRPr lang="ko-KR" altLang="en-US" sz="1200">
              <a:solidFill>
                <a:schemeClr val="tx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399685" y="5957054"/>
            <a:ext cx="1079861" cy="25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Event-Based</a:t>
            </a:r>
            <a:endParaRPr lang="ko-KR" altLang="en-US" sz="1200">
              <a:solidFill>
                <a:schemeClr val="tx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05949" y="2063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*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6659" y="5311989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*ROI : Region of Interest (</a:t>
            </a:r>
            <a:r>
              <a:rPr lang="ko-KR" altLang="en-US" sz="11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관심영역</a:t>
            </a:r>
            <a:r>
              <a:rPr lang="en-US" altLang="ko-KR" sz="11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11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621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Sequence Diagram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62" y="902016"/>
            <a:ext cx="9183275" cy="5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6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 예상되는 </a:t>
            </a:r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Issue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7354" l="9579" r="89720">
                        <a14:foregroundMark x1="36449" y1="21164" x2="36449" y2="21164"/>
                        <a14:foregroundMark x1="70561" y1="61640" x2="70561" y2="61640"/>
                        <a14:foregroundMark x1="32009" y1="59524" x2="32009" y2="59524"/>
                        <a14:foregroundMark x1="39720" y1="34921" x2="39720" y2="34921"/>
                        <a14:foregroundMark x1="23598" y1="61111" x2="23598" y2="61111"/>
                        <a14:foregroundMark x1="21028" y1="87302" x2="21028" y2="87302"/>
                        <a14:foregroundMark x1="32710" y1="82804" x2="32710" y2="82804"/>
                        <a14:foregroundMark x1="39720" y1="84921" x2="39720" y2="84921"/>
                        <a14:foregroundMark x1="55140" y1="81481" x2="55140" y2="81481"/>
                        <a14:foregroundMark x1="62150" y1="76984" x2="62150" y2="76984"/>
                        <a14:foregroundMark x1="79439" y1="83598" x2="79439" y2="83598"/>
                        <a14:foregroundMark x1="27570" y1="47884" x2="27570" y2="47884"/>
                        <a14:foregroundMark x1="53738" y1="12434" x2="53738" y2="12434"/>
                        <a14:foregroundMark x1="53738" y1="26190" x2="53738" y2="26190"/>
                        <a14:foregroundMark x1="27570" y1="84392" x2="27570" y2="84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32" y="1172541"/>
            <a:ext cx="1187215" cy="1048522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8463076" y="1272227"/>
            <a:ext cx="818874" cy="932498"/>
            <a:chOff x="9470571" y="2139412"/>
            <a:chExt cx="1959428" cy="2231311"/>
          </a:xfrm>
        </p:grpSpPr>
        <p:sp>
          <p:nvSpPr>
            <p:cNvPr id="32" name="직사각형 31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684803" y="2396053"/>
            <a:ext cx="5221675" cy="3375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61676" y="2396053"/>
            <a:ext cx="5221675" cy="3375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564" y="2611593"/>
            <a:ext cx="52501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가장자리 검출 시 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여러 개의 사각형이 존재하는 경우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이미지 유사도 비교 시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빛 반사와 같은 외부요소가 개입하는 경우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738" y="2611593"/>
            <a:ext cx="40735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IR </a:t>
            </a:r>
            <a:r>
              <a:rPr lang="ko-KR" altLang="en-US" sz="24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신호 전송 시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송신과정에 장애가 있을 경우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하드웨어 기기의 특성상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내부 구조 파악에 어려움이 있음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14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575665" y="2300504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03</a:t>
            </a:r>
            <a:endParaRPr lang="ko-KR" altLang="en-US" sz="5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5410200" y="316228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9505" y="322383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</a:t>
            </a:r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환경</a:t>
            </a:r>
            <a:endParaRPr lang="ko-KR" altLang="en-US" sz="32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07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사각형 설명선 31"/>
          <p:cNvSpPr/>
          <p:nvPr/>
        </p:nvSpPr>
        <p:spPr>
          <a:xfrm>
            <a:off x="1076193" y="1018907"/>
            <a:ext cx="4563071" cy="4425207"/>
          </a:xfrm>
          <a:prstGeom prst="wedgeRoundRectCallout">
            <a:avLst>
              <a:gd name="adj1" fmla="val 5188"/>
              <a:gd name="adj2" fmla="val 556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7354" l="9579" r="89720">
                        <a14:foregroundMark x1="36449" y1="21164" x2="36449" y2="21164"/>
                        <a14:foregroundMark x1="70561" y1="61640" x2="70561" y2="61640"/>
                        <a14:foregroundMark x1="32009" y1="59524" x2="32009" y2="59524"/>
                        <a14:foregroundMark x1="39720" y1="34921" x2="39720" y2="34921"/>
                        <a14:foregroundMark x1="23598" y1="61111" x2="23598" y2="61111"/>
                        <a14:foregroundMark x1="21028" y1="87302" x2="21028" y2="87302"/>
                        <a14:foregroundMark x1="32710" y1="82804" x2="32710" y2="82804"/>
                        <a14:foregroundMark x1="39720" y1="84921" x2="39720" y2="84921"/>
                        <a14:foregroundMark x1="55140" y1="81481" x2="55140" y2="81481"/>
                        <a14:foregroundMark x1="62150" y1="76984" x2="62150" y2="76984"/>
                        <a14:foregroundMark x1="79439" y1="83598" x2="79439" y2="83598"/>
                        <a14:foregroundMark x1="27570" y1="47884" x2="27570" y2="47884"/>
                        <a14:foregroundMark x1="53738" y1="12434" x2="53738" y2="12434"/>
                        <a14:foregroundMark x1="53738" y1="26190" x2="53738" y2="26190"/>
                        <a14:foregroundMark x1="27570" y1="84392" x2="27570" y2="84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81" y="1158511"/>
            <a:ext cx="1187215" cy="1048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86" y="3227673"/>
            <a:ext cx="2487852" cy="840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37" y="4074895"/>
            <a:ext cx="986176" cy="986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27" y="4074895"/>
            <a:ext cx="986176" cy="9861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17" y="4074895"/>
            <a:ext cx="986176" cy="9861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07" y="4074895"/>
            <a:ext cx="986176" cy="9861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99" y="4751365"/>
            <a:ext cx="327543" cy="3275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67" y="4686070"/>
            <a:ext cx="424337" cy="4243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940" y="4599156"/>
            <a:ext cx="572618" cy="57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5617" y="5124788"/>
            <a:ext cx="35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Junior  Developer</a:t>
            </a:r>
            <a:endParaRPr lang="ko-KR" altLang="en-US" sz="20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2990" y="3553788"/>
            <a:ext cx="84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82" y="2599636"/>
            <a:ext cx="928944" cy="9289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77" y="2350417"/>
            <a:ext cx="639286" cy="6392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28531" y="24853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cam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개발환경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1781" y="2513136"/>
            <a:ext cx="11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Blaster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4313642"/>
            <a:ext cx="3290029" cy="60865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5" y="5608976"/>
            <a:ext cx="826293" cy="82629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5025">
            <a:off x="2964818" y="5953008"/>
            <a:ext cx="328835" cy="3288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9556" y1="41778" x2="39556" y2="41778"/>
                        <a14:foregroundMark x1="41333" y1="54667" x2="41333" y2="54667"/>
                        <a14:foregroundMark x1="35556" y1="62222" x2="35556" y2="62222"/>
                        <a14:foregroundMark x1="55556" y1="56889" x2="55556" y2="56889"/>
                        <a14:foregroundMark x1="59556" y1="50222" x2="59111" y2="47111"/>
                        <a14:foregroundMark x1="65778" y1="37778" x2="65778" y2="37778"/>
                        <a14:foregroundMark x1="67111" y1="35111" x2="68000" y2="60444"/>
                        <a14:foregroundMark x1="67111" y1="32000" x2="68889" y2="47556"/>
                        <a14:foregroundMark x1="38222" y1="33778" x2="37778" y2="61333"/>
                        <a14:foregroundMark x1="40444" y1="65778" x2="46667" y2="72000"/>
                        <a14:foregroundMark x1="49333" y1="78222" x2="46222" y2="70222"/>
                        <a14:foregroundMark x1="55111" y1="77778" x2="48444" y2="75556"/>
                        <a14:foregroundMark x1="52444" y1="68444" x2="56000" y2="58667"/>
                        <a14:foregroundMark x1="35556" y1="32889" x2="49778" y2="25333"/>
                        <a14:foregroundMark x1="53778" y1="31111" x2="56444" y2="48889"/>
                        <a14:foregroundMark x1="68000" y1="65333" x2="73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91" y="3295742"/>
            <a:ext cx="612983" cy="612983"/>
          </a:xfrm>
          <a:prstGeom prst="rect">
            <a:avLst/>
          </a:prstGeom>
        </p:spPr>
      </p:pic>
      <p:sp>
        <p:nvSpPr>
          <p:cNvPr id="4" name="십자형 3"/>
          <p:cNvSpPr/>
          <p:nvPr/>
        </p:nvSpPr>
        <p:spPr>
          <a:xfrm>
            <a:off x="3959607" y="3485817"/>
            <a:ext cx="232831" cy="232831"/>
          </a:xfrm>
          <a:prstGeom prst="plus">
            <a:avLst>
              <a:gd name="adj" fmla="val 3776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459660" y="2329372"/>
            <a:ext cx="538543" cy="613269"/>
            <a:chOff x="9470571" y="2139412"/>
            <a:chExt cx="1959428" cy="2231311"/>
          </a:xfrm>
        </p:grpSpPr>
        <p:sp>
          <p:nvSpPr>
            <p:cNvPr id="35" name="직사각형 34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83" y="1841229"/>
            <a:ext cx="1391010" cy="139101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6F9B2881-9BC1-44BD-8C87-E38E5D0E7BFF}"/>
              </a:ext>
            </a:extLst>
          </p:cNvPr>
          <p:cNvCxnSpPr>
            <a:cxnSpLocks/>
          </p:cNvCxnSpPr>
          <p:nvPr/>
        </p:nvCxnSpPr>
        <p:spPr>
          <a:xfrm flipV="1">
            <a:off x="10060047" y="2989006"/>
            <a:ext cx="563009" cy="922967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F9B2881-9BC1-44BD-8C87-E38E5D0E7BFF}"/>
              </a:ext>
            </a:extLst>
          </p:cNvPr>
          <p:cNvCxnSpPr>
            <a:cxnSpLocks/>
          </p:cNvCxnSpPr>
          <p:nvPr/>
        </p:nvCxnSpPr>
        <p:spPr>
          <a:xfrm>
            <a:off x="7551434" y="2171316"/>
            <a:ext cx="2828067" cy="0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5025">
            <a:off x="6474321" y="1997932"/>
            <a:ext cx="1009137" cy="100913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227756" y="1523493"/>
            <a:ext cx="148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QE</a:t>
            </a:r>
            <a:endParaRPr lang="ko-KR" altLang="en-US" sz="20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05283" y="1523493"/>
            <a:ext cx="170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SW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개발실</a:t>
            </a:r>
            <a:endParaRPr lang="ko-KR" altLang="en-US" sz="20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F9B2881-9BC1-44BD-8C87-E38E5D0E7BFF}"/>
              </a:ext>
            </a:extLst>
          </p:cNvPr>
          <p:cNvCxnSpPr>
            <a:cxnSpLocks/>
          </p:cNvCxnSpPr>
          <p:nvPr/>
        </p:nvCxnSpPr>
        <p:spPr>
          <a:xfrm flipH="1" flipV="1">
            <a:off x="7147953" y="2981399"/>
            <a:ext cx="563009" cy="922967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445583" y="3813194"/>
            <a:ext cx="3308162" cy="2045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999134" y="1013255"/>
            <a:ext cx="3961928" cy="54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0510" y="1013255"/>
            <a:ext cx="3961928" cy="54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1689" y="1375975"/>
            <a:ext cx="540533" cy="27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20013"/>
          <a:stretch/>
        </p:blipFill>
        <p:spPr>
          <a:xfrm>
            <a:off x="263598" y="1132137"/>
            <a:ext cx="1872538" cy="2008227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123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김우재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182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박다현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1548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강기민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16917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서희진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77204" y="171452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이규헌 팀장님</a:t>
            </a:r>
            <a:endParaRPr lang="ko-KR" altLang="en-US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4476" y="137597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7203" y="2668257"/>
            <a:ext cx="148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김승운 선임님</a:t>
            </a:r>
            <a:endParaRPr lang="ko-KR" altLang="en-US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751689" y="2373340"/>
            <a:ext cx="540533" cy="27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37262" y="237334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3"/>
          <a:stretch/>
        </p:blipFill>
        <p:spPr>
          <a:xfrm>
            <a:off x="10034412" y="1127538"/>
            <a:ext cx="1891861" cy="1977549"/>
          </a:xfrm>
          <a:prstGeom prst="round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8102901" y="1127538"/>
            <a:ext cx="1872538" cy="1977306"/>
          </a:xfrm>
          <a:prstGeom prst="round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0"/>
          <a:stretch/>
        </p:blipFill>
        <p:spPr>
          <a:xfrm>
            <a:off x="2270568" y="1158653"/>
            <a:ext cx="1849630" cy="1965669"/>
          </a:xfrm>
          <a:prstGeom prst="round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팀 소개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4769" y="4017899"/>
            <a:ext cx="16610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OpenCV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담당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Cam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설정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동영상 촬영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가장자리 인식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관심영역 설정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이미지 비교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48742" y="4017899"/>
            <a:ext cx="18533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IR Sensor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담당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IR Sensor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동작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Open Source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분석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LG IR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관련 코드 분석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센서 값 분석</a:t>
            </a:r>
            <a:endParaRPr lang="en-US" altLang="ko-KR" sz="16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테스트 자동화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9344" y="317419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7130" y="317419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08468" y="317419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AFT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70061" y="3174195"/>
            <a:ext cx="42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31395" y="3923598"/>
            <a:ext cx="13292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공동작업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발표자료 제작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자료조사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아이디어 회의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14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575665" y="2300504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04</a:t>
            </a:r>
            <a:endParaRPr lang="ko-KR" altLang="en-US" sz="5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5410200" y="316228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9505" y="322383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</a:t>
            </a:r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진행</a:t>
            </a:r>
            <a:endParaRPr lang="ko-KR" altLang="en-US" sz="32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개발일정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29" t="1519" b="1"/>
          <a:stretch/>
        </p:blipFill>
        <p:spPr>
          <a:xfrm>
            <a:off x="273844" y="1932460"/>
            <a:ext cx="11644312" cy="3133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1245" y="150158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진행상황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38096" y="5190924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문제 분석 및 진행방향 설정</a:t>
            </a:r>
          </a:p>
        </p:txBody>
      </p:sp>
    </p:spTree>
    <p:extLst>
      <p:ext uri="{BB962C8B-B14F-4D97-AF65-F5344CB8AC3E}">
        <p14:creationId xmlns:p14="http://schemas.microsoft.com/office/powerpoint/2010/main" val="7472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개발일정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3299" y="110771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진행계획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50" t="931"/>
          <a:stretch/>
        </p:blipFill>
        <p:spPr>
          <a:xfrm>
            <a:off x="374587" y="1725616"/>
            <a:ext cx="11442824" cy="321253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4771" y="5190924"/>
            <a:ext cx="4562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진행방향에 따른 구현 시작 및 구체적 방안 제시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2903812" y="4126307"/>
            <a:ext cx="1485308" cy="1677803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6339" y="279511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01    02     03    04  </a:t>
            </a:r>
            <a:endParaRPr lang="ko-KR" altLang="en-US" sz="5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46339" y="3596983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13156" y="3596983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441348" y="3596983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69540" y="3596983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10533" y="364353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개요</a:t>
            </a:r>
            <a:endParaRPr lang="ko-KR" altLang="en-US" sz="1600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3811" y="4162600"/>
            <a:ext cx="166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추진배경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개요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32004" y="4126307"/>
            <a:ext cx="1485308" cy="1677803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60196" y="4126307"/>
            <a:ext cx="1485308" cy="1677803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88388" y="4126307"/>
            <a:ext cx="1485308" cy="1677803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6337" y="3643531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상세</a:t>
            </a:r>
            <a:endParaRPr lang="ko-KR" altLang="en-US" sz="1600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931" y="364353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환경</a:t>
            </a:r>
            <a:endParaRPr lang="ko-KR" altLang="en-US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49123" y="361275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진행</a:t>
            </a:r>
            <a:endParaRPr lang="ko-KR" altLang="en-US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1524000" y="103857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성능지표 측정방법 개선</a:t>
            </a:r>
            <a:endParaRPr lang="ko-KR" altLang="en-US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524000" y="1523949"/>
            <a:ext cx="9144000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깨기 프로젝트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40" y="896682"/>
            <a:ext cx="580720" cy="58072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07193" y="4162600"/>
            <a:ext cx="2637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Task Flow</a:t>
            </a: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프로젝트 설계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예상되는 이슈</a:t>
            </a: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60195" y="4162600"/>
            <a:ext cx="166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개발  환경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팀 소개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88387" y="4162600"/>
            <a:ext cx="166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pc="-15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개발 일정</a:t>
            </a: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평가기준 수립</a:t>
            </a: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12524" y="252248"/>
            <a:ext cx="259044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603847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프로젝트 자체</a:t>
            </a:r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평가 기준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45557"/>
              </p:ext>
            </p:extLst>
          </p:nvPr>
        </p:nvGraphicFramePr>
        <p:xfrm>
          <a:off x="838200" y="1499188"/>
          <a:ext cx="10526486" cy="3027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152"/>
                <a:gridCol w="1622903"/>
                <a:gridCol w="5397552"/>
                <a:gridCol w="2842879"/>
              </a:tblGrid>
              <a:tr h="2182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Test 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Num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Test</a:t>
                      </a:r>
                      <a:r>
                        <a:rPr lang="ko-KR" altLang="en-US" sz="1000" u="none" strike="noStrike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항목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UseCase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9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Start Test </a:t>
                      </a:r>
                      <a:r>
                        <a:rPr lang="ko-KR" alt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프로그램이 정상적으로 실행되는지 확인한다</a:t>
                      </a:r>
                      <a:r>
                        <a:rPr lang="en-US" altLang="ko-KR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Start 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Take Video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영상이 </a:t>
                      </a:r>
                      <a:r>
                        <a:rPr lang="ko-KR" altLang="en-US" sz="1100" b="0" u="none" strike="noStrike" dirty="0" err="1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끊김없이</a:t>
                      </a:r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촬영되는지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Take Video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Process Image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이미지를 정상적으로 처리하는 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Edge, Crop ROI, Compare Similarity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영역을 정상적으로 인식하는지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r>
                        <a:rPr lang="en-US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영역을 정상적으로 인식하면 다음단계로 넘어가는지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r>
                        <a:rPr lang="en-US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영역이 검출되지 않을 경우 계속해서 검출을 시도하는지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Crop ROI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영역을 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ROI</a:t>
                      </a:r>
                      <a:r>
                        <a:rPr lang="ko-KR" altLang="en-US" sz="11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로 설정하는지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Crop ROI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ROI </a:t>
                      </a:r>
                      <a:r>
                        <a:rPr lang="ko-KR" altLang="en-US" sz="11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영역 안에서 이미지 유사도를 비교하는지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 유사도가 기준치보다 낮을 경우 일반상태로 판정하는지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 유사도가 기준치보다 높거나 같을 경우 부팅상태로 판정하는지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Similarity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Transmit IR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IR</a:t>
                      </a:r>
                      <a:r>
                        <a:rPr lang="ko-KR" altLang="en-US" sz="11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신호를 정상적으로 전송하는지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Transmit 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4-0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Measure Time </a:t>
                      </a:r>
                      <a:r>
                        <a:rPr lang="ko-KR" altLang="en-US" sz="10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IR</a:t>
                      </a:r>
                      <a:r>
                        <a:rPr lang="ko-KR" altLang="en-US" sz="11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신호를 전송하고 나서 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Timer</a:t>
                      </a:r>
                      <a:r>
                        <a:rPr lang="ko-KR" altLang="en-US" sz="1100" b="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 켜지는지 확인한다</a:t>
                      </a:r>
                      <a:r>
                        <a:rPr lang="en-US" altLang="ko-KR" sz="1100" b="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Measure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4-1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Measure Time </a:t>
                      </a:r>
                      <a:r>
                        <a:rPr lang="ko-KR" alt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부팅상태가 되면 </a:t>
                      </a:r>
                      <a:r>
                        <a:rPr lang="en-US" altLang="ko-KR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Timer</a:t>
                      </a:r>
                      <a:r>
                        <a:rPr lang="ko-KR" altLang="en-US" sz="11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 꺼지는지 확인한다</a:t>
                      </a:r>
                      <a:r>
                        <a:rPr lang="en-US" altLang="ko-KR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Measure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Manage Ouput </a:t>
                      </a:r>
                      <a:r>
                        <a:rPr lang="ko-KR" altLang="en-US" sz="10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Test </a:t>
                      </a:r>
                      <a:r>
                        <a:rPr lang="ko-KR" altLang="en-US" sz="1100" u="none" strike="noStrike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결과를 정상적인 형식으로 출력하는지 확인한다</a:t>
                      </a:r>
                      <a:r>
                        <a:rPr lang="en-US" altLang="ko-KR" sz="11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Manage </a:t>
                      </a:r>
                      <a:r>
                        <a:rPr lang="en-US" sz="1200" u="none" strike="noStrike" dirty="0" err="1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Ouput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6354" y="1108149"/>
            <a:ext cx="276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Functional Requirements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354" y="4704889"/>
            <a:ext cx="3239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Non-Functional Requirements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972" y="5031487"/>
            <a:ext cx="627928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사용자가 편리하게 사용할 수 있는 직관적인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UI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를 가지고 있는가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다양한 모델에 적용할 수 있는가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유지보수가 용이한가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603847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프로젝트 자체</a:t>
            </a:r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평가 기준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354" y="4704889"/>
            <a:ext cx="3239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Non-Functional Requirements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972" y="5031487"/>
            <a:ext cx="627928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사용자가 편리하게 사용할 수 있는 직관적인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UI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를 가지고 있는가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다양한 모델에 적용할 수 있는가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유지보수가 용이한가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93108"/>
              </p:ext>
            </p:extLst>
          </p:nvPr>
        </p:nvGraphicFramePr>
        <p:xfrm>
          <a:off x="446191" y="1353904"/>
          <a:ext cx="11295914" cy="3299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625"/>
                <a:gridCol w="1356291"/>
                <a:gridCol w="7068239"/>
                <a:gridCol w="2159759"/>
              </a:tblGrid>
              <a:tr h="546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Test</a:t>
                      </a:r>
                    </a:p>
                    <a:p>
                      <a:pPr algn="ctr" fontAlgn="ctr"/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Num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Test</a:t>
                      </a:r>
                      <a:r>
                        <a:rPr lang="ko-KR" altLang="en-US" sz="1800" u="none" strike="noStrike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항목</a:t>
                      </a:r>
                      <a:endParaRPr lang="ko-KR" altLang="en-US" sz="1800" b="1" i="0" u="none" strike="noStrike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UseCase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5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endParaRPr lang="en-US" altLang="ko-KR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영역을 정상적으로 인식하는지 확인한다</a:t>
                      </a:r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Detect Edge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Crop</a:t>
                      </a:r>
                      <a:r>
                        <a:rPr lang="en-US" altLang="ko-KR" sz="1800" b="0" u="none" strike="noStrike" baseline="0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ROI</a:t>
                      </a:r>
                    </a:p>
                    <a:p>
                      <a:pPr algn="ctr" fontAlgn="ctr"/>
                      <a:r>
                        <a:rPr lang="ko-KR" altLang="en-US" sz="18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가장자리 영역을 </a:t>
                      </a:r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ROI</a:t>
                      </a:r>
                      <a:r>
                        <a:rPr lang="ko-KR" altLang="en-US" sz="24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로 설정하는지 확인한다</a:t>
                      </a:r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Crop ROI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35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2-5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</a:t>
                      </a:r>
                      <a:r>
                        <a:rPr lang="en-US" altLang="ko-KR" sz="1800" b="0" u="none" strike="noStrike" baseline="0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Similarity</a:t>
                      </a:r>
                    </a:p>
                    <a:p>
                      <a:pPr algn="ctr" fontAlgn="ctr"/>
                      <a:r>
                        <a:rPr lang="ko-KR" altLang="en-US" sz="18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 유사도가 기준치보다 낮을 경우 </a:t>
                      </a:r>
                      <a:endParaRPr lang="en-US" altLang="ko-KR" sz="2400" b="0" u="none" strike="noStrike" dirty="0" smtClean="0"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일반상태로 판정하는지 확인한다</a:t>
                      </a:r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Compare </a:t>
                      </a:r>
                    </a:p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Similarity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Transmit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IR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테스트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IR</a:t>
                      </a:r>
                      <a:r>
                        <a:rPr lang="ko-KR" altLang="en-US" sz="2400" b="0" u="none" strike="noStrike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신호를 정상적으로 전송하는지 확인한다</a:t>
                      </a:r>
                      <a:r>
                        <a:rPr lang="en-US" altLang="ko-KR" sz="2400" b="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 smtClean="0"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Transmit IR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191" y="927496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Functional Requirements</a:t>
            </a:r>
            <a:endParaRPr lang="ko-KR" altLang="en-US" sz="2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26" y="1833165"/>
            <a:ext cx="1670915" cy="16709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78398" y="2830456"/>
            <a:ext cx="4766555" cy="2212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4258573" y="2668623"/>
            <a:ext cx="36748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Q&amp;A</a:t>
            </a:r>
          </a:p>
          <a:p>
            <a:pPr algn="ctr"/>
            <a:r>
              <a:rPr lang="ko-KR" altLang="en-US" sz="4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감사합니다</a:t>
            </a:r>
            <a:r>
              <a:rPr lang="en-US" altLang="ko-KR" sz="4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!</a:t>
            </a:r>
            <a:endParaRPr lang="ko-KR" altLang="en-US" sz="4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20261231">
            <a:off x="5257800" y="185885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?!</a:t>
            </a:r>
            <a:endParaRPr lang="ko-KR" altLang="en-US" sz="28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5665" y="2300504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01</a:t>
            </a:r>
            <a:endParaRPr lang="ko-KR" altLang="en-US" sz="5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5410200" y="316228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9505" y="3223834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개요</a:t>
            </a:r>
            <a:endParaRPr lang="ko-KR" altLang="en-US" sz="32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14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7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4" t="21282" r="21111" b="12564"/>
          <a:stretch/>
        </p:blipFill>
        <p:spPr>
          <a:xfrm>
            <a:off x="8643078" y="1862701"/>
            <a:ext cx="1674933" cy="245529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추진배경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41216" y="1033573"/>
            <a:ext cx="4509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Power-on Time</a:t>
            </a:r>
            <a:endParaRPr lang="ko-KR" altLang="en-US" sz="48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2170" y="4136887"/>
            <a:ext cx="45709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사이니지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노트북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HDMI </a:t>
            </a:r>
            <a:r>
              <a:rPr lang="ko-KR" altLang="en-US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영상이 출력되는 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시간</a:t>
            </a:r>
            <a:endParaRPr lang="en-US" altLang="ko-KR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전자칠판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IDB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 :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IDB </a:t>
            </a:r>
            <a:r>
              <a:rPr lang="en-US" altLang="ko-KR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App</a:t>
            </a:r>
            <a:r>
              <a:rPr lang="ko-KR" altLang="en-US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 실행되는 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시간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9475" y="4189877"/>
            <a:ext cx="38234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커머셜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</a:t>
            </a:r>
          </a:p>
          <a:p>
            <a:pPr algn="ctr"/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ATSC</a:t>
            </a:r>
            <a:r>
              <a:rPr lang="en-US" altLang="ko-KR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: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CH 18-2 </a:t>
            </a:r>
            <a:r>
              <a:rPr lang="ko-KR" altLang="en-US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영상이 출력되는 시간</a:t>
            </a:r>
          </a:p>
          <a:p>
            <a:pPr algn="ctr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DVB</a:t>
            </a:r>
            <a:r>
              <a:rPr lang="en-US" altLang="ko-KR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: 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CH 800 </a:t>
            </a:r>
            <a:r>
              <a:rPr lang="ko-KR" altLang="en-US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영상이 출력되는 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시간</a:t>
            </a:r>
            <a:endParaRPr lang="en-US" altLang="ko-KR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8691" y="5208268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※ LG-XNOTE S550 </a:t>
            </a:r>
            <a:r>
              <a:rPr lang="ko-KR" altLang="en-US" sz="14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기준</a:t>
            </a:r>
            <a:endParaRPr lang="ko-KR" altLang="en-US" sz="14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953" y="2255112"/>
            <a:ext cx="2640525" cy="19419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rcRect r="1557"/>
          <a:stretch/>
        </p:blipFill>
        <p:spPr>
          <a:xfrm>
            <a:off x="7221024" y="2293588"/>
            <a:ext cx="2259521" cy="175179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44371" y="5552325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회측정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상한제외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412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추진 배경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5256" y="1550382"/>
            <a:ext cx="11605269" cy="4441115"/>
          </a:xfrm>
          <a:prstGeom prst="roundRect">
            <a:avLst>
              <a:gd name="adj" fmla="val 10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151460" y="1119495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성능지표 측정방법 현황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26493" y="2264126"/>
            <a:ext cx="2434626" cy="2284415"/>
            <a:chOff x="838200" y="1216431"/>
            <a:chExt cx="4767734" cy="4473575"/>
          </a:xfrm>
        </p:grpSpPr>
        <p:sp>
          <p:nvSpPr>
            <p:cNvPr id="19" name="직사각형 18"/>
            <p:cNvSpPr/>
            <p:nvPr/>
          </p:nvSpPr>
          <p:spPr>
            <a:xfrm>
              <a:off x="839783" y="3104249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38200" y="1216431"/>
              <a:ext cx="4767734" cy="4473575"/>
              <a:chOff x="838200" y="1216431"/>
              <a:chExt cx="4767734" cy="4473575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216431"/>
                <a:ext cx="3622269" cy="3622269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809014" y="3027565"/>
                <a:ext cx="2605087" cy="260508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9297" y="4838700"/>
                <a:ext cx="851306" cy="851306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186" y="4815581"/>
                <a:ext cx="845748" cy="845748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3647320" y="3876675"/>
              <a:ext cx="477783" cy="331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5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4510" y="3876675"/>
              <a:ext cx="477783" cy="331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5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38" name="원호 37"/>
            <p:cNvSpPr/>
            <p:nvPr/>
          </p:nvSpPr>
          <p:spPr>
            <a:xfrm>
              <a:off x="3907057" y="4317418"/>
              <a:ext cx="403884" cy="356480"/>
            </a:xfrm>
            <a:prstGeom prst="arc">
              <a:avLst>
                <a:gd name="adj1" fmla="val 1116693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8200" y="1690688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1556" y="4743668"/>
            <a:ext cx="302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사람이 리모컨을 누르는 동시에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스탑워치를</a:t>
            </a: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누르는 방식</a:t>
            </a:r>
            <a:endParaRPr lang="ko-KR" altLang="en-US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0400" y="4596807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측정과정을 자동화하여 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객관적인 지표를 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얻고자 하는 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Needs</a:t>
            </a:r>
            <a:r>
              <a:rPr lang="ko-KR" altLang="en-US" sz="24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발생</a:t>
            </a:r>
            <a:endParaRPr lang="ko-KR" altLang="en-US" sz="24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679704" y="3846985"/>
            <a:ext cx="0" cy="61967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741" y="1744164"/>
            <a:ext cx="2794543" cy="306324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0154" y="4920676"/>
            <a:ext cx="35221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사람이 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Video </a:t>
            </a:r>
            <a:r>
              <a:rPr lang="ko-KR" altLang="en-US" sz="14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화면을 인지하고 </a:t>
            </a:r>
            <a:endParaRPr lang="en-US" altLang="ko-KR" sz="1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반응할 때까지의 </a:t>
            </a:r>
            <a:endParaRPr lang="en-US" altLang="ko-KR" sz="1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시간을 측정한 정규분포도</a:t>
            </a:r>
            <a:endParaRPr lang="en-US" altLang="ko-KR" sz="1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출처 </a:t>
            </a:r>
            <a:r>
              <a:rPr lang="en-US" altLang="ko-KR" sz="1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: </a:t>
            </a:r>
            <a:r>
              <a:rPr lang="en-US" altLang="ko-KR" sz="1000" dirty="0">
                <a:latin typeface="LG스마트체 Light" panose="020B0600000101010101" pitchFamily="50" charset="-127"/>
                <a:ea typeface="LG스마트체 Light" panose="020B0600000101010101" pitchFamily="50" charset="-127"/>
                <a:hlinkClick r:id="rId9"/>
              </a:rPr>
              <a:t>https://www.humanbenchmark.com/tests/reactiontime</a:t>
            </a:r>
            <a:endParaRPr lang="ko-KR" altLang="en-US" sz="1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03890" y="2426835"/>
            <a:ext cx="384525" cy="278265"/>
          </a:xfrm>
          <a:prstGeom prst="roundRect">
            <a:avLst/>
          </a:prstGeom>
          <a:solidFill>
            <a:srgbClr val="FEB0B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9" y="2158216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평균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270ms</a:t>
            </a:r>
            <a:endParaRPr lang="ko-KR" altLang="en-US" sz="1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62246" y="2054118"/>
            <a:ext cx="32431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사람이 </a:t>
            </a:r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TV</a:t>
            </a:r>
            <a:r>
              <a:rPr lang="ko-KR" altLang="en-US" sz="20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화면을 보고 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반응할 때 발생하는 </a:t>
            </a:r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overhead</a:t>
            </a:r>
          </a:p>
          <a:p>
            <a:pPr algn="ctr"/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Z</a:t>
            </a:r>
            <a:r>
              <a:rPr lang="ko-KR" altLang="en-US" sz="20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편차 값이 </a:t>
            </a:r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 </a:t>
            </a:r>
            <a:r>
              <a:rPr lang="ko-KR" altLang="en-US" sz="20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이하가 되어 </a:t>
            </a:r>
            <a:endParaRPr lang="en-US" altLang="ko-KR" sz="2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테스트가 </a:t>
            </a:r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NG</a:t>
            </a:r>
            <a:r>
              <a:rPr lang="ko-KR" altLang="en-US" sz="20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나는 경우가 많음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15256" y="1550382"/>
            <a:ext cx="11605269" cy="4441115"/>
          </a:xfrm>
          <a:prstGeom prst="roundRect">
            <a:avLst>
              <a:gd name="adj" fmla="val 10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추진 배경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244550" y="2266342"/>
            <a:ext cx="2336667" cy="2264642"/>
            <a:chOff x="837408" y="1216431"/>
            <a:chExt cx="4575901" cy="4434854"/>
          </a:xfrm>
        </p:grpSpPr>
        <p:grpSp>
          <p:nvGrpSpPr>
            <p:cNvPr id="43" name="그룹 42"/>
            <p:cNvGrpSpPr/>
            <p:nvPr/>
          </p:nvGrpSpPr>
          <p:grpSpPr>
            <a:xfrm>
              <a:off x="837408" y="1216431"/>
              <a:ext cx="3624644" cy="3622269"/>
              <a:chOff x="837408" y="1216431"/>
              <a:chExt cx="3624644" cy="362226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39783" y="3104249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38200" y="1690688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08" y="1216431"/>
                <a:ext cx="3622269" cy="3622269"/>
              </a:xfrm>
              <a:prstGeom prst="rect">
                <a:avLst/>
              </a:prstGeom>
            </p:spPr>
          </p:pic>
        </p:grp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08222" y="3027565"/>
              <a:ext cx="2605087" cy="260508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646526" y="3876675"/>
              <a:ext cx="477783" cy="331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5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23718" y="3876675"/>
              <a:ext cx="477783" cy="331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5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flipV="1">
              <a:off x="3906265" y="4153674"/>
              <a:ext cx="403884" cy="356480"/>
            </a:xfrm>
            <a:prstGeom prst="arc">
              <a:avLst>
                <a:gd name="adj1" fmla="val 1116693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551378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385879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-298398" y="1119495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기대 효과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1504" y="4678164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사람의 동작을 최소화하고</a:t>
            </a:r>
            <a:endParaRPr lang="en-US" altLang="ko-KR" sz="24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측정과정을 자동화 함</a:t>
            </a:r>
            <a:endParaRPr lang="ko-KR" altLang="en-US" sz="2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013876" y="4596807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개발자의 편의를 도모하고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검증과정의 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오버헤드를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감소시킴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679704" y="3846985"/>
            <a:ext cx="0" cy="61967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87" y="2738637"/>
            <a:ext cx="1292424" cy="12924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13300" y="4530984"/>
            <a:ext cx="3565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기존에 존재하는 자동화 솔루션은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시스템 내부에서 동작하기 때문에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범용성</a:t>
            </a:r>
            <a:r>
              <a:rPr lang="ko-KR" altLang="en-US" sz="20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</a:t>
            </a: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부족함</a:t>
            </a:r>
            <a:endParaRPr lang="ko-KR" altLang="en-US" sz="2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96902" y="2444192"/>
            <a:ext cx="3661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모든 모델에 적용 가능한</a:t>
            </a:r>
            <a:endParaRPr lang="en-US" altLang="ko-KR" sz="28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자동화된 측정방법 제시</a:t>
            </a:r>
            <a:endParaRPr lang="ko-KR" altLang="en-US" sz="28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9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개요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0330" y="2226090"/>
            <a:ext cx="5491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기존의 불편한 </a:t>
            </a:r>
            <a:r>
              <a:rPr lang="ko-KR" altLang="en-US" sz="2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성능지표 측정방법</a:t>
            </a:r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을 </a:t>
            </a:r>
            <a:endParaRPr lang="en-US" altLang="ko-KR" sz="28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객관적이고 명쾌한 </a:t>
            </a:r>
            <a:r>
              <a:rPr lang="ko-KR" altLang="en-US" sz="2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지표를 설정</a:t>
            </a:r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하여</a:t>
            </a:r>
            <a:endParaRPr lang="en-US" altLang="ko-KR" sz="28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자동화</a:t>
            </a:r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하는 솔루션</a:t>
            </a:r>
            <a:endParaRPr lang="en-US" altLang="ko-KR" sz="28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48571" y="2101735"/>
            <a:ext cx="2486350" cy="2484721"/>
            <a:chOff x="980743" y="2439704"/>
            <a:chExt cx="3624644" cy="3622269"/>
          </a:xfrm>
        </p:grpSpPr>
        <p:grpSp>
          <p:nvGrpSpPr>
            <p:cNvPr id="29" name="그룹 28"/>
            <p:cNvGrpSpPr/>
            <p:nvPr/>
          </p:nvGrpSpPr>
          <p:grpSpPr>
            <a:xfrm>
              <a:off x="980743" y="2439704"/>
              <a:ext cx="3624644" cy="3622269"/>
              <a:chOff x="837408" y="1216431"/>
              <a:chExt cx="3624644" cy="362226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839783" y="3104249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38200" y="1690688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08" y="1216431"/>
                <a:ext cx="3622269" cy="3622269"/>
              </a:xfrm>
              <a:prstGeom prst="rect">
                <a:avLst/>
              </a:prstGeom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279" y="3533836"/>
              <a:ext cx="1078935" cy="107893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74522" y="3930990"/>
              <a:ext cx="529698" cy="52969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009321" y="4260153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testQ</a:t>
            </a:r>
            <a:endParaRPr lang="ko-KR" altLang="en-US" sz="40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14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575665" y="2300504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02</a:t>
            </a:r>
            <a:endParaRPr lang="ko-KR" altLang="en-US" sz="5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5410200" y="316228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9505" y="322383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</a:t>
            </a:r>
            <a:r>
              <a:rPr lang="ko-KR" altLang="en-US" sz="3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상세</a:t>
            </a:r>
            <a:endParaRPr lang="ko-KR" altLang="en-US" sz="32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07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617316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4956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022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41" y="4592195"/>
            <a:ext cx="762132" cy="7621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22" y="3480512"/>
            <a:ext cx="1756155" cy="1756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0" y="1837067"/>
            <a:ext cx="1587321" cy="158732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69019" y="1370974"/>
            <a:ext cx="1064741" cy="1064043"/>
            <a:chOff x="837408" y="1216431"/>
            <a:chExt cx="3624644" cy="3622269"/>
          </a:xfrm>
        </p:grpSpPr>
        <p:sp>
          <p:nvSpPr>
            <p:cNvPr id="5" name="직사각형 4"/>
            <p:cNvSpPr/>
            <p:nvPr/>
          </p:nvSpPr>
          <p:spPr>
            <a:xfrm>
              <a:off x="839783" y="3104249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8200" y="1690688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08" y="1216431"/>
              <a:ext cx="3622269" cy="362226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90392" y="1370973"/>
            <a:ext cx="2273251" cy="2940757"/>
            <a:chOff x="3369668" y="1458064"/>
            <a:chExt cx="1587321" cy="205341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668" y="1924157"/>
              <a:ext cx="1587321" cy="1587321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630957" y="1458064"/>
              <a:ext cx="1064741" cy="1064043"/>
              <a:chOff x="837408" y="1216431"/>
              <a:chExt cx="3624644" cy="362226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39783" y="3104249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38200" y="1690688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08" y="1216431"/>
                <a:ext cx="3622269" cy="3622269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3850344" y="1575908"/>
            <a:ext cx="1529859" cy="905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67024" y="2515005"/>
            <a:ext cx="1881329" cy="1378362"/>
            <a:chOff x="6396730" y="1436388"/>
            <a:chExt cx="1881329" cy="1378362"/>
          </a:xfrm>
        </p:grpSpPr>
        <p:grpSp>
          <p:nvGrpSpPr>
            <p:cNvPr id="16" name="그룹 15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49" y="4227395"/>
            <a:ext cx="498716" cy="498716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737918" y="4370723"/>
            <a:ext cx="402593" cy="402593"/>
            <a:chOff x="2268754" y="4572350"/>
            <a:chExt cx="1078935" cy="107893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89" y="4592195"/>
            <a:ext cx="762132" cy="7621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97" y="4227395"/>
            <a:ext cx="498716" cy="49871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353466" y="4370723"/>
            <a:ext cx="402593" cy="402593"/>
            <a:chOff x="2268754" y="4572350"/>
            <a:chExt cx="1078935" cy="107893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40" name="이등변 삼각형 39"/>
          <p:cNvSpPr/>
          <p:nvPr/>
        </p:nvSpPr>
        <p:spPr>
          <a:xfrm flipH="1" flipV="1">
            <a:off x="3888863" y="2490107"/>
            <a:ext cx="1494862" cy="1875505"/>
          </a:xfrm>
          <a:prstGeom prst="triangle">
            <a:avLst>
              <a:gd name="adj" fmla="val 42127"/>
            </a:avLst>
          </a:prstGeom>
          <a:solidFill>
            <a:srgbClr val="FEB0B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387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24" y="5517872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검증환경 설정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en-US" altLang="ko-KR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testQ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2206" y="5517872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가장자리 검출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검증대상 범위 설정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1270" y="5517872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관심영역 설정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없는 부분 배제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27" y="4592195"/>
            <a:ext cx="762132" cy="76213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35" y="4227395"/>
            <a:ext cx="498716" cy="4987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8263704" y="4370723"/>
            <a:ext cx="402593" cy="402593"/>
            <a:chOff x="2268754" y="4572350"/>
            <a:chExt cx="1078935" cy="1078935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71" name="타원 70"/>
          <p:cNvSpPr/>
          <p:nvPr/>
        </p:nvSpPr>
        <p:spPr>
          <a:xfrm>
            <a:off x="344194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4769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75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Task Flow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10840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9513918" y="1638527"/>
            <a:ext cx="1881329" cy="1378362"/>
            <a:chOff x="6396730" y="1436388"/>
            <a:chExt cx="1881329" cy="1378362"/>
          </a:xfrm>
        </p:grpSpPr>
        <p:grpSp>
          <p:nvGrpSpPr>
            <p:cNvPr id="84" name="그룹 83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85" name="직사각형 84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629983" y="5517872"/>
            <a:ext cx="16417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부팅 시작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Blaster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이용해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 전송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282433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4917" y="3480512"/>
            <a:ext cx="1756155" cy="1756155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0444">
            <a:off x="10825813" y="3993956"/>
            <a:ext cx="550033" cy="550033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0444">
            <a:off x="10328825" y="2276003"/>
            <a:ext cx="258113" cy="258113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11265716" y="4852687"/>
            <a:ext cx="402593" cy="402593"/>
            <a:chOff x="2268754" y="4572350"/>
            <a:chExt cx="1078935" cy="1078935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1764280" y="4649944"/>
            <a:ext cx="538543" cy="613269"/>
            <a:chOff x="9470571" y="2139412"/>
            <a:chExt cx="1959428" cy="2231311"/>
          </a:xfrm>
        </p:grpSpPr>
        <p:sp>
          <p:nvSpPr>
            <p:cNvPr id="77" name="직사각형 76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51060" y="4699941"/>
            <a:ext cx="538543" cy="613269"/>
            <a:chOff x="9470571" y="2139412"/>
            <a:chExt cx="1959428" cy="2231311"/>
          </a:xfrm>
        </p:grpSpPr>
        <p:sp>
          <p:nvSpPr>
            <p:cNvPr id="102" name="직사각형 101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525936" y="4699941"/>
            <a:ext cx="538543" cy="613269"/>
            <a:chOff x="9470571" y="2139412"/>
            <a:chExt cx="1959428" cy="2231311"/>
          </a:xfrm>
        </p:grpSpPr>
        <p:sp>
          <p:nvSpPr>
            <p:cNvPr id="112" name="직사각형 111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598388" y="2261462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0788312" y="4699941"/>
            <a:ext cx="538543" cy="613269"/>
            <a:chOff x="9470571" y="2139412"/>
            <a:chExt cx="1959428" cy="2231311"/>
          </a:xfrm>
        </p:grpSpPr>
        <p:sp>
          <p:nvSpPr>
            <p:cNvPr id="117" name="직사각형 116"/>
            <p:cNvSpPr/>
            <p:nvPr/>
          </p:nvSpPr>
          <p:spPr>
            <a:xfrm>
              <a:off x="9470571" y="2139412"/>
              <a:ext cx="1959428" cy="12598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632336" y="2295411"/>
              <a:ext cx="1635899" cy="9478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 118"/>
            <p:cNvSpPr/>
            <p:nvPr/>
          </p:nvSpPr>
          <p:spPr>
            <a:xfrm>
              <a:off x="10450285" y="3343112"/>
              <a:ext cx="391886" cy="1027611"/>
            </a:xfrm>
            <a:custGeom>
              <a:avLst/>
              <a:gdLst>
                <a:gd name="connsiteX0" fmla="*/ 0 w 496388"/>
                <a:gd name="connsiteY0" fmla="*/ 0 h 1027611"/>
                <a:gd name="connsiteX1" fmla="*/ 17417 w 496388"/>
                <a:gd name="connsiteY1" fmla="*/ 418011 h 1027611"/>
                <a:gd name="connsiteX2" fmla="*/ 43543 w 496388"/>
                <a:gd name="connsiteY2" fmla="*/ 478971 h 1027611"/>
                <a:gd name="connsiteX3" fmla="*/ 69668 w 496388"/>
                <a:gd name="connsiteY3" fmla="*/ 531222 h 1027611"/>
                <a:gd name="connsiteX4" fmla="*/ 87085 w 496388"/>
                <a:gd name="connsiteY4" fmla="*/ 566057 h 1027611"/>
                <a:gd name="connsiteX5" fmla="*/ 148045 w 496388"/>
                <a:gd name="connsiteY5" fmla="*/ 600891 h 1027611"/>
                <a:gd name="connsiteX6" fmla="*/ 235131 w 496388"/>
                <a:gd name="connsiteY6" fmla="*/ 644434 h 1027611"/>
                <a:gd name="connsiteX7" fmla="*/ 330925 w 496388"/>
                <a:gd name="connsiteY7" fmla="*/ 722811 h 1027611"/>
                <a:gd name="connsiteX8" fmla="*/ 357051 w 496388"/>
                <a:gd name="connsiteY8" fmla="*/ 748937 h 1027611"/>
                <a:gd name="connsiteX9" fmla="*/ 383177 w 496388"/>
                <a:gd name="connsiteY9" fmla="*/ 775062 h 1027611"/>
                <a:gd name="connsiteX10" fmla="*/ 409303 w 496388"/>
                <a:gd name="connsiteY10" fmla="*/ 809897 h 1027611"/>
                <a:gd name="connsiteX11" fmla="*/ 426720 w 496388"/>
                <a:gd name="connsiteY11" fmla="*/ 836022 h 1027611"/>
                <a:gd name="connsiteX12" fmla="*/ 444137 w 496388"/>
                <a:gd name="connsiteY12" fmla="*/ 853440 h 1027611"/>
                <a:gd name="connsiteX13" fmla="*/ 452845 w 496388"/>
                <a:gd name="connsiteY13" fmla="*/ 879565 h 1027611"/>
                <a:gd name="connsiteX14" fmla="*/ 478971 w 496388"/>
                <a:gd name="connsiteY14" fmla="*/ 940525 h 1027611"/>
                <a:gd name="connsiteX15" fmla="*/ 496388 w 496388"/>
                <a:gd name="connsiteY15" fmla="*/ 1027611 h 10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6388" h="1027611">
                  <a:moveTo>
                    <a:pt x="0" y="0"/>
                  </a:moveTo>
                  <a:cubicBezTo>
                    <a:pt x="30318" y="181919"/>
                    <a:pt x="-2500" y="-30133"/>
                    <a:pt x="17417" y="418011"/>
                  </a:cubicBezTo>
                  <a:cubicBezTo>
                    <a:pt x="18092" y="433207"/>
                    <a:pt x="39185" y="468802"/>
                    <a:pt x="43543" y="478971"/>
                  </a:cubicBezTo>
                  <a:cubicBezTo>
                    <a:pt x="77764" y="558819"/>
                    <a:pt x="21844" y="447529"/>
                    <a:pt x="69668" y="531222"/>
                  </a:cubicBezTo>
                  <a:cubicBezTo>
                    <a:pt x="76109" y="542494"/>
                    <a:pt x="78774" y="556084"/>
                    <a:pt x="87085" y="566057"/>
                  </a:cubicBezTo>
                  <a:cubicBezTo>
                    <a:pt x="97126" y="578106"/>
                    <a:pt x="137198" y="594383"/>
                    <a:pt x="148045" y="600891"/>
                  </a:cubicBezTo>
                  <a:cubicBezTo>
                    <a:pt x="222105" y="645326"/>
                    <a:pt x="173214" y="628954"/>
                    <a:pt x="235131" y="644434"/>
                  </a:cubicBezTo>
                  <a:cubicBezTo>
                    <a:pt x="299795" y="683233"/>
                    <a:pt x="266705" y="658591"/>
                    <a:pt x="330925" y="722811"/>
                  </a:cubicBezTo>
                  <a:lnTo>
                    <a:pt x="357051" y="748937"/>
                  </a:lnTo>
                  <a:cubicBezTo>
                    <a:pt x="365760" y="757645"/>
                    <a:pt x="375788" y="765209"/>
                    <a:pt x="383177" y="775062"/>
                  </a:cubicBezTo>
                  <a:cubicBezTo>
                    <a:pt x="391886" y="786674"/>
                    <a:pt x="400867" y="798086"/>
                    <a:pt x="409303" y="809897"/>
                  </a:cubicBezTo>
                  <a:cubicBezTo>
                    <a:pt x="415386" y="818414"/>
                    <a:pt x="420182" y="827849"/>
                    <a:pt x="426720" y="836022"/>
                  </a:cubicBezTo>
                  <a:cubicBezTo>
                    <a:pt x="431849" y="842433"/>
                    <a:pt x="438331" y="847634"/>
                    <a:pt x="444137" y="853440"/>
                  </a:cubicBezTo>
                  <a:cubicBezTo>
                    <a:pt x="447040" y="862148"/>
                    <a:pt x="449229" y="871128"/>
                    <a:pt x="452845" y="879565"/>
                  </a:cubicBezTo>
                  <a:cubicBezTo>
                    <a:pt x="485129" y="954893"/>
                    <a:pt x="458549" y="879258"/>
                    <a:pt x="478971" y="940525"/>
                  </a:cubicBezTo>
                  <a:cubicBezTo>
                    <a:pt x="488485" y="1016635"/>
                    <a:pt x="477214" y="989261"/>
                    <a:pt x="496388" y="1027611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783017" y="2417807"/>
              <a:ext cx="186611" cy="1866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926</Words>
  <Application>Microsoft Office PowerPoint</Application>
  <PresentationFormat>와이드스크린</PresentationFormat>
  <Paragraphs>369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LG스마트체 Light</vt:lpstr>
      <vt:lpstr>LG스마트체 Regular</vt:lpstr>
      <vt:lpstr>LG스마트체 Bold</vt:lpstr>
      <vt:lpstr>Arial</vt:lpstr>
      <vt:lpstr>나눔스퀘어 Bold</vt:lpstr>
      <vt:lpstr>맑은 고딕</vt:lpstr>
      <vt:lpstr>LG스마트체 SemiBold</vt:lpstr>
      <vt:lpstr>Office 테마</vt:lpstr>
      <vt:lpstr>성능지표 측정방법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성능지표 측정방법 개선</dc:title>
  <dc:creator>서희진/연구원/ID개발담당(heejin.suh@lge.com)</dc:creator>
  <cp:lastModifiedBy>서희진/연구원/ID개발담당(heejin.suh@lge.com)</cp:lastModifiedBy>
  <cp:revision>446</cp:revision>
  <dcterms:created xsi:type="dcterms:W3CDTF">2019-05-14T03:25:46Z</dcterms:created>
  <dcterms:modified xsi:type="dcterms:W3CDTF">2019-05-21T07:54:07Z</dcterms:modified>
</cp:coreProperties>
</file>