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431" r:id="rId2"/>
    <p:sldId id="398" r:id="rId3"/>
    <p:sldId id="362" r:id="rId4"/>
    <p:sldId id="367" r:id="rId5"/>
    <p:sldId id="369" r:id="rId6"/>
    <p:sldId id="435" r:id="rId7"/>
    <p:sldId id="436" r:id="rId8"/>
    <p:sldId id="437" r:id="rId9"/>
    <p:sldId id="438" r:id="rId10"/>
    <p:sldId id="399" r:id="rId11"/>
    <p:sldId id="396" r:id="rId12"/>
    <p:sldId id="373" r:id="rId13"/>
    <p:sldId id="400" r:id="rId14"/>
    <p:sldId id="372" r:id="rId15"/>
    <p:sldId id="401" r:id="rId16"/>
    <p:sldId id="432" r:id="rId17"/>
    <p:sldId id="407" r:id="rId18"/>
    <p:sldId id="409" r:id="rId19"/>
    <p:sldId id="402" r:id="rId20"/>
    <p:sldId id="408" r:id="rId21"/>
    <p:sldId id="439" r:id="rId22"/>
    <p:sldId id="410" r:id="rId23"/>
    <p:sldId id="375" r:id="rId24"/>
    <p:sldId id="422" r:id="rId25"/>
    <p:sldId id="377" r:id="rId26"/>
    <p:sldId id="417" r:id="rId27"/>
    <p:sldId id="378" r:id="rId28"/>
    <p:sldId id="423" r:id="rId29"/>
    <p:sldId id="414" r:id="rId30"/>
    <p:sldId id="420" r:id="rId31"/>
    <p:sldId id="415" r:id="rId32"/>
    <p:sldId id="418" r:id="rId33"/>
    <p:sldId id="411" r:id="rId34"/>
    <p:sldId id="412" r:id="rId35"/>
    <p:sldId id="416" r:id="rId36"/>
    <p:sldId id="379" r:id="rId37"/>
    <p:sldId id="413" r:id="rId38"/>
    <p:sldId id="381" r:id="rId39"/>
    <p:sldId id="382" r:id="rId40"/>
    <p:sldId id="383" r:id="rId41"/>
    <p:sldId id="425" r:id="rId42"/>
    <p:sldId id="424" r:id="rId43"/>
    <p:sldId id="426" r:id="rId44"/>
    <p:sldId id="427" r:id="rId45"/>
    <p:sldId id="429" r:id="rId46"/>
    <p:sldId id="430" r:id="rId47"/>
    <p:sldId id="428" r:id="rId4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CCCC"/>
    <a:srgbClr val="0099FF"/>
    <a:srgbClr val="33CCFF"/>
    <a:srgbClr val="CC99FF"/>
    <a:srgbClr val="CC00CC"/>
    <a:srgbClr val="CC0099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>
      <p:cViewPr>
        <p:scale>
          <a:sx n="100" d="100"/>
          <a:sy n="100" d="100"/>
        </p:scale>
        <p:origin x="-28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fld id="{80A7EE12-1E7A-448C-AB42-6801F018AC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73450"/>
            <a:ext cx="7045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fld id="{DC2B9542-E6F0-49F2-8D4C-55FA269BBF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AutoShape 2"/>
          <p:cNvSpPr>
            <a:spLocks noChangeArrowheads="1"/>
          </p:cNvSpPr>
          <p:nvPr/>
        </p:nvSpPr>
        <p:spPr bwMode="auto">
          <a:xfrm>
            <a:off x="228600" y="365125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099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099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4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10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6100C2F9-F73E-463C-8323-8CFEFA1CF7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1690688" y="3481388"/>
            <a:ext cx="52593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3400425" y="3886200"/>
            <a:ext cx="220345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Computer Networks</a:t>
            </a:r>
          </a:p>
          <a:p>
            <a:pPr algn="ctr"/>
            <a:r>
              <a:rPr lang="en-US"/>
              <a:t>Dr. Jorge A. Cobb</a:t>
            </a:r>
          </a:p>
        </p:txBody>
      </p:sp>
      <p:pic>
        <p:nvPicPr>
          <p:cNvPr id="341003" name="Picture 11" descr="utd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2725" y="4754563"/>
            <a:ext cx="9144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51FF62-EBA7-4A2A-9F1C-370FCFE0B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7C7635-949E-4602-A331-055FCFB34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7719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7719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5575"/>
            <a:ext cx="3303588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60875" y="6494463"/>
            <a:ext cx="1066800" cy="304800"/>
          </a:xfrm>
        </p:spPr>
        <p:txBody>
          <a:bodyPr/>
          <a:lstStyle>
            <a:lvl1pPr>
              <a:defRPr/>
            </a:lvl1pPr>
          </a:lstStyle>
          <a:p>
            <a:fld id="{F6028FEC-E48D-4196-B279-DB8F16EA71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9EF94A-4A78-4ADC-805D-F3110EB61A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236F5B-B500-49CD-969D-A7B6B0C4A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0F5909-2CBD-445A-A5C2-25674B6015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BC06C1-5634-4323-A120-2A185A7BC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A4E092-4C42-4F09-A0A6-F38FD1356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C3C348-CDC1-4683-8A0A-F0FA880F6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E24ED7-5371-433A-8504-BF7F43627A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EEA7E-6C56-42F9-BF4C-EE8B84841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05575"/>
            <a:ext cx="33035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/>
            </a:lvl1pPr>
          </a:lstStyle>
          <a:p>
            <a:endParaRPr 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60875" y="649446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fld id="{49E97F83-6AE1-4E10-9BAF-447671C75C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168275" y="182563"/>
            <a:ext cx="8823325" cy="62484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9976" name="Picture 8" descr="utd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31175" y="6457950"/>
            <a:ext cx="914400" cy="381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CCCC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Global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D3883-E275-4208-AFBC-728681088727}" type="slidenum">
              <a:rPr lang="en-US"/>
              <a:pPr/>
              <a:t>10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 – in summary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257800"/>
          </a:xfrm>
        </p:spPr>
        <p:txBody>
          <a:bodyPr/>
          <a:lstStyle/>
          <a:p>
            <a:r>
              <a:rPr lang="en-US" sz="2000" dirty="0" smtClean="0"/>
              <a:t>Assumptions</a:t>
            </a:r>
            <a:endParaRPr lang="en-US" sz="2000" dirty="0"/>
          </a:p>
          <a:p>
            <a:pPr lvl="1"/>
            <a:r>
              <a:rPr lang="en-US" sz="2000" dirty="0"/>
              <a:t>Subnets are close together (same company)</a:t>
            </a:r>
          </a:p>
          <a:p>
            <a:pPr lvl="2"/>
            <a:r>
              <a:rPr lang="en-US" sz="1800" dirty="0"/>
              <a:t>Looks like a single network to </a:t>
            </a:r>
            <a:r>
              <a:rPr lang="en-US" sz="1800" dirty="0" smtClean="0"/>
              <a:t>routers outside the organization</a:t>
            </a:r>
          </a:p>
          <a:p>
            <a:pPr lvl="2"/>
            <a:r>
              <a:rPr lang="en-US" sz="1800" dirty="0" smtClean="0"/>
              <a:t>Hence, outside routers only have a single entry in their table for the organization.</a:t>
            </a:r>
            <a:endParaRPr lang="en-US" sz="18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IP </a:t>
            </a:r>
            <a:r>
              <a:rPr lang="en-US" sz="2000" dirty="0"/>
              <a:t>with </a:t>
            </a:r>
            <a:r>
              <a:rPr lang="en-US" sz="2000" dirty="0" err="1"/>
              <a:t>Subnetting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All hosts in the same company have the same network#</a:t>
            </a:r>
          </a:p>
          <a:p>
            <a:pPr lvl="1"/>
            <a:r>
              <a:rPr lang="en-US" sz="2000" dirty="0"/>
              <a:t>All hosts on the same physical network must have the same subnet # (an “extension” of network 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3B0AF8-441E-4C34-BE03-AEB1071A1EE2}" type="slidenum">
              <a:rPr lang="en-US"/>
              <a:pPr/>
              <a:t>11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94916" name="Line 4"/>
          <p:cNvSpPr>
            <a:spLocks noChangeShapeType="1"/>
          </p:cNvSpPr>
          <p:nvPr/>
        </p:nvSpPr>
        <p:spPr bwMode="auto">
          <a:xfrm>
            <a:off x="1371600" y="20574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1676400" y="2438400"/>
            <a:ext cx="533400" cy="533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H1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6248400" y="3733800"/>
            <a:ext cx="533400" cy="533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H2</a:t>
            </a: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1371600" y="3733800"/>
            <a:ext cx="533400" cy="533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H3</a:t>
            </a:r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>
            <a:off x="1981200" y="2057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3657600" y="2438400"/>
            <a:ext cx="533400" cy="5334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R1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4114800" y="3733800"/>
            <a:ext cx="533400" cy="5334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R2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>
            <a:off x="3429000" y="33528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3962400" y="2057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5" name="Line 13"/>
          <p:cNvSpPr>
            <a:spLocks noChangeShapeType="1"/>
          </p:cNvSpPr>
          <p:nvPr/>
        </p:nvSpPr>
        <p:spPr bwMode="auto">
          <a:xfrm>
            <a:off x="3962400" y="2971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6" name="Line 14"/>
          <p:cNvSpPr>
            <a:spLocks noChangeShapeType="1"/>
          </p:cNvSpPr>
          <p:nvPr/>
        </p:nvSpPr>
        <p:spPr bwMode="auto">
          <a:xfrm>
            <a:off x="4419600" y="3352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7" name="Line 15"/>
          <p:cNvSpPr>
            <a:spLocks noChangeShapeType="1"/>
          </p:cNvSpPr>
          <p:nvPr/>
        </p:nvSpPr>
        <p:spPr bwMode="auto">
          <a:xfrm>
            <a:off x="6553200" y="3352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>
            <a:off x="1143000" y="46482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>
            <a:off x="1676400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30" name="Line 18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32" name="Text Box 20"/>
          <p:cNvSpPr txBox="1">
            <a:spLocks noChangeArrowheads="1"/>
          </p:cNvSpPr>
          <p:nvPr/>
        </p:nvSpPr>
        <p:spPr bwMode="auto">
          <a:xfrm>
            <a:off x="1295400" y="1371600"/>
            <a:ext cx="5181600" cy="63094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dirty="0"/>
              <a:t>Subnet Mask: </a:t>
            </a:r>
            <a:r>
              <a:rPr lang="en-US" sz="1400" dirty="0" smtClean="0"/>
              <a:t>255.255.255.</a:t>
            </a:r>
            <a:r>
              <a:rPr lang="en-US" sz="1400" dirty="0" smtClean="0">
                <a:solidFill>
                  <a:srgbClr val="FF0000"/>
                </a:solidFill>
              </a:rPr>
              <a:t>128 </a:t>
            </a:r>
            <a:r>
              <a:rPr lang="en-US" sz="1400" dirty="0" smtClean="0"/>
              <a:t>(last byte, bin 1000 0000)</a:t>
            </a:r>
            <a:endParaRPr lang="en-US" sz="1400" dirty="0"/>
          </a:p>
          <a:p>
            <a:pPr eaLnBrk="1" hangingPunct="1">
              <a:spcBef>
                <a:spcPct val="50000"/>
              </a:spcBef>
            </a:pPr>
            <a:r>
              <a:rPr lang="en-US" sz="1400" dirty="0"/>
              <a:t>Subnet Number: 128.174.142.</a:t>
            </a:r>
            <a:r>
              <a:rPr lang="en-US" sz="1400" dirty="0">
                <a:solidFill>
                  <a:srgbClr val="FF0000"/>
                </a:solidFill>
              </a:rPr>
              <a:t>128</a:t>
            </a:r>
            <a:r>
              <a:rPr lang="en-US" sz="1400" dirty="0"/>
              <a:t> (last byte, bin 1000 0000)</a:t>
            </a:r>
          </a:p>
        </p:txBody>
      </p:sp>
      <p:sp>
        <p:nvSpPr>
          <p:cNvPr id="294933" name="Text Box 21"/>
          <p:cNvSpPr txBox="1">
            <a:spLocks noChangeArrowheads="1"/>
          </p:cNvSpPr>
          <p:nvPr/>
        </p:nvSpPr>
        <p:spPr bwMode="auto">
          <a:xfrm>
            <a:off x="1066800" y="4633913"/>
            <a:ext cx="3962400" cy="63094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dirty="0"/>
              <a:t>Subnet Mask: 255.255.255.0 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dirty="0"/>
              <a:t>Subnet Number: 128.174.141.0</a:t>
            </a:r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4191000" y="2667000"/>
            <a:ext cx="4800600" cy="63094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dirty="0"/>
              <a:t>Subnet Mask: 255.255.255.128 </a:t>
            </a:r>
            <a:r>
              <a:rPr lang="en-US" sz="1400" dirty="0" smtClean="0"/>
              <a:t>(last byte, bin 1000 0000)</a:t>
            </a:r>
            <a:endParaRPr lang="en-US" sz="1400" dirty="0"/>
          </a:p>
          <a:p>
            <a:pPr eaLnBrk="1" hangingPunct="1">
              <a:spcBef>
                <a:spcPct val="50000"/>
              </a:spcBef>
            </a:pPr>
            <a:r>
              <a:rPr lang="en-US" sz="1400" dirty="0"/>
              <a:t>Subnet Number: 128.174.142.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dirty="0" smtClean="0"/>
              <a:t>(last byte, bin 0000 0000)</a:t>
            </a:r>
            <a:endParaRPr lang="en-US" sz="1400" dirty="0"/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685800" y="2971800"/>
            <a:ext cx="2438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128.174.142.200</a:t>
            </a:r>
          </a:p>
        </p:txBody>
      </p: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457200" y="3429000"/>
            <a:ext cx="2438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128.174.141.3</a:t>
            </a:r>
          </a:p>
        </p:txBody>
      </p:sp>
      <p:sp>
        <p:nvSpPr>
          <p:cNvPr id="294937" name="Text Box 25"/>
          <p:cNvSpPr txBox="1">
            <a:spLocks noChangeArrowheads="1"/>
          </p:cNvSpPr>
          <p:nvPr/>
        </p:nvSpPr>
        <p:spPr bwMode="auto">
          <a:xfrm>
            <a:off x="5334000" y="4267200"/>
            <a:ext cx="2438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128.174.142.27</a:t>
            </a:r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609600" y="5410200"/>
            <a:ext cx="8505825" cy="1069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Note: subnet masks are </a:t>
            </a:r>
            <a:r>
              <a:rPr lang="en-US" sz="1600" dirty="0">
                <a:solidFill>
                  <a:srgbClr val="0033CC"/>
                </a:solidFill>
              </a:rPr>
              <a:t>not of the same length</a:t>
            </a:r>
          </a:p>
          <a:p>
            <a:r>
              <a:rPr lang="en-US" sz="1600" dirty="0" smtClean="0"/>
              <a:t>Can we </a:t>
            </a:r>
            <a:r>
              <a:rPr lang="en-US" sz="1600" dirty="0" smtClean="0">
                <a:solidFill>
                  <a:srgbClr val="FF0000"/>
                </a:solidFill>
              </a:rPr>
              <a:t>replace</a:t>
            </a:r>
            <a:r>
              <a:rPr lang="en-US" sz="1600" dirty="0" smtClean="0"/>
              <a:t> the subnet mask of 128.174.142.0 by 255.255.255.0?</a:t>
            </a:r>
            <a:endParaRPr lang="en-US" sz="1600" dirty="0"/>
          </a:p>
          <a:p>
            <a:r>
              <a:rPr lang="en-US" sz="1600" dirty="0"/>
              <a:t>Can we have an </a:t>
            </a:r>
            <a:r>
              <a:rPr lang="en-US" sz="1600" dirty="0">
                <a:solidFill>
                  <a:srgbClr val="FF0000"/>
                </a:solidFill>
              </a:rPr>
              <a:t>additional</a:t>
            </a:r>
            <a:r>
              <a:rPr lang="en-US" sz="1600" dirty="0"/>
              <a:t> subnet 128.174.142.0 with mask 255.255.255.0?</a:t>
            </a:r>
          </a:p>
          <a:p>
            <a:r>
              <a:rPr lang="en-US" sz="1600" dirty="0"/>
              <a:t>Can we have an </a:t>
            </a:r>
            <a:r>
              <a:rPr lang="en-US" sz="1600" dirty="0">
                <a:solidFill>
                  <a:srgbClr val="FF0000"/>
                </a:solidFill>
              </a:rPr>
              <a:t>additional</a:t>
            </a:r>
            <a:r>
              <a:rPr lang="en-US" sz="1600" dirty="0"/>
              <a:t> subnet 128.174.140.0? How many bits can we have in the mask?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5CB065-B950-4A4C-99E5-2D8C2B5B664F}" type="slidenum">
              <a:rPr lang="en-US"/>
              <a:pPr/>
              <a:t>12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</a:t>
            </a:r>
            <a:r>
              <a:rPr lang="en-US" smtClean="0"/>
              <a:t>(host IP XOR SM = SN #)</a:t>
            </a:r>
            <a:endParaRPr lang="en-US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2743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Subnet # 128.174.141.0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38862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41148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43434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45720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13716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16002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18288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20574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22860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25146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6" name="Rectangle 16"/>
          <p:cNvSpPr>
            <a:spLocks noChangeArrowheads="1"/>
          </p:cNvSpPr>
          <p:nvPr/>
        </p:nvSpPr>
        <p:spPr bwMode="auto">
          <a:xfrm>
            <a:off x="27432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7" name="Rectangle 17"/>
          <p:cNvSpPr>
            <a:spLocks noChangeArrowheads="1"/>
          </p:cNvSpPr>
          <p:nvPr/>
        </p:nvSpPr>
        <p:spPr bwMode="auto">
          <a:xfrm>
            <a:off x="29718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78" name="Rectangle 18"/>
          <p:cNvSpPr>
            <a:spLocks noChangeArrowheads="1"/>
          </p:cNvSpPr>
          <p:nvPr/>
        </p:nvSpPr>
        <p:spPr bwMode="auto">
          <a:xfrm>
            <a:off x="32004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34290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80" name="Rectangle 20"/>
          <p:cNvSpPr>
            <a:spLocks noChangeArrowheads="1"/>
          </p:cNvSpPr>
          <p:nvPr/>
        </p:nvSpPr>
        <p:spPr bwMode="auto">
          <a:xfrm>
            <a:off x="36576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1" name="Rectangle 21"/>
          <p:cNvSpPr>
            <a:spLocks noChangeArrowheads="1"/>
          </p:cNvSpPr>
          <p:nvPr/>
        </p:nvSpPr>
        <p:spPr bwMode="auto">
          <a:xfrm>
            <a:off x="75438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2" name="Rectangle 22"/>
          <p:cNvSpPr>
            <a:spLocks noChangeArrowheads="1"/>
          </p:cNvSpPr>
          <p:nvPr/>
        </p:nvSpPr>
        <p:spPr bwMode="auto">
          <a:xfrm>
            <a:off x="7772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3" name="Rectangle 23"/>
          <p:cNvSpPr>
            <a:spLocks noChangeArrowheads="1"/>
          </p:cNvSpPr>
          <p:nvPr/>
        </p:nvSpPr>
        <p:spPr bwMode="auto">
          <a:xfrm>
            <a:off x="8001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4" name="Rectangle 24"/>
          <p:cNvSpPr>
            <a:spLocks noChangeArrowheads="1"/>
          </p:cNvSpPr>
          <p:nvPr/>
        </p:nvSpPr>
        <p:spPr bwMode="auto">
          <a:xfrm>
            <a:off x="8229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5" name="Rectangle 25"/>
          <p:cNvSpPr>
            <a:spLocks noChangeArrowheads="1"/>
          </p:cNvSpPr>
          <p:nvPr/>
        </p:nvSpPr>
        <p:spPr bwMode="auto">
          <a:xfrm>
            <a:off x="48006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86" name="Rectangle 26"/>
          <p:cNvSpPr>
            <a:spLocks noChangeArrowheads="1"/>
          </p:cNvSpPr>
          <p:nvPr/>
        </p:nvSpPr>
        <p:spPr bwMode="auto">
          <a:xfrm>
            <a:off x="50292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7" name="Rectangle 27"/>
          <p:cNvSpPr>
            <a:spLocks noChangeArrowheads="1"/>
          </p:cNvSpPr>
          <p:nvPr/>
        </p:nvSpPr>
        <p:spPr bwMode="auto">
          <a:xfrm>
            <a:off x="52578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54864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57150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59436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91" name="Rectangle 31"/>
          <p:cNvSpPr>
            <a:spLocks noChangeArrowheads="1"/>
          </p:cNvSpPr>
          <p:nvPr/>
        </p:nvSpPr>
        <p:spPr bwMode="auto">
          <a:xfrm>
            <a:off x="61722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2" name="Rectangle 32"/>
          <p:cNvSpPr>
            <a:spLocks noChangeArrowheads="1"/>
          </p:cNvSpPr>
          <p:nvPr/>
        </p:nvSpPr>
        <p:spPr bwMode="auto">
          <a:xfrm>
            <a:off x="64008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93" name="Rectangle 33"/>
          <p:cNvSpPr>
            <a:spLocks noChangeArrowheads="1"/>
          </p:cNvSpPr>
          <p:nvPr/>
        </p:nvSpPr>
        <p:spPr bwMode="auto">
          <a:xfrm>
            <a:off x="6629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4" name="Rectangle 34"/>
          <p:cNvSpPr>
            <a:spLocks noChangeArrowheads="1"/>
          </p:cNvSpPr>
          <p:nvPr/>
        </p:nvSpPr>
        <p:spPr bwMode="auto">
          <a:xfrm>
            <a:off x="6858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5" name="Rectangle 35"/>
          <p:cNvSpPr>
            <a:spLocks noChangeArrowheads="1"/>
          </p:cNvSpPr>
          <p:nvPr/>
        </p:nvSpPr>
        <p:spPr bwMode="auto">
          <a:xfrm>
            <a:off x="7086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6" name="Rectangle 36"/>
          <p:cNvSpPr>
            <a:spLocks noChangeArrowheads="1"/>
          </p:cNvSpPr>
          <p:nvPr/>
        </p:nvSpPr>
        <p:spPr bwMode="auto">
          <a:xfrm>
            <a:off x="73152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7" name="Text Box 37"/>
          <p:cNvSpPr txBox="1">
            <a:spLocks noChangeArrowheads="1"/>
          </p:cNvSpPr>
          <p:nvPr/>
        </p:nvSpPr>
        <p:spPr bwMode="auto">
          <a:xfrm>
            <a:off x="1066800" y="2286000"/>
            <a:ext cx="3429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Subnet Mask 255.255.255.0</a:t>
            </a:r>
          </a:p>
        </p:txBody>
      </p:sp>
      <p:sp>
        <p:nvSpPr>
          <p:cNvPr id="271398" name="Rectangle 38"/>
          <p:cNvSpPr>
            <a:spLocks noChangeArrowheads="1"/>
          </p:cNvSpPr>
          <p:nvPr/>
        </p:nvSpPr>
        <p:spPr bwMode="auto">
          <a:xfrm>
            <a:off x="3886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99" name="Rectangle 39"/>
          <p:cNvSpPr>
            <a:spLocks noChangeArrowheads="1"/>
          </p:cNvSpPr>
          <p:nvPr/>
        </p:nvSpPr>
        <p:spPr bwMode="auto">
          <a:xfrm>
            <a:off x="4114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0" name="Rectangle 40"/>
          <p:cNvSpPr>
            <a:spLocks noChangeArrowheads="1"/>
          </p:cNvSpPr>
          <p:nvPr/>
        </p:nvSpPr>
        <p:spPr bwMode="auto">
          <a:xfrm>
            <a:off x="43434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1" name="Rectangle 41"/>
          <p:cNvSpPr>
            <a:spLocks noChangeArrowheads="1"/>
          </p:cNvSpPr>
          <p:nvPr/>
        </p:nvSpPr>
        <p:spPr bwMode="auto">
          <a:xfrm>
            <a:off x="4572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2" name="Rectangle 42"/>
          <p:cNvSpPr>
            <a:spLocks noChangeArrowheads="1"/>
          </p:cNvSpPr>
          <p:nvPr/>
        </p:nvSpPr>
        <p:spPr bwMode="auto">
          <a:xfrm>
            <a:off x="1143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3" name="Rectangle 43"/>
          <p:cNvSpPr>
            <a:spLocks noChangeArrowheads="1"/>
          </p:cNvSpPr>
          <p:nvPr/>
        </p:nvSpPr>
        <p:spPr bwMode="auto">
          <a:xfrm>
            <a:off x="1371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4" name="Rectangle 44"/>
          <p:cNvSpPr>
            <a:spLocks noChangeArrowheads="1"/>
          </p:cNvSpPr>
          <p:nvPr/>
        </p:nvSpPr>
        <p:spPr bwMode="auto">
          <a:xfrm>
            <a:off x="1600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5" name="Rectangle 45"/>
          <p:cNvSpPr>
            <a:spLocks noChangeArrowheads="1"/>
          </p:cNvSpPr>
          <p:nvPr/>
        </p:nvSpPr>
        <p:spPr bwMode="auto">
          <a:xfrm>
            <a:off x="1828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6" name="Rectangle 46"/>
          <p:cNvSpPr>
            <a:spLocks noChangeArrowheads="1"/>
          </p:cNvSpPr>
          <p:nvPr/>
        </p:nvSpPr>
        <p:spPr bwMode="auto">
          <a:xfrm>
            <a:off x="20574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7" name="Rectangle 47"/>
          <p:cNvSpPr>
            <a:spLocks noChangeArrowheads="1"/>
          </p:cNvSpPr>
          <p:nvPr/>
        </p:nvSpPr>
        <p:spPr bwMode="auto">
          <a:xfrm>
            <a:off x="2286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8" name="Rectangle 48"/>
          <p:cNvSpPr>
            <a:spLocks noChangeArrowheads="1"/>
          </p:cNvSpPr>
          <p:nvPr/>
        </p:nvSpPr>
        <p:spPr bwMode="auto">
          <a:xfrm>
            <a:off x="2514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9" name="Rectangle 49"/>
          <p:cNvSpPr>
            <a:spLocks noChangeArrowheads="1"/>
          </p:cNvSpPr>
          <p:nvPr/>
        </p:nvSpPr>
        <p:spPr bwMode="auto">
          <a:xfrm>
            <a:off x="2743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0" name="Rectangle 50"/>
          <p:cNvSpPr>
            <a:spLocks noChangeArrowheads="1"/>
          </p:cNvSpPr>
          <p:nvPr/>
        </p:nvSpPr>
        <p:spPr bwMode="auto">
          <a:xfrm>
            <a:off x="2971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1" name="Rectangle 51"/>
          <p:cNvSpPr>
            <a:spLocks noChangeArrowheads="1"/>
          </p:cNvSpPr>
          <p:nvPr/>
        </p:nvSpPr>
        <p:spPr bwMode="auto">
          <a:xfrm>
            <a:off x="32004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2" name="Rectangle 52"/>
          <p:cNvSpPr>
            <a:spLocks noChangeArrowheads="1"/>
          </p:cNvSpPr>
          <p:nvPr/>
        </p:nvSpPr>
        <p:spPr bwMode="auto">
          <a:xfrm>
            <a:off x="3429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3" name="Rectangle 53"/>
          <p:cNvSpPr>
            <a:spLocks noChangeArrowheads="1"/>
          </p:cNvSpPr>
          <p:nvPr/>
        </p:nvSpPr>
        <p:spPr bwMode="auto">
          <a:xfrm>
            <a:off x="3657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4" name="Rectangle 54"/>
          <p:cNvSpPr>
            <a:spLocks noChangeArrowheads="1"/>
          </p:cNvSpPr>
          <p:nvPr/>
        </p:nvSpPr>
        <p:spPr bwMode="auto">
          <a:xfrm>
            <a:off x="75438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15" name="Rectangle 55"/>
          <p:cNvSpPr>
            <a:spLocks noChangeArrowheads="1"/>
          </p:cNvSpPr>
          <p:nvPr/>
        </p:nvSpPr>
        <p:spPr bwMode="auto">
          <a:xfrm>
            <a:off x="77724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16" name="Rectangle 56"/>
          <p:cNvSpPr>
            <a:spLocks noChangeArrowheads="1"/>
          </p:cNvSpPr>
          <p:nvPr/>
        </p:nvSpPr>
        <p:spPr bwMode="auto">
          <a:xfrm>
            <a:off x="80010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17" name="Rectangle 57"/>
          <p:cNvSpPr>
            <a:spLocks noChangeArrowheads="1"/>
          </p:cNvSpPr>
          <p:nvPr/>
        </p:nvSpPr>
        <p:spPr bwMode="auto">
          <a:xfrm>
            <a:off x="82296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18" name="Rectangle 58"/>
          <p:cNvSpPr>
            <a:spLocks noChangeArrowheads="1"/>
          </p:cNvSpPr>
          <p:nvPr/>
        </p:nvSpPr>
        <p:spPr bwMode="auto">
          <a:xfrm>
            <a:off x="4800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9" name="Rectangle 59"/>
          <p:cNvSpPr>
            <a:spLocks noChangeArrowheads="1"/>
          </p:cNvSpPr>
          <p:nvPr/>
        </p:nvSpPr>
        <p:spPr bwMode="auto">
          <a:xfrm>
            <a:off x="5029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0" name="Rectangle 60"/>
          <p:cNvSpPr>
            <a:spLocks noChangeArrowheads="1"/>
          </p:cNvSpPr>
          <p:nvPr/>
        </p:nvSpPr>
        <p:spPr bwMode="auto">
          <a:xfrm>
            <a:off x="5257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1" name="Rectangle 61"/>
          <p:cNvSpPr>
            <a:spLocks noChangeArrowheads="1"/>
          </p:cNvSpPr>
          <p:nvPr/>
        </p:nvSpPr>
        <p:spPr bwMode="auto">
          <a:xfrm>
            <a:off x="54864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2" name="Rectangle 62"/>
          <p:cNvSpPr>
            <a:spLocks noChangeArrowheads="1"/>
          </p:cNvSpPr>
          <p:nvPr/>
        </p:nvSpPr>
        <p:spPr bwMode="auto">
          <a:xfrm>
            <a:off x="5715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3" name="Rectangle 63"/>
          <p:cNvSpPr>
            <a:spLocks noChangeArrowheads="1"/>
          </p:cNvSpPr>
          <p:nvPr/>
        </p:nvSpPr>
        <p:spPr bwMode="auto">
          <a:xfrm>
            <a:off x="5943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6172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5" name="Rectangle 65"/>
          <p:cNvSpPr>
            <a:spLocks noChangeArrowheads="1"/>
          </p:cNvSpPr>
          <p:nvPr/>
        </p:nvSpPr>
        <p:spPr bwMode="auto">
          <a:xfrm>
            <a:off x="6400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6" name="Rectangle 66"/>
          <p:cNvSpPr>
            <a:spLocks noChangeArrowheads="1"/>
          </p:cNvSpPr>
          <p:nvPr/>
        </p:nvSpPr>
        <p:spPr bwMode="auto">
          <a:xfrm>
            <a:off x="66294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27" name="Rectangle 67"/>
          <p:cNvSpPr>
            <a:spLocks noChangeArrowheads="1"/>
          </p:cNvSpPr>
          <p:nvPr/>
        </p:nvSpPr>
        <p:spPr bwMode="auto">
          <a:xfrm>
            <a:off x="68580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28" name="Rectangle 68"/>
          <p:cNvSpPr>
            <a:spLocks noChangeArrowheads="1"/>
          </p:cNvSpPr>
          <p:nvPr/>
        </p:nvSpPr>
        <p:spPr bwMode="auto">
          <a:xfrm>
            <a:off x="70866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29" name="Rectangle 69"/>
          <p:cNvSpPr>
            <a:spLocks noChangeArrowheads="1"/>
          </p:cNvSpPr>
          <p:nvPr/>
        </p:nvSpPr>
        <p:spPr bwMode="auto">
          <a:xfrm>
            <a:off x="73152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64" name="Text Box 104"/>
          <p:cNvSpPr txBox="1">
            <a:spLocks noChangeArrowheads="1"/>
          </p:cNvSpPr>
          <p:nvPr/>
        </p:nvSpPr>
        <p:spPr bwMode="auto">
          <a:xfrm>
            <a:off x="1143000" y="1385888"/>
            <a:ext cx="27432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Host 3: 128.174.141.3</a:t>
            </a:r>
          </a:p>
        </p:txBody>
      </p:sp>
      <p:sp>
        <p:nvSpPr>
          <p:cNvPr id="271465" name="Rectangle 105"/>
          <p:cNvSpPr>
            <a:spLocks noChangeArrowheads="1"/>
          </p:cNvSpPr>
          <p:nvPr/>
        </p:nvSpPr>
        <p:spPr bwMode="auto">
          <a:xfrm>
            <a:off x="38862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66" name="Rectangle 106"/>
          <p:cNvSpPr>
            <a:spLocks noChangeArrowheads="1"/>
          </p:cNvSpPr>
          <p:nvPr/>
        </p:nvSpPr>
        <p:spPr bwMode="auto">
          <a:xfrm>
            <a:off x="41148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67" name="Rectangle 107"/>
          <p:cNvSpPr>
            <a:spLocks noChangeArrowheads="1"/>
          </p:cNvSpPr>
          <p:nvPr/>
        </p:nvSpPr>
        <p:spPr bwMode="auto">
          <a:xfrm>
            <a:off x="43434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68" name="Rectangle 108"/>
          <p:cNvSpPr>
            <a:spLocks noChangeArrowheads="1"/>
          </p:cNvSpPr>
          <p:nvPr/>
        </p:nvSpPr>
        <p:spPr bwMode="auto">
          <a:xfrm>
            <a:off x="45720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69" name="Rectangle 109"/>
          <p:cNvSpPr>
            <a:spLocks noChangeArrowheads="1"/>
          </p:cNvSpPr>
          <p:nvPr/>
        </p:nvSpPr>
        <p:spPr bwMode="auto">
          <a:xfrm>
            <a:off x="11430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70" name="Rectangle 110"/>
          <p:cNvSpPr>
            <a:spLocks noChangeArrowheads="1"/>
          </p:cNvSpPr>
          <p:nvPr/>
        </p:nvSpPr>
        <p:spPr bwMode="auto">
          <a:xfrm>
            <a:off x="13716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1" name="Rectangle 111"/>
          <p:cNvSpPr>
            <a:spLocks noChangeArrowheads="1"/>
          </p:cNvSpPr>
          <p:nvPr/>
        </p:nvSpPr>
        <p:spPr bwMode="auto">
          <a:xfrm>
            <a:off x="16002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2" name="Rectangle 112"/>
          <p:cNvSpPr>
            <a:spLocks noChangeArrowheads="1"/>
          </p:cNvSpPr>
          <p:nvPr/>
        </p:nvSpPr>
        <p:spPr bwMode="auto">
          <a:xfrm>
            <a:off x="18288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3" name="Rectangle 113"/>
          <p:cNvSpPr>
            <a:spLocks noChangeArrowheads="1"/>
          </p:cNvSpPr>
          <p:nvPr/>
        </p:nvSpPr>
        <p:spPr bwMode="auto">
          <a:xfrm>
            <a:off x="20574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4" name="Rectangle 114"/>
          <p:cNvSpPr>
            <a:spLocks noChangeArrowheads="1"/>
          </p:cNvSpPr>
          <p:nvPr/>
        </p:nvSpPr>
        <p:spPr bwMode="auto">
          <a:xfrm>
            <a:off x="22860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5" name="Rectangle 115"/>
          <p:cNvSpPr>
            <a:spLocks noChangeArrowheads="1"/>
          </p:cNvSpPr>
          <p:nvPr/>
        </p:nvSpPr>
        <p:spPr bwMode="auto">
          <a:xfrm>
            <a:off x="25146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6" name="Rectangle 116"/>
          <p:cNvSpPr>
            <a:spLocks noChangeArrowheads="1"/>
          </p:cNvSpPr>
          <p:nvPr/>
        </p:nvSpPr>
        <p:spPr bwMode="auto">
          <a:xfrm>
            <a:off x="27432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7" name="Rectangle 117"/>
          <p:cNvSpPr>
            <a:spLocks noChangeArrowheads="1"/>
          </p:cNvSpPr>
          <p:nvPr/>
        </p:nvSpPr>
        <p:spPr bwMode="auto">
          <a:xfrm>
            <a:off x="29718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78" name="Rectangle 118"/>
          <p:cNvSpPr>
            <a:spLocks noChangeArrowheads="1"/>
          </p:cNvSpPr>
          <p:nvPr/>
        </p:nvSpPr>
        <p:spPr bwMode="auto">
          <a:xfrm>
            <a:off x="32004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9" name="Rectangle 119"/>
          <p:cNvSpPr>
            <a:spLocks noChangeArrowheads="1"/>
          </p:cNvSpPr>
          <p:nvPr/>
        </p:nvSpPr>
        <p:spPr bwMode="auto">
          <a:xfrm>
            <a:off x="34290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80" name="Rectangle 120"/>
          <p:cNvSpPr>
            <a:spLocks noChangeArrowheads="1"/>
          </p:cNvSpPr>
          <p:nvPr/>
        </p:nvSpPr>
        <p:spPr bwMode="auto">
          <a:xfrm>
            <a:off x="36576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1" name="Rectangle 121"/>
          <p:cNvSpPr>
            <a:spLocks noChangeArrowheads="1"/>
          </p:cNvSpPr>
          <p:nvPr/>
        </p:nvSpPr>
        <p:spPr bwMode="auto">
          <a:xfrm>
            <a:off x="75438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77724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80010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84" name="Rectangle 124"/>
          <p:cNvSpPr>
            <a:spLocks noChangeArrowheads="1"/>
          </p:cNvSpPr>
          <p:nvPr/>
        </p:nvSpPr>
        <p:spPr bwMode="auto">
          <a:xfrm>
            <a:off x="82296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85" name="Rectangle 125"/>
          <p:cNvSpPr>
            <a:spLocks noChangeArrowheads="1"/>
          </p:cNvSpPr>
          <p:nvPr/>
        </p:nvSpPr>
        <p:spPr bwMode="auto">
          <a:xfrm>
            <a:off x="48006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86" name="Rectangle 126"/>
          <p:cNvSpPr>
            <a:spLocks noChangeArrowheads="1"/>
          </p:cNvSpPr>
          <p:nvPr/>
        </p:nvSpPr>
        <p:spPr bwMode="auto">
          <a:xfrm>
            <a:off x="50292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7" name="Rectangle 127"/>
          <p:cNvSpPr>
            <a:spLocks noChangeArrowheads="1"/>
          </p:cNvSpPr>
          <p:nvPr/>
        </p:nvSpPr>
        <p:spPr bwMode="auto">
          <a:xfrm>
            <a:off x="52578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8" name="Rectangle 128"/>
          <p:cNvSpPr>
            <a:spLocks noChangeArrowheads="1"/>
          </p:cNvSpPr>
          <p:nvPr/>
        </p:nvSpPr>
        <p:spPr bwMode="auto">
          <a:xfrm>
            <a:off x="54864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57150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90" name="Rectangle 130"/>
          <p:cNvSpPr>
            <a:spLocks noChangeArrowheads="1"/>
          </p:cNvSpPr>
          <p:nvPr/>
        </p:nvSpPr>
        <p:spPr bwMode="auto">
          <a:xfrm>
            <a:off x="59436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61722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64008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93" name="Rectangle 133"/>
          <p:cNvSpPr>
            <a:spLocks noChangeArrowheads="1"/>
          </p:cNvSpPr>
          <p:nvPr/>
        </p:nvSpPr>
        <p:spPr bwMode="auto">
          <a:xfrm>
            <a:off x="66294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4" name="Rectangle 134"/>
          <p:cNvSpPr>
            <a:spLocks noChangeArrowheads="1"/>
          </p:cNvSpPr>
          <p:nvPr/>
        </p:nvSpPr>
        <p:spPr bwMode="auto">
          <a:xfrm>
            <a:off x="68580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5" name="Rectangle 135"/>
          <p:cNvSpPr>
            <a:spLocks noChangeArrowheads="1"/>
          </p:cNvSpPr>
          <p:nvPr/>
        </p:nvSpPr>
        <p:spPr bwMode="auto">
          <a:xfrm>
            <a:off x="70866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6" name="Rectangle 136"/>
          <p:cNvSpPr>
            <a:spLocks noChangeArrowheads="1"/>
          </p:cNvSpPr>
          <p:nvPr/>
        </p:nvSpPr>
        <p:spPr bwMode="auto">
          <a:xfrm>
            <a:off x="73152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1066800" y="5486400"/>
            <a:ext cx="3429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Subnet # 128.174.142.128</a:t>
            </a: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38862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99" name="Rectangle 139"/>
          <p:cNvSpPr>
            <a:spLocks noChangeArrowheads="1"/>
          </p:cNvSpPr>
          <p:nvPr/>
        </p:nvSpPr>
        <p:spPr bwMode="auto">
          <a:xfrm>
            <a:off x="41148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3434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45720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2" name="Rectangle 142"/>
          <p:cNvSpPr>
            <a:spLocks noChangeArrowheads="1"/>
          </p:cNvSpPr>
          <p:nvPr/>
        </p:nvSpPr>
        <p:spPr bwMode="auto">
          <a:xfrm>
            <a:off x="11430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03" name="Rectangle 143"/>
          <p:cNvSpPr>
            <a:spLocks noChangeArrowheads="1"/>
          </p:cNvSpPr>
          <p:nvPr/>
        </p:nvSpPr>
        <p:spPr bwMode="auto">
          <a:xfrm>
            <a:off x="13716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4" name="Rectangle 144"/>
          <p:cNvSpPr>
            <a:spLocks noChangeArrowheads="1"/>
          </p:cNvSpPr>
          <p:nvPr/>
        </p:nvSpPr>
        <p:spPr bwMode="auto">
          <a:xfrm>
            <a:off x="16002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5" name="Rectangle 145"/>
          <p:cNvSpPr>
            <a:spLocks noChangeArrowheads="1"/>
          </p:cNvSpPr>
          <p:nvPr/>
        </p:nvSpPr>
        <p:spPr bwMode="auto">
          <a:xfrm>
            <a:off x="18288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6" name="Rectangle 146"/>
          <p:cNvSpPr>
            <a:spLocks noChangeArrowheads="1"/>
          </p:cNvSpPr>
          <p:nvPr/>
        </p:nvSpPr>
        <p:spPr bwMode="auto">
          <a:xfrm>
            <a:off x="20574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22860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8" name="Rectangle 148"/>
          <p:cNvSpPr>
            <a:spLocks noChangeArrowheads="1"/>
          </p:cNvSpPr>
          <p:nvPr/>
        </p:nvSpPr>
        <p:spPr bwMode="auto">
          <a:xfrm>
            <a:off x="25146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27432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29718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11" name="Rectangle 151"/>
          <p:cNvSpPr>
            <a:spLocks noChangeArrowheads="1"/>
          </p:cNvSpPr>
          <p:nvPr/>
        </p:nvSpPr>
        <p:spPr bwMode="auto">
          <a:xfrm>
            <a:off x="32004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2" name="Rectangle 152"/>
          <p:cNvSpPr>
            <a:spLocks noChangeArrowheads="1"/>
          </p:cNvSpPr>
          <p:nvPr/>
        </p:nvSpPr>
        <p:spPr bwMode="auto">
          <a:xfrm>
            <a:off x="34290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13" name="Rectangle 153"/>
          <p:cNvSpPr>
            <a:spLocks noChangeArrowheads="1"/>
          </p:cNvSpPr>
          <p:nvPr/>
        </p:nvSpPr>
        <p:spPr bwMode="auto">
          <a:xfrm>
            <a:off x="36576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4" name="Rectangle 154"/>
          <p:cNvSpPr>
            <a:spLocks noChangeArrowheads="1"/>
          </p:cNvSpPr>
          <p:nvPr/>
        </p:nvSpPr>
        <p:spPr bwMode="auto">
          <a:xfrm>
            <a:off x="75438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5" name="Rectangle 155"/>
          <p:cNvSpPr>
            <a:spLocks noChangeArrowheads="1"/>
          </p:cNvSpPr>
          <p:nvPr/>
        </p:nvSpPr>
        <p:spPr bwMode="auto">
          <a:xfrm>
            <a:off x="77724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80010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7" name="Rectangle 157"/>
          <p:cNvSpPr>
            <a:spLocks noChangeArrowheads="1"/>
          </p:cNvSpPr>
          <p:nvPr/>
        </p:nvSpPr>
        <p:spPr bwMode="auto">
          <a:xfrm>
            <a:off x="82296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006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50292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0" name="Rectangle 160"/>
          <p:cNvSpPr>
            <a:spLocks noChangeArrowheads="1"/>
          </p:cNvSpPr>
          <p:nvPr/>
        </p:nvSpPr>
        <p:spPr bwMode="auto">
          <a:xfrm>
            <a:off x="52578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1" name="Rectangle 161"/>
          <p:cNvSpPr>
            <a:spLocks noChangeArrowheads="1"/>
          </p:cNvSpPr>
          <p:nvPr/>
        </p:nvSpPr>
        <p:spPr bwMode="auto">
          <a:xfrm>
            <a:off x="54864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2" name="Rectangle 162"/>
          <p:cNvSpPr>
            <a:spLocks noChangeArrowheads="1"/>
          </p:cNvSpPr>
          <p:nvPr/>
        </p:nvSpPr>
        <p:spPr bwMode="auto">
          <a:xfrm>
            <a:off x="57150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23" name="Rectangle 163"/>
          <p:cNvSpPr>
            <a:spLocks noChangeArrowheads="1"/>
          </p:cNvSpPr>
          <p:nvPr/>
        </p:nvSpPr>
        <p:spPr bwMode="auto">
          <a:xfrm>
            <a:off x="59436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24" name="Rectangle 164"/>
          <p:cNvSpPr>
            <a:spLocks noChangeArrowheads="1"/>
          </p:cNvSpPr>
          <p:nvPr/>
        </p:nvSpPr>
        <p:spPr bwMode="auto">
          <a:xfrm>
            <a:off x="61722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64008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6" name="Rectangle 166"/>
          <p:cNvSpPr>
            <a:spLocks noChangeArrowheads="1"/>
          </p:cNvSpPr>
          <p:nvPr/>
        </p:nvSpPr>
        <p:spPr bwMode="auto">
          <a:xfrm>
            <a:off x="66294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68580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0866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9" name="Rectangle 169"/>
          <p:cNvSpPr>
            <a:spLocks noChangeArrowheads="1"/>
          </p:cNvSpPr>
          <p:nvPr/>
        </p:nvSpPr>
        <p:spPr bwMode="auto">
          <a:xfrm>
            <a:off x="73152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30" name="Text Box 170"/>
          <p:cNvSpPr txBox="1">
            <a:spLocks noChangeArrowheads="1"/>
          </p:cNvSpPr>
          <p:nvPr/>
        </p:nvSpPr>
        <p:spPr bwMode="auto">
          <a:xfrm>
            <a:off x="1066800" y="4814888"/>
            <a:ext cx="34290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Subnet Mask 255.255.255.128</a:t>
            </a:r>
          </a:p>
        </p:txBody>
      </p:sp>
      <p:sp>
        <p:nvSpPr>
          <p:cNvPr id="271531" name="Rectangle 171"/>
          <p:cNvSpPr>
            <a:spLocks noChangeArrowheads="1"/>
          </p:cNvSpPr>
          <p:nvPr/>
        </p:nvSpPr>
        <p:spPr bwMode="auto">
          <a:xfrm>
            <a:off x="3886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2" name="Rectangle 172"/>
          <p:cNvSpPr>
            <a:spLocks noChangeArrowheads="1"/>
          </p:cNvSpPr>
          <p:nvPr/>
        </p:nvSpPr>
        <p:spPr bwMode="auto">
          <a:xfrm>
            <a:off x="4114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3" name="Rectangle 173"/>
          <p:cNvSpPr>
            <a:spLocks noChangeArrowheads="1"/>
          </p:cNvSpPr>
          <p:nvPr/>
        </p:nvSpPr>
        <p:spPr bwMode="auto">
          <a:xfrm>
            <a:off x="4343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4572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5" name="Rectangle 175"/>
          <p:cNvSpPr>
            <a:spLocks noChangeArrowheads="1"/>
          </p:cNvSpPr>
          <p:nvPr/>
        </p:nvSpPr>
        <p:spPr bwMode="auto">
          <a:xfrm>
            <a:off x="1143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6" name="Rectangle 176"/>
          <p:cNvSpPr>
            <a:spLocks noChangeArrowheads="1"/>
          </p:cNvSpPr>
          <p:nvPr/>
        </p:nvSpPr>
        <p:spPr bwMode="auto">
          <a:xfrm>
            <a:off x="1371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7" name="Rectangle 177"/>
          <p:cNvSpPr>
            <a:spLocks noChangeArrowheads="1"/>
          </p:cNvSpPr>
          <p:nvPr/>
        </p:nvSpPr>
        <p:spPr bwMode="auto">
          <a:xfrm>
            <a:off x="1600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8" name="Rectangle 178"/>
          <p:cNvSpPr>
            <a:spLocks noChangeArrowheads="1"/>
          </p:cNvSpPr>
          <p:nvPr/>
        </p:nvSpPr>
        <p:spPr bwMode="auto">
          <a:xfrm>
            <a:off x="1828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9" name="Rectangle 179"/>
          <p:cNvSpPr>
            <a:spLocks noChangeArrowheads="1"/>
          </p:cNvSpPr>
          <p:nvPr/>
        </p:nvSpPr>
        <p:spPr bwMode="auto">
          <a:xfrm>
            <a:off x="2057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0" name="Rectangle 180"/>
          <p:cNvSpPr>
            <a:spLocks noChangeArrowheads="1"/>
          </p:cNvSpPr>
          <p:nvPr/>
        </p:nvSpPr>
        <p:spPr bwMode="auto">
          <a:xfrm>
            <a:off x="2286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1" name="Rectangle 181"/>
          <p:cNvSpPr>
            <a:spLocks noChangeArrowheads="1"/>
          </p:cNvSpPr>
          <p:nvPr/>
        </p:nvSpPr>
        <p:spPr bwMode="auto">
          <a:xfrm>
            <a:off x="2514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2" name="Rectangle 182"/>
          <p:cNvSpPr>
            <a:spLocks noChangeArrowheads="1"/>
          </p:cNvSpPr>
          <p:nvPr/>
        </p:nvSpPr>
        <p:spPr bwMode="auto">
          <a:xfrm>
            <a:off x="2743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3" name="Rectangle 183"/>
          <p:cNvSpPr>
            <a:spLocks noChangeArrowheads="1"/>
          </p:cNvSpPr>
          <p:nvPr/>
        </p:nvSpPr>
        <p:spPr bwMode="auto">
          <a:xfrm>
            <a:off x="2971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4" name="Rectangle 184"/>
          <p:cNvSpPr>
            <a:spLocks noChangeArrowheads="1"/>
          </p:cNvSpPr>
          <p:nvPr/>
        </p:nvSpPr>
        <p:spPr bwMode="auto">
          <a:xfrm>
            <a:off x="3200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5" name="Rectangle 185"/>
          <p:cNvSpPr>
            <a:spLocks noChangeArrowheads="1"/>
          </p:cNvSpPr>
          <p:nvPr/>
        </p:nvSpPr>
        <p:spPr bwMode="auto">
          <a:xfrm>
            <a:off x="3429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6" name="Rectangle 186"/>
          <p:cNvSpPr>
            <a:spLocks noChangeArrowheads="1"/>
          </p:cNvSpPr>
          <p:nvPr/>
        </p:nvSpPr>
        <p:spPr bwMode="auto">
          <a:xfrm>
            <a:off x="3657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7" name="Rectangle 187"/>
          <p:cNvSpPr>
            <a:spLocks noChangeArrowheads="1"/>
          </p:cNvSpPr>
          <p:nvPr/>
        </p:nvSpPr>
        <p:spPr bwMode="auto">
          <a:xfrm>
            <a:off x="75438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48" name="Rectangle 188"/>
          <p:cNvSpPr>
            <a:spLocks noChangeArrowheads="1"/>
          </p:cNvSpPr>
          <p:nvPr/>
        </p:nvSpPr>
        <p:spPr bwMode="auto">
          <a:xfrm>
            <a:off x="77724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49" name="Rectangle 189"/>
          <p:cNvSpPr>
            <a:spLocks noChangeArrowheads="1"/>
          </p:cNvSpPr>
          <p:nvPr/>
        </p:nvSpPr>
        <p:spPr bwMode="auto">
          <a:xfrm>
            <a:off x="80010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50" name="Rectangle 190"/>
          <p:cNvSpPr>
            <a:spLocks noChangeArrowheads="1"/>
          </p:cNvSpPr>
          <p:nvPr/>
        </p:nvSpPr>
        <p:spPr bwMode="auto">
          <a:xfrm>
            <a:off x="82296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51" name="Rectangle 191"/>
          <p:cNvSpPr>
            <a:spLocks noChangeArrowheads="1"/>
          </p:cNvSpPr>
          <p:nvPr/>
        </p:nvSpPr>
        <p:spPr bwMode="auto">
          <a:xfrm>
            <a:off x="4800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2" name="Rectangle 192"/>
          <p:cNvSpPr>
            <a:spLocks noChangeArrowheads="1"/>
          </p:cNvSpPr>
          <p:nvPr/>
        </p:nvSpPr>
        <p:spPr bwMode="auto">
          <a:xfrm>
            <a:off x="5029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3" name="Rectangle 193"/>
          <p:cNvSpPr>
            <a:spLocks noChangeArrowheads="1"/>
          </p:cNvSpPr>
          <p:nvPr/>
        </p:nvSpPr>
        <p:spPr bwMode="auto">
          <a:xfrm>
            <a:off x="5257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4" name="Rectangle 194"/>
          <p:cNvSpPr>
            <a:spLocks noChangeArrowheads="1"/>
          </p:cNvSpPr>
          <p:nvPr/>
        </p:nvSpPr>
        <p:spPr bwMode="auto">
          <a:xfrm>
            <a:off x="5486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5" name="Rectangle 195"/>
          <p:cNvSpPr>
            <a:spLocks noChangeArrowheads="1"/>
          </p:cNvSpPr>
          <p:nvPr/>
        </p:nvSpPr>
        <p:spPr bwMode="auto">
          <a:xfrm>
            <a:off x="5715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6" name="Rectangle 196"/>
          <p:cNvSpPr>
            <a:spLocks noChangeArrowheads="1"/>
          </p:cNvSpPr>
          <p:nvPr/>
        </p:nvSpPr>
        <p:spPr bwMode="auto">
          <a:xfrm>
            <a:off x="5943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7" name="Rectangle 197"/>
          <p:cNvSpPr>
            <a:spLocks noChangeArrowheads="1"/>
          </p:cNvSpPr>
          <p:nvPr/>
        </p:nvSpPr>
        <p:spPr bwMode="auto">
          <a:xfrm>
            <a:off x="6172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8" name="Rectangle 198"/>
          <p:cNvSpPr>
            <a:spLocks noChangeArrowheads="1"/>
          </p:cNvSpPr>
          <p:nvPr/>
        </p:nvSpPr>
        <p:spPr bwMode="auto">
          <a:xfrm>
            <a:off x="6400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9" name="Rectangle 199"/>
          <p:cNvSpPr>
            <a:spLocks noChangeArrowheads="1"/>
          </p:cNvSpPr>
          <p:nvPr/>
        </p:nvSpPr>
        <p:spPr bwMode="auto">
          <a:xfrm>
            <a:off x="6629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0" name="Rectangle 200"/>
          <p:cNvSpPr>
            <a:spLocks noChangeArrowheads="1"/>
          </p:cNvSpPr>
          <p:nvPr/>
        </p:nvSpPr>
        <p:spPr bwMode="auto">
          <a:xfrm>
            <a:off x="68580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61" name="Rectangle 201"/>
          <p:cNvSpPr>
            <a:spLocks noChangeArrowheads="1"/>
          </p:cNvSpPr>
          <p:nvPr/>
        </p:nvSpPr>
        <p:spPr bwMode="auto">
          <a:xfrm>
            <a:off x="70866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62" name="Rectangle 202"/>
          <p:cNvSpPr>
            <a:spLocks noChangeArrowheads="1"/>
          </p:cNvSpPr>
          <p:nvPr/>
        </p:nvSpPr>
        <p:spPr bwMode="auto">
          <a:xfrm>
            <a:off x="73152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63" name="Text Box 203"/>
          <p:cNvSpPr txBox="1">
            <a:spLocks noChangeArrowheads="1"/>
          </p:cNvSpPr>
          <p:nvPr/>
        </p:nvSpPr>
        <p:spPr bwMode="auto">
          <a:xfrm>
            <a:off x="1066800" y="4038600"/>
            <a:ext cx="3048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Host 1: 128.174.142.200</a:t>
            </a:r>
          </a:p>
        </p:txBody>
      </p:sp>
      <p:sp>
        <p:nvSpPr>
          <p:cNvPr id="271564" name="Rectangle 204"/>
          <p:cNvSpPr>
            <a:spLocks noChangeArrowheads="1"/>
          </p:cNvSpPr>
          <p:nvPr/>
        </p:nvSpPr>
        <p:spPr bwMode="auto">
          <a:xfrm>
            <a:off x="38862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5" name="Rectangle 205"/>
          <p:cNvSpPr>
            <a:spLocks noChangeArrowheads="1"/>
          </p:cNvSpPr>
          <p:nvPr/>
        </p:nvSpPr>
        <p:spPr bwMode="auto">
          <a:xfrm>
            <a:off x="41148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6" name="Rectangle 206"/>
          <p:cNvSpPr>
            <a:spLocks noChangeArrowheads="1"/>
          </p:cNvSpPr>
          <p:nvPr/>
        </p:nvSpPr>
        <p:spPr bwMode="auto">
          <a:xfrm>
            <a:off x="43434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7" name="Rectangle 207"/>
          <p:cNvSpPr>
            <a:spLocks noChangeArrowheads="1"/>
          </p:cNvSpPr>
          <p:nvPr/>
        </p:nvSpPr>
        <p:spPr bwMode="auto">
          <a:xfrm>
            <a:off x="45720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68" name="Rectangle 208"/>
          <p:cNvSpPr>
            <a:spLocks noChangeArrowheads="1"/>
          </p:cNvSpPr>
          <p:nvPr/>
        </p:nvSpPr>
        <p:spPr bwMode="auto">
          <a:xfrm>
            <a:off x="11430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9" name="Rectangle 209"/>
          <p:cNvSpPr>
            <a:spLocks noChangeArrowheads="1"/>
          </p:cNvSpPr>
          <p:nvPr/>
        </p:nvSpPr>
        <p:spPr bwMode="auto">
          <a:xfrm>
            <a:off x="13716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0" name="Rectangle 210"/>
          <p:cNvSpPr>
            <a:spLocks noChangeArrowheads="1"/>
          </p:cNvSpPr>
          <p:nvPr/>
        </p:nvSpPr>
        <p:spPr bwMode="auto">
          <a:xfrm>
            <a:off x="16002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1" name="Rectangle 211"/>
          <p:cNvSpPr>
            <a:spLocks noChangeArrowheads="1"/>
          </p:cNvSpPr>
          <p:nvPr/>
        </p:nvSpPr>
        <p:spPr bwMode="auto">
          <a:xfrm>
            <a:off x="18288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2" name="Rectangle 212"/>
          <p:cNvSpPr>
            <a:spLocks noChangeArrowheads="1"/>
          </p:cNvSpPr>
          <p:nvPr/>
        </p:nvSpPr>
        <p:spPr bwMode="auto">
          <a:xfrm>
            <a:off x="20574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3" name="Rectangle 213"/>
          <p:cNvSpPr>
            <a:spLocks noChangeArrowheads="1"/>
          </p:cNvSpPr>
          <p:nvPr/>
        </p:nvSpPr>
        <p:spPr bwMode="auto">
          <a:xfrm>
            <a:off x="22860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4" name="Rectangle 214"/>
          <p:cNvSpPr>
            <a:spLocks noChangeArrowheads="1"/>
          </p:cNvSpPr>
          <p:nvPr/>
        </p:nvSpPr>
        <p:spPr bwMode="auto">
          <a:xfrm>
            <a:off x="25146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5" name="Rectangle 215"/>
          <p:cNvSpPr>
            <a:spLocks noChangeArrowheads="1"/>
          </p:cNvSpPr>
          <p:nvPr/>
        </p:nvSpPr>
        <p:spPr bwMode="auto">
          <a:xfrm>
            <a:off x="27432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6" name="Rectangle 216"/>
          <p:cNvSpPr>
            <a:spLocks noChangeArrowheads="1"/>
          </p:cNvSpPr>
          <p:nvPr/>
        </p:nvSpPr>
        <p:spPr bwMode="auto">
          <a:xfrm>
            <a:off x="29718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77" name="Rectangle 217"/>
          <p:cNvSpPr>
            <a:spLocks noChangeArrowheads="1"/>
          </p:cNvSpPr>
          <p:nvPr/>
        </p:nvSpPr>
        <p:spPr bwMode="auto">
          <a:xfrm>
            <a:off x="32004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8" name="Rectangle 218"/>
          <p:cNvSpPr>
            <a:spLocks noChangeArrowheads="1"/>
          </p:cNvSpPr>
          <p:nvPr/>
        </p:nvSpPr>
        <p:spPr bwMode="auto">
          <a:xfrm>
            <a:off x="34290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79" name="Rectangle 219"/>
          <p:cNvSpPr>
            <a:spLocks noChangeArrowheads="1"/>
          </p:cNvSpPr>
          <p:nvPr/>
        </p:nvSpPr>
        <p:spPr bwMode="auto">
          <a:xfrm>
            <a:off x="36576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0" name="Rectangle 220"/>
          <p:cNvSpPr>
            <a:spLocks noChangeArrowheads="1"/>
          </p:cNvSpPr>
          <p:nvPr/>
        </p:nvSpPr>
        <p:spPr bwMode="auto">
          <a:xfrm>
            <a:off x="75438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81" name="Rectangle 221"/>
          <p:cNvSpPr>
            <a:spLocks noChangeArrowheads="1"/>
          </p:cNvSpPr>
          <p:nvPr/>
        </p:nvSpPr>
        <p:spPr bwMode="auto">
          <a:xfrm>
            <a:off x="77724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2" name="Rectangle 222"/>
          <p:cNvSpPr>
            <a:spLocks noChangeArrowheads="1"/>
          </p:cNvSpPr>
          <p:nvPr/>
        </p:nvSpPr>
        <p:spPr bwMode="auto">
          <a:xfrm>
            <a:off x="80010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3" name="Rectangle 223"/>
          <p:cNvSpPr>
            <a:spLocks noChangeArrowheads="1"/>
          </p:cNvSpPr>
          <p:nvPr/>
        </p:nvSpPr>
        <p:spPr bwMode="auto">
          <a:xfrm>
            <a:off x="82296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4" name="Rectangle 224"/>
          <p:cNvSpPr>
            <a:spLocks noChangeArrowheads="1"/>
          </p:cNvSpPr>
          <p:nvPr/>
        </p:nvSpPr>
        <p:spPr bwMode="auto">
          <a:xfrm>
            <a:off x="48006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85" name="Rectangle 225"/>
          <p:cNvSpPr>
            <a:spLocks noChangeArrowheads="1"/>
          </p:cNvSpPr>
          <p:nvPr/>
        </p:nvSpPr>
        <p:spPr bwMode="auto">
          <a:xfrm>
            <a:off x="50292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6" name="Rectangle 226"/>
          <p:cNvSpPr>
            <a:spLocks noChangeArrowheads="1"/>
          </p:cNvSpPr>
          <p:nvPr/>
        </p:nvSpPr>
        <p:spPr bwMode="auto">
          <a:xfrm>
            <a:off x="52578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7" name="Rectangle 227"/>
          <p:cNvSpPr>
            <a:spLocks noChangeArrowheads="1"/>
          </p:cNvSpPr>
          <p:nvPr/>
        </p:nvSpPr>
        <p:spPr bwMode="auto">
          <a:xfrm>
            <a:off x="54864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8" name="Rectangle 228"/>
          <p:cNvSpPr>
            <a:spLocks noChangeArrowheads="1"/>
          </p:cNvSpPr>
          <p:nvPr/>
        </p:nvSpPr>
        <p:spPr bwMode="auto">
          <a:xfrm>
            <a:off x="57150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89" name="Rectangle 229"/>
          <p:cNvSpPr>
            <a:spLocks noChangeArrowheads="1"/>
          </p:cNvSpPr>
          <p:nvPr/>
        </p:nvSpPr>
        <p:spPr bwMode="auto">
          <a:xfrm>
            <a:off x="59436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90" name="Rectangle 230"/>
          <p:cNvSpPr>
            <a:spLocks noChangeArrowheads="1"/>
          </p:cNvSpPr>
          <p:nvPr/>
        </p:nvSpPr>
        <p:spPr bwMode="auto">
          <a:xfrm>
            <a:off x="61722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91" name="Rectangle 231"/>
          <p:cNvSpPr>
            <a:spLocks noChangeArrowheads="1"/>
          </p:cNvSpPr>
          <p:nvPr/>
        </p:nvSpPr>
        <p:spPr bwMode="auto">
          <a:xfrm>
            <a:off x="64008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92" name="Rectangle 232"/>
          <p:cNvSpPr>
            <a:spLocks noChangeArrowheads="1"/>
          </p:cNvSpPr>
          <p:nvPr/>
        </p:nvSpPr>
        <p:spPr bwMode="auto">
          <a:xfrm>
            <a:off x="66294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93" name="Rectangle 233"/>
          <p:cNvSpPr>
            <a:spLocks noChangeArrowheads="1"/>
          </p:cNvSpPr>
          <p:nvPr/>
        </p:nvSpPr>
        <p:spPr bwMode="auto">
          <a:xfrm>
            <a:off x="68580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94" name="Rectangle 234"/>
          <p:cNvSpPr>
            <a:spLocks noChangeArrowheads="1"/>
          </p:cNvSpPr>
          <p:nvPr/>
        </p:nvSpPr>
        <p:spPr bwMode="auto">
          <a:xfrm>
            <a:off x="70866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95" name="Rectangle 235"/>
          <p:cNvSpPr>
            <a:spLocks noChangeArrowheads="1"/>
          </p:cNvSpPr>
          <p:nvPr/>
        </p:nvSpPr>
        <p:spPr bwMode="auto">
          <a:xfrm>
            <a:off x="73152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797EB-F7BE-4675-A38A-CCFA78CFC81C}" type="slidenum">
              <a:rPr lang="en-US"/>
              <a:pPr/>
              <a:t>13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</a:t>
            </a:r>
          </a:p>
        </p:txBody>
      </p:sp>
      <p:grpSp>
        <p:nvGrpSpPr>
          <p:cNvPr id="301083" name="Group 27"/>
          <p:cNvGrpSpPr>
            <a:grpSpLocks/>
          </p:cNvGrpSpPr>
          <p:nvPr/>
        </p:nvGrpSpPr>
        <p:grpSpPr bwMode="auto">
          <a:xfrm>
            <a:off x="152400" y="2057400"/>
            <a:ext cx="6400800" cy="3666440"/>
            <a:chOff x="576" y="1392"/>
            <a:chExt cx="4896" cy="2378"/>
          </a:xfrm>
        </p:grpSpPr>
        <p:sp>
          <p:nvSpPr>
            <p:cNvPr id="301060" name="Line 4"/>
            <p:cNvSpPr>
              <a:spLocks noChangeShapeType="1"/>
            </p:cNvSpPr>
            <p:nvPr/>
          </p:nvSpPr>
          <p:spPr bwMode="auto">
            <a:xfrm>
              <a:off x="1152" y="1824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1344" y="2064"/>
              <a:ext cx="336" cy="33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H1</a:t>
              </a:r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4224" y="2880"/>
              <a:ext cx="336" cy="33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H2</a:t>
              </a:r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1152" y="2880"/>
              <a:ext cx="336" cy="33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H3</a:t>
              </a:r>
            </a:p>
          </p:txBody>
        </p:sp>
        <p:sp>
          <p:nvSpPr>
            <p:cNvPr id="301064" name="Line 8"/>
            <p:cNvSpPr>
              <a:spLocks noChangeShapeType="1"/>
            </p:cNvSpPr>
            <p:nvPr/>
          </p:nvSpPr>
          <p:spPr bwMode="auto">
            <a:xfrm>
              <a:off x="1536" y="18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2592" y="2064"/>
              <a:ext cx="336" cy="33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R1</a:t>
              </a:r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2880" y="2880"/>
              <a:ext cx="336" cy="33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R2</a:t>
              </a:r>
            </a:p>
          </p:txBody>
        </p:sp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448" y="2640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2784" y="18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>
              <a:off x="278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0" name="Line 14"/>
            <p:cNvSpPr>
              <a:spLocks noChangeShapeType="1"/>
            </p:cNvSpPr>
            <p:nvPr/>
          </p:nvSpPr>
          <p:spPr bwMode="auto">
            <a:xfrm>
              <a:off x="3072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>
              <a:off x="4416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2" name="Line 16"/>
            <p:cNvSpPr>
              <a:spLocks noChangeShapeType="1"/>
            </p:cNvSpPr>
            <p:nvPr/>
          </p:nvSpPr>
          <p:spPr bwMode="auto">
            <a:xfrm>
              <a:off x="1008" y="3456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>
              <a:off x="1344" y="32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>
              <a:off x="3072" y="32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5" name="Text Box 19"/>
            <p:cNvSpPr txBox="1">
              <a:spLocks noChangeArrowheads="1"/>
            </p:cNvSpPr>
            <p:nvPr/>
          </p:nvSpPr>
          <p:spPr bwMode="auto">
            <a:xfrm>
              <a:off x="1104" y="1392"/>
              <a:ext cx="2494" cy="3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Mask: </a:t>
              </a:r>
              <a:r>
                <a:rPr lang="en-US" sz="1050" b="1" dirty="0">
                  <a:solidFill>
                    <a:srgbClr val="FF0000"/>
                  </a:solidFill>
                </a:rPr>
                <a:t>255.255.255.128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Number: 128.174.142.128</a:t>
              </a:r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960" y="3448"/>
              <a:ext cx="2496" cy="3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Mask: 255.255.255.0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Number: 128.174.141.0</a:t>
              </a:r>
            </a:p>
          </p:txBody>
        </p:sp>
        <p:sp>
          <p:nvSpPr>
            <p:cNvPr id="301077" name="Text Box 21"/>
            <p:cNvSpPr txBox="1">
              <a:spLocks noChangeArrowheads="1"/>
            </p:cNvSpPr>
            <p:nvPr/>
          </p:nvSpPr>
          <p:spPr bwMode="auto">
            <a:xfrm>
              <a:off x="2980" y="2248"/>
              <a:ext cx="2492" cy="3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Mask: 255.255.255.128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Number: 128.174.142.0</a:t>
              </a:r>
            </a:p>
          </p:txBody>
        </p:sp>
        <p:sp>
          <p:nvSpPr>
            <p:cNvPr id="301078" name="Text Box 22"/>
            <p:cNvSpPr txBox="1">
              <a:spLocks noChangeArrowheads="1"/>
            </p:cNvSpPr>
            <p:nvPr/>
          </p:nvSpPr>
          <p:spPr bwMode="auto">
            <a:xfrm>
              <a:off x="721" y="2400"/>
              <a:ext cx="1531" cy="1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00" b="1"/>
                <a:t>128.174.142.200</a:t>
              </a:r>
            </a:p>
          </p:txBody>
        </p:sp>
        <p:sp>
          <p:nvSpPr>
            <p:cNvPr id="301079" name="Text Box 23"/>
            <p:cNvSpPr txBox="1">
              <a:spLocks noChangeArrowheads="1"/>
            </p:cNvSpPr>
            <p:nvPr/>
          </p:nvSpPr>
          <p:spPr bwMode="auto">
            <a:xfrm>
              <a:off x="576" y="2687"/>
              <a:ext cx="1537" cy="1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50" b="1" dirty="0">
                  <a:solidFill>
                    <a:srgbClr val="FF0000"/>
                  </a:solidFill>
                </a:rPr>
                <a:t>128.174.141.3</a:t>
              </a:r>
            </a:p>
          </p:txBody>
        </p:sp>
        <p:sp>
          <p:nvSpPr>
            <p:cNvPr id="301080" name="Text Box 24"/>
            <p:cNvSpPr txBox="1">
              <a:spLocks noChangeArrowheads="1"/>
            </p:cNvSpPr>
            <p:nvPr/>
          </p:nvSpPr>
          <p:spPr bwMode="auto">
            <a:xfrm>
              <a:off x="3651" y="3217"/>
              <a:ext cx="1533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00" b="1"/>
                <a:t>128.174.142.27</a:t>
              </a:r>
            </a:p>
          </p:txBody>
        </p:sp>
      </p:grpSp>
      <p:sp>
        <p:nvSpPr>
          <p:cNvPr id="301088" name="Rectangle 32"/>
          <p:cNvSpPr>
            <a:spLocks noChangeArrowheads="1"/>
          </p:cNvSpPr>
          <p:nvPr/>
        </p:nvSpPr>
        <p:spPr bwMode="auto">
          <a:xfrm>
            <a:off x="633666" y="1447800"/>
            <a:ext cx="660533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/>
              <a:t>Send an IP packet from H1 to </a:t>
            </a:r>
            <a:r>
              <a:rPr lang="en-US" dirty="0" smtClean="0"/>
              <a:t>H3: send directly or via a router?</a:t>
            </a:r>
            <a:endParaRPr lang="en-US" dirty="0"/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5562600" y="2057400"/>
            <a:ext cx="3429000" cy="411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At H1: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Compute (H3 “subnet number”)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128.174.141.3 AND 255.255.255.128 = 128.174.141.0 </a:t>
            </a:r>
            <a:br>
              <a:rPr lang="en-US"/>
            </a:br>
            <a:r>
              <a:rPr lang="en-US"/>
              <a:t>(</a:t>
            </a:r>
            <a:r>
              <a:rPr lang="en-US" b="1">
                <a:sym typeface="Symbol" pitchFamily="18" charset="2"/>
              </a:rPr>
              <a:t> </a:t>
            </a:r>
            <a:r>
              <a:rPr lang="en-US">
                <a:sym typeface="Symbol" pitchFamily="18" charset="2"/>
              </a:rPr>
              <a:t>128.174.142.128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= H1’s subnet #)</a:t>
            </a: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If result = H1’s subnet number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then H3 and H1 are on the same subnet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Else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route through appropriate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17AA30-BC66-4629-A5BB-9F6BCC7384B1}" type="slidenum">
              <a:rPr lang="en-US"/>
              <a:pPr/>
              <a:t>14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733800"/>
            <a:ext cx="7848600" cy="2540000"/>
          </a:xfrm>
        </p:spPr>
        <p:txBody>
          <a:bodyPr/>
          <a:lstStyle/>
          <a:p>
            <a:r>
              <a:rPr lang="en-US" sz="2000" dirty="0"/>
              <a:t>Example Table from R2</a:t>
            </a:r>
          </a:p>
          <a:p>
            <a:pPr lvl="1"/>
            <a:r>
              <a:rPr lang="en-US" sz="2000" dirty="0"/>
              <a:t>Next </a:t>
            </a:r>
            <a:r>
              <a:rPr lang="en-US" sz="2000" dirty="0" smtClean="0"/>
              <a:t>hop (AND against subnet mask, compare to subnet #)</a:t>
            </a:r>
            <a:endParaRPr lang="en-US" sz="2000" dirty="0"/>
          </a:p>
          <a:p>
            <a:pPr lvl="2"/>
            <a:r>
              <a:rPr lang="en-US" sz="1800" b="1" dirty="0"/>
              <a:t>128.174.142.196	to R1               (why not R3?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128.174.142.95		to Interface 1</a:t>
            </a:r>
          </a:p>
          <a:p>
            <a:pPr lvl="2"/>
            <a:r>
              <a:rPr lang="en-US" sz="1800" dirty="0"/>
              <a:t>128.174.141.137	to Interface 0</a:t>
            </a:r>
          </a:p>
          <a:p>
            <a:pPr lvl="2"/>
            <a:r>
              <a:rPr lang="en-US" sz="1800" dirty="0"/>
              <a:t>129.174.145.18		to R3</a:t>
            </a:r>
          </a:p>
          <a:p>
            <a:pPr lvl="2"/>
            <a:r>
              <a:rPr lang="en-US" sz="1800" dirty="0"/>
              <a:t>131.126.244.15		to R3</a:t>
            </a:r>
          </a:p>
        </p:txBody>
      </p:sp>
      <p:graphicFrame>
        <p:nvGraphicFramePr>
          <p:cNvPr id="270486" name="Group 150"/>
          <p:cNvGraphicFramePr>
            <a:graphicFrameLocks noGrp="1"/>
          </p:cNvGraphicFramePr>
          <p:nvPr/>
        </p:nvGraphicFramePr>
        <p:xfrm>
          <a:off x="838200" y="1371600"/>
          <a:ext cx="7772400" cy="219456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Interface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Interface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128.174.142.128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(Default)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E9B6C-348A-433A-BC2A-14B646221C86}" type="slidenum">
              <a:rPr lang="en-US"/>
              <a:pPr/>
              <a:t>15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pPr lvl="1"/>
            <a:r>
              <a:rPr lang="en-US" dirty="0" smtClean="0"/>
              <a:t>Non-contiguous subnets are difficult to administer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subnets on one physical network</a:t>
            </a:r>
          </a:p>
          <a:p>
            <a:pPr lvl="2"/>
            <a:r>
              <a:rPr lang="en-US" dirty="0"/>
              <a:t>Must be routed through router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Helps address consumption</a:t>
            </a:r>
          </a:p>
          <a:p>
            <a:pPr lvl="2"/>
            <a:r>
              <a:rPr lang="en-US" dirty="0"/>
              <a:t>Better use of class A and B addresses</a:t>
            </a:r>
          </a:p>
          <a:p>
            <a:pPr lvl="1"/>
            <a:r>
              <a:rPr lang="en-US" dirty="0"/>
              <a:t>Helps reduce routing table size of routers outside the organization</a:t>
            </a:r>
          </a:p>
          <a:p>
            <a:pPr lvl="2"/>
            <a:r>
              <a:rPr lang="en-US" dirty="0"/>
              <a:t>one network # per company rather than multiple network numbers per company (one per physical network)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E4B4-3A39-4EAA-9B8A-1A10A3E77419}" type="slidenum">
              <a:rPr lang="en-US"/>
              <a:pPr/>
              <a:t>16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of Scale: need for CIDR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Most companies plan to have more than 255 machines (Class C)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Thus they choose a class B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Otherwise, renumbering is time consuming and can interrupt service.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Class B networks aren’t very efficient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Approximately 16,000 class B networks available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Few organizations have O(10,000) machines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More likely use O(1,000) of the 65,000 addresses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What about multiple class C networks per company?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Routing tables in the core don’t scale</a:t>
            </a:r>
            <a:r>
              <a:rPr lang="en-US" sz="2000" dirty="0"/>
              <a:t> in this case (too many networks)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Protocols do not scale beyond O(10,000)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4E7EE7-E97E-4F8D-B2E1-AEDDD996BDED}" type="slidenum">
              <a:rPr lang="en-US"/>
              <a:pPr/>
              <a:t>17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839200" cy="519113"/>
          </a:xfrm>
        </p:spPr>
        <p:txBody>
          <a:bodyPr/>
          <a:lstStyle/>
          <a:p>
            <a:r>
              <a:rPr lang="en-US" sz="2900"/>
              <a:t>Solution – Classless Interdomain Routing (CIDR) 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696200" cy="5334000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sz="2000" u="sng" dirty="0"/>
              <a:t>Eliminate class </a:t>
            </a:r>
            <a:r>
              <a:rPr lang="en-US" sz="2000" u="sng" dirty="0" smtClean="0"/>
              <a:t>notation </a:t>
            </a:r>
            <a:r>
              <a:rPr lang="en-US" sz="2000" dirty="0" smtClean="0"/>
              <a:t> (A, B, and C are gone!)</a:t>
            </a:r>
            <a:endParaRPr lang="en-US" sz="2000" u="sng" dirty="0"/>
          </a:p>
          <a:p>
            <a:pPr>
              <a:spcAft>
                <a:spcPct val="40000"/>
              </a:spcAft>
            </a:pPr>
            <a:r>
              <a:rPr lang="en-US" sz="2000" u="sng" dirty="0"/>
              <a:t>Generalize</a:t>
            </a:r>
            <a:r>
              <a:rPr lang="en-US" sz="2000" dirty="0"/>
              <a:t> subnet notion and subnet masks (just mask).</a:t>
            </a:r>
          </a:p>
          <a:p>
            <a:pPr>
              <a:spcAft>
                <a:spcPct val="40000"/>
              </a:spcAft>
            </a:pPr>
            <a:r>
              <a:rPr lang="en-US" sz="2000" dirty="0"/>
              <a:t>Allow only contiguous masks</a:t>
            </a:r>
          </a:p>
          <a:p>
            <a:pPr>
              <a:spcAft>
                <a:spcPct val="40000"/>
              </a:spcAft>
            </a:pPr>
            <a:r>
              <a:rPr lang="en-US" sz="2000" dirty="0" smtClean="0"/>
              <a:t>Specify network by  (network no. </a:t>
            </a:r>
            <a:r>
              <a:rPr lang="en-US" sz="4000" b="1" baseline="-10000" dirty="0" smtClean="0"/>
              <a:t>/</a:t>
            </a:r>
            <a:r>
              <a:rPr lang="en-US" sz="2000" dirty="0" smtClean="0"/>
              <a:t> no. of bits in mask)</a:t>
            </a:r>
          </a:p>
          <a:p>
            <a:pPr>
              <a:spcAft>
                <a:spcPct val="40000"/>
              </a:spcAft>
            </a:pPr>
            <a:r>
              <a:rPr lang="en-US" sz="2000" dirty="0" smtClean="0"/>
              <a:t>The </a:t>
            </a:r>
            <a:r>
              <a:rPr lang="en-US" sz="2000" dirty="0"/>
              <a:t>mask is </a:t>
            </a:r>
            <a:r>
              <a:rPr lang="en-US" sz="2000" u="sng" dirty="0"/>
              <a:t>dynamic</a:t>
            </a:r>
          </a:p>
          <a:p>
            <a:pPr lvl="1">
              <a:spcAft>
                <a:spcPct val="40000"/>
              </a:spcAft>
            </a:pPr>
            <a:r>
              <a:rPr lang="en-US" sz="1800" dirty="0" smtClean="0"/>
              <a:t>Think </a:t>
            </a:r>
            <a:r>
              <a:rPr lang="en-US" sz="1800" dirty="0"/>
              <a:t>of a network as a “region” where all machines have the same prefix (network number) in their IP address.</a:t>
            </a:r>
          </a:p>
          <a:p>
            <a:pPr lvl="1">
              <a:spcAft>
                <a:spcPct val="40000"/>
              </a:spcAft>
            </a:pPr>
            <a:r>
              <a:rPr lang="en-US" sz="1800" dirty="0"/>
              <a:t>As you get closer to the destination, the mask size (prefix length) “increases”, I.e. more details are available.</a:t>
            </a:r>
          </a:p>
          <a:p>
            <a:pPr>
              <a:spcAft>
                <a:spcPct val="40000"/>
              </a:spcAft>
            </a:pPr>
            <a:r>
              <a:rPr lang="en-US" sz="2000" dirty="0"/>
              <a:t>Aggregate routes in routing tables – contiguous blocks of network numbers along the same path are aggregated into one network with a  </a:t>
            </a:r>
            <a:r>
              <a:rPr lang="en-US" sz="2000" dirty="0">
                <a:solidFill>
                  <a:srgbClr val="FF0101"/>
                </a:solidFill>
              </a:rPr>
              <a:t>shorter</a:t>
            </a:r>
            <a:r>
              <a:rPr lang="en-US" sz="2000" dirty="0"/>
              <a:t> mask (prefix length)</a:t>
            </a:r>
          </a:p>
          <a:p>
            <a:pPr>
              <a:spcAft>
                <a:spcPct val="40000"/>
              </a:spcAft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AEAB7-9CF1-440E-9CA3-193CBC1AF19A}" type="slidenum">
              <a:rPr lang="en-US"/>
              <a:pPr/>
              <a:t>18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7525"/>
            <a:ext cx="8305800" cy="519113"/>
          </a:xfrm>
        </p:spPr>
        <p:txBody>
          <a:bodyPr/>
          <a:lstStyle/>
          <a:p>
            <a:r>
              <a:rPr lang="en-US"/>
              <a:t>Starting from the bottom </a:t>
            </a:r>
            <a:r>
              <a:rPr lang="en-US">
                <a:sym typeface="Wingdings" pitchFamily="2" charset="2"/>
              </a:rPr>
              <a:t>       </a:t>
            </a: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3325"/>
            <a:ext cx="8305800" cy="253047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sz="2000" dirty="0"/>
              <a:t>Organization X was given a </a:t>
            </a:r>
            <a:r>
              <a:rPr lang="en-US" sz="2000" dirty="0" smtClean="0"/>
              <a:t>“class C” </a:t>
            </a:r>
            <a:r>
              <a:rPr lang="en-US" sz="2000" dirty="0"/>
              <a:t>address block </a:t>
            </a:r>
            <a:r>
              <a:rPr lang="en-US" sz="2000" b="1" dirty="0"/>
              <a:t>192.4.16.0/24</a:t>
            </a:r>
          </a:p>
          <a:p>
            <a:pPr>
              <a:spcAft>
                <a:spcPct val="30000"/>
              </a:spcAft>
            </a:pPr>
            <a:r>
              <a:rPr lang="en-US" sz="2000" dirty="0"/>
              <a:t>But a physical network in the org. has only 6 hosts</a:t>
            </a:r>
          </a:p>
          <a:p>
            <a:pPr>
              <a:spcAft>
                <a:spcPct val="30000"/>
              </a:spcAft>
            </a:pPr>
            <a:r>
              <a:rPr lang="en-US" sz="2000" dirty="0"/>
              <a:t>Thus, for this phys. </a:t>
            </a:r>
            <a:r>
              <a:rPr lang="en-US" sz="2000" dirty="0" err="1"/>
              <a:t>netw</a:t>
            </a:r>
            <a:r>
              <a:rPr lang="en-US" sz="2000" dirty="0"/>
              <a:t>., X </a:t>
            </a:r>
            <a:r>
              <a:rPr lang="en-US" sz="2000" dirty="0" smtClean="0"/>
              <a:t>uses </a:t>
            </a:r>
            <a:r>
              <a:rPr lang="en-US" sz="2000" dirty="0"/>
              <a:t>3 bits for the host (29 for </a:t>
            </a:r>
            <a:r>
              <a:rPr lang="en-US" sz="2000" dirty="0" err="1"/>
              <a:t>netw</a:t>
            </a:r>
            <a:r>
              <a:rPr lang="en-US" sz="2000" dirty="0"/>
              <a:t> </a:t>
            </a:r>
            <a:r>
              <a:rPr lang="en-US" sz="2000" dirty="0" smtClean="0"/>
              <a:t>#)</a:t>
            </a:r>
          </a:p>
          <a:p>
            <a:pPr lvl="1" algn="ctr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dirty="0" smtClean="0"/>
              <a:t>192.4.16.0/29</a:t>
            </a:r>
          </a:p>
          <a:p>
            <a:pPr>
              <a:spcAft>
                <a:spcPct val="30000"/>
              </a:spcAft>
            </a:pPr>
            <a:r>
              <a:rPr lang="en-US" sz="2000" dirty="0" smtClean="0"/>
              <a:t>Remaining </a:t>
            </a:r>
            <a:r>
              <a:rPr lang="en-US" sz="2000" dirty="0"/>
              <a:t>addresses may be given to other physical </a:t>
            </a:r>
            <a:r>
              <a:rPr lang="en-US" sz="2000" dirty="0" smtClean="0"/>
              <a:t>networks</a:t>
            </a:r>
            <a:endParaRPr lang="en-US" sz="2000" dirty="0"/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685800" y="3657600"/>
            <a:ext cx="6400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192.4.16.0/24 Class C address block given to </a:t>
            </a:r>
            <a:r>
              <a:rPr lang="en-US" dirty="0" smtClean="0"/>
              <a:t>organization X</a:t>
            </a:r>
            <a:endParaRPr lang="en-US" dirty="0"/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35052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37338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39624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41910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7620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9906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07" name="Rectangle 11"/>
          <p:cNvSpPr>
            <a:spLocks noChangeArrowheads="1"/>
          </p:cNvSpPr>
          <p:nvPr/>
        </p:nvSpPr>
        <p:spPr bwMode="auto">
          <a:xfrm>
            <a:off x="12192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14478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16764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0" name="Rectangle 14"/>
          <p:cNvSpPr>
            <a:spLocks noChangeArrowheads="1"/>
          </p:cNvSpPr>
          <p:nvPr/>
        </p:nvSpPr>
        <p:spPr bwMode="auto">
          <a:xfrm>
            <a:off x="19050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21336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2" name="Rectangle 16"/>
          <p:cNvSpPr>
            <a:spLocks noChangeArrowheads="1"/>
          </p:cNvSpPr>
          <p:nvPr/>
        </p:nvSpPr>
        <p:spPr bwMode="auto">
          <a:xfrm>
            <a:off x="23622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3" name="Rectangle 17"/>
          <p:cNvSpPr>
            <a:spLocks noChangeArrowheads="1"/>
          </p:cNvSpPr>
          <p:nvPr/>
        </p:nvSpPr>
        <p:spPr bwMode="auto">
          <a:xfrm>
            <a:off x="25908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4" name="Rectangle 18"/>
          <p:cNvSpPr>
            <a:spLocks noChangeArrowheads="1"/>
          </p:cNvSpPr>
          <p:nvPr/>
        </p:nvSpPr>
        <p:spPr bwMode="auto">
          <a:xfrm>
            <a:off x="28194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5" name="Rectangle 19"/>
          <p:cNvSpPr>
            <a:spLocks noChangeArrowheads="1"/>
          </p:cNvSpPr>
          <p:nvPr/>
        </p:nvSpPr>
        <p:spPr bwMode="auto">
          <a:xfrm>
            <a:off x="30480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6" name="Rectangle 20"/>
          <p:cNvSpPr>
            <a:spLocks noChangeArrowheads="1"/>
          </p:cNvSpPr>
          <p:nvPr/>
        </p:nvSpPr>
        <p:spPr bwMode="auto">
          <a:xfrm>
            <a:off x="32766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7" name="Rectangle 21"/>
          <p:cNvSpPr>
            <a:spLocks noChangeArrowheads="1"/>
          </p:cNvSpPr>
          <p:nvPr/>
        </p:nvSpPr>
        <p:spPr bwMode="auto">
          <a:xfrm>
            <a:off x="71628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18" name="Rectangle 22"/>
          <p:cNvSpPr>
            <a:spLocks noChangeArrowheads="1"/>
          </p:cNvSpPr>
          <p:nvPr/>
        </p:nvSpPr>
        <p:spPr bwMode="auto">
          <a:xfrm>
            <a:off x="73914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19" name="Rectangle 23"/>
          <p:cNvSpPr>
            <a:spLocks noChangeArrowheads="1"/>
          </p:cNvSpPr>
          <p:nvPr/>
        </p:nvSpPr>
        <p:spPr bwMode="auto">
          <a:xfrm>
            <a:off x="76200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20" name="Rectangle 24"/>
          <p:cNvSpPr>
            <a:spLocks noChangeArrowheads="1"/>
          </p:cNvSpPr>
          <p:nvPr/>
        </p:nvSpPr>
        <p:spPr bwMode="auto">
          <a:xfrm>
            <a:off x="78486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21" name="Rectangle 25"/>
          <p:cNvSpPr>
            <a:spLocks noChangeArrowheads="1"/>
          </p:cNvSpPr>
          <p:nvPr/>
        </p:nvSpPr>
        <p:spPr bwMode="auto">
          <a:xfrm>
            <a:off x="44196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2" name="Rectangle 26"/>
          <p:cNvSpPr>
            <a:spLocks noChangeArrowheads="1"/>
          </p:cNvSpPr>
          <p:nvPr/>
        </p:nvSpPr>
        <p:spPr bwMode="auto">
          <a:xfrm>
            <a:off x="46482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3" name="Rectangle 27"/>
          <p:cNvSpPr>
            <a:spLocks noChangeArrowheads="1"/>
          </p:cNvSpPr>
          <p:nvPr/>
        </p:nvSpPr>
        <p:spPr bwMode="auto">
          <a:xfrm>
            <a:off x="48768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4" name="Rectangle 28"/>
          <p:cNvSpPr>
            <a:spLocks noChangeArrowheads="1"/>
          </p:cNvSpPr>
          <p:nvPr/>
        </p:nvSpPr>
        <p:spPr bwMode="auto">
          <a:xfrm>
            <a:off x="51054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25" name="Rectangle 29"/>
          <p:cNvSpPr>
            <a:spLocks noChangeArrowheads="1"/>
          </p:cNvSpPr>
          <p:nvPr/>
        </p:nvSpPr>
        <p:spPr bwMode="auto">
          <a:xfrm>
            <a:off x="53340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6" name="Rectangle 30"/>
          <p:cNvSpPr>
            <a:spLocks noChangeArrowheads="1"/>
          </p:cNvSpPr>
          <p:nvPr/>
        </p:nvSpPr>
        <p:spPr bwMode="auto">
          <a:xfrm>
            <a:off x="55626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7" name="Rectangle 31"/>
          <p:cNvSpPr>
            <a:spLocks noChangeArrowheads="1"/>
          </p:cNvSpPr>
          <p:nvPr/>
        </p:nvSpPr>
        <p:spPr bwMode="auto">
          <a:xfrm>
            <a:off x="57912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8" name="Rectangle 32"/>
          <p:cNvSpPr>
            <a:spLocks noChangeArrowheads="1"/>
          </p:cNvSpPr>
          <p:nvPr/>
        </p:nvSpPr>
        <p:spPr bwMode="auto">
          <a:xfrm>
            <a:off x="60198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9" name="Rectangle 33"/>
          <p:cNvSpPr>
            <a:spLocks noChangeArrowheads="1"/>
          </p:cNvSpPr>
          <p:nvPr/>
        </p:nvSpPr>
        <p:spPr bwMode="auto">
          <a:xfrm>
            <a:off x="62484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30" name="Rectangle 34"/>
          <p:cNvSpPr>
            <a:spLocks noChangeArrowheads="1"/>
          </p:cNvSpPr>
          <p:nvPr/>
        </p:nvSpPr>
        <p:spPr bwMode="auto">
          <a:xfrm>
            <a:off x="64770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31" name="Rectangle 35"/>
          <p:cNvSpPr>
            <a:spLocks noChangeArrowheads="1"/>
          </p:cNvSpPr>
          <p:nvPr/>
        </p:nvSpPr>
        <p:spPr bwMode="auto">
          <a:xfrm>
            <a:off x="67056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32" name="Rectangle 36"/>
          <p:cNvSpPr>
            <a:spLocks noChangeArrowheads="1"/>
          </p:cNvSpPr>
          <p:nvPr/>
        </p:nvSpPr>
        <p:spPr bwMode="auto">
          <a:xfrm>
            <a:off x="69342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33" name="Text Box 37"/>
          <p:cNvSpPr txBox="1">
            <a:spLocks noChangeArrowheads="1"/>
          </p:cNvSpPr>
          <p:nvPr/>
        </p:nvSpPr>
        <p:spPr bwMode="auto">
          <a:xfrm>
            <a:off x="2133600" y="4664075"/>
            <a:ext cx="35814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24 bits identify the class C network</a:t>
            </a:r>
          </a:p>
        </p:txBody>
      </p:sp>
      <p:sp>
        <p:nvSpPr>
          <p:cNvPr id="311385" name="Text Box 89"/>
          <p:cNvSpPr txBox="1">
            <a:spLocks noChangeArrowheads="1"/>
          </p:cNvSpPr>
          <p:nvPr/>
        </p:nvSpPr>
        <p:spPr bwMode="auto">
          <a:xfrm>
            <a:off x="685800" y="4953000"/>
            <a:ext cx="6400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192.4.16.0/29 Network number of small physical network</a:t>
            </a:r>
          </a:p>
        </p:txBody>
      </p:sp>
      <p:sp>
        <p:nvSpPr>
          <p:cNvPr id="311386" name="Rectangle 90"/>
          <p:cNvSpPr>
            <a:spLocks noChangeArrowheads="1"/>
          </p:cNvSpPr>
          <p:nvPr/>
        </p:nvSpPr>
        <p:spPr bwMode="auto">
          <a:xfrm>
            <a:off x="35052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87" name="Rectangle 91"/>
          <p:cNvSpPr>
            <a:spLocks noChangeArrowheads="1"/>
          </p:cNvSpPr>
          <p:nvPr/>
        </p:nvSpPr>
        <p:spPr bwMode="auto">
          <a:xfrm>
            <a:off x="37338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88" name="Rectangle 92"/>
          <p:cNvSpPr>
            <a:spLocks noChangeArrowheads="1"/>
          </p:cNvSpPr>
          <p:nvPr/>
        </p:nvSpPr>
        <p:spPr bwMode="auto">
          <a:xfrm>
            <a:off x="3962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89" name="Rectangle 93"/>
          <p:cNvSpPr>
            <a:spLocks noChangeArrowheads="1"/>
          </p:cNvSpPr>
          <p:nvPr/>
        </p:nvSpPr>
        <p:spPr bwMode="auto">
          <a:xfrm>
            <a:off x="41910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0" name="Rectangle 94"/>
          <p:cNvSpPr>
            <a:spLocks noChangeArrowheads="1"/>
          </p:cNvSpPr>
          <p:nvPr/>
        </p:nvSpPr>
        <p:spPr bwMode="auto">
          <a:xfrm>
            <a:off x="7620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91" name="Rectangle 95"/>
          <p:cNvSpPr>
            <a:spLocks noChangeArrowheads="1"/>
          </p:cNvSpPr>
          <p:nvPr/>
        </p:nvSpPr>
        <p:spPr bwMode="auto">
          <a:xfrm>
            <a:off x="990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92" name="Rectangle 96"/>
          <p:cNvSpPr>
            <a:spLocks noChangeArrowheads="1"/>
          </p:cNvSpPr>
          <p:nvPr/>
        </p:nvSpPr>
        <p:spPr bwMode="auto">
          <a:xfrm>
            <a:off x="12192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3" name="Rectangle 97"/>
          <p:cNvSpPr>
            <a:spLocks noChangeArrowheads="1"/>
          </p:cNvSpPr>
          <p:nvPr/>
        </p:nvSpPr>
        <p:spPr bwMode="auto">
          <a:xfrm>
            <a:off x="14478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4" name="Rectangle 98"/>
          <p:cNvSpPr>
            <a:spLocks noChangeArrowheads="1"/>
          </p:cNvSpPr>
          <p:nvPr/>
        </p:nvSpPr>
        <p:spPr bwMode="auto">
          <a:xfrm>
            <a:off x="16764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5" name="Rectangle 99"/>
          <p:cNvSpPr>
            <a:spLocks noChangeArrowheads="1"/>
          </p:cNvSpPr>
          <p:nvPr/>
        </p:nvSpPr>
        <p:spPr bwMode="auto">
          <a:xfrm>
            <a:off x="19050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6" name="Rectangle 100"/>
          <p:cNvSpPr>
            <a:spLocks noChangeArrowheads="1"/>
          </p:cNvSpPr>
          <p:nvPr/>
        </p:nvSpPr>
        <p:spPr bwMode="auto">
          <a:xfrm>
            <a:off x="2133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7" name="Rectangle 101"/>
          <p:cNvSpPr>
            <a:spLocks noChangeArrowheads="1"/>
          </p:cNvSpPr>
          <p:nvPr/>
        </p:nvSpPr>
        <p:spPr bwMode="auto">
          <a:xfrm>
            <a:off x="23622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8" name="Rectangle 102"/>
          <p:cNvSpPr>
            <a:spLocks noChangeArrowheads="1"/>
          </p:cNvSpPr>
          <p:nvPr/>
        </p:nvSpPr>
        <p:spPr bwMode="auto">
          <a:xfrm>
            <a:off x="25908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9" name="Rectangle 103"/>
          <p:cNvSpPr>
            <a:spLocks noChangeArrowheads="1"/>
          </p:cNvSpPr>
          <p:nvPr/>
        </p:nvSpPr>
        <p:spPr bwMode="auto">
          <a:xfrm>
            <a:off x="2819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0" name="Rectangle 104"/>
          <p:cNvSpPr>
            <a:spLocks noChangeArrowheads="1"/>
          </p:cNvSpPr>
          <p:nvPr/>
        </p:nvSpPr>
        <p:spPr bwMode="auto">
          <a:xfrm>
            <a:off x="30480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1" name="Rectangle 105"/>
          <p:cNvSpPr>
            <a:spLocks noChangeArrowheads="1"/>
          </p:cNvSpPr>
          <p:nvPr/>
        </p:nvSpPr>
        <p:spPr bwMode="auto">
          <a:xfrm>
            <a:off x="32766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2" name="Rectangle 106"/>
          <p:cNvSpPr>
            <a:spLocks noChangeArrowheads="1"/>
          </p:cNvSpPr>
          <p:nvPr/>
        </p:nvSpPr>
        <p:spPr bwMode="auto">
          <a:xfrm>
            <a:off x="71628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3" name="Rectangle 107"/>
          <p:cNvSpPr>
            <a:spLocks noChangeArrowheads="1"/>
          </p:cNvSpPr>
          <p:nvPr/>
        </p:nvSpPr>
        <p:spPr bwMode="auto">
          <a:xfrm>
            <a:off x="73914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404" name="Rectangle 108"/>
          <p:cNvSpPr>
            <a:spLocks noChangeArrowheads="1"/>
          </p:cNvSpPr>
          <p:nvPr/>
        </p:nvSpPr>
        <p:spPr bwMode="auto">
          <a:xfrm>
            <a:off x="76200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405" name="Rectangle 109"/>
          <p:cNvSpPr>
            <a:spLocks noChangeArrowheads="1"/>
          </p:cNvSpPr>
          <p:nvPr/>
        </p:nvSpPr>
        <p:spPr bwMode="auto">
          <a:xfrm>
            <a:off x="78486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406" name="Rectangle 110"/>
          <p:cNvSpPr>
            <a:spLocks noChangeArrowheads="1"/>
          </p:cNvSpPr>
          <p:nvPr/>
        </p:nvSpPr>
        <p:spPr bwMode="auto">
          <a:xfrm>
            <a:off x="44196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7" name="Rectangle 111"/>
          <p:cNvSpPr>
            <a:spLocks noChangeArrowheads="1"/>
          </p:cNvSpPr>
          <p:nvPr/>
        </p:nvSpPr>
        <p:spPr bwMode="auto">
          <a:xfrm>
            <a:off x="46482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8" name="Rectangle 112"/>
          <p:cNvSpPr>
            <a:spLocks noChangeArrowheads="1"/>
          </p:cNvSpPr>
          <p:nvPr/>
        </p:nvSpPr>
        <p:spPr bwMode="auto">
          <a:xfrm>
            <a:off x="48768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9" name="Rectangle 113"/>
          <p:cNvSpPr>
            <a:spLocks noChangeArrowheads="1"/>
          </p:cNvSpPr>
          <p:nvPr/>
        </p:nvSpPr>
        <p:spPr bwMode="auto">
          <a:xfrm>
            <a:off x="51054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410" name="Rectangle 114"/>
          <p:cNvSpPr>
            <a:spLocks noChangeArrowheads="1"/>
          </p:cNvSpPr>
          <p:nvPr/>
        </p:nvSpPr>
        <p:spPr bwMode="auto">
          <a:xfrm>
            <a:off x="53340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1" name="Rectangle 115"/>
          <p:cNvSpPr>
            <a:spLocks noChangeArrowheads="1"/>
          </p:cNvSpPr>
          <p:nvPr/>
        </p:nvSpPr>
        <p:spPr bwMode="auto">
          <a:xfrm>
            <a:off x="55626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2" name="Rectangle 116"/>
          <p:cNvSpPr>
            <a:spLocks noChangeArrowheads="1"/>
          </p:cNvSpPr>
          <p:nvPr/>
        </p:nvSpPr>
        <p:spPr bwMode="auto">
          <a:xfrm>
            <a:off x="57912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3" name="Rectangle 117"/>
          <p:cNvSpPr>
            <a:spLocks noChangeArrowheads="1"/>
          </p:cNvSpPr>
          <p:nvPr/>
        </p:nvSpPr>
        <p:spPr bwMode="auto">
          <a:xfrm>
            <a:off x="60198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4" name="Rectangle 118"/>
          <p:cNvSpPr>
            <a:spLocks noChangeArrowheads="1"/>
          </p:cNvSpPr>
          <p:nvPr/>
        </p:nvSpPr>
        <p:spPr bwMode="auto">
          <a:xfrm>
            <a:off x="62484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5" name="Rectangle 119"/>
          <p:cNvSpPr>
            <a:spLocks noChangeArrowheads="1"/>
          </p:cNvSpPr>
          <p:nvPr/>
        </p:nvSpPr>
        <p:spPr bwMode="auto">
          <a:xfrm>
            <a:off x="64770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6" name="Rectangle 120"/>
          <p:cNvSpPr>
            <a:spLocks noChangeArrowheads="1"/>
          </p:cNvSpPr>
          <p:nvPr/>
        </p:nvSpPr>
        <p:spPr bwMode="auto">
          <a:xfrm>
            <a:off x="67056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7" name="Rectangle 121"/>
          <p:cNvSpPr>
            <a:spLocks noChangeArrowheads="1"/>
          </p:cNvSpPr>
          <p:nvPr/>
        </p:nvSpPr>
        <p:spPr bwMode="auto">
          <a:xfrm>
            <a:off x="69342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8" name="Text Box 122"/>
          <p:cNvSpPr txBox="1">
            <a:spLocks noChangeArrowheads="1"/>
          </p:cNvSpPr>
          <p:nvPr/>
        </p:nvSpPr>
        <p:spPr bwMode="auto">
          <a:xfrm>
            <a:off x="288925" y="2992438"/>
            <a:ext cx="184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1419" name="AutoShape 123"/>
          <p:cNvSpPr>
            <a:spLocks/>
          </p:cNvSpPr>
          <p:nvPr/>
        </p:nvSpPr>
        <p:spPr bwMode="auto">
          <a:xfrm rot="-5400000">
            <a:off x="3390900" y="1790700"/>
            <a:ext cx="228600" cy="5486400"/>
          </a:xfrm>
          <a:prstGeom prst="leftBrace">
            <a:avLst>
              <a:gd name="adj1" fmla="val 2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20" name="Text Box 124"/>
          <p:cNvSpPr txBox="1">
            <a:spLocks noChangeArrowheads="1"/>
          </p:cNvSpPr>
          <p:nvPr/>
        </p:nvSpPr>
        <p:spPr bwMode="auto">
          <a:xfrm>
            <a:off x="4191000" y="5867400"/>
            <a:ext cx="35814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29 bits identify the physical network</a:t>
            </a:r>
          </a:p>
        </p:txBody>
      </p:sp>
      <p:sp>
        <p:nvSpPr>
          <p:cNvPr id="311421" name="AutoShape 125"/>
          <p:cNvSpPr>
            <a:spLocks/>
          </p:cNvSpPr>
          <p:nvPr/>
        </p:nvSpPr>
        <p:spPr bwMode="auto">
          <a:xfrm rot="-5400000">
            <a:off x="3954462" y="2506663"/>
            <a:ext cx="168275" cy="6553200"/>
          </a:xfrm>
          <a:prstGeom prst="leftBrace">
            <a:avLst>
              <a:gd name="adj1" fmla="val 32452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650773-4B59-4CC8-9645-43D55F04A006}" type="slidenum">
              <a:rPr lang="en-US"/>
              <a:pPr/>
              <a:t>19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305800" cy="519113"/>
          </a:xfrm>
        </p:spPr>
        <p:txBody>
          <a:bodyPr/>
          <a:lstStyle/>
          <a:p>
            <a:r>
              <a:rPr lang="en-US"/>
              <a:t>Further Aggregation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2743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Assume organization X is given a block of </a:t>
            </a:r>
            <a:r>
              <a:rPr lang="en-US" sz="1800" u="sng" dirty="0"/>
              <a:t>16 contiguous</a:t>
            </a:r>
            <a:r>
              <a:rPr lang="en-US" sz="1800" dirty="0"/>
              <a:t> C </a:t>
            </a:r>
            <a:r>
              <a:rPr lang="en-US" sz="1800" dirty="0" err="1"/>
              <a:t>netw</a:t>
            </a:r>
            <a:r>
              <a:rPr lang="en-US" sz="1800" dirty="0"/>
              <a:t> numbers. 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E.g. 192.4.16.0/24 – </a:t>
            </a:r>
            <a:r>
              <a:rPr lang="en-US" sz="1800" dirty="0" smtClean="0"/>
              <a:t>192.4.31.0/24 (see picture below)</a:t>
            </a:r>
            <a:endParaRPr lang="en-US" sz="1800" dirty="0"/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 smtClean="0"/>
              <a:t>Organization </a:t>
            </a:r>
            <a:r>
              <a:rPr lang="en-US" sz="1800" dirty="0"/>
              <a:t>X is identified by </a:t>
            </a:r>
            <a:r>
              <a:rPr lang="en-US" sz="1800" b="1" dirty="0"/>
              <a:t>192.4.16.0/20</a:t>
            </a:r>
            <a:r>
              <a:rPr lang="en-US" sz="1800" dirty="0"/>
              <a:t>, where  </a:t>
            </a:r>
            <a:r>
              <a:rPr lang="en-US" sz="1800" dirty="0" smtClean="0"/>
              <a:t>network </a:t>
            </a:r>
            <a:r>
              <a:rPr lang="en-US" sz="1800" dirty="0"/>
              <a:t>number 192.4.16.0, and prefix length (mask) is 20 bits.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 smtClean="0"/>
              <a:t>Routers </a:t>
            </a:r>
            <a:r>
              <a:rPr lang="en-US" sz="1800" u="sng" dirty="0" smtClean="0"/>
              <a:t>outside the organization have one entry</a:t>
            </a:r>
            <a:r>
              <a:rPr lang="en-US" sz="1800" dirty="0" smtClean="0"/>
              <a:t>, rather than 16 entries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 smtClean="0"/>
              <a:t>Block </a:t>
            </a:r>
            <a:r>
              <a:rPr lang="en-US" sz="1800" dirty="0"/>
              <a:t>size </a:t>
            </a:r>
            <a:r>
              <a:rPr lang="en-US" sz="1800" dirty="0" smtClean="0"/>
              <a:t>(# of addresses) must </a:t>
            </a:r>
            <a:r>
              <a:rPr lang="en-US" sz="1800" dirty="0"/>
              <a:t>be a power of 2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Network number may be any number of bits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914400" y="4343400"/>
            <a:ext cx="411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192.4.31.0/24 Last class C network #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37338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39624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1910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44196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9906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auto">
          <a:xfrm>
            <a:off x="12192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14478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8" name="Rectangle 14"/>
          <p:cNvSpPr>
            <a:spLocks noChangeArrowheads="1"/>
          </p:cNvSpPr>
          <p:nvPr/>
        </p:nvSpPr>
        <p:spPr bwMode="auto">
          <a:xfrm>
            <a:off x="16764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19050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21336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1" name="Rectangle 17"/>
          <p:cNvSpPr>
            <a:spLocks noChangeArrowheads="1"/>
          </p:cNvSpPr>
          <p:nvPr/>
        </p:nvSpPr>
        <p:spPr bwMode="auto">
          <a:xfrm>
            <a:off x="23622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2" name="Rectangle 18"/>
          <p:cNvSpPr>
            <a:spLocks noChangeArrowheads="1"/>
          </p:cNvSpPr>
          <p:nvPr/>
        </p:nvSpPr>
        <p:spPr bwMode="auto">
          <a:xfrm>
            <a:off x="25908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3" name="Rectangle 19"/>
          <p:cNvSpPr>
            <a:spLocks noChangeArrowheads="1"/>
          </p:cNvSpPr>
          <p:nvPr/>
        </p:nvSpPr>
        <p:spPr bwMode="auto">
          <a:xfrm>
            <a:off x="28194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4" name="Rectangle 20"/>
          <p:cNvSpPr>
            <a:spLocks noChangeArrowheads="1"/>
          </p:cNvSpPr>
          <p:nvPr/>
        </p:nvSpPr>
        <p:spPr bwMode="auto">
          <a:xfrm>
            <a:off x="30480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5" name="Rectangle 21"/>
          <p:cNvSpPr>
            <a:spLocks noChangeArrowheads="1"/>
          </p:cNvSpPr>
          <p:nvPr/>
        </p:nvSpPr>
        <p:spPr bwMode="auto">
          <a:xfrm>
            <a:off x="32766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6" name="Rectangle 22"/>
          <p:cNvSpPr>
            <a:spLocks noChangeArrowheads="1"/>
          </p:cNvSpPr>
          <p:nvPr/>
        </p:nvSpPr>
        <p:spPr bwMode="auto">
          <a:xfrm>
            <a:off x="35052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7" name="Rectangle 23"/>
          <p:cNvSpPr>
            <a:spLocks noChangeArrowheads="1"/>
          </p:cNvSpPr>
          <p:nvPr/>
        </p:nvSpPr>
        <p:spPr bwMode="auto">
          <a:xfrm>
            <a:off x="73914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28" name="Rectangle 24"/>
          <p:cNvSpPr>
            <a:spLocks noChangeArrowheads="1"/>
          </p:cNvSpPr>
          <p:nvPr/>
        </p:nvSpPr>
        <p:spPr bwMode="auto">
          <a:xfrm>
            <a:off x="76200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29" name="Rectangle 25"/>
          <p:cNvSpPr>
            <a:spLocks noChangeArrowheads="1"/>
          </p:cNvSpPr>
          <p:nvPr/>
        </p:nvSpPr>
        <p:spPr bwMode="auto">
          <a:xfrm>
            <a:off x="78486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30" name="Rectangle 26"/>
          <p:cNvSpPr>
            <a:spLocks noChangeArrowheads="1"/>
          </p:cNvSpPr>
          <p:nvPr/>
        </p:nvSpPr>
        <p:spPr bwMode="auto">
          <a:xfrm>
            <a:off x="80772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31" name="Rectangle 27"/>
          <p:cNvSpPr>
            <a:spLocks noChangeArrowheads="1"/>
          </p:cNvSpPr>
          <p:nvPr/>
        </p:nvSpPr>
        <p:spPr bwMode="auto">
          <a:xfrm>
            <a:off x="4648200" y="4648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32" name="Rectangle 28"/>
          <p:cNvSpPr>
            <a:spLocks noChangeArrowheads="1"/>
          </p:cNvSpPr>
          <p:nvPr/>
        </p:nvSpPr>
        <p:spPr bwMode="auto">
          <a:xfrm>
            <a:off x="4876800" y="4648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33" name="Rectangle 29"/>
          <p:cNvSpPr>
            <a:spLocks noChangeArrowheads="1"/>
          </p:cNvSpPr>
          <p:nvPr/>
        </p:nvSpPr>
        <p:spPr bwMode="auto">
          <a:xfrm>
            <a:off x="5105400" y="4648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34" name="Rectangle 30"/>
          <p:cNvSpPr>
            <a:spLocks noChangeArrowheads="1"/>
          </p:cNvSpPr>
          <p:nvPr/>
        </p:nvSpPr>
        <p:spPr bwMode="auto">
          <a:xfrm>
            <a:off x="5334000" y="4648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35" name="Rectangle 31"/>
          <p:cNvSpPr>
            <a:spLocks noChangeArrowheads="1"/>
          </p:cNvSpPr>
          <p:nvPr/>
        </p:nvSpPr>
        <p:spPr bwMode="auto">
          <a:xfrm>
            <a:off x="5562600" y="46482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 dirty="0"/>
              <a:t>1</a:t>
            </a:r>
          </a:p>
        </p:txBody>
      </p:sp>
      <p:sp>
        <p:nvSpPr>
          <p:cNvPr id="303136" name="Rectangle 32"/>
          <p:cNvSpPr>
            <a:spLocks noChangeArrowheads="1"/>
          </p:cNvSpPr>
          <p:nvPr/>
        </p:nvSpPr>
        <p:spPr bwMode="auto">
          <a:xfrm>
            <a:off x="5791200" y="46482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37" name="Rectangle 33"/>
          <p:cNvSpPr>
            <a:spLocks noChangeArrowheads="1"/>
          </p:cNvSpPr>
          <p:nvPr/>
        </p:nvSpPr>
        <p:spPr bwMode="auto">
          <a:xfrm>
            <a:off x="6019800" y="46482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38" name="Rectangle 34"/>
          <p:cNvSpPr>
            <a:spLocks noChangeArrowheads="1"/>
          </p:cNvSpPr>
          <p:nvPr/>
        </p:nvSpPr>
        <p:spPr bwMode="auto">
          <a:xfrm>
            <a:off x="6248400" y="46482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39" name="Rectangle 35"/>
          <p:cNvSpPr>
            <a:spLocks noChangeArrowheads="1"/>
          </p:cNvSpPr>
          <p:nvPr/>
        </p:nvSpPr>
        <p:spPr bwMode="auto">
          <a:xfrm>
            <a:off x="64770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40" name="Rectangle 36"/>
          <p:cNvSpPr>
            <a:spLocks noChangeArrowheads="1"/>
          </p:cNvSpPr>
          <p:nvPr/>
        </p:nvSpPr>
        <p:spPr bwMode="auto">
          <a:xfrm>
            <a:off x="67056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41" name="Rectangle 37"/>
          <p:cNvSpPr>
            <a:spLocks noChangeArrowheads="1"/>
          </p:cNvSpPr>
          <p:nvPr/>
        </p:nvSpPr>
        <p:spPr bwMode="auto">
          <a:xfrm>
            <a:off x="69342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42" name="Rectangle 38"/>
          <p:cNvSpPr>
            <a:spLocks noChangeArrowheads="1"/>
          </p:cNvSpPr>
          <p:nvPr/>
        </p:nvSpPr>
        <p:spPr bwMode="auto">
          <a:xfrm>
            <a:off x="71628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44" name="Text Box 40"/>
          <p:cNvSpPr txBox="1">
            <a:spLocks noChangeArrowheads="1"/>
          </p:cNvSpPr>
          <p:nvPr/>
        </p:nvSpPr>
        <p:spPr bwMode="auto">
          <a:xfrm>
            <a:off x="914400" y="3733800"/>
            <a:ext cx="411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192.4.16.0/24 First class C network # </a:t>
            </a:r>
          </a:p>
        </p:txBody>
      </p:sp>
      <p:sp>
        <p:nvSpPr>
          <p:cNvPr id="303145" name="Rectangle 41"/>
          <p:cNvSpPr>
            <a:spLocks noChangeArrowheads="1"/>
          </p:cNvSpPr>
          <p:nvPr/>
        </p:nvSpPr>
        <p:spPr bwMode="auto">
          <a:xfrm>
            <a:off x="37338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46" name="Rectangle 42"/>
          <p:cNvSpPr>
            <a:spLocks noChangeArrowheads="1"/>
          </p:cNvSpPr>
          <p:nvPr/>
        </p:nvSpPr>
        <p:spPr bwMode="auto">
          <a:xfrm>
            <a:off x="39624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47" name="Rectangle 43"/>
          <p:cNvSpPr>
            <a:spLocks noChangeArrowheads="1"/>
          </p:cNvSpPr>
          <p:nvPr/>
        </p:nvSpPr>
        <p:spPr bwMode="auto">
          <a:xfrm>
            <a:off x="41910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48" name="Rectangle 44"/>
          <p:cNvSpPr>
            <a:spLocks noChangeArrowheads="1"/>
          </p:cNvSpPr>
          <p:nvPr/>
        </p:nvSpPr>
        <p:spPr bwMode="auto">
          <a:xfrm>
            <a:off x="44196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49" name="Rectangle 45"/>
          <p:cNvSpPr>
            <a:spLocks noChangeArrowheads="1"/>
          </p:cNvSpPr>
          <p:nvPr/>
        </p:nvSpPr>
        <p:spPr bwMode="auto">
          <a:xfrm>
            <a:off x="9906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50" name="Rectangle 46"/>
          <p:cNvSpPr>
            <a:spLocks noChangeArrowheads="1"/>
          </p:cNvSpPr>
          <p:nvPr/>
        </p:nvSpPr>
        <p:spPr bwMode="auto">
          <a:xfrm>
            <a:off x="12192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14478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2" name="Rectangle 48"/>
          <p:cNvSpPr>
            <a:spLocks noChangeArrowheads="1"/>
          </p:cNvSpPr>
          <p:nvPr/>
        </p:nvSpPr>
        <p:spPr bwMode="auto">
          <a:xfrm>
            <a:off x="16764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3" name="Rectangle 49"/>
          <p:cNvSpPr>
            <a:spLocks noChangeArrowheads="1"/>
          </p:cNvSpPr>
          <p:nvPr/>
        </p:nvSpPr>
        <p:spPr bwMode="auto">
          <a:xfrm>
            <a:off x="19050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4" name="Rectangle 50"/>
          <p:cNvSpPr>
            <a:spLocks noChangeArrowheads="1"/>
          </p:cNvSpPr>
          <p:nvPr/>
        </p:nvSpPr>
        <p:spPr bwMode="auto">
          <a:xfrm>
            <a:off x="21336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5" name="Rectangle 51"/>
          <p:cNvSpPr>
            <a:spLocks noChangeArrowheads="1"/>
          </p:cNvSpPr>
          <p:nvPr/>
        </p:nvSpPr>
        <p:spPr bwMode="auto">
          <a:xfrm>
            <a:off x="23622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6" name="Rectangle 52"/>
          <p:cNvSpPr>
            <a:spLocks noChangeArrowheads="1"/>
          </p:cNvSpPr>
          <p:nvPr/>
        </p:nvSpPr>
        <p:spPr bwMode="auto">
          <a:xfrm>
            <a:off x="25908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7" name="Rectangle 53"/>
          <p:cNvSpPr>
            <a:spLocks noChangeArrowheads="1"/>
          </p:cNvSpPr>
          <p:nvPr/>
        </p:nvSpPr>
        <p:spPr bwMode="auto">
          <a:xfrm>
            <a:off x="28194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8" name="Rectangle 54"/>
          <p:cNvSpPr>
            <a:spLocks noChangeArrowheads="1"/>
          </p:cNvSpPr>
          <p:nvPr/>
        </p:nvSpPr>
        <p:spPr bwMode="auto">
          <a:xfrm>
            <a:off x="30480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9" name="Rectangle 55"/>
          <p:cNvSpPr>
            <a:spLocks noChangeArrowheads="1"/>
          </p:cNvSpPr>
          <p:nvPr/>
        </p:nvSpPr>
        <p:spPr bwMode="auto">
          <a:xfrm>
            <a:off x="32766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0" name="Rectangle 56"/>
          <p:cNvSpPr>
            <a:spLocks noChangeArrowheads="1"/>
          </p:cNvSpPr>
          <p:nvPr/>
        </p:nvSpPr>
        <p:spPr bwMode="auto">
          <a:xfrm>
            <a:off x="35052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1" name="Rectangle 57"/>
          <p:cNvSpPr>
            <a:spLocks noChangeArrowheads="1"/>
          </p:cNvSpPr>
          <p:nvPr/>
        </p:nvSpPr>
        <p:spPr bwMode="auto">
          <a:xfrm>
            <a:off x="73914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62" name="Rectangle 58"/>
          <p:cNvSpPr>
            <a:spLocks noChangeArrowheads="1"/>
          </p:cNvSpPr>
          <p:nvPr/>
        </p:nvSpPr>
        <p:spPr bwMode="auto">
          <a:xfrm>
            <a:off x="76200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78486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64" name="Rectangle 60"/>
          <p:cNvSpPr>
            <a:spLocks noChangeArrowheads="1"/>
          </p:cNvSpPr>
          <p:nvPr/>
        </p:nvSpPr>
        <p:spPr bwMode="auto">
          <a:xfrm>
            <a:off x="80772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65" name="Rectangle 61"/>
          <p:cNvSpPr>
            <a:spLocks noChangeArrowheads="1"/>
          </p:cNvSpPr>
          <p:nvPr/>
        </p:nvSpPr>
        <p:spPr bwMode="auto">
          <a:xfrm>
            <a:off x="4648200" y="4038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6" name="Rectangle 62"/>
          <p:cNvSpPr>
            <a:spLocks noChangeArrowheads="1"/>
          </p:cNvSpPr>
          <p:nvPr/>
        </p:nvSpPr>
        <p:spPr bwMode="auto">
          <a:xfrm>
            <a:off x="4876800" y="4038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7" name="Rectangle 63"/>
          <p:cNvSpPr>
            <a:spLocks noChangeArrowheads="1"/>
          </p:cNvSpPr>
          <p:nvPr/>
        </p:nvSpPr>
        <p:spPr bwMode="auto">
          <a:xfrm>
            <a:off x="5105400" y="4038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8" name="Rectangle 64"/>
          <p:cNvSpPr>
            <a:spLocks noChangeArrowheads="1"/>
          </p:cNvSpPr>
          <p:nvPr/>
        </p:nvSpPr>
        <p:spPr bwMode="auto">
          <a:xfrm>
            <a:off x="5334000" y="4038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69" name="Rectangle 65"/>
          <p:cNvSpPr>
            <a:spLocks noChangeArrowheads="1"/>
          </p:cNvSpPr>
          <p:nvPr/>
        </p:nvSpPr>
        <p:spPr bwMode="auto">
          <a:xfrm>
            <a:off x="5562600" y="40386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 dirty="0"/>
              <a:t>0</a:t>
            </a:r>
          </a:p>
        </p:txBody>
      </p:sp>
      <p:sp>
        <p:nvSpPr>
          <p:cNvPr id="303170" name="Rectangle 66"/>
          <p:cNvSpPr>
            <a:spLocks noChangeArrowheads="1"/>
          </p:cNvSpPr>
          <p:nvPr/>
        </p:nvSpPr>
        <p:spPr bwMode="auto">
          <a:xfrm>
            <a:off x="5791200" y="40386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71" name="Rectangle 67"/>
          <p:cNvSpPr>
            <a:spLocks noChangeArrowheads="1"/>
          </p:cNvSpPr>
          <p:nvPr/>
        </p:nvSpPr>
        <p:spPr bwMode="auto">
          <a:xfrm>
            <a:off x="6019800" y="40386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72" name="Rectangle 68"/>
          <p:cNvSpPr>
            <a:spLocks noChangeArrowheads="1"/>
          </p:cNvSpPr>
          <p:nvPr/>
        </p:nvSpPr>
        <p:spPr bwMode="auto">
          <a:xfrm>
            <a:off x="6248400" y="40386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73" name="Rectangle 69"/>
          <p:cNvSpPr>
            <a:spLocks noChangeArrowheads="1"/>
          </p:cNvSpPr>
          <p:nvPr/>
        </p:nvSpPr>
        <p:spPr bwMode="auto">
          <a:xfrm>
            <a:off x="64770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74" name="Rectangle 70"/>
          <p:cNvSpPr>
            <a:spLocks noChangeArrowheads="1"/>
          </p:cNvSpPr>
          <p:nvPr/>
        </p:nvSpPr>
        <p:spPr bwMode="auto">
          <a:xfrm>
            <a:off x="67056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75" name="Rectangle 71"/>
          <p:cNvSpPr>
            <a:spLocks noChangeArrowheads="1"/>
          </p:cNvSpPr>
          <p:nvPr/>
        </p:nvSpPr>
        <p:spPr bwMode="auto">
          <a:xfrm>
            <a:off x="69342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76" name="Rectangle 72"/>
          <p:cNvSpPr>
            <a:spLocks noChangeArrowheads="1"/>
          </p:cNvSpPr>
          <p:nvPr/>
        </p:nvSpPr>
        <p:spPr bwMode="auto">
          <a:xfrm>
            <a:off x="71628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19" name="Text Box 115"/>
          <p:cNvSpPr txBox="1">
            <a:spLocks noChangeArrowheads="1"/>
          </p:cNvSpPr>
          <p:nvPr/>
        </p:nvSpPr>
        <p:spPr bwMode="auto">
          <a:xfrm>
            <a:off x="914400" y="5029200"/>
            <a:ext cx="411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192.4.16.0/20 X’s block of addresses</a:t>
            </a:r>
          </a:p>
        </p:txBody>
      </p:sp>
      <p:sp>
        <p:nvSpPr>
          <p:cNvPr id="303220" name="Rectangle 116"/>
          <p:cNvSpPr>
            <a:spLocks noChangeArrowheads="1"/>
          </p:cNvSpPr>
          <p:nvPr/>
        </p:nvSpPr>
        <p:spPr bwMode="auto">
          <a:xfrm>
            <a:off x="37338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1" name="Rectangle 117"/>
          <p:cNvSpPr>
            <a:spLocks noChangeArrowheads="1"/>
          </p:cNvSpPr>
          <p:nvPr/>
        </p:nvSpPr>
        <p:spPr bwMode="auto">
          <a:xfrm>
            <a:off x="3962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222" name="Rectangle 118"/>
          <p:cNvSpPr>
            <a:spLocks noChangeArrowheads="1"/>
          </p:cNvSpPr>
          <p:nvPr/>
        </p:nvSpPr>
        <p:spPr bwMode="auto">
          <a:xfrm>
            <a:off x="41910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3" name="Rectangle 119"/>
          <p:cNvSpPr>
            <a:spLocks noChangeArrowheads="1"/>
          </p:cNvSpPr>
          <p:nvPr/>
        </p:nvSpPr>
        <p:spPr bwMode="auto">
          <a:xfrm>
            <a:off x="44196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4" name="Rectangle 120"/>
          <p:cNvSpPr>
            <a:spLocks noChangeArrowheads="1"/>
          </p:cNvSpPr>
          <p:nvPr/>
        </p:nvSpPr>
        <p:spPr bwMode="auto">
          <a:xfrm>
            <a:off x="990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225" name="Rectangle 121"/>
          <p:cNvSpPr>
            <a:spLocks noChangeArrowheads="1"/>
          </p:cNvSpPr>
          <p:nvPr/>
        </p:nvSpPr>
        <p:spPr bwMode="auto">
          <a:xfrm>
            <a:off x="12192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226" name="Rectangle 122"/>
          <p:cNvSpPr>
            <a:spLocks noChangeArrowheads="1"/>
          </p:cNvSpPr>
          <p:nvPr/>
        </p:nvSpPr>
        <p:spPr bwMode="auto">
          <a:xfrm>
            <a:off x="14478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7" name="Rectangle 123"/>
          <p:cNvSpPr>
            <a:spLocks noChangeArrowheads="1"/>
          </p:cNvSpPr>
          <p:nvPr/>
        </p:nvSpPr>
        <p:spPr bwMode="auto">
          <a:xfrm>
            <a:off x="16764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8" name="Rectangle 124"/>
          <p:cNvSpPr>
            <a:spLocks noChangeArrowheads="1"/>
          </p:cNvSpPr>
          <p:nvPr/>
        </p:nvSpPr>
        <p:spPr bwMode="auto">
          <a:xfrm>
            <a:off x="19050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9" name="Rectangle 125"/>
          <p:cNvSpPr>
            <a:spLocks noChangeArrowheads="1"/>
          </p:cNvSpPr>
          <p:nvPr/>
        </p:nvSpPr>
        <p:spPr bwMode="auto">
          <a:xfrm>
            <a:off x="2133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0" name="Rectangle 126"/>
          <p:cNvSpPr>
            <a:spLocks noChangeArrowheads="1"/>
          </p:cNvSpPr>
          <p:nvPr/>
        </p:nvSpPr>
        <p:spPr bwMode="auto">
          <a:xfrm>
            <a:off x="23622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1" name="Rectangle 127"/>
          <p:cNvSpPr>
            <a:spLocks noChangeArrowheads="1"/>
          </p:cNvSpPr>
          <p:nvPr/>
        </p:nvSpPr>
        <p:spPr bwMode="auto">
          <a:xfrm>
            <a:off x="25908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2" name="Rectangle 128"/>
          <p:cNvSpPr>
            <a:spLocks noChangeArrowheads="1"/>
          </p:cNvSpPr>
          <p:nvPr/>
        </p:nvSpPr>
        <p:spPr bwMode="auto">
          <a:xfrm>
            <a:off x="2819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3" name="Rectangle 129"/>
          <p:cNvSpPr>
            <a:spLocks noChangeArrowheads="1"/>
          </p:cNvSpPr>
          <p:nvPr/>
        </p:nvSpPr>
        <p:spPr bwMode="auto">
          <a:xfrm>
            <a:off x="30480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4" name="Rectangle 130"/>
          <p:cNvSpPr>
            <a:spLocks noChangeArrowheads="1"/>
          </p:cNvSpPr>
          <p:nvPr/>
        </p:nvSpPr>
        <p:spPr bwMode="auto">
          <a:xfrm>
            <a:off x="32766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5" name="Rectangle 131"/>
          <p:cNvSpPr>
            <a:spLocks noChangeArrowheads="1"/>
          </p:cNvSpPr>
          <p:nvPr/>
        </p:nvSpPr>
        <p:spPr bwMode="auto">
          <a:xfrm>
            <a:off x="35052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6" name="Rectangle 132"/>
          <p:cNvSpPr>
            <a:spLocks noChangeArrowheads="1"/>
          </p:cNvSpPr>
          <p:nvPr/>
        </p:nvSpPr>
        <p:spPr bwMode="auto">
          <a:xfrm>
            <a:off x="73914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37" name="Rectangle 133"/>
          <p:cNvSpPr>
            <a:spLocks noChangeArrowheads="1"/>
          </p:cNvSpPr>
          <p:nvPr/>
        </p:nvSpPr>
        <p:spPr bwMode="auto">
          <a:xfrm>
            <a:off x="76200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38" name="Rectangle 134"/>
          <p:cNvSpPr>
            <a:spLocks noChangeArrowheads="1"/>
          </p:cNvSpPr>
          <p:nvPr/>
        </p:nvSpPr>
        <p:spPr bwMode="auto">
          <a:xfrm>
            <a:off x="78486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39" name="Rectangle 135"/>
          <p:cNvSpPr>
            <a:spLocks noChangeArrowheads="1"/>
          </p:cNvSpPr>
          <p:nvPr/>
        </p:nvSpPr>
        <p:spPr bwMode="auto">
          <a:xfrm>
            <a:off x="80772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0" name="Rectangle 136"/>
          <p:cNvSpPr>
            <a:spLocks noChangeArrowheads="1"/>
          </p:cNvSpPr>
          <p:nvPr/>
        </p:nvSpPr>
        <p:spPr bwMode="auto">
          <a:xfrm>
            <a:off x="46482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41" name="Rectangle 137"/>
          <p:cNvSpPr>
            <a:spLocks noChangeArrowheads="1"/>
          </p:cNvSpPr>
          <p:nvPr/>
        </p:nvSpPr>
        <p:spPr bwMode="auto">
          <a:xfrm>
            <a:off x="48768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42" name="Rectangle 138"/>
          <p:cNvSpPr>
            <a:spLocks noChangeArrowheads="1"/>
          </p:cNvSpPr>
          <p:nvPr/>
        </p:nvSpPr>
        <p:spPr bwMode="auto">
          <a:xfrm>
            <a:off x="51054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43" name="Rectangle 139"/>
          <p:cNvSpPr>
            <a:spLocks noChangeArrowheads="1"/>
          </p:cNvSpPr>
          <p:nvPr/>
        </p:nvSpPr>
        <p:spPr bwMode="auto">
          <a:xfrm>
            <a:off x="53340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244" name="Rectangle 140"/>
          <p:cNvSpPr>
            <a:spLocks noChangeArrowheads="1"/>
          </p:cNvSpPr>
          <p:nvPr/>
        </p:nvSpPr>
        <p:spPr bwMode="auto">
          <a:xfrm>
            <a:off x="55626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5" name="Rectangle 141"/>
          <p:cNvSpPr>
            <a:spLocks noChangeArrowheads="1"/>
          </p:cNvSpPr>
          <p:nvPr/>
        </p:nvSpPr>
        <p:spPr bwMode="auto">
          <a:xfrm>
            <a:off x="57912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6" name="Rectangle 142"/>
          <p:cNvSpPr>
            <a:spLocks noChangeArrowheads="1"/>
          </p:cNvSpPr>
          <p:nvPr/>
        </p:nvSpPr>
        <p:spPr bwMode="auto">
          <a:xfrm>
            <a:off x="60198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7" name="Rectangle 143"/>
          <p:cNvSpPr>
            <a:spLocks noChangeArrowheads="1"/>
          </p:cNvSpPr>
          <p:nvPr/>
        </p:nvSpPr>
        <p:spPr bwMode="auto">
          <a:xfrm>
            <a:off x="62484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8" name="Rectangle 144"/>
          <p:cNvSpPr>
            <a:spLocks noChangeArrowheads="1"/>
          </p:cNvSpPr>
          <p:nvPr/>
        </p:nvSpPr>
        <p:spPr bwMode="auto">
          <a:xfrm>
            <a:off x="64770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9" name="Rectangle 145"/>
          <p:cNvSpPr>
            <a:spLocks noChangeArrowheads="1"/>
          </p:cNvSpPr>
          <p:nvPr/>
        </p:nvSpPr>
        <p:spPr bwMode="auto">
          <a:xfrm>
            <a:off x="67056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50" name="Rectangle 146"/>
          <p:cNvSpPr>
            <a:spLocks noChangeArrowheads="1"/>
          </p:cNvSpPr>
          <p:nvPr/>
        </p:nvSpPr>
        <p:spPr bwMode="auto">
          <a:xfrm>
            <a:off x="69342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51" name="Rectangle 147"/>
          <p:cNvSpPr>
            <a:spLocks noChangeArrowheads="1"/>
          </p:cNvSpPr>
          <p:nvPr/>
        </p:nvSpPr>
        <p:spPr bwMode="auto">
          <a:xfrm>
            <a:off x="71628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52" name="Text Box 148"/>
          <p:cNvSpPr txBox="1">
            <a:spLocks noChangeArrowheads="1"/>
          </p:cNvSpPr>
          <p:nvPr/>
        </p:nvSpPr>
        <p:spPr bwMode="auto">
          <a:xfrm>
            <a:off x="2057400" y="6096000"/>
            <a:ext cx="34290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20 bits identify the organization X</a:t>
            </a:r>
          </a:p>
        </p:txBody>
      </p:sp>
      <p:sp>
        <p:nvSpPr>
          <p:cNvPr id="303253" name="AutoShape 149"/>
          <p:cNvSpPr>
            <a:spLocks/>
          </p:cNvSpPr>
          <p:nvPr/>
        </p:nvSpPr>
        <p:spPr bwMode="auto">
          <a:xfrm rot="-5400000">
            <a:off x="3086100" y="3543300"/>
            <a:ext cx="381000" cy="45720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CCB02-AD9C-4BDF-9F54-887AF3170B20}" type="slidenum">
              <a:rPr lang="en-US"/>
              <a:pPr/>
              <a:t>2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We?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</a:t>
            </a:r>
          </a:p>
          <a:p>
            <a:pPr lvl="1"/>
            <a:r>
              <a:rPr lang="en-US"/>
              <a:t>Connect heterogeneous collection of networks</a:t>
            </a:r>
          </a:p>
          <a:p>
            <a:pPr lvl="1"/>
            <a:r>
              <a:rPr lang="en-US"/>
              <a:t>Simple addressing hierarchy</a:t>
            </a:r>
          </a:p>
          <a:p>
            <a:endParaRPr lang="en-US"/>
          </a:p>
          <a:p>
            <a:r>
              <a:rPr lang="en-US"/>
              <a:t>Scalability Challenges</a:t>
            </a:r>
          </a:p>
          <a:p>
            <a:pPr lvl="1"/>
            <a:r>
              <a:rPr lang="en-US"/>
              <a:t>Several challenges exist to make the Internet of global scale</a:t>
            </a:r>
          </a:p>
          <a:p>
            <a:pPr lvl="1"/>
            <a:r>
              <a:rPr lang="en-US"/>
              <a:t>We address several of these in these notes.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821430-C086-43BA-944A-6E97C622D76A}" type="slidenum">
              <a:rPr lang="en-US"/>
              <a:pPr/>
              <a:t>20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305800" cy="519113"/>
          </a:xfrm>
        </p:spPr>
        <p:txBody>
          <a:bodyPr/>
          <a:lstStyle/>
          <a:p>
            <a:r>
              <a:rPr lang="en-US"/>
              <a:t>Even More Aggregation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322388"/>
            <a:ext cx="7848600" cy="180022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A service provider could be assigned the network address 192.4.0.0/16 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It further breaks this address into </a:t>
            </a:r>
            <a:r>
              <a:rPr lang="en-US" sz="1800" u="sng" dirty="0"/>
              <a:t>contiguous blocks of addresses</a:t>
            </a:r>
            <a:r>
              <a:rPr lang="en-US" sz="1800" dirty="0"/>
              <a:t> and gives them to its client organizations.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One of them is 192.4.16.0/20 for organization X as before.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Routers outside the service provider have only a single entry for the entire service provider, I.e., 192.4.0.0/16</a:t>
            </a:r>
          </a:p>
        </p:txBody>
      </p:sp>
      <p:sp>
        <p:nvSpPr>
          <p:cNvPr id="310309" name="Rectangle 37"/>
          <p:cNvSpPr>
            <a:spLocks noChangeArrowheads="1"/>
          </p:cNvSpPr>
          <p:nvPr/>
        </p:nvSpPr>
        <p:spPr bwMode="auto">
          <a:xfrm>
            <a:off x="34274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0" name="Rectangle 38"/>
          <p:cNvSpPr>
            <a:spLocks noChangeArrowheads="1"/>
          </p:cNvSpPr>
          <p:nvPr/>
        </p:nvSpPr>
        <p:spPr bwMode="auto">
          <a:xfrm>
            <a:off x="36560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11" name="Rectangle 39"/>
          <p:cNvSpPr>
            <a:spLocks noChangeArrowheads="1"/>
          </p:cNvSpPr>
          <p:nvPr/>
        </p:nvSpPr>
        <p:spPr bwMode="auto">
          <a:xfrm>
            <a:off x="38846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2" name="Rectangle 40"/>
          <p:cNvSpPr>
            <a:spLocks noChangeArrowheads="1"/>
          </p:cNvSpPr>
          <p:nvPr/>
        </p:nvSpPr>
        <p:spPr bwMode="auto">
          <a:xfrm>
            <a:off x="41132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3" name="Rectangle 41"/>
          <p:cNvSpPr>
            <a:spLocks noChangeArrowheads="1"/>
          </p:cNvSpPr>
          <p:nvPr/>
        </p:nvSpPr>
        <p:spPr bwMode="auto">
          <a:xfrm>
            <a:off x="6842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14" name="Rectangle 42"/>
          <p:cNvSpPr>
            <a:spLocks noChangeArrowheads="1"/>
          </p:cNvSpPr>
          <p:nvPr/>
        </p:nvSpPr>
        <p:spPr bwMode="auto">
          <a:xfrm>
            <a:off x="9128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15" name="Rectangle 43"/>
          <p:cNvSpPr>
            <a:spLocks noChangeArrowheads="1"/>
          </p:cNvSpPr>
          <p:nvPr/>
        </p:nvSpPr>
        <p:spPr bwMode="auto">
          <a:xfrm>
            <a:off x="11414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6" name="Rectangle 44"/>
          <p:cNvSpPr>
            <a:spLocks noChangeArrowheads="1"/>
          </p:cNvSpPr>
          <p:nvPr/>
        </p:nvSpPr>
        <p:spPr bwMode="auto">
          <a:xfrm>
            <a:off x="13700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7" name="Rectangle 45"/>
          <p:cNvSpPr>
            <a:spLocks noChangeArrowheads="1"/>
          </p:cNvSpPr>
          <p:nvPr/>
        </p:nvSpPr>
        <p:spPr bwMode="auto">
          <a:xfrm>
            <a:off x="15986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8" name="Rectangle 46"/>
          <p:cNvSpPr>
            <a:spLocks noChangeArrowheads="1"/>
          </p:cNvSpPr>
          <p:nvPr/>
        </p:nvSpPr>
        <p:spPr bwMode="auto">
          <a:xfrm>
            <a:off x="18272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9" name="Rectangle 47"/>
          <p:cNvSpPr>
            <a:spLocks noChangeArrowheads="1"/>
          </p:cNvSpPr>
          <p:nvPr/>
        </p:nvSpPr>
        <p:spPr bwMode="auto">
          <a:xfrm>
            <a:off x="20558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0" name="Rectangle 48"/>
          <p:cNvSpPr>
            <a:spLocks noChangeArrowheads="1"/>
          </p:cNvSpPr>
          <p:nvPr/>
        </p:nvSpPr>
        <p:spPr bwMode="auto">
          <a:xfrm>
            <a:off x="22844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1" name="Rectangle 49"/>
          <p:cNvSpPr>
            <a:spLocks noChangeArrowheads="1"/>
          </p:cNvSpPr>
          <p:nvPr/>
        </p:nvSpPr>
        <p:spPr bwMode="auto">
          <a:xfrm>
            <a:off x="25130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2" name="Rectangle 50"/>
          <p:cNvSpPr>
            <a:spLocks noChangeArrowheads="1"/>
          </p:cNvSpPr>
          <p:nvPr/>
        </p:nvSpPr>
        <p:spPr bwMode="auto">
          <a:xfrm>
            <a:off x="27416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3" name="Rectangle 51"/>
          <p:cNvSpPr>
            <a:spLocks noChangeArrowheads="1"/>
          </p:cNvSpPr>
          <p:nvPr/>
        </p:nvSpPr>
        <p:spPr bwMode="auto">
          <a:xfrm>
            <a:off x="29702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4" name="Rectangle 52"/>
          <p:cNvSpPr>
            <a:spLocks noChangeArrowheads="1"/>
          </p:cNvSpPr>
          <p:nvPr/>
        </p:nvSpPr>
        <p:spPr bwMode="auto">
          <a:xfrm>
            <a:off x="31988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5" name="Rectangle 53"/>
          <p:cNvSpPr>
            <a:spLocks noChangeArrowheads="1"/>
          </p:cNvSpPr>
          <p:nvPr/>
        </p:nvSpPr>
        <p:spPr bwMode="auto">
          <a:xfrm>
            <a:off x="70850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6" name="Rectangle 54"/>
          <p:cNvSpPr>
            <a:spLocks noChangeArrowheads="1"/>
          </p:cNvSpPr>
          <p:nvPr/>
        </p:nvSpPr>
        <p:spPr bwMode="auto">
          <a:xfrm>
            <a:off x="73136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7" name="Rectangle 55"/>
          <p:cNvSpPr>
            <a:spLocks noChangeArrowheads="1"/>
          </p:cNvSpPr>
          <p:nvPr/>
        </p:nvSpPr>
        <p:spPr bwMode="auto">
          <a:xfrm>
            <a:off x="75422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8" name="Rectangle 56"/>
          <p:cNvSpPr>
            <a:spLocks noChangeArrowheads="1"/>
          </p:cNvSpPr>
          <p:nvPr/>
        </p:nvSpPr>
        <p:spPr bwMode="auto">
          <a:xfrm>
            <a:off x="77708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9" name="Rectangle 57"/>
          <p:cNvSpPr>
            <a:spLocks noChangeArrowheads="1"/>
          </p:cNvSpPr>
          <p:nvPr/>
        </p:nvSpPr>
        <p:spPr bwMode="auto">
          <a:xfrm>
            <a:off x="4341813" y="4495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0" name="Rectangle 58"/>
          <p:cNvSpPr>
            <a:spLocks noChangeArrowheads="1"/>
          </p:cNvSpPr>
          <p:nvPr/>
        </p:nvSpPr>
        <p:spPr bwMode="auto">
          <a:xfrm>
            <a:off x="4570413" y="4495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1" name="Rectangle 59"/>
          <p:cNvSpPr>
            <a:spLocks noChangeArrowheads="1"/>
          </p:cNvSpPr>
          <p:nvPr/>
        </p:nvSpPr>
        <p:spPr bwMode="auto">
          <a:xfrm>
            <a:off x="4799013" y="4495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2" name="Rectangle 60"/>
          <p:cNvSpPr>
            <a:spLocks noChangeArrowheads="1"/>
          </p:cNvSpPr>
          <p:nvPr/>
        </p:nvSpPr>
        <p:spPr bwMode="auto">
          <a:xfrm>
            <a:off x="5027613" y="4495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33" name="Rectangle 61"/>
          <p:cNvSpPr>
            <a:spLocks noChangeArrowheads="1"/>
          </p:cNvSpPr>
          <p:nvPr/>
        </p:nvSpPr>
        <p:spPr bwMode="auto">
          <a:xfrm>
            <a:off x="52562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4" name="Rectangle 62"/>
          <p:cNvSpPr>
            <a:spLocks noChangeArrowheads="1"/>
          </p:cNvSpPr>
          <p:nvPr/>
        </p:nvSpPr>
        <p:spPr bwMode="auto">
          <a:xfrm>
            <a:off x="54848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5" name="Rectangle 63"/>
          <p:cNvSpPr>
            <a:spLocks noChangeArrowheads="1"/>
          </p:cNvSpPr>
          <p:nvPr/>
        </p:nvSpPr>
        <p:spPr bwMode="auto">
          <a:xfrm>
            <a:off x="57134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6" name="Rectangle 64"/>
          <p:cNvSpPr>
            <a:spLocks noChangeArrowheads="1"/>
          </p:cNvSpPr>
          <p:nvPr/>
        </p:nvSpPr>
        <p:spPr bwMode="auto">
          <a:xfrm>
            <a:off x="59420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7" name="Rectangle 65"/>
          <p:cNvSpPr>
            <a:spLocks noChangeArrowheads="1"/>
          </p:cNvSpPr>
          <p:nvPr/>
        </p:nvSpPr>
        <p:spPr bwMode="auto">
          <a:xfrm>
            <a:off x="61706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8" name="Rectangle 66"/>
          <p:cNvSpPr>
            <a:spLocks noChangeArrowheads="1"/>
          </p:cNvSpPr>
          <p:nvPr/>
        </p:nvSpPr>
        <p:spPr bwMode="auto">
          <a:xfrm>
            <a:off x="63992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9" name="Rectangle 67"/>
          <p:cNvSpPr>
            <a:spLocks noChangeArrowheads="1"/>
          </p:cNvSpPr>
          <p:nvPr/>
        </p:nvSpPr>
        <p:spPr bwMode="auto">
          <a:xfrm>
            <a:off x="66278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40" name="Rectangle 68"/>
          <p:cNvSpPr>
            <a:spLocks noChangeArrowheads="1"/>
          </p:cNvSpPr>
          <p:nvPr/>
        </p:nvSpPr>
        <p:spPr bwMode="auto">
          <a:xfrm>
            <a:off x="68564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74" name="Text Box 102"/>
          <p:cNvSpPr txBox="1">
            <a:spLocks noChangeArrowheads="1"/>
          </p:cNvSpPr>
          <p:nvPr/>
        </p:nvSpPr>
        <p:spPr bwMode="auto">
          <a:xfrm>
            <a:off x="633413" y="4191000"/>
            <a:ext cx="3581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Organization X: 192.4.16.0/20</a:t>
            </a:r>
          </a:p>
        </p:txBody>
      </p:sp>
      <p:sp>
        <p:nvSpPr>
          <p:cNvPr id="310375" name="Rectangle 103"/>
          <p:cNvSpPr>
            <a:spLocks noChangeArrowheads="1"/>
          </p:cNvSpPr>
          <p:nvPr/>
        </p:nvSpPr>
        <p:spPr bwMode="auto">
          <a:xfrm>
            <a:off x="34290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76" name="Rectangle 104"/>
          <p:cNvSpPr>
            <a:spLocks noChangeArrowheads="1"/>
          </p:cNvSpPr>
          <p:nvPr/>
        </p:nvSpPr>
        <p:spPr bwMode="auto">
          <a:xfrm>
            <a:off x="36576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77" name="Rectangle 105"/>
          <p:cNvSpPr>
            <a:spLocks noChangeArrowheads="1"/>
          </p:cNvSpPr>
          <p:nvPr/>
        </p:nvSpPr>
        <p:spPr bwMode="auto">
          <a:xfrm>
            <a:off x="38862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78" name="Rectangle 106"/>
          <p:cNvSpPr>
            <a:spLocks noChangeArrowheads="1"/>
          </p:cNvSpPr>
          <p:nvPr/>
        </p:nvSpPr>
        <p:spPr bwMode="auto">
          <a:xfrm>
            <a:off x="41148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79" name="Rectangle 107"/>
          <p:cNvSpPr>
            <a:spLocks noChangeArrowheads="1"/>
          </p:cNvSpPr>
          <p:nvPr/>
        </p:nvSpPr>
        <p:spPr bwMode="auto">
          <a:xfrm>
            <a:off x="6858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80" name="Rectangle 108"/>
          <p:cNvSpPr>
            <a:spLocks noChangeArrowheads="1"/>
          </p:cNvSpPr>
          <p:nvPr/>
        </p:nvSpPr>
        <p:spPr bwMode="auto">
          <a:xfrm>
            <a:off x="9144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81" name="Rectangle 109"/>
          <p:cNvSpPr>
            <a:spLocks noChangeArrowheads="1"/>
          </p:cNvSpPr>
          <p:nvPr/>
        </p:nvSpPr>
        <p:spPr bwMode="auto">
          <a:xfrm>
            <a:off x="11430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2" name="Rectangle 110"/>
          <p:cNvSpPr>
            <a:spLocks noChangeArrowheads="1"/>
          </p:cNvSpPr>
          <p:nvPr/>
        </p:nvSpPr>
        <p:spPr bwMode="auto">
          <a:xfrm>
            <a:off x="13716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3" name="Rectangle 111"/>
          <p:cNvSpPr>
            <a:spLocks noChangeArrowheads="1"/>
          </p:cNvSpPr>
          <p:nvPr/>
        </p:nvSpPr>
        <p:spPr bwMode="auto">
          <a:xfrm>
            <a:off x="16002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4" name="Rectangle 112"/>
          <p:cNvSpPr>
            <a:spLocks noChangeArrowheads="1"/>
          </p:cNvSpPr>
          <p:nvPr/>
        </p:nvSpPr>
        <p:spPr bwMode="auto">
          <a:xfrm>
            <a:off x="18288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5" name="Rectangle 113"/>
          <p:cNvSpPr>
            <a:spLocks noChangeArrowheads="1"/>
          </p:cNvSpPr>
          <p:nvPr/>
        </p:nvSpPr>
        <p:spPr bwMode="auto">
          <a:xfrm>
            <a:off x="20574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6" name="Rectangle 114"/>
          <p:cNvSpPr>
            <a:spLocks noChangeArrowheads="1"/>
          </p:cNvSpPr>
          <p:nvPr/>
        </p:nvSpPr>
        <p:spPr bwMode="auto">
          <a:xfrm>
            <a:off x="22860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7" name="Rectangle 115"/>
          <p:cNvSpPr>
            <a:spLocks noChangeArrowheads="1"/>
          </p:cNvSpPr>
          <p:nvPr/>
        </p:nvSpPr>
        <p:spPr bwMode="auto">
          <a:xfrm>
            <a:off x="25146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8" name="Rectangle 116"/>
          <p:cNvSpPr>
            <a:spLocks noChangeArrowheads="1"/>
          </p:cNvSpPr>
          <p:nvPr/>
        </p:nvSpPr>
        <p:spPr bwMode="auto">
          <a:xfrm>
            <a:off x="27432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9" name="Rectangle 117"/>
          <p:cNvSpPr>
            <a:spLocks noChangeArrowheads="1"/>
          </p:cNvSpPr>
          <p:nvPr/>
        </p:nvSpPr>
        <p:spPr bwMode="auto">
          <a:xfrm>
            <a:off x="29718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0" name="Rectangle 118"/>
          <p:cNvSpPr>
            <a:spLocks noChangeArrowheads="1"/>
          </p:cNvSpPr>
          <p:nvPr/>
        </p:nvSpPr>
        <p:spPr bwMode="auto">
          <a:xfrm>
            <a:off x="32004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1" name="Rectangle 119"/>
          <p:cNvSpPr>
            <a:spLocks noChangeArrowheads="1"/>
          </p:cNvSpPr>
          <p:nvPr/>
        </p:nvSpPr>
        <p:spPr bwMode="auto">
          <a:xfrm>
            <a:off x="70866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2" name="Rectangle 120"/>
          <p:cNvSpPr>
            <a:spLocks noChangeArrowheads="1"/>
          </p:cNvSpPr>
          <p:nvPr/>
        </p:nvSpPr>
        <p:spPr bwMode="auto">
          <a:xfrm>
            <a:off x="73152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3" name="Rectangle 121"/>
          <p:cNvSpPr>
            <a:spLocks noChangeArrowheads="1"/>
          </p:cNvSpPr>
          <p:nvPr/>
        </p:nvSpPr>
        <p:spPr bwMode="auto">
          <a:xfrm>
            <a:off x="75438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4" name="Rectangle 122"/>
          <p:cNvSpPr>
            <a:spLocks noChangeArrowheads="1"/>
          </p:cNvSpPr>
          <p:nvPr/>
        </p:nvSpPr>
        <p:spPr bwMode="auto">
          <a:xfrm>
            <a:off x="77724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5" name="Rectangle 123"/>
          <p:cNvSpPr>
            <a:spLocks noChangeArrowheads="1"/>
          </p:cNvSpPr>
          <p:nvPr/>
        </p:nvSpPr>
        <p:spPr bwMode="auto">
          <a:xfrm>
            <a:off x="4343400" y="5715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96" name="Rectangle 124"/>
          <p:cNvSpPr>
            <a:spLocks noChangeArrowheads="1"/>
          </p:cNvSpPr>
          <p:nvPr/>
        </p:nvSpPr>
        <p:spPr bwMode="auto">
          <a:xfrm>
            <a:off x="45720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7" name="Rectangle 125"/>
          <p:cNvSpPr>
            <a:spLocks noChangeArrowheads="1"/>
          </p:cNvSpPr>
          <p:nvPr/>
        </p:nvSpPr>
        <p:spPr bwMode="auto">
          <a:xfrm>
            <a:off x="48006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8" name="Rectangle 126"/>
          <p:cNvSpPr>
            <a:spLocks noChangeArrowheads="1"/>
          </p:cNvSpPr>
          <p:nvPr/>
        </p:nvSpPr>
        <p:spPr bwMode="auto">
          <a:xfrm>
            <a:off x="50292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9" name="Rectangle 127"/>
          <p:cNvSpPr>
            <a:spLocks noChangeArrowheads="1"/>
          </p:cNvSpPr>
          <p:nvPr/>
        </p:nvSpPr>
        <p:spPr bwMode="auto">
          <a:xfrm>
            <a:off x="52578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0" name="Rectangle 128"/>
          <p:cNvSpPr>
            <a:spLocks noChangeArrowheads="1"/>
          </p:cNvSpPr>
          <p:nvPr/>
        </p:nvSpPr>
        <p:spPr bwMode="auto">
          <a:xfrm>
            <a:off x="54864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1" name="Rectangle 129"/>
          <p:cNvSpPr>
            <a:spLocks noChangeArrowheads="1"/>
          </p:cNvSpPr>
          <p:nvPr/>
        </p:nvSpPr>
        <p:spPr bwMode="auto">
          <a:xfrm>
            <a:off x="57150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2" name="Rectangle 130"/>
          <p:cNvSpPr>
            <a:spLocks noChangeArrowheads="1"/>
          </p:cNvSpPr>
          <p:nvPr/>
        </p:nvSpPr>
        <p:spPr bwMode="auto">
          <a:xfrm>
            <a:off x="59436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3" name="Rectangle 131"/>
          <p:cNvSpPr>
            <a:spLocks noChangeArrowheads="1"/>
          </p:cNvSpPr>
          <p:nvPr/>
        </p:nvSpPr>
        <p:spPr bwMode="auto">
          <a:xfrm>
            <a:off x="61722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4" name="Rectangle 132"/>
          <p:cNvSpPr>
            <a:spLocks noChangeArrowheads="1"/>
          </p:cNvSpPr>
          <p:nvPr/>
        </p:nvSpPr>
        <p:spPr bwMode="auto">
          <a:xfrm>
            <a:off x="64008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5" name="Rectangle 133"/>
          <p:cNvSpPr>
            <a:spLocks noChangeArrowheads="1"/>
          </p:cNvSpPr>
          <p:nvPr/>
        </p:nvSpPr>
        <p:spPr bwMode="auto">
          <a:xfrm>
            <a:off x="66294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6" name="Rectangle 134"/>
          <p:cNvSpPr>
            <a:spLocks noChangeArrowheads="1"/>
          </p:cNvSpPr>
          <p:nvPr/>
        </p:nvSpPr>
        <p:spPr bwMode="auto">
          <a:xfrm>
            <a:off x="68580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40" name="Text Box 168"/>
          <p:cNvSpPr txBox="1">
            <a:spLocks noChangeArrowheads="1"/>
          </p:cNvSpPr>
          <p:nvPr/>
        </p:nvSpPr>
        <p:spPr bwMode="auto">
          <a:xfrm>
            <a:off x="533400" y="5334000"/>
            <a:ext cx="4191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Organization Y: 192.4.128.0/17</a:t>
            </a:r>
          </a:p>
        </p:txBody>
      </p:sp>
      <p:sp>
        <p:nvSpPr>
          <p:cNvPr id="310446" name="Rectangle 174"/>
          <p:cNvSpPr>
            <a:spLocks noChangeArrowheads="1"/>
          </p:cNvSpPr>
          <p:nvPr/>
        </p:nvSpPr>
        <p:spPr bwMode="auto">
          <a:xfrm>
            <a:off x="34290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47" name="Rectangle 175"/>
          <p:cNvSpPr>
            <a:spLocks noChangeArrowheads="1"/>
          </p:cNvSpPr>
          <p:nvPr/>
        </p:nvSpPr>
        <p:spPr bwMode="auto">
          <a:xfrm>
            <a:off x="36576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448" name="Rectangle 176"/>
          <p:cNvSpPr>
            <a:spLocks noChangeArrowheads="1"/>
          </p:cNvSpPr>
          <p:nvPr/>
        </p:nvSpPr>
        <p:spPr bwMode="auto">
          <a:xfrm>
            <a:off x="38862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49" name="Rectangle 177"/>
          <p:cNvSpPr>
            <a:spLocks noChangeArrowheads="1"/>
          </p:cNvSpPr>
          <p:nvPr/>
        </p:nvSpPr>
        <p:spPr bwMode="auto">
          <a:xfrm>
            <a:off x="41148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0" name="Rectangle 178"/>
          <p:cNvSpPr>
            <a:spLocks noChangeArrowheads="1"/>
          </p:cNvSpPr>
          <p:nvPr/>
        </p:nvSpPr>
        <p:spPr bwMode="auto">
          <a:xfrm>
            <a:off x="6858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451" name="Rectangle 179"/>
          <p:cNvSpPr>
            <a:spLocks noChangeArrowheads="1"/>
          </p:cNvSpPr>
          <p:nvPr/>
        </p:nvSpPr>
        <p:spPr bwMode="auto">
          <a:xfrm>
            <a:off x="9144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452" name="Rectangle 180"/>
          <p:cNvSpPr>
            <a:spLocks noChangeArrowheads="1"/>
          </p:cNvSpPr>
          <p:nvPr/>
        </p:nvSpPr>
        <p:spPr bwMode="auto">
          <a:xfrm>
            <a:off x="11430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3" name="Rectangle 181"/>
          <p:cNvSpPr>
            <a:spLocks noChangeArrowheads="1"/>
          </p:cNvSpPr>
          <p:nvPr/>
        </p:nvSpPr>
        <p:spPr bwMode="auto">
          <a:xfrm>
            <a:off x="13716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4" name="Rectangle 182"/>
          <p:cNvSpPr>
            <a:spLocks noChangeArrowheads="1"/>
          </p:cNvSpPr>
          <p:nvPr/>
        </p:nvSpPr>
        <p:spPr bwMode="auto">
          <a:xfrm>
            <a:off x="16002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5" name="Rectangle 183"/>
          <p:cNvSpPr>
            <a:spLocks noChangeArrowheads="1"/>
          </p:cNvSpPr>
          <p:nvPr/>
        </p:nvSpPr>
        <p:spPr bwMode="auto">
          <a:xfrm>
            <a:off x="18288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6" name="Rectangle 184"/>
          <p:cNvSpPr>
            <a:spLocks noChangeArrowheads="1"/>
          </p:cNvSpPr>
          <p:nvPr/>
        </p:nvSpPr>
        <p:spPr bwMode="auto">
          <a:xfrm>
            <a:off x="20574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7" name="Rectangle 185"/>
          <p:cNvSpPr>
            <a:spLocks noChangeArrowheads="1"/>
          </p:cNvSpPr>
          <p:nvPr/>
        </p:nvSpPr>
        <p:spPr bwMode="auto">
          <a:xfrm>
            <a:off x="22860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8" name="Rectangle 186"/>
          <p:cNvSpPr>
            <a:spLocks noChangeArrowheads="1"/>
          </p:cNvSpPr>
          <p:nvPr/>
        </p:nvSpPr>
        <p:spPr bwMode="auto">
          <a:xfrm>
            <a:off x="25146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9" name="Rectangle 187"/>
          <p:cNvSpPr>
            <a:spLocks noChangeArrowheads="1"/>
          </p:cNvSpPr>
          <p:nvPr/>
        </p:nvSpPr>
        <p:spPr bwMode="auto">
          <a:xfrm>
            <a:off x="27432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0" name="Rectangle 188"/>
          <p:cNvSpPr>
            <a:spLocks noChangeArrowheads="1"/>
          </p:cNvSpPr>
          <p:nvPr/>
        </p:nvSpPr>
        <p:spPr bwMode="auto">
          <a:xfrm>
            <a:off x="29718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1" name="Rectangle 189"/>
          <p:cNvSpPr>
            <a:spLocks noChangeArrowheads="1"/>
          </p:cNvSpPr>
          <p:nvPr/>
        </p:nvSpPr>
        <p:spPr bwMode="auto">
          <a:xfrm>
            <a:off x="32004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2" name="Rectangle 190"/>
          <p:cNvSpPr>
            <a:spLocks noChangeArrowheads="1"/>
          </p:cNvSpPr>
          <p:nvPr/>
        </p:nvSpPr>
        <p:spPr bwMode="auto">
          <a:xfrm>
            <a:off x="7086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3" name="Rectangle 191"/>
          <p:cNvSpPr>
            <a:spLocks noChangeArrowheads="1"/>
          </p:cNvSpPr>
          <p:nvPr/>
        </p:nvSpPr>
        <p:spPr bwMode="auto">
          <a:xfrm>
            <a:off x="73152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4" name="Rectangle 192"/>
          <p:cNvSpPr>
            <a:spLocks noChangeArrowheads="1"/>
          </p:cNvSpPr>
          <p:nvPr/>
        </p:nvSpPr>
        <p:spPr bwMode="auto">
          <a:xfrm>
            <a:off x="75438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5" name="Rectangle 193"/>
          <p:cNvSpPr>
            <a:spLocks noChangeArrowheads="1"/>
          </p:cNvSpPr>
          <p:nvPr/>
        </p:nvSpPr>
        <p:spPr bwMode="auto">
          <a:xfrm>
            <a:off x="7772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6" name="Rectangle 194"/>
          <p:cNvSpPr>
            <a:spLocks noChangeArrowheads="1"/>
          </p:cNvSpPr>
          <p:nvPr/>
        </p:nvSpPr>
        <p:spPr bwMode="auto">
          <a:xfrm>
            <a:off x="4343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10467" name="Rectangle 195"/>
          <p:cNvSpPr>
            <a:spLocks noChangeArrowheads="1"/>
          </p:cNvSpPr>
          <p:nvPr/>
        </p:nvSpPr>
        <p:spPr bwMode="auto">
          <a:xfrm>
            <a:off x="4572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10468" name="Rectangle 196"/>
          <p:cNvSpPr>
            <a:spLocks noChangeArrowheads="1"/>
          </p:cNvSpPr>
          <p:nvPr/>
        </p:nvSpPr>
        <p:spPr bwMode="auto">
          <a:xfrm>
            <a:off x="4800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9" name="Rectangle 197"/>
          <p:cNvSpPr>
            <a:spLocks noChangeArrowheads="1"/>
          </p:cNvSpPr>
          <p:nvPr/>
        </p:nvSpPr>
        <p:spPr bwMode="auto">
          <a:xfrm>
            <a:off x="50292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0" name="Rectangle 198"/>
          <p:cNvSpPr>
            <a:spLocks noChangeArrowheads="1"/>
          </p:cNvSpPr>
          <p:nvPr/>
        </p:nvSpPr>
        <p:spPr bwMode="auto">
          <a:xfrm>
            <a:off x="52578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1" name="Rectangle 199"/>
          <p:cNvSpPr>
            <a:spLocks noChangeArrowheads="1"/>
          </p:cNvSpPr>
          <p:nvPr/>
        </p:nvSpPr>
        <p:spPr bwMode="auto">
          <a:xfrm>
            <a:off x="5486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2" name="Rectangle 200"/>
          <p:cNvSpPr>
            <a:spLocks noChangeArrowheads="1"/>
          </p:cNvSpPr>
          <p:nvPr/>
        </p:nvSpPr>
        <p:spPr bwMode="auto">
          <a:xfrm>
            <a:off x="5715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3" name="Rectangle 201"/>
          <p:cNvSpPr>
            <a:spLocks noChangeArrowheads="1"/>
          </p:cNvSpPr>
          <p:nvPr/>
        </p:nvSpPr>
        <p:spPr bwMode="auto">
          <a:xfrm>
            <a:off x="5943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4" name="Rectangle 202"/>
          <p:cNvSpPr>
            <a:spLocks noChangeArrowheads="1"/>
          </p:cNvSpPr>
          <p:nvPr/>
        </p:nvSpPr>
        <p:spPr bwMode="auto">
          <a:xfrm>
            <a:off x="61722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5" name="Rectangle 203"/>
          <p:cNvSpPr>
            <a:spLocks noChangeArrowheads="1"/>
          </p:cNvSpPr>
          <p:nvPr/>
        </p:nvSpPr>
        <p:spPr bwMode="auto">
          <a:xfrm>
            <a:off x="64008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6" name="Rectangle 204"/>
          <p:cNvSpPr>
            <a:spLocks noChangeArrowheads="1"/>
          </p:cNvSpPr>
          <p:nvPr/>
        </p:nvSpPr>
        <p:spPr bwMode="auto">
          <a:xfrm>
            <a:off x="6629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7" name="Rectangle 205"/>
          <p:cNvSpPr>
            <a:spLocks noChangeArrowheads="1"/>
          </p:cNvSpPr>
          <p:nvPr/>
        </p:nvSpPr>
        <p:spPr bwMode="auto">
          <a:xfrm>
            <a:off x="6858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8" name="Text Box 206"/>
          <p:cNvSpPr txBox="1">
            <a:spLocks noChangeArrowheads="1"/>
          </p:cNvSpPr>
          <p:nvPr/>
        </p:nvSpPr>
        <p:spPr bwMode="auto">
          <a:xfrm>
            <a:off x="635000" y="3124200"/>
            <a:ext cx="3581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Service Provider: 192.4.0.0/16</a:t>
            </a:r>
          </a:p>
        </p:txBody>
      </p:sp>
      <p:sp>
        <p:nvSpPr>
          <p:cNvPr id="310482" name="Text Box 210"/>
          <p:cNvSpPr txBox="1">
            <a:spLocks noChangeArrowheads="1"/>
          </p:cNvSpPr>
          <p:nvPr/>
        </p:nvSpPr>
        <p:spPr bwMode="auto">
          <a:xfrm>
            <a:off x="5257800" y="4800600"/>
            <a:ext cx="34290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20 bits identify the organization X</a:t>
            </a:r>
          </a:p>
        </p:txBody>
      </p:sp>
      <p:sp>
        <p:nvSpPr>
          <p:cNvPr id="310483" name="AutoShape 211"/>
          <p:cNvSpPr>
            <a:spLocks/>
          </p:cNvSpPr>
          <p:nvPr/>
        </p:nvSpPr>
        <p:spPr bwMode="auto">
          <a:xfrm rot="-5400000">
            <a:off x="2781300" y="2705100"/>
            <a:ext cx="381000" cy="45720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484" name="Text Box 212"/>
          <p:cNvSpPr txBox="1">
            <a:spLocks noChangeArrowheads="1"/>
          </p:cNvSpPr>
          <p:nvPr/>
        </p:nvSpPr>
        <p:spPr bwMode="auto">
          <a:xfrm>
            <a:off x="4419600" y="3733800"/>
            <a:ext cx="34290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16 bits identify the service provider</a:t>
            </a:r>
          </a:p>
        </p:txBody>
      </p:sp>
      <p:sp>
        <p:nvSpPr>
          <p:cNvPr id="310485" name="AutoShape 213"/>
          <p:cNvSpPr>
            <a:spLocks/>
          </p:cNvSpPr>
          <p:nvPr/>
        </p:nvSpPr>
        <p:spPr bwMode="auto">
          <a:xfrm rot="-5400000">
            <a:off x="2324100" y="20955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486" name="Text Box 214"/>
          <p:cNvSpPr txBox="1">
            <a:spLocks noChangeArrowheads="1"/>
          </p:cNvSpPr>
          <p:nvPr/>
        </p:nvSpPr>
        <p:spPr bwMode="auto">
          <a:xfrm>
            <a:off x="4572000" y="6019800"/>
            <a:ext cx="34290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17 bits identify the organization Y</a:t>
            </a:r>
          </a:p>
        </p:txBody>
      </p:sp>
      <p:sp>
        <p:nvSpPr>
          <p:cNvPr id="310487" name="AutoShape 215"/>
          <p:cNvSpPr>
            <a:spLocks/>
          </p:cNvSpPr>
          <p:nvPr/>
        </p:nvSpPr>
        <p:spPr bwMode="auto">
          <a:xfrm rot="-5400000">
            <a:off x="2438400" y="4267200"/>
            <a:ext cx="381000" cy="3886200"/>
          </a:xfrm>
          <a:prstGeom prst="leftBrace">
            <a:avLst>
              <a:gd name="adj1" fmla="val 8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CIDR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routers will only care about the first 16 bits of 192.4.0.0/16 to reach the service provider</a:t>
            </a:r>
          </a:p>
          <a:p>
            <a:endParaRPr lang="en-US" dirty="0" smtClean="0"/>
          </a:p>
          <a:p>
            <a:r>
              <a:rPr lang="en-US" dirty="0" smtClean="0"/>
              <a:t>Service provider routers care about the first 20 bits in 192.4.16.0/20 to reach organization X</a:t>
            </a:r>
          </a:p>
          <a:p>
            <a:pPr marL="342900" lvl="1" indent="-3429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sz="2400" dirty="0" smtClean="0"/>
          </a:p>
          <a:p>
            <a:pPr marL="342900" lvl="1" indent="-3429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400" dirty="0" smtClean="0"/>
              <a:t>X cares about the first  29 bits in 192.4.16.0/29 to reach the specific physical network (Ethernet)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F2A9A-945F-4616-A583-596F23FDDAAF}" type="slidenum">
              <a:rPr lang="en-US"/>
              <a:pPr/>
              <a:t>22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519113"/>
          </a:xfrm>
        </p:spPr>
        <p:txBody>
          <a:bodyPr/>
          <a:lstStyle/>
          <a:p>
            <a:r>
              <a:rPr lang="en-US"/>
              <a:t>Longest Match Prefix (weird)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848600" cy="5105400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sz="2000"/>
              <a:t>Assume a service provider P has a contiguous group of addresses.</a:t>
            </a:r>
          </a:p>
          <a:p>
            <a:pPr>
              <a:spcAft>
                <a:spcPct val="50000"/>
              </a:spcAft>
            </a:pPr>
            <a:r>
              <a:rPr lang="en-US" sz="2000"/>
              <a:t>This group was split into different organizations, X, Y, Z, etc.</a:t>
            </a:r>
          </a:p>
          <a:p>
            <a:pPr>
              <a:spcAft>
                <a:spcPct val="50000"/>
              </a:spcAft>
            </a:pPr>
            <a:r>
              <a:rPr lang="en-US" sz="2000"/>
              <a:t>What if X changes to service provider  Q? Its IP addresses would change (bad, lots of renumbering)</a:t>
            </a:r>
          </a:p>
          <a:p>
            <a:pPr>
              <a:spcAft>
                <a:spcPct val="50000"/>
              </a:spcAft>
            </a:pPr>
            <a:r>
              <a:rPr lang="en-US" sz="2000"/>
              <a:t>X is allowed to keep its IP addresses.  </a:t>
            </a:r>
          </a:p>
          <a:p>
            <a:pPr>
              <a:spcAft>
                <a:spcPct val="50000"/>
              </a:spcAft>
            </a:pPr>
            <a:r>
              <a:rPr lang="en-US" sz="2000"/>
              <a:t>P advertises to outside routers that it can reach the contiguous group of addresses (including X!)</a:t>
            </a:r>
          </a:p>
          <a:p>
            <a:pPr>
              <a:spcAft>
                <a:spcPct val="50000"/>
              </a:spcAft>
            </a:pPr>
            <a:r>
              <a:rPr lang="en-US" sz="2000"/>
              <a:t>Q advertises the more specific group of addresses of X.</a:t>
            </a:r>
          </a:p>
          <a:p>
            <a:pPr>
              <a:spcAft>
                <a:spcPct val="50000"/>
              </a:spcAft>
            </a:pPr>
            <a:r>
              <a:rPr lang="en-US" sz="2000"/>
              <a:t>Routers must follow path to Q, since Q has more “specific” information (longest prefix).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A6AE1-FBC6-42E6-8EF5-F5499EDF8EA4}" type="slidenum">
              <a:rPr lang="en-US"/>
              <a:pPr/>
              <a:t>23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487738"/>
            <a:ext cx="7696200" cy="2455862"/>
          </a:xfrm>
        </p:spPr>
        <p:txBody>
          <a:bodyPr/>
          <a:lstStyle/>
          <a:p>
            <a:r>
              <a:rPr lang="en-US" dirty="0"/>
              <a:t>Trend is for increasing amounts of overlap in routing table entries</a:t>
            </a:r>
          </a:p>
          <a:p>
            <a:r>
              <a:rPr lang="en-US" dirty="0"/>
              <a:t>Example: 128.174.142.200</a:t>
            </a:r>
          </a:p>
          <a:p>
            <a:pPr lvl="1"/>
            <a:r>
              <a:rPr lang="en-US" dirty="0"/>
              <a:t>Matches second, third and fourth lines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Route to entry with longest </a:t>
            </a:r>
            <a:r>
              <a:rPr lang="en-US" dirty="0" smtClean="0">
                <a:solidFill>
                  <a:srgbClr val="FF3300"/>
                </a:solidFill>
              </a:rPr>
              <a:t>match </a:t>
            </a:r>
            <a:r>
              <a:rPr lang="en-US" smtClean="0">
                <a:solidFill>
                  <a:srgbClr val="FF3300"/>
                </a:solidFill>
              </a:rPr>
              <a:t>(always!)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273474" name="Group 66"/>
          <p:cNvGraphicFramePr>
            <a:graphicFrameLocks noGrp="1"/>
          </p:cNvGraphicFramePr>
          <p:nvPr/>
        </p:nvGraphicFramePr>
        <p:xfrm>
          <a:off x="914400" y="1371600"/>
          <a:ext cx="7772400" cy="20116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# / 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128.174.141.0 / 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Interface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128.174.142.192 / 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Interface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128.174.142.128 / 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128.174.0.0 / 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B9943C-7979-4739-AED0-F9422CB254AA}" type="slidenum">
              <a:rPr lang="en-US"/>
              <a:pPr/>
              <a:t>24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More Scalability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 with CIDR, it is not scalable enough</a:t>
            </a:r>
          </a:p>
          <a:p>
            <a:endParaRPr lang="en-US"/>
          </a:p>
          <a:p>
            <a:r>
              <a:rPr lang="en-US"/>
              <a:t>For a routing protocol to work, all routers in a network are aware of all other routers in the network</a:t>
            </a:r>
          </a:p>
          <a:p>
            <a:endParaRPr lang="en-US"/>
          </a:p>
          <a:p>
            <a:r>
              <a:rPr lang="en-US"/>
              <a:t>My router here in UTD should not need to know about or talk to routers in Hong Kong.</a:t>
            </a:r>
          </a:p>
          <a:p>
            <a:endParaRPr lang="en-US"/>
          </a:p>
          <a:p>
            <a:r>
              <a:rPr lang="en-US"/>
              <a:t>We need to break the Internet into pieces, or “routing domains”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E2CFA9-0DD7-45DA-94C2-81E998F13794}" type="slidenum">
              <a:rPr lang="en-US"/>
              <a:pPr/>
              <a:t>25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534988"/>
            <a:ext cx="8524875" cy="685800"/>
          </a:xfrm>
        </p:spPr>
        <p:txBody>
          <a:bodyPr/>
          <a:lstStyle/>
          <a:p>
            <a:r>
              <a:rPr lang="en-US"/>
              <a:t>Autonomous Systems (Routing Domains)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Internet is subdivided into Autonomous Systems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There are currently about 13000 active ASM’s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Based on notion of autonomy of control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E.g.: company, university, etc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Each AS has a unique 16 bit ID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5FC07-9AFE-42B5-917D-EF0F891A2256}" type="slidenum">
              <a:rPr lang="en-US"/>
              <a:pPr/>
              <a:t>26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 Picture and meta picture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3848100" cy="4572000"/>
          </a:xfrm>
        </p:spPr>
        <p:txBody>
          <a:bodyPr/>
          <a:lstStyle/>
          <a:p>
            <a:r>
              <a:rPr lang="en-US" sz="2000"/>
              <a:t>Enables hierarchical aggregation of routing information</a:t>
            </a:r>
          </a:p>
          <a:p>
            <a:endParaRPr lang="en-US" sz="2000"/>
          </a:p>
          <a:p>
            <a:r>
              <a:rPr lang="en-US" sz="2000"/>
              <a:t>An entire AS may be viewed as a single “node”</a:t>
            </a:r>
          </a:p>
          <a:p>
            <a:endParaRPr lang="en-US" sz="2000"/>
          </a:p>
          <a:p>
            <a:r>
              <a:rPr lang="en-US" sz="2000"/>
              <a:t>A “meta” routing protocol finds paths from one AS to another</a:t>
            </a:r>
          </a:p>
        </p:txBody>
      </p:sp>
      <p:sp>
        <p:nvSpPr>
          <p:cNvPr id="320522" name="Line 10"/>
          <p:cNvSpPr>
            <a:spLocks noChangeShapeType="1"/>
          </p:cNvSpPr>
          <p:nvPr/>
        </p:nvSpPr>
        <p:spPr bwMode="auto">
          <a:xfrm>
            <a:off x="4522788" y="2365375"/>
            <a:ext cx="1587" cy="236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>
            <a:off x="5145088" y="1868488"/>
            <a:ext cx="1587" cy="16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>
            <a:off x="4352925" y="1709738"/>
            <a:ext cx="1588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5" name="Rectangle 13"/>
          <p:cNvSpPr>
            <a:spLocks noChangeArrowheads="1"/>
          </p:cNvSpPr>
          <p:nvPr/>
        </p:nvSpPr>
        <p:spPr bwMode="auto">
          <a:xfrm>
            <a:off x="4308475" y="195580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26" name="Rectangle 14"/>
          <p:cNvSpPr>
            <a:spLocks noChangeArrowheads="1"/>
          </p:cNvSpPr>
          <p:nvPr/>
        </p:nvSpPr>
        <p:spPr bwMode="auto">
          <a:xfrm>
            <a:off x="4630738" y="2741613"/>
            <a:ext cx="1023937" cy="134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Autonomous system 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4476750" y="2617788"/>
            <a:ext cx="13017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28" name="Freeform 16"/>
          <p:cNvSpPr>
            <a:spLocks/>
          </p:cNvSpPr>
          <p:nvPr/>
        </p:nvSpPr>
        <p:spPr bwMode="auto">
          <a:xfrm>
            <a:off x="4276725" y="1944688"/>
            <a:ext cx="155575" cy="166687"/>
          </a:xfrm>
          <a:custGeom>
            <a:avLst/>
            <a:gdLst/>
            <a:ahLst/>
            <a:cxnLst>
              <a:cxn ang="0">
                <a:pos x="96" y="105"/>
              </a:cxn>
              <a:cxn ang="0">
                <a:pos x="98" y="0"/>
              </a:cxn>
              <a:cxn ang="0">
                <a:pos x="0" y="0"/>
              </a:cxn>
              <a:cxn ang="0">
                <a:pos x="0" y="105"/>
              </a:cxn>
              <a:cxn ang="0">
                <a:pos x="98" y="105"/>
              </a:cxn>
              <a:cxn ang="0">
                <a:pos x="98" y="105"/>
              </a:cxn>
            </a:cxnLst>
            <a:rect l="0" t="0" r="r" b="b"/>
            <a:pathLst>
              <a:path w="98" h="105">
                <a:moveTo>
                  <a:pt x="96" y="105"/>
                </a:moveTo>
                <a:lnTo>
                  <a:pt x="98" y="0"/>
                </a:lnTo>
                <a:lnTo>
                  <a:pt x="0" y="0"/>
                </a:lnTo>
                <a:lnTo>
                  <a:pt x="0" y="105"/>
                </a:lnTo>
                <a:lnTo>
                  <a:pt x="98" y="105"/>
                </a:lnTo>
                <a:lnTo>
                  <a:pt x="98" y="105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9" name="Line 17"/>
          <p:cNvSpPr>
            <a:spLocks noChangeShapeType="1"/>
          </p:cNvSpPr>
          <p:nvPr/>
        </p:nvSpPr>
        <p:spPr bwMode="auto">
          <a:xfrm>
            <a:off x="3757613" y="1703388"/>
            <a:ext cx="111918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0" name="Line 18"/>
          <p:cNvSpPr>
            <a:spLocks noChangeShapeType="1"/>
          </p:cNvSpPr>
          <p:nvPr/>
        </p:nvSpPr>
        <p:spPr bwMode="auto">
          <a:xfrm>
            <a:off x="4352925" y="2111375"/>
            <a:ext cx="1588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1" name="Freeform 19"/>
          <p:cNvSpPr>
            <a:spLocks/>
          </p:cNvSpPr>
          <p:nvPr/>
        </p:nvSpPr>
        <p:spPr bwMode="auto">
          <a:xfrm>
            <a:off x="4443413" y="2601913"/>
            <a:ext cx="158750" cy="171450"/>
          </a:xfrm>
          <a:custGeom>
            <a:avLst/>
            <a:gdLst/>
            <a:ahLst/>
            <a:cxnLst>
              <a:cxn ang="0">
                <a:pos x="98" y="106"/>
              </a:cxn>
              <a:cxn ang="0">
                <a:pos x="100" y="0"/>
              </a:cxn>
              <a:cxn ang="0">
                <a:pos x="0" y="0"/>
              </a:cxn>
              <a:cxn ang="0">
                <a:pos x="0" y="108"/>
              </a:cxn>
              <a:cxn ang="0">
                <a:pos x="100" y="108"/>
              </a:cxn>
              <a:cxn ang="0">
                <a:pos x="100" y="108"/>
              </a:cxn>
            </a:cxnLst>
            <a:rect l="0" t="0" r="r" b="b"/>
            <a:pathLst>
              <a:path w="100" h="108">
                <a:moveTo>
                  <a:pt x="98" y="106"/>
                </a:moveTo>
                <a:lnTo>
                  <a:pt x="100" y="0"/>
                </a:lnTo>
                <a:lnTo>
                  <a:pt x="0" y="0"/>
                </a:lnTo>
                <a:lnTo>
                  <a:pt x="0" y="108"/>
                </a:lnTo>
                <a:lnTo>
                  <a:pt x="100" y="108"/>
                </a:lnTo>
                <a:lnTo>
                  <a:pt x="100" y="108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2" name="Freeform 20"/>
          <p:cNvSpPr>
            <a:spLocks/>
          </p:cNvSpPr>
          <p:nvPr/>
        </p:nvSpPr>
        <p:spPr bwMode="auto">
          <a:xfrm>
            <a:off x="5068888" y="2032000"/>
            <a:ext cx="155575" cy="168275"/>
          </a:xfrm>
          <a:custGeom>
            <a:avLst/>
            <a:gdLst/>
            <a:ahLst/>
            <a:cxnLst>
              <a:cxn ang="0">
                <a:pos x="98" y="106"/>
              </a:cxn>
              <a:cxn ang="0">
                <a:pos x="98" y="0"/>
              </a:cxn>
              <a:cxn ang="0">
                <a:pos x="0" y="0"/>
              </a:cxn>
              <a:cxn ang="0">
                <a:pos x="0" y="106"/>
              </a:cxn>
              <a:cxn ang="0">
                <a:pos x="98" y="106"/>
              </a:cxn>
              <a:cxn ang="0">
                <a:pos x="98" y="106"/>
              </a:cxn>
            </a:cxnLst>
            <a:rect l="0" t="0" r="r" b="b"/>
            <a:pathLst>
              <a:path w="98" h="106">
                <a:moveTo>
                  <a:pt x="98" y="106"/>
                </a:moveTo>
                <a:lnTo>
                  <a:pt x="98" y="0"/>
                </a:lnTo>
                <a:lnTo>
                  <a:pt x="0" y="0"/>
                </a:lnTo>
                <a:lnTo>
                  <a:pt x="0" y="106"/>
                </a:lnTo>
                <a:lnTo>
                  <a:pt x="98" y="106"/>
                </a:lnTo>
                <a:lnTo>
                  <a:pt x="98" y="106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3" name="Line 21"/>
          <p:cNvSpPr>
            <a:spLocks noChangeShapeType="1"/>
          </p:cNvSpPr>
          <p:nvPr/>
        </p:nvSpPr>
        <p:spPr bwMode="auto">
          <a:xfrm>
            <a:off x="5029200" y="1862138"/>
            <a:ext cx="11176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4" name="Line 22"/>
          <p:cNvSpPr>
            <a:spLocks noChangeShapeType="1"/>
          </p:cNvSpPr>
          <p:nvPr/>
        </p:nvSpPr>
        <p:spPr bwMode="auto">
          <a:xfrm>
            <a:off x="4167188" y="2359025"/>
            <a:ext cx="1117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5" name="Line 23"/>
          <p:cNvSpPr>
            <a:spLocks noChangeShapeType="1"/>
          </p:cNvSpPr>
          <p:nvPr/>
        </p:nvSpPr>
        <p:spPr bwMode="auto">
          <a:xfrm>
            <a:off x="5145088" y="2200275"/>
            <a:ext cx="1587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6" name="Line 24"/>
          <p:cNvSpPr>
            <a:spLocks noChangeShapeType="1"/>
          </p:cNvSpPr>
          <p:nvPr/>
        </p:nvSpPr>
        <p:spPr bwMode="auto">
          <a:xfrm>
            <a:off x="4519613" y="2770188"/>
            <a:ext cx="317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5100638" y="204470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R3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38" name="Freeform 26"/>
          <p:cNvSpPr>
            <a:spLocks/>
          </p:cNvSpPr>
          <p:nvPr/>
        </p:nvSpPr>
        <p:spPr bwMode="auto">
          <a:xfrm>
            <a:off x="5065713" y="3803650"/>
            <a:ext cx="158750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2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  <a:lnTo>
                  <a:pt x="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9" name="Line 27"/>
          <p:cNvSpPr>
            <a:spLocks noChangeShapeType="1"/>
          </p:cNvSpPr>
          <p:nvPr/>
        </p:nvSpPr>
        <p:spPr bwMode="auto">
          <a:xfrm flipH="1">
            <a:off x="4608513" y="4354513"/>
            <a:ext cx="11160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0" name="Line 28"/>
          <p:cNvSpPr>
            <a:spLocks noChangeShapeType="1"/>
          </p:cNvSpPr>
          <p:nvPr/>
        </p:nvSpPr>
        <p:spPr bwMode="auto">
          <a:xfrm flipV="1">
            <a:off x="5145088" y="3976688"/>
            <a:ext cx="1587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1" name="Line 29"/>
          <p:cNvSpPr>
            <a:spLocks noChangeShapeType="1"/>
          </p:cNvSpPr>
          <p:nvPr/>
        </p:nvSpPr>
        <p:spPr bwMode="auto">
          <a:xfrm flipV="1">
            <a:off x="5145088" y="3641725"/>
            <a:ext cx="1587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2" name="Freeform 30"/>
          <p:cNvSpPr>
            <a:spLocks/>
          </p:cNvSpPr>
          <p:nvPr/>
        </p:nvSpPr>
        <p:spPr bwMode="auto">
          <a:xfrm>
            <a:off x="4443413" y="3227388"/>
            <a:ext cx="158750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2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  <a:lnTo>
                  <a:pt x="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3" name="Freeform 31"/>
          <p:cNvSpPr>
            <a:spLocks/>
          </p:cNvSpPr>
          <p:nvPr/>
        </p:nvSpPr>
        <p:spPr bwMode="auto">
          <a:xfrm>
            <a:off x="4273550" y="3773488"/>
            <a:ext cx="158750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1"/>
              </a:cxn>
              <a:cxn ang="0">
                <a:pos x="2" y="1"/>
              </a:cxn>
              <a:cxn ang="0">
                <a:pos x="2" y="1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1"/>
                </a:lnTo>
                <a:lnTo>
                  <a:pt x="2" y="1"/>
                </a:lnTo>
                <a:lnTo>
                  <a:pt x="2" y="1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4" name="Line 32"/>
          <p:cNvSpPr>
            <a:spLocks noChangeShapeType="1"/>
          </p:cNvSpPr>
          <p:nvPr/>
        </p:nvSpPr>
        <p:spPr bwMode="auto">
          <a:xfrm flipH="1">
            <a:off x="3733800" y="4108450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5" name="Line 33"/>
          <p:cNvSpPr>
            <a:spLocks noChangeShapeType="1"/>
          </p:cNvSpPr>
          <p:nvPr/>
        </p:nvSpPr>
        <p:spPr bwMode="auto">
          <a:xfrm flipH="1">
            <a:off x="4168775" y="3641725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6" name="Line 34"/>
          <p:cNvSpPr>
            <a:spLocks noChangeShapeType="1"/>
          </p:cNvSpPr>
          <p:nvPr/>
        </p:nvSpPr>
        <p:spPr bwMode="auto">
          <a:xfrm flipV="1">
            <a:off x="4352925" y="39465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7" name="Line 35"/>
          <p:cNvSpPr>
            <a:spLocks noChangeShapeType="1"/>
          </p:cNvSpPr>
          <p:nvPr/>
        </p:nvSpPr>
        <p:spPr bwMode="auto">
          <a:xfrm flipV="1">
            <a:off x="4352925" y="36417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8" name="Line 36"/>
          <p:cNvSpPr>
            <a:spLocks noChangeShapeType="1"/>
          </p:cNvSpPr>
          <p:nvPr/>
        </p:nvSpPr>
        <p:spPr bwMode="auto">
          <a:xfrm flipV="1">
            <a:off x="4522788" y="3397250"/>
            <a:ext cx="158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9" name="Rectangle 37"/>
          <p:cNvSpPr>
            <a:spLocks noChangeArrowheads="1"/>
          </p:cNvSpPr>
          <p:nvPr/>
        </p:nvSpPr>
        <p:spPr bwMode="auto">
          <a:xfrm>
            <a:off x="4657725" y="3324225"/>
            <a:ext cx="1023938" cy="134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Autonomous system 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0" name="Rectangle 38"/>
          <p:cNvSpPr>
            <a:spLocks noChangeArrowheads="1"/>
          </p:cNvSpPr>
          <p:nvPr/>
        </p:nvSpPr>
        <p:spPr bwMode="auto">
          <a:xfrm>
            <a:off x="4479925" y="324485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R4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1" name="Rectangle 39"/>
          <p:cNvSpPr>
            <a:spLocks noChangeArrowheads="1"/>
          </p:cNvSpPr>
          <p:nvPr/>
        </p:nvSpPr>
        <p:spPr bwMode="auto">
          <a:xfrm>
            <a:off x="4308475" y="379095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R5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2" name="Rectangle 40"/>
          <p:cNvSpPr>
            <a:spLocks noChangeArrowheads="1"/>
          </p:cNvSpPr>
          <p:nvPr/>
        </p:nvSpPr>
        <p:spPr bwMode="auto">
          <a:xfrm>
            <a:off x="5100638" y="3817938"/>
            <a:ext cx="13017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R6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3" name="Freeform 41"/>
          <p:cNvSpPr>
            <a:spLocks/>
          </p:cNvSpPr>
          <p:nvPr/>
        </p:nvSpPr>
        <p:spPr bwMode="auto">
          <a:xfrm>
            <a:off x="3551238" y="3117850"/>
            <a:ext cx="2605087" cy="1577975"/>
          </a:xfrm>
          <a:custGeom>
            <a:avLst/>
            <a:gdLst/>
            <a:ahLst/>
            <a:cxnLst>
              <a:cxn ang="0">
                <a:pos x="820" y="994"/>
              </a:cxn>
              <a:cxn ang="0">
                <a:pos x="954" y="988"/>
              </a:cxn>
              <a:cxn ang="0">
                <a:pos x="1079" y="969"/>
              </a:cxn>
              <a:cxn ang="0">
                <a:pos x="1198" y="939"/>
              </a:cxn>
              <a:cxn ang="0">
                <a:pos x="1305" y="898"/>
              </a:cxn>
              <a:cxn ang="0">
                <a:pos x="1401" y="848"/>
              </a:cxn>
              <a:cxn ang="0">
                <a:pos x="1482" y="791"/>
              </a:cxn>
              <a:cxn ang="0">
                <a:pos x="1549" y="725"/>
              </a:cxn>
              <a:cxn ang="0">
                <a:pos x="1599" y="654"/>
              </a:cxn>
              <a:cxn ang="0">
                <a:pos x="1630" y="578"/>
              </a:cxn>
              <a:cxn ang="0">
                <a:pos x="1641" y="497"/>
              </a:cxn>
              <a:cxn ang="0">
                <a:pos x="1630" y="416"/>
              </a:cxn>
              <a:cxn ang="0">
                <a:pos x="1599" y="340"/>
              </a:cxn>
              <a:cxn ang="0">
                <a:pos x="1549" y="269"/>
              </a:cxn>
              <a:cxn ang="0">
                <a:pos x="1482" y="203"/>
              </a:cxn>
              <a:cxn ang="0">
                <a:pos x="1401" y="146"/>
              </a:cxn>
              <a:cxn ang="0">
                <a:pos x="1305" y="96"/>
              </a:cxn>
              <a:cxn ang="0">
                <a:pos x="1198" y="56"/>
              </a:cxn>
              <a:cxn ang="0">
                <a:pos x="1079" y="25"/>
              </a:cxn>
              <a:cxn ang="0">
                <a:pos x="954" y="6"/>
              </a:cxn>
              <a:cxn ang="0">
                <a:pos x="820" y="0"/>
              </a:cxn>
              <a:cxn ang="0">
                <a:pos x="687" y="6"/>
              </a:cxn>
              <a:cxn ang="0">
                <a:pos x="560" y="25"/>
              </a:cxn>
              <a:cxn ang="0">
                <a:pos x="443" y="56"/>
              </a:cxn>
              <a:cxn ang="0">
                <a:pos x="336" y="96"/>
              </a:cxn>
              <a:cxn ang="0">
                <a:pos x="240" y="146"/>
              </a:cxn>
              <a:cxn ang="0">
                <a:pos x="159" y="203"/>
              </a:cxn>
              <a:cxn ang="0">
                <a:pos x="92" y="269"/>
              </a:cxn>
              <a:cxn ang="0">
                <a:pos x="42" y="340"/>
              </a:cxn>
              <a:cxn ang="0">
                <a:pos x="11" y="416"/>
              </a:cxn>
              <a:cxn ang="0">
                <a:pos x="0" y="497"/>
              </a:cxn>
              <a:cxn ang="0">
                <a:pos x="11" y="578"/>
              </a:cxn>
              <a:cxn ang="0">
                <a:pos x="42" y="654"/>
              </a:cxn>
              <a:cxn ang="0">
                <a:pos x="92" y="725"/>
              </a:cxn>
              <a:cxn ang="0">
                <a:pos x="159" y="791"/>
              </a:cxn>
              <a:cxn ang="0">
                <a:pos x="240" y="848"/>
              </a:cxn>
              <a:cxn ang="0">
                <a:pos x="336" y="898"/>
              </a:cxn>
              <a:cxn ang="0">
                <a:pos x="443" y="939"/>
              </a:cxn>
              <a:cxn ang="0">
                <a:pos x="560" y="969"/>
              </a:cxn>
              <a:cxn ang="0">
                <a:pos x="687" y="988"/>
              </a:cxn>
              <a:cxn ang="0">
                <a:pos x="820" y="994"/>
              </a:cxn>
              <a:cxn ang="0">
                <a:pos x="820" y="994"/>
              </a:cxn>
            </a:cxnLst>
            <a:rect l="0" t="0" r="r" b="b"/>
            <a:pathLst>
              <a:path w="1641" h="994">
                <a:moveTo>
                  <a:pt x="820" y="994"/>
                </a:moveTo>
                <a:lnTo>
                  <a:pt x="954" y="988"/>
                </a:lnTo>
                <a:lnTo>
                  <a:pt x="1079" y="969"/>
                </a:lnTo>
                <a:lnTo>
                  <a:pt x="1198" y="939"/>
                </a:lnTo>
                <a:lnTo>
                  <a:pt x="1305" y="898"/>
                </a:lnTo>
                <a:lnTo>
                  <a:pt x="1401" y="848"/>
                </a:lnTo>
                <a:lnTo>
                  <a:pt x="1482" y="791"/>
                </a:lnTo>
                <a:lnTo>
                  <a:pt x="1549" y="725"/>
                </a:lnTo>
                <a:lnTo>
                  <a:pt x="1599" y="654"/>
                </a:lnTo>
                <a:lnTo>
                  <a:pt x="1630" y="578"/>
                </a:lnTo>
                <a:lnTo>
                  <a:pt x="1641" y="497"/>
                </a:lnTo>
                <a:lnTo>
                  <a:pt x="1630" y="416"/>
                </a:lnTo>
                <a:lnTo>
                  <a:pt x="1599" y="340"/>
                </a:lnTo>
                <a:lnTo>
                  <a:pt x="1549" y="269"/>
                </a:lnTo>
                <a:lnTo>
                  <a:pt x="1482" y="203"/>
                </a:lnTo>
                <a:lnTo>
                  <a:pt x="1401" y="146"/>
                </a:lnTo>
                <a:lnTo>
                  <a:pt x="1305" y="96"/>
                </a:lnTo>
                <a:lnTo>
                  <a:pt x="1198" y="56"/>
                </a:lnTo>
                <a:lnTo>
                  <a:pt x="1079" y="25"/>
                </a:lnTo>
                <a:lnTo>
                  <a:pt x="954" y="6"/>
                </a:lnTo>
                <a:lnTo>
                  <a:pt x="820" y="0"/>
                </a:lnTo>
                <a:lnTo>
                  <a:pt x="687" y="6"/>
                </a:lnTo>
                <a:lnTo>
                  <a:pt x="560" y="25"/>
                </a:lnTo>
                <a:lnTo>
                  <a:pt x="443" y="56"/>
                </a:lnTo>
                <a:lnTo>
                  <a:pt x="336" y="96"/>
                </a:lnTo>
                <a:lnTo>
                  <a:pt x="240" y="146"/>
                </a:lnTo>
                <a:lnTo>
                  <a:pt x="159" y="203"/>
                </a:lnTo>
                <a:lnTo>
                  <a:pt x="92" y="269"/>
                </a:lnTo>
                <a:lnTo>
                  <a:pt x="42" y="340"/>
                </a:lnTo>
                <a:lnTo>
                  <a:pt x="11" y="416"/>
                </a:lnTo>
                <a:lnTo>
                  <a:pt x="0" y="497"/>
                </a:lnTo>
                <a:lnTo>
                  <a:pt x="11" y="578"/>
                </a:lnTo>
                <a:lnTo>
                  <a:pt x="42" y="654"/>
                </a:lnTo>
                <a:lnTo>
                  <a:pt x="92" y="725"/>
                </a:lnTo>
                <a:lnTo>
                  <a:pt x="159" y="791"/>
                </a:lnTo>
                <a:lnTo>
                  <a:pt x="240" y="848"/>
                </a:lnTo>
                <a:lnTo>
                  <a:pt x="336" y="898"/>
                </a:lnTo>
                <a:lnTo>
                  <a:pt x="443" y="939"/>
                </a:lnTo>
                <a:lnTo>
                  <a:pt x="560" y="969"/>
                </a:lnTo>
                <a:lnTo>
                  <a:pt x="687" y="988"/>
                </a:lnTo>
                <a:lnTo>
                  <a:pt x="820" y="994"/>
                </a:lnTo>
                <a:lnTo>
                  <a:pt x="820" y="994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54" name="Freeform 42"/>
          <p:cNvSpPr>
            <a:spLocks/>
          </p:cNvSpPr>
          <p:nvPr/>
        </p:nvSpPr>
        <p:spPr bwMode="auto">
          <a:xfrm>
            <a:off x="3359150" y="1295400"/>
            <a:ext cx="3052763" cy="1716088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806" y="8"/>
              </a:cxn>
              <a:cxn ang="0">
                <a:pos x="658" y="27"/>
              </a:cxn>
              <a:cxn ang="0">
                <a:pos x="520" y="56"/>
              </a:cxn>
              <a:cxn ang="0">
                <a:pos x="393" y="98"/>
              </a:cxn>
              <a:cxn ang="0">
                <a:pos x="282" y="150"/>
              </a:cxn>
              <a:cxn ang="0">
                <a:pos x="186" y="211"/>
              </a:cxn>
              <a:cxn ang="0">
                <a:pos x="107" y="282"/>
              </a:cxn>
              <a:cxn ang="0">
                <a:pos x="50" y="361"/>
              </a:cxn>
              <a:cxn ang="0">
                <a:pos x="13" y="447"/>
              </a:cxn>
              <a:cxn ang="0">
                <a:pos x="0" y="541"/>
              </a:cxn>
              <a:cxn ang="0">
                <a:pos x="13" y="635"/>
              </a:cxn>
              <a:cxn ang="0">
                <a:pos x="50" y="722"/>
              </a:cxn>
              <a:cxn ang="0">
                <a:pos x="107" y="800"/>
              </a:cxn>
              <a:cxn ang="0">
                <a:pos x="186" y="871"/>
              </a:cxn>
              <a:cxn ang="0">
                <a:pos x="282" y="933"/>
              </a:cxn>
              <a:cxn ang="0">
                <a:pos x="393" y="985"/>
              </a:cxn>
              <a:cxn ang="0">
                <a:pos x="520" y="1027"/>
              </a:cxn>
              <a:cxn ang="0">
                <a:pos x="658" y="1056"/>
              </a:cxn>
              <a:cxn ang="0">
                <a:pos x="806" y="1075"/>
              </a:cxn>
              <a:cxn ang="0">
                <a:pos x="962" y="1081"/>
              </a:cxn>
              <a:cxn ang="0">
                <a:pos x="1117" y="1075"/>
              </a:cxn>
              <a:cxn ang="0">
                <a:pos x="1265" y="1056"/>
              </a:cxn>
              <a:cxn ang="0">
                <a:pos x="1403" y="1027"/>
              </a:cxn>
              <a:cxn ang="0">
                <a:pos x="1530" y="985"/>
              </a:cxn>
              <a:cxn ang="0">
                <a:pos x="1641" y="933"/>
              </a:cxn>
              <a:cxn ang="0">
                <a:pos x="1737" y="871"/>
              </a:cxn>
              <a:cxn ang="0">
                <a:pos x="1816" y="800"/>
              </a:cxn>
              <a:cxn ang="0">
                <a:pos x="1873" y="722"/>
              </a:cxn>
              <a:cxn ang="0">
                <a:pos x="1910" y="635"/>
              </a:cxn>
              <a:cxn ang="0">
                <a:pos x="1923" y="541"/>
              </a:cxn>
              <a:cxn ang="0">
                <a:pos x="1910" y="447"/>
              </a:cxn>
              <a:cxn ang="0">
                <a:pos x="1873" y="361"/>
              </a:cxn>
              <a:cxn ang="0">
                <a:pos x="1816" y="282"/>
              </a:cxn>
              <a:cxn ang="0">
                <a:pos x="1737" y="211"/>
              </a:cxn>
              <a:cxn ang="0">
                <a:pos x="1641" y="150"/>
              </a:cxn>
              <a:cxn ang="0">
                <a:pos x="1530" y="98"/>
              </a:cxn>
              <a:cxn ang="0">
                <a:pos x="1403" y="56"/>
              </a:cxn>
              <a:cxn ang="0">
                <a:pos x="1265" y="27"/>
              </a:cxn>
              <a:cxn ang="0">
                <a:pos x="1117" y="8"/>
              </a:cxn>
              <a:cxn ang="0">
                <a:pos x="962" y="2"/>
              </a:cxn>
              <a:cxn ang="0">
                <a:pos x="962" y="2"/>
              </a:cxn>
            </a:cxnLst>
            <a:rect l="0" t="0" r="r" b="b"/>
            <a:pathLst>
              <a:path w="1923" h="1081">
                <a:moveTo>
                  <a:pt x="960" y="0"/>
                </a:moveTo>
                <a:lnTo>
                  <a:pt x="806" y="8"/>
                </a:lnTo>
                <a:lnTo>
                  <a:pt x="658" y="27"/>
                </a:lnTo>
                <a:lnTo>
                  <a:pt x="520" y="56"/>
                </a:lnTo>
                <a:lnTo>
                  <a:pt x="393" y="98"/>
                </a:lnTo>
                <a:lnTo>
                  <a:pt x="282" y="150"/>
                </a:lnTo>
                <a:lnTo>
                  <a:pt x="186" y="211"/>
                </a:lnTo>
                <a:lnTo>
                  <a:pt x="107" y="282"/>
                </a:lnTo>
                <a:lnTo>
                  <a:pt x="50" y="361"/>
                </a:lnTo>
                <a:lnTo>
                  <a:pt x="13" y="447"/>
                </a:lnTo>
                <a:lnTo>
                  <a:pt x="0" y="541"/>
                </a:lnTo>
                <a:lnTo>
                  <a:pt x="13" y="635"/>
                </a:lnTo>
                <a:lnTo>
                  <a:pt x="50" y="722"/>
                </a:lnTo>
                <a:lnTo>
                  <a:pt x="107" y="800"/>
                </a:lnTo>
                <a:lnTo>
                  <a:pt x="186" y="871"/>
                </a:lnTo>
                <a:lnTo>
                  <a:pt x="282" y="933"/>
                </a:lnTo>
                <a:lnTo>
                  <a:pt x="393" y="985"/>
                </a:lnTo>
                <a:lnTo>
                  <a:pt x="520" y="1027"/>
                </a:lnTo>
                <a:lnTo>
                  <a:pt x="658" y="1056"/>
                </a:lnTo>
                <a:lnTo>
                  <a:pt x="806" y="1075"/>
                </a:lnTo>
                <a:lnTo>
                  <a:pt x="962" y="1081"/>
                </a:lnTo>
                <a:lnTo>
                  <a:pt x="1117" y="1075"/>
                </a:lnTo>
                <a:lnTo>
                  <a:pt x="1265" y="1056"/>
                </a:lnTo>
                <a:lnTo>
                  <a:pt x="1403" y="1027"/>
                </a:lnTo>
                <a:lnTo>
                  <a:pt x="1530" y="985"/>
                </a:lnTo>
                <a:lnTo>
                  <a:pt x="1641" y="933"/>
                </a:lnTo>
                <a:lnTo>
                  <a:pt x="1737" y="871"/>
                </a:lnTo>
                <a:lnTo>
                  <a:pt x="1816" y="800"/>
                </a:lnTo>
                <a:lnTo>
                  <a:pt x="1873" y="722"/>
                </a:lnTo>
                <a:lnTo>
                  <a:pt x="1910" y="635"/>
                </a:lnTo>
                <a:lnTo>
                  <a:pt x="1923" y="541"/>
                </a:lnTo>
                <a:lnTo>
                  <a:pt x="1910" y="447"/>
                </a:lnTo>
                <a:lnTo>
                  <a:pt x="1873" y="361"/>
                </a:lnTo>
                <a:lnTo>
                  <a:pt x="1816" y="282"/>
                </a:lnTo>
                <a:lnTo>
                  <a:pt x="1737" y="211"/>
                </a:lnTo>
                <a:lnTo>
                  <a:pt x="1641" y="150"/>
                </a:lnTo>
                <a:lnTo>
                  <a:pt x="1530" y="98"/>
                </a:lnTo>
                <a:lnTo>
                  <a:pt x="1403" y="56"/>
                </a:lnTo>
                <a:lnTo>
                  <a:pt x="1265" y="27"/>
                </a:lnTo>
                <a:lnTo>
                  <a:pt x="1117" y="8"/>
                </a:lnTo>
                <a:lnTo>
                  <a:pt x="962" y="2"/>
                </a:lnTo>
                <a:lnTo>
                  <a:pt x="96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56" name="Freeform 44"/>
          <p:cNvSpPr>
            <a:spLocks/>
          </p:cNvSpPr>
          <p:nvPr/>
        </p:nvSpPr>
        <p:spPr bwMode="auto">
          <a:xfrm>
            <a:off x="5486400" y="1528763"/>
            <a:ext cx="155575" cy="168275"/>
          </a:xfrm>
          <a:custGeom>
            <a:avLst/>
            <a:gdLst/>
            <a:ahLst/>
            <a:cxnLst>
              <a:cxn ang="0">
                <a:pos x="98" y="106"/>
              </a:cxn>
              <a:cxn ang="0">
                <a:pos x="98" y="0"/>
              </a:cxn>
              <a:cxn ang="0">
                <a:pos x="0" y="0"/>
              </a:cxn>
              <a:cxn ang="0">
                <a:pos x="0" y="106"/>
              </a:cxn>
              <a:cxn ang="0">
                <a:pos x="98" y="106"/>
              </a:cxn>
              <a:cxn ang="0">
                <a:pos x="98" y="106"/>
              </a:cxn>
            </a:cxnLst>
            <a:rect l="0" t="0" r="r" b="b"/>
            <a:pathLst>
              <a:path w="98" h="106">
                <a:moveTo>
                  <a:pt x="98" y="106"/>
                </a:moveTo>
                <a:lnTo>
                  <a:pt x="98" y="0"/>
                </a:lnTo>
                <a:lnTo>
                  <a:pt x="0" y="0"/>
                </a:lnTo>
                <a:lnTo>
                  <a:pt x="0" y="106"/>
                </a:lnTo>
                <a:lnTo>
                  <a:pt x="98" y="106"/>
                </a:lnTo>
                <a:lnTo>
                  <a:pt x="98" y="106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57" name="Line 45"/>
          <p:cNvSpPr>
            <a:spLocks noChangeShapeType="1"/>
          </p:cNvSpPr>
          <p:nvPr/>
        </p:nvSpPr>
        <p:spPr bwMode="auto">
          <a:xfrm>
            <a:off x="5562600" y="1697038"/>
            <a:ext cx="158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58" name="Rectangle 46"/>
          <p:cNvSpPr>
            <a:spLocks noChangeArrowheads="1"/>
          </p:cNvSpPr>
          <p:nvPr/>
        </p:nvSpPr>
        <p:spPr bwMode="auto">
          <a:xfrm>
            <a:off x="5518150" y="1541463"/>
            <a:ext cx="13017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R7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9" name="Line 47"/>
          <p:cNvSpPr>
            <a:spLocks noChangeShapeType="1"/>
          </p:cNvSpPr>
          <p:nvPr/>
        </p:nvSpPr>
        <p:spPr bwMode="auto">
          <a:xfrm>
            <a:off x="5662613" y="1593850"/>
            <a:ext cx="1652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3" name="Freeform 51"/>
          <p:cNvSpPr>
            <a:spLocks/>
          </p:cNvSpPr>
          <p:nvPr/>
        </p:nvSpPr>
        <p:spPr bwMode="auto">
          <a:xfrm>
            <a:off x="7824788" y="3041650"/>
            <a:ext cx="158750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2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  <a:lnTo>
                  <a:pt x="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4" name="Line 52"/>
          <p:cNvSpPr>
            <a:spLocks noChangeShapeType="1"/>
          </p:cNvSpPr>
          <p:nvPr/>
        </p:nvSpPr>
        <p:spPr bwMode="auto">
          <a:xfrm flipH="1">
            <a:off x="7367588" y="3592513"/>
            <a:ext cx="11160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5" name="Line 53"/>
          <p:cNvSpPr>
            <a:spLocks noChangeShapeType="1"/>
          </p:cNvSpPr>
          <p:nvPr/>
        </p:nvSpPr>
        <p:spPr bwMode="auto">
          <a:xfrm flipV="1">
            <a:off x="7904163" y="3214688"/>
            <a:ext cx="1587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6" name="Line 54"/>
          <p:cNvSpPr>
            <a:spLocks noChangeShapeType="1"/>
          </p:cNvSpPr>
          <p:nvPr/>
        </p:nvSpPr>
        <p:spPr bwMode="auto">
          <a:xfrm flipV="1">
            <a:off x="7904163" y="2879725"/>
            <a:ext cx="1587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7" name="Freeform 55"/>
          <p:cNvSpPr>
            <a:spLocks/>
          </p:cNvSpPr>
          <p:nvPr/>
        </p:nvSpPr>
        <p:spPr bwMode="auto">
          <a:xfrm>
            <a:off x="7202488" y="2465388"/>
            <a:ext cx="158750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2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  <a:lnTo>
                  <a:pt x="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8" name="Freeform 56"/>
          <p:cNvSpPr>
            <a:spLocks/>
          </p:cNvSpPr>
          <p:nvPr/>
        </p:nvSpPr>
        <p:spPr bwMode="auto">
          <a:xfrm>
            <a:off x="7032625" y="3011488"/>
            <a:ext cx="158750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1"/>
              </a:cxn>
              <a:cxn ang="0">
                <a:pos x="2" y="1"/>
              </a:cxn>
              <a:cxn ang="0">
                <a:pos x="2" y="1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1"/>
                </a:lnTo>
                <a:lnTo>
                  <a:pt x="2" y="1"/>
                </a:lnTo>
                <a:lnTo>
                  <a:pt x="2" y="1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9" name="Line 57"/>
          <p:cNvSpPr>
            <a:spLocks noChangeShapeType="1"/>
          </p:cNvSpPr>
          <p:nvPr/>
        </p:nvSpPr>
        <p:spPr bwMode="auto">
          <a:xfrm flipH="1">
            <a:off x="6492875" y="3346450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0" name="Line 58"/>
          <p:cNvSpPr>
            <a:spLocks noChangeShapeType="1"/>
          </p:cNvSpPr>
          <p:nvPr/>
        </p:nvSpPr>
        <p:spPr bwMode="auto">
          <a:xfrm flipH="1">
            <a:off x="6927850" y="2879725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1" name="Line 59"/>
          <p:cNvSpPr>
            <a:spLocks noChangeShapeType="1"/>
          </p:cNvSpPr>
          <p:nvPr/>
        </p:nvSpPr>
        <p:spPr bwMode="auto">
          <a:xfrm flipV="1">
            <a:off x="7112000" y="31845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2" name="Line 60"/>
          <p:cNvSpPr>
            <a:spLocks noChangeShapeType="1"/>
          </p:cNvSpPr>
          <p:nvPr/>
        </p:nvSpPr>
        <p:spPr bwMode="auto">
          <a:xfrm flipV="1">
            <a:off x="7112000" y="28797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3" name="Line 61"/>
          <p:cNvSpPr>
            <a:spLocks noChangeShapeType="1"/>
          </p:cNvSpPr>
          <p:nvPr/>
        </p:nvSpPr>
        <p:spPr bwMode="auto">
          <a:xfrm flipV="1">
            <a:off x="7281863" y="2635250"/>
            <a:ext cx="158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4" name="Rectangle 62"/>
          <p:cNvSpPr>
            <a:spLocks noChangeArrowheads="1"/>
          </p:cNvSpPr>
          <p:nvPr/>
        </p:nvSpPr>
        <p:spPr bwMode="auto">
          <a:xfrm>
            <a:off x="7416800" y="2562225"/>
            <a:ext cx="1023938" cy="134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Autonomous system 3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75" name="Rectangle 63"/>
          <p:cNvSpPr>
            <a:spLocks noChangeArrowheads="1"/>
          </p:cNvSpPr>
          <p:nvPr/>
        </p:nvSpPr>
        <p:spPr bwMode="auto">
          <a:xfrm>
            <a:off x="7239000" y="248285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R8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76" name="Rectangle 64"/>
          <p:cNvSpPr>
            <a:spLocks noChangeArrowheads="1"/>
          </p:cNvSpPr>
          <p:nvPr/>
        </p:nvSpPr>
        <p:spPr bwMode="auto">
          <a:xfrm>
            <a:off x="7067550" y="302895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R9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77" name="Rectangle 65"/>
          <p:cNvSpPr>
            <a:spLocks noChangeArrowheads="1"/>
          </p:cNvSpPr>
          <p:nvPr/>
        </p:nvSpPr>
        <p:spPr bwMode="auto">
          <a:xfrm>
            <a:off x="7831138" y="3055938"/>
            <a:ext cx="1873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R10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78" name="Freeform 66"/>
          <p:cNvSpPr>
            <a:spLocks/>
          </p:cNvSpPr>
          <p:nvPr/>
        </p:nvSpPr>
        <p:spPr bwMode="auto">
          <a:xfrm>
            <a:off x="6310313" y="2355850"/>
            <a:ext cx="2605087" cy="1577975"/>
          </a:xfrm>
          <a:custGeom>
            <a:avLst/>
            <a:gdLst/>
            <a:ahLst/>
            <a:cxnLst>
              <a:cxn ang="0">
                <a:pos x="820" y="994"/>
              </a:cxn>
              <a:cxn ang="0">
                <a:pos x="954" y="988"/>
              </a:cxn>
              <a:cxn ang="0">
                <a:pos x="1079" y="969"/>
              </a:cxn>
              <a:cxn ang="0">
                <a:pos x="1198" y="939"/>
              </a:cxn>
              <a:cxn ang="0">
                <a:pos x="1305" y="898"/>
              </a:cxn>
              <a:cxn ang="0">
                <a:pos x="1401" y="848"/>
              </a:cxn>
              <a:cxn ang="0">
                <a:pos x="1482" y="791"/>
              </a:cxn>
              <a:cxn ang="0">
                <a:pos x="1549" y="725"/>
              </a:cxn>
              <a:cxn ang="0">
                <a:pos x="1599" y="654"/>
              </a:cxn>
              <a:cxn ang="0">
                <a:pos x="1630" y="578"/>
              </a:cxn>
              <a:cxn ang="0">
                <a:pos x="1641" y="497"/>
              </a:cxn>
              <a:cxn ang="0">
                <a:pos x="1630" y="416"/>
              </a:cxn>
              <a:cxn ang="0">
                <a:pos x="1599" y="340"/>
              </a:cxn>
              <a:cxn ang="0">
                <a:pos x="1549" y="269"/>
              </a:cxn>
              <a:cxn ang="0">
                <a:pos x="1482" y="203"/>
              </a:cxn>
              <a:cxn ang="0">
                <a:pos x="1401" y="146"/>
              </a:cxn>
              <a:cxn ang="0">
                <a:pos x="1305" y="96"/>
              </a:cxn>
              <a:cxn ang="0">
                <a:pos x="1198" y="56"/>
              </a:cxn>
              <a:cxn ang="0">
                <a:pos x="1079" y="25"/>
              </a:cxn>
              <a:cxn ang="0">
                <a:pos x="954" y="6"/>
              </a:cxn>
              <a:cxn ang="0">
                <a:pos x="820" y="0"/>
              </a:cxn>
              <a:cxn ang="0">
                <a:pos x="687" y="6"/>
              </a:cxn>
              <a:cxn ang="0">
                <a:pos x="560" y="25"/>
              </a:cxn>
              <a:cxn ang="0">
                <a:pos x="443" y="56"/>
              </a:cxn>
              <a:cxn ang="0">
                <a:pos x="336" y="96"/>
              </a:cxn>
              <a:cxn ang="0">
                <a:pos x="240" y="146"/>
              </a:cxn>
              <a:cxn ang="0">
                <a:pos x="159" y="203"/>
              </a:cxn>
              <a:cxn ang="0">
                <a:pos x="92" y="269"/>
              </a:cxn>
              <a:cxn ang="0">
                <a:pos x="42" y="340"/>
              </a:cxn>
              <a:cxn ang="0">
                <a:pos x="11" y="416"/>
              </a:cxn>
              <a:cxn ang="0">
                <a:pos x="0" y="497"/>
              </a:cxn>
              <a:cxn ang="0">
                <a:pos x="11" y="578"/>
              </a:cxn>
              <a:cxn ang="0">
                <a:pos x="42" y="654"/>
              </a:cxn>
              <a:cxn ang="0">
                <a:pos x="92" y="725"/>
              </a:cxn>
              <a:cxn ang="0">
                <a:pos x="159" y="791"/>
              </a:cxn>
              <a:cxn ang="0">
                <a:pos x="240" y="848"/>
              </a:cxn>
              <a:cxn ang="0">
                <a:pos x="336" y="898"/>
              </a:cxn>
              <a:cxn ang="0">
                <a:pos x="443" y="939"/>
              </a:cxn>
              <a:cxn ang="0">
                <a:pos x="560" y="969"/>
              </a:cxn>
              <a:cxn ang="0">
                <a:pos x="687" y="988"/>
              </a:cxn>
              <a:cxn ang="0">
                <a:pos x="820" y="994"/>
              </a:cxn>
              <a:cxn ang="0">
                <a:pos x="820" y="994"/>
              </a:cxn>
            </a:cxnLst>
            <a:rect l="0" t="0" r="r" b="b"/>
            <a:pathLst>
              <a:path w="1641" h="994">
                <a:moveTo>
                  <a:pt x="820" y="994"/>
                </a:moveTo>
                <a:lnTo>
                  <a:pt x="954" y="988"/>
                </a:lnTo>
                <a:lnTo>
                  <a:pt x="1079" y="969"/>
                </a:lnTo>
                <a:lnTo>
                  <a:pt x="1198" y="939"/>
                </a:lnTo>
                <a:lnTo>
                  <a:pt x="1305" y="898"/>
                </a:lnTo>
                <a:lnTo>
                  <a:pt x="1401" y="848"/>
                </a:lnTo>
                <a:lnTo>
                  <a:pt x="1482" y="791"/>
                </a:lnTo>
                <a:lnTo>
                  <a:pt x="1549" y="725"/>
                </a:lnTo>
                <a:lnTo>
                  <a:pt x="1599" y="654"/>
                </a:lnTo>
                <a:lnTo>
                  <a:pt x="1630" y="578"/>
                </a:lnTo>
                <a:lnTo>
                  <a:pt x="1641" y="497"/>
                </a:lnTo>
                <a:lnTo>
                  <a:pt x="1630" y="416"/>
                </a:lnTo>
                <a:lnTo>
                  <a:pt x="1599" y="340"/>
                </a:lnTo>
                <a:lnTo>
                  <a:pt x="1549" y="269"/>
                </a:lnTo>
                <a:lnTo>
                  <a:pt x="1482" y="203"/>
                </a:lnTo>
                <a:lnTo>
                  <a:pt x="1401" y="146"/>
                </a:lnTo>
                <a:lnTo>
                  <a:pt x="1305" y="96"/>
                </a:lnTo>
                <a:lnTo>
                  <a:pt x="1198" y="56"/>
                </a:lnTo>
                <a:lnTo>
                  <a:pt x="1079" y="25"/>
                </a:lnTo>
                <a:lnTo>
                  <a:pt x="954" y="6"/>
                </a:lnTo>
                <a:lnTo>
                  <a:pt x="820" y="0"/>
                </a:lnTo>
                <a:lnTo>
                  <a:pt x="687" y="6"/>
                </a:lnTo>
                <a:lnTo>
                  <a:pt x="560" y="25"/>
                </a:lnTo>
                <a:lnTo>
                  <a:pt x="443" y="56"/>
                </a:lnTo>
                <a:lnTo>
                  <a:pt x="336" y="96"/>
                </a:lnTo>
                <a:lnTo>
                  <a:pt x="240" y="146"/>
                </a:lnTo>
                <a:lnTo>
                  <a:pt x="159" y="203"/>
                </a:lnTo>
                <a:lnTo>
                  <a:pt x="92" y="269"/>
                </a:lnTo>
                <a:lnTo>
                  <a:pt x="42" y="340"/>
                </a:lnTo>
                <a:lnTo>
                  <a:pt x="11" y="416"/>
                </a:lnTo>
                <a:lnTo>
                  <a:pt x="0" y="497"/>
                </a:lnTo>
                <a:lnTo>
                  <a:pt x="11" y="578"/>
                </a:lnTo>
                <a:lnTo>
                  <a:pt x="42" y="654"/>
                </a:lnTo>
                <a:lnTo>
                  <a:pt x="92" y="725"/>
                </a:lnTo>
                <a:lnTo>
                  <a:pt x="159" y="791"/>
                </a:lnTo>
                <a:lnTo>
                  <a:pt x="240" y="848"/>
                </a:lnTo>
                <a:lnTo>
                  <a:pt x="336" y="898"/>
                </a:lnTo>
                <a:lnTo>
                  <a:pt x="443" y="939"/>
                </a:lnTo>
                <a:lnTo>
                  <a:pt x="560" y="969"/>
                </a:lnTo>
                <a:lnTo>
                  <a:pt x="687" y="988"/>
                </a:lnTo>
                <a:lnTo>
                  <a:pt x="820" y="994"/>
                </a:lnTo>
                <a:lnTo>
                  <a:pt x="820" y="994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9" name="Line 67"/>
          <p:cNvSpPr>
            <a:spLocks noChangeShapeType="1"/>
          </p:cNvSpPr>
          <p:nvPr/>
        </p:nvSpPr>
        <p:spPr bwMode="auto">
          <a:xfrm>
            <a:off x="7315200" y="15938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82" name="Oval 70"/>
          <p:cNvSpPr>
            <a:spLocks noChangeArrowheads="1"/>
          </p:cNvSpPr>
          <p:nvPr/>
        </p:nvSpPr>
        <p:spPr bwMode="auto">
          <a:xfrm>
            <a:off x="4495800" y="587692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583" name="Oval 71"/>
          <p:cNvSpPr>
            <a:spLocks noChangeArrowheads="1"/>
          </p:cNvSpPr>
          <p:nvPr/>
        </p:nvSpPr>
        <p:spPr bwMode="auto">
          <a:xfrm>
            <a:off x="4495800" y="503872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584" name="Oval 72"/>
          <p:cNvSpPr>
            <a:spLocks noChangeArrowheads="1"/>
          </p:cNvSpPr>
          <p:nvPr/>
        </p:nvSpPr>
        <p:spPr bwMode="auto">
          <a:xfrm>
            <a:off x="5562600" y="503872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585" name="Rectangle 73"/>
          <p:cNvSpPr>
            <a:spLocks noChangeArrowheads="1"/>
          </p:cNvSpPr>
          <p:nvPr/>
        </p:nvSpPr>
        <p:spPr bwMode="auto">
          <a:xfrm>
            <a:off x="4572000" y="5145088"/>
            <a:ext cx="228600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AS1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86" name="Rectangle 74"/>
          <p:cNvSpPr>
            <a:spLocks noChangeArrowheads="1"/>
          </p:cNvSpPr>
          <p:nvPr/>
        </p:nvSpPr>
        <p:spPr bwMode="auto">
          <a:xfrm>
            <a:off x="4572000" y="6029325"/>
            <a:ext cx="228600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AS2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87" name="Rectangle 75"/>
          <p:cNvSpPr>
            <a:spLocks noChangeArrowheads="1"/>
          </p:cNvSpPr>
          <p:nvPr/>
        </p:nvSpPr>
        <p:spPr bwMode="auto">
          <a:xfrm>
            <a:off x="5638800" y="5145088"/>
            <a:ext cx="228600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AS3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88" name="Line 76"/>
          <p:cNvSpPr>
            <a:spLocks noChangeShapeType="1"/>
          </p:cNvSpPr>
          <p:nvPr/>
        </p:nvSpPr>
        <p:spPr bwMode="auto">
          <a:xfrm flipH="1">
            <a:off x="4876800" y="5191125"/>
            <a:ext cx="685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89" name="Line 77"/>
          <p:cNvSpPr>
            <a:spLocks noChangeShapeType="1"/>
          </p:cNvSpPr>
          <p:nvPr/>
        </p:nvSpPr>
        <p:spPr bwMode="auto">
          <a:xfrm flipH="1">
            <a:off x="4648200" y="5419725"/>
            <a:ext cx="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877129-AAC7-4CE0-9C6C-54D00CC79186}" type="slidenum">
              <a:rPr lang="en-US"/>
              <a:pPr/>
              <a:t>27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Autonomous Systems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Intradomain</a:t>
            </a:r>
            <a:r>
              <a:rPr lang="en-US" dirty="0"/>
              <a:t> Routing (within an AS)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Performed using domain-specific algorithm (e.g. OSPF, RIP)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Selected by domain administrators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heterogeneous interior gateway protocols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Interdomain</a:t>
            </a:r>
            <a:r>
              <a:rPr lang="en-US" dirty="0"/>
              <a:t> Routing (between ASM’s)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Performed using standard global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Nodes in the routing table are AS’s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Homogeneous exterior gateway protocol (why?)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 goal: </a:t>
            </a:r>
            <a:r>
              <a:rPr lang="en-US" dirty="0" err="1"/>
              <a:t>reachability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9BE5E-B6D3-443B-880F-3C88B7268EF6}" type="slidenum">
              <a:rPr lang="en-US"/>
              <a:pPr/>
              <a:t>28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500063"/>
            <a:ext cx="8382000" cy="685800"/>
          </a:xfrm>
        </p:spPr>
        <p:txBody>
          <a:bodyPr/>
          <a:lstStyle/>
          <a:p>
            <a:r>
              <a:rPr lang="en-US"/>
              <a:t>Standard Interdomain Routing Protocols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r>
              <a:rPr lang="en-US"/>
              <a:t>General aspects</a:t>
            </a:r>
          </a:p>
          <a:p>
            <a:pPr lvl="1">
              <a:spcAft>
                <a:spcPct val="40000"/>
              </a:spcAft>
            </a:pPr>
            <a:r>
              <a:rPr lang="en-US"/>
              <a:t>Very complex and difficult</a:t>
            </a:r>
          </a:p>
          <a:p>
            <a:pPr lvl="1">
              <a:spcAft>
                <a:spcPct val="40000"/>
              </a:spcAft>
            </a:pPr>
            <a:r>
              <a:rPr lang="en-US"/>
              <a:t>Large scale (140,000 network prefixes in the core of the network, and about 14,000 AS numbers)</a:t>
            </a:r>
          </a:p>
          <a:p>
            <a:pPr lvl="1">
              <a:spcAft>
                <a:spcPct val="40000"/>
              </a:spcAft>
            </a:pPr>
            <a:r>
              <a:rPr lang="en-US"/>
              <a:t>Focuses on reachability rather than optimality</a:t>
            </a:r>
          </a:p>
          <a:p>
            <a:pPr lvl="1">
              <a:spcAft>
                <a:spcPct val="40000"/>
              </a:spcAft>
            </a:pPr>
            <a:r>
              <a:rPr lang="en-US"/>
              <a:t>Must be loop-free</a:t>
            </a:r>
          </a:p>
          <a:p>
            <a:pPr lvl="1">
              <a:spcAft>
                <a:spcPct val="40000"/>
              </a:spcAft>
            </a:pPr>
            <a:r>
              <a:rPr lang="en-US"/>
              <a:t>Specify how reachability information should be exchanged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30906-C4C7-4BC2-82B0-7C2AEC5D01E4}" type="slidenum">
              <a:rPr lang="en-US"/>
              <a:pPr/>
              <a:t>29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Tree-Structure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00488"/>
            <a:ext cx="8153400" cy="23479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Internet before 1990 had a tree-structure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Main “core” was the NSF Backbone (NSFNET)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An AS could have a parent and/or children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No “peering”, strictly hierarchical.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A low level AS could have a </a:t>
            </a:r>
            <a:r>
              <a:rPr lang="en-US" sz="1600">
                <a:solidFill>
                  <a:srgbClr val="000099"/>
                </a:solidFill>
              </a:rPr>
              <a:t>default route</a:t>
            </a:r>
            <a:r>
              <a:rPr lang="en-US" sz="1600"/>
              <a:t> to its parent (and thus need not know the whole Internet).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However, the NSFNET needed to know the whole Internet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810000" y="1687513"/>
            <a:ext cx="1643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NSFNET backbone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46" name="Freeform 6"/>
          <p:cNvSpPr>
            <a:spLocks/>
          </p:cNvSpPr>
          <p:nvPr/>
        </p:nvSpPr>
        <p:spPr bwMode="auto">
          <a:xfrm>
            <a:off x="2449513" y="1447800"/>
            <a:ext cx="4276725" cy="671513"/>
          </a:xfrm>
          <a:custGeom>
            <a:avLst/>
            <a:gdLst/>
            <a:ahLst/>
            <a:cxnLst>
              <a:cxn ang="0">
                <a:pos x="1403" y="517"/>
              </a:cxn>
              <a:cxn ang="0">
                <a:pos x="1610" y="514"/>
              </a:cxn>
              <a:cxn ang="0">
                <a:pos x="1813" y="507"/>
              </a:cxn>
              <a:cxn ang="0">
                <a:pos x="2013" y="489"/>
              </a:cxn>
              <a:cxn ang="0">
                <a:pos x="2202" y="467"/>
              </a:cxn>
              <a:cxn ang="0">
                <a:pos x="2374" y="442"/>
              </a:cxn>
              <a:cxn ang="0">
                <a:pos x="2527" y="414"/>
              </a:cxn>
              <a:cxn ang="0">
                <a:pos x="2656" y="378"/>
              </a:cxn>
              <a:cxn ang="0">
                <a:pos x="2752" y="339"/>
              </a:cxn>
              <a:cxn ang="0">
                <a:pos x="2816" y="300"/>
              </a:cxn>
              <a:cxn ang="0">
                <a:pos x="2838" y="257"/>
              </a:cxn>
              <a:cxn ang="0">
                <a:pos x="2816" y="214"/>
              </a:cxn>
              <a:cxn ang="0">
                <a:pos x="2752" y="175"/>
              </a:cxn>
              <a:cxn ang="0">
                <a:pos x="2656" y="135"/>
              </a:cxn>
              <a:cxn ang="0">
                <a:pos x="2531" y="103"/>
              </a:cxn>
              <a:cxn ang="0">
                <a:pos x="2377" y="75"/>
              </a:cxn>
              <a:cxn ang="0">
                <a:pos x="2206" y="46"/>
              </a:cxn>
              <a:cxn ang="0">
                <a:pos x="2017" y="28"/>
              </a:cxn>
              <a:cxn ang="0">
                <a:pos x="1817" y="14"/>
              </a:cxn>
              <a:cxn ang="0">
                <a:pos x="1613" y="3"/>
              </a:cxn>
              <a:cxn ang="0">
                <a:pos x="1410" y="0"/>
              </a:cxn>
              <a:cxn ang="0">
                <a:pos x="1203" y="3"/>
              </a:cxn>
              <a:cxn ang="0">
                <a:pos x="999" y="14"/>
              </a:cxn>
              <a:cxn ang="0">
                <a:pos x="803" y="28"/>
              </a:cxn>
              <a:cxn ang="0">
                <a:pos x="617" y="46"/>
              </a:cxn>
              <a:cxn ang="0">
                <a:pos x="450" y="75"/>
              </a:cxn>
              <a:cxn ang="0">
                <a:pos x="300" y="103"/>
              </a:cxn>
              <a:cxn ang="0">
                <a:pos x="175" y="135"/>
              </a:cxn>
              <a:cxn ang="0">
                <a:pos x="82" y="175"/>
              </a:cxn>
              <a:cxn ang="0">
                <a:pos x="21" y="214"/>
              </a:cxn>
              <a:cxn ang="0">
                <a:pos x="0" y="257"/>
              </a:cxn>
              <a:cxn ang="0">
                <a:pos x="21" y="300"/>
              </a:cxn>
              <a:cxn ang="0">
                <a:pos x="78" y="339"/>
              </a:cxn>
              <a:cxn ang="0">
                <a:pos x="175" y="378"/>
              </a:cxn>
              <a:cxn ang="0">
                <a:pos x="296" y="414"/>
              </a:cxn>
              <a:cxn ang="0">
                <a:pos x="446" y="442"/>
              </a:cxn>
              <a:cxn ang="0">
                <a:pos x="614" y="467"/>
              </a:cxn>
              <a:cxn ang="0">
                <a:pos x="799" y="489"/>
              </a:cxn>
              <a:cxn ang="0">
                <a:pos x="996" y="507"/>
              </a:cxn>
              <a:cxn ang="0">
                <a:pos x="1199" y="514"/>
              </a:cxn>
              <a:cxn ang="0">
                <a:pos x="1403" y="517"/>
              </a:cxn>
              <a:cxn ang="0">
                <a:pos x="1403" y="517"/>
              </a:cxn>
            </a:cxnLst>
            <a:rect l="0" t="0" r="r" b="b"/>
            <a:pathLst>
              <a:path w="2838" h="517">
                <a:moveTo>
                  <a:pt x="1403" y="517"/>
                </a:moveTo>
                <a:lnTo>
                  <a:pt x="1610" y="514"/>
                </a:lnTo>
                <a:lnTo>
                  <a:pt x="1813" y="507"/>
                </a:lnTo>
                <a:lnTo>
                  <a:pt x="2013" y="489"/>
                </a:lnTo>
                <a:lnTo>
                  <a:pt x="2202" y="467"/>
                </a:lnTo>
                <a:lnTo>
                  <a:pt x="2374" y="442"/>
                </a:lnTo>
                <a:lnTo>
                  <a:pt x="2527" y="414"/>
                </a:lnTo>
                <a:lnTo>
                  <a:pt x="2656" y="378"/>
                </a:lnTo>
                <a:lnTo>
                  <a:pt x="2752" y="339"/>
                </a:lnTo>
                <a:lnTo>
                  <a:pt x="2816" y="300"/>
                </a:lnTo>
                <a:lnTo>
                  <a:pt x="2838" y="257"/>
                </a:lnTo>
                <a:lnTo>
                  <a:pt x="2816" y="214"/>
                </a:lnTo>
                <a:lnTo>
                  <a:pt x="2752" y="175"/>
                </a:lnTo>
                <a:lnTo>
                  <a:pt x="2656" y="135"/>
                </a:lnTo>
                <a:lnTo>
                  <a:pt x="2531" y="103"/>
                </a:lnTo>
                <a:lnTo>
                  <a:pt x="2377" y="75"/>
                </a:lnTo>
                <a:lnTo>
                  <a:pt x="2206" y="46"/>
                </a:lnTo>
                <a:lnTo>
                  <a:pt x="2017" y="28"/>
                </a:lnTo>
                <a:lnTo>
                  <a:pt x="1817" y="14"/>
                </a:lnTo>
                <a:lnTo>
                  <a:pt x="1613" y="3"/>
                </a:lnTo>
                <a:lnTo>
                  <a:pt x="1410" y="0"/>
                </a:lnTo>
                <a:lnTo>
                  <a:pt x="1203" y="3"/>
                </a:lnTo>
                <a:lnTo>
                  <a:pt x="999" y="14"/>
                </a:lnTo>
                <a:lnTo>
                  <a:pt x="803" y="28"/>
                </a:lnTo>
                <a:lnTo>
                  <a:pt x="617" y="46"/>
                </a:lnTo>
                <a:lnTo>
                  <a:pt x="450" y="75"/>
                </a:lnTo>
                <a:lnTo>
                  <a:pt x="300" y="103"/>
                </a:lnTo>
                <a:lnTo>
                  <a:pt x="175" y="135"/>
                </a:lnTo>
                <a:lnTo>
                  <a:pt x="82" y="175"/>
                </a:lnTo>
                <a:lnTo>
                  <a:pt x="21" y="214"/>
                </a:lnTo>
                <a:lnTo>
                  <a:pt x="0" y="257"/>
                </a:lnTo>
                <a:lnTo>
                  <a:pt x="21" y="300"/>
                </a:lnTo>
                <a:lnTo>
                  <a:pt x="78" y="339"/>
                </a:lnTo>
                <a:lnTo>
                  <a:pt x="175" y="378"/>
                </a:lnTo>
                <a:lnTo>
                  <a:pt x="296" y="414"/>
                </a:lnTo>
                <a:lnTo>
                  <a:pt x="446" y="442"/>
                </a:lnTo>
                <a:lnTo>
                  <a:pt x="614" y="467"/>
                </a:lnTo>
                <a:lnTo>
                  <a:pt x="799" y="489"/>
                </a:lnTo>
                <a:lnTo>
                  <a:pt x="996" y="507"/>
                </a:lnTo>
                <a:lnTo>
                  <a:pt x="1199" y="514"/>
                </a:lnTo>
                <a:lnTo>
                  <a:pt x="1403" y="517"/>
                </a:lnTo>
                <a:lnTo>
                  <a:pt x="1403" y="51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47" name="Freeform 7"/>
          <p:cNvSpPr>
            <a:spLocks/>
          </p:cNvSpPr>
          <p:nvPr/>
        </p:nvSpPr>
        <p:spPr bwMode="auto">
          <a:xfrm>
            <a:off x="1309688" y="2105025"/>
            <a:ext cx="1473200" cy="547688"/>
          </a:xfrm>
          <a:custGeom>
            <a:avLst/>
            <a:gdLst/>
            <a:ahLst/>
            <a:cxnLst>
              <a:cxn ang="0">
                <a:pos x="489" y="421"/>
              </a:cxn>
              <a:cxn ang="0">
                <a:pos x="568" y="417"/>
              </a:cxn>
              <a:cxn ang="0">
                <a:pos x="639" y="410"/>
              </a:cxn>
              <a:cxn ang="0">
                <a:pos x="707" y="396"/>
              </a:cxn>
              <a:cxn ang="0">
                <a:pos x="771" y="382"/>
              </a:cxn>
              <a:cxn ang="0">
                <a:pos x="828" y="360"/>
              </a:cxn>
              <a:cxn ang="0">
                <a:pos x="878" y="335"/>
              </a:cxn>
              <a:cxn ang="0">
                <a:pos x="921" y="307"/>
              </a:cxn>
              <a:cxn ang="0">
                <a:pos x="949" y="278"/>
              </a:cxn>
              <a:cxn ang="0">
                <a:pos x="971" y="246"/>
              </a:cxn>
              <a:cxn ang="0">
                <a:pos x="978" y="210"/>
              </a:cxn>
              <a:cxn ang="0">
                <a:pos x="971" y="178"/>
              </a:cxn>
              <a:cxn ang="0">
                <a:pos x="949" y="143"/>
              </a:cxn>
              <a:cxn ang="0">
                <a:pos x="921" y="114"/>
              </a:cxn>
              <a:cxn ang="0">
                <a:pos x="878" y="85"/>
              </a:cxn>
              <a:cxn ang="0">
                <a:pos x="828" y="60"/>
              </a:cxn>
              <a:cxn ang="0">
                <a:pos x="771" y="43"/>
              </a:cxn>
              <a:cxn ang="0">
                <a:pos x="707" y="25"/>
              </a:cxn>
              <a:cxn ang="0">
                <a:pos x="639" y="10"/>
              </a:cxn>
              <a:cxn ang="0">
                <a:pos x="568" y="3"/>
              </a:cxn>
              <a:cxn ang="0">
                <a:pos x="493" y="0"/>
              </a:cxn>
              <a:cxn ang="0">
                <a:pos x="418" y="3"/>
              </a:cxn>
              <a:cxn ang="0">
                <a:pos x="343" y="10"/>
              </a:cxn>
              <a:cxn ang="0">
                <a:pos x="275" y="25"/>
              </a:cxn>
              <a:cxn ang="0">
                <a:pos x="211" y="43"/>
              </a:cxn>
              <a:cxn ang="0">
                <a:pos x="153" y="60"/>
              </a:cxn>
              <a:cxn ang="0">
                <a:pos x="100" y="85"/>
              </a:cxn>
              <a:cxn ang="0">
                <a:pos x="61" y="114"/>
              </a:cxn>
              <a:cxn ang="0">
                <a:pos x="28" y="143"/>
              </a:cxn>
              <a:cxn ang="0">
                <a:pos x="7" y="178"/>
              </a:cxn>
              <a:cxn ang="0">
                <a:pos x="0" y="210"/>
              </a:cxn>
              <a:cxn ang="0">
                <a:pos x="7" y="246"/>
              </a:cxn>
              <a:cxn ang="0">
                <a:pos x="28" y="278"/>
              </a:cxn>
              <a:cxn ang="0">
                <a:pos x="61" y="307"/>
              </a:cxn>
              <a:cxn ang="0">
                <a:pos x="100" y="335"/>
              </a:cxn>
              <a:cxn ang="0">
                <a:pos x="153" y="360"/>
              </a:cxn>
              <a:cxn ang="0">
                <a:pos x="211" y="382"/>
              </a:cxn>
              <a:cxn ang="0">
                <a:pos x="275" y="396"/>
              </a:cxn>
              <a:cxn ang="0">
                <a:pos x="343" y="410"/>
              </a:cxn>
              <a:cxn ang="0">
                <a:pos x="418" y="417"/>
              </a:cxn>
              <a:cxn ang="0">
                <a:pos x="493" y="421"/>
              </a:cxn>
              <a:cxn ang="0">
                <a:pos x="493" y="421"/>
              </a:cxn>
            </a:cxnLst>
            <a:rect l="0" t="0" r="r" b="b"/>
            <a:pathLst>
              <a:path w="978" h="421">
                <a:moveTo>
                  <a:pt x="489" y="421"/>
                </a:moveTo>
                <a:lnTo>
                  <a:pt x="568" y="417"/>
                </a:lnTo>
                <a:lnTo>
                  <a:pt x="639" y="410"/>
                </a:lnTo>
                <a:lnTo>
                  <a:pt x="707" y="396"/>
                </a:lnTo>
                <a:lnTo>
                  <a:pt x="771" y="382"/>
                </a:lnTo>
                <a:lnTo>
                  <a:pt x="828" y="360"/>
                </a:lnTo>
                <a:lnTo>
                  <a:pt x="878" y="335"/>
                </a:lnTo>
                <a:lnTo>
                  <a:pt x="921" y="307"/>
                </a:lnTo>
                <a:lnTo>
                  <a:pt x="949" y="278"/>
                </a:lnTo>
                <a:lnTo>
                  <a:pt x="971" y="246"/>
                </a:lnTo>
                <a:lnTo>
                  <a:pt x="978" y="210"/>
                </a:lnTo>
                <a:lnTo>
                  <a:pt x="971" y="178"/>
                </a:lnTo>
                <a:lnTo>
                  <a:pt x="949" y="143"/>
                </a:lnTo>
                <a:lnTo>
                  <a:pt x="921" y="114"/>
                </a:lnTo>
                <a:lnTo>
                  <a:pt x="878" y="85"/>
                </a:lnTo>
                <a:lnTo>
                  <a:pt x="828" y="60"/>
                </a:lnTo>
                <a:lnTo>
                  <a:pt x="771" y="43"/>
                </a:lnTo>
                <a:lnTo>
                  <a:pt x="707" y="25"/>
                </a:lnTo>
                <a:lnTo>
                  <a:pt x="639" y="10"/>
                </a:lnTo>
                <a:lnTo>
                  <a:pt x="568" y="3"/>
                </a:lnTo>
                <a:lnTo>
                  <a:pt x="493" y="0"/>
                </a:lnTo>
                <a:lnTo>
                  <a:pt x="418" y="3"/>
                </a:lnTo>
                <a:lnTo>
                  <a:pt x="343" y="10"/>
                </a:lnTo>
                <a:lnTo>
                  <a:pt x="275" y="25"/>
                </a:lnTo>
                <a:lnTo>
                  <a:pt x="211" y="43"/>
                </a:lnTo>
                <a:lnTo>
                  <a:pt x="153" y="60"/>
                </a:lnTo>
                <a:lnTo>
                  <a:pt x="100" y="85"/>
                </a:lnTo>
                <a:lnTo>
                  <a:pt x="61" y="114"/>
                </a:lnTo>
                <a:lnTo>
                  <a:pt x="28" y="143"/>
                </a:lnTo>
                <a:lnTo>
                  <a:pt x="7" y="178"/>
                </a:lnTo>
                <a:lnTo>
                  <a:pt x="0" y="210"/>
                </a:lnTo>
                <a:lnTo>
                  <a:pt x="7" y="246"/>
                </a:lnTo>
                <a:lnTo>
                  <a:pt x="28" y="278"/>
                </a:lnTo>
                <a:lnTo>
                  <a:pt x="61" y="307"/>
                </a:lnTo>
                <a:lnTo>
                  <a:pt x="100" y="335"/>
                </a:lnTo>
                <a:lnTo>
                  <a:pt x="153" y="360"/>
                </a:lnTo>
                <a:lnTo>
                  <a:pt x="211" y="382"/>
                </a:lnTo>
                <a:lnTo>
                  <a:pt x="275" y="396"/>
                </a:lnTo>
                <a:lnTo>
                  <a:pt x="343" y="410"/>
                </a:lnTo>
                <a:lnTo>
                  <a:pt x="418" y="417"/>
                </a:lnTo>
                <a:lnTo>
                  <a:pt x="493" y="421"/>
                </a:lnTo>
                <a:lnTo>
                  <a:pt x="493" y="42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48" name="Freeform 8"/>
          <p:cNvSpPr>
            <a:spLocks/>
          </p:cNvSpPr>
          <p:nvPr/>
        </p:nvSpPr>
        <p:spPr bwMode="auto">
          <a:xfrm>
            <a:off x="1803400" y="2767013"/>
            <a:ext cx="909638" cy="427037"/>
          </a:xfrm>
          <a:custGeom>
            <a:avLst/>
            <a:gdLst/>
            <a:ahLst/>
            <a:cxnLst>
              <a:cxn ang="0">
                <a:pos x="300" y="329"/>
              </a:cxn>
              <a:cxn ang="0">
                <a:pos x="350" y="329"/>
              </a:cxn>
              <a:cxn ang="0">
                <a:pos x="397" y="321"/>
              </a:cxn>
              <a:cxn ang="0">
                <a:pos x="439" y="311"/>
              </a:cxn>
              <a:cxn ang="0">
                <a:pos x="482" y="296"/>
              </a:cxn>
              <a:cxn ang="0">
                <a:pos x="514" y="282"/>
              </a:cxn>
              <a:cxn ang="0">
                <a:pos x="547" y="261"/>
              </a:cxn>
              <a:cxn ang="0">
                <a:pos x="572" y="239"/>
              </a:cxn>
              <a:cxn ang="0">
                <a:pos x="589" y="218"/>
              </a:cxn>
              <a:cxn ang="0">
                <a:pos x="600" y="189"/>
              </a:cxn>
              <a:cxn ang="0">
                <a:pos x="604" y="164"/>
              </a:cxn>
              <a:cxn ang="0">
                <a:pos x="600" y="136"/>
              </a:cxn>
              <a:cxn ang="0">
                <a:pos x="589" y="111"/>
              </a:cxn>
              <a:cxn ang="0">
                <a:pos x="572" y="89"/>
              </a:cxn>
              <a:cxn ang="0">
                <a:pos x="547" y="68"/>
              </a:cxn>
              <a:cxn ang="0">
                <a:pos x="514" y="47"/>
              </a:cxn>
              <a:cxn ang="0">
                <a:pos x="482" y="32"/>
              </a:cxn>
              <a:cxn ang="0">
                <a:pos x="439" y="18"/>
              </a:cxn>
              <a:cxn ang="0">
                <a:pos x="397" y="7"/>
              </a:cxn>
              <a:cxn ang="0">
                <a:pos x="350" y="0"/>
              </a:cxn>
              <a:cxn ang="0">
                <a:pos x="304" y="0"/>
              </a:cxn>
              <a:cxn ang="0">
                <a:pos x="254" y="0"/>
              </a:cxn>
              <a:cxn ang="0">
                <a:pos x="207" y="7"/>
              </a:cxn>
              <a:cxn ang="0">
                <a:pos x="165" y="18"/>
              </a:cxn>
              <a:cxn ang="0">
                <a:pos x="125" y="32"/>
              </a:cxn>
              <a:cxn ang="0">
                <a:pos x="90" y="47"/>
              </a:cxn>
              <a:cxn ang="0">
                <a:pos x="61" y="68"/>
              </a:cxn>
              <a:cxn ang="0">
                <a:pos x="36" y="89"/>
              </a:cxn>
              <a:cxn ang="0">
                <a:pos x="18" y="111"/>
              </a:cxn>
              <a:cxn ang="0">
                <a:pos x="4" y="136"/>
              </a:cxn>
              <a:cxn ang="0">
                <a:pos x="0" y="164"/>
              </a:cxn>
              <a:cxn ang="0">
                <a:pos x="4" y="189"/>
              </a:cxn>
              <a:cxn ang="0">
                <a:pos x="18" y="218"/>
              </a:cxn>
              <a:cxn ang="0">
                <a:pos x="36" y="239"/>
              </a:cxn>
              <a:cxn ang="0">
                <a:pos x="61" y="261"/>
              </a:cxn>
              <a:cxn ang="0">
                <a:pos x="90" y="282"/>
              </a:cxn>
              <a:cxn ang="0">
                <a:pos x="125" y="296"/>
              </a:cxn>
              <a:cxn ang="0">
                <a:pos x="165" y="311"/>
              </a:cxn>
              <a:cxn ang="0">
                <a:pos x="207" y="321"/>
              </a:cxn>
              <a:cxn ang="0">
                <a:pos x="254" y="329"/>
              </a:cxn>
              <a:cxn ang="0">
                <a:pos x="304" y="329"/>
              </a:cxn>
              <a:cxn ang="0">
                <a:pos x="304" y="329"/>
              </a:cxn>
            </a:cxnLst>
            <a:rect l="0" t="0" r="r" b="b"/>
            <a:pathLst>
              <a:path w="604" h="329">
                <a:moveTo>
                  <a:pt x="300" y="329"/>
                </a:moveTo>
                <a:lnTo>
                  <a:pt x="350" y="329"/>
                </a:lnTo>
                <a:lnTo>
                  <a:pt x="397" y="321"/>
                </a:lnTo>
                <a:lnTo>
                  <a:pt x="439" y="311"/>
                </a:lnTo>
                <a:lnTo>
                  <a:pt x="482" y="296"/>
                </a:lnTo>
                <a:lnTo>
                  <a:pt x="514" y="282"/>
                </a:lnTo>
                <a:lnTo>
                  <a:pt x="547" y="261"/>
                </a:lnTo>
                <a:lnTo>
                  <a:pt x="572" y="239"/>
                </a:lnTo>
                <a:lnTo>
                  <a:pt x="589" y="218"/>
                </a:lnTo>
                <a:lnTo>
                  <a:pt x="600" y="189"/>
                </a:lnTo>
                <a:lnTo>
                  <a:pt x="604" y="164"/>
                </a:lnTo>
                <a:lnTo>
                  <a:pt x="600" y="136"/>
                </a:lnTo>
                <a:lnTo>
                  <a:pt x="589" y="111"/>
                </a:lnTo>
                <a:lnTo>
                  <a:pt x="572" y="89"/>
                </a:lnTo>
                <a:lnTo>
                  <a:pt x="547" y="68"/>
                </a:lnTo>
                <a:lnTo>
                  <a:pt x="514" y="47"/>
                </a:lnTo>
                <a:lnTo>
                  <a:pt x="482" y="32"/>
                </a:lnTo>
                <a:lnTo>
                  <a:pt x="439" y="18"/>
                </a:lnTo>
                <a:lnTo>
                  <a:pt x="397" y="7"/>
                </a:lnTo>
                <a:lnTo>
                  <a:pt x="350" y="0"/>
                </a:lnTo>
                <a:lnTo>
                  <a:pt x="304" y="0"/>
                </a:lnTo>
                <a:lnTo>
                  <a:pt x="254" y="0"/>
                </a:lnTo>
                <a:lnTo>
                  <a:pt x="207" y="7"/>
                </a:lnTo>
                <a:lnTo>
                  <a:pt x="165" y="18"/>
                </a:lnTo>
                <a:lnTo>
                  <a:pt x="125" y="32"/>
                </a:lnTo>
                <a:lnTo>
                  <a:pt x="90" y="47"/>
                </a:lnTo>
                <a:lnTo>
                  <a:pt x="61" y="68"/>
                </a:lnTo>
                <a:lnTo>
                  <a:pt x="36" y="89"/>
                </a:lnTo>
                <a:lnTo>
                  <a:pt x="18" y="111"/>
                </a:lnTo>
                <a:lnTo>
                  <a:pt x="4" y="136"/>
                </a:lnTo>
                <a:lnTo>
                  <a:pt x="0" y="164"/>
                </a:lnTo>
                <a:lnTo>
                  <a:pt x="4" y="189"/>
                </a:lnTo>
                <a:lnTo>
                  <a:pt x="18" y="218"/>
                </a:lnTo>
                <a:lnTo>
                  <a:pt x="36" y="239"/>
                </a:lnTo>
                <a:lnTo>
                  <a:pt x="61" y="261"/>
                </a:lnTo>
                <a:lnTo>
                  <a:pt x="90" y="282"/>
                </a:lnTo>
                <a:lnTo>
                  <a:pt x="125" y="296"/>
                </a:lnTo>
                <a:lnTo>
                  <a:pt x="165" y="311"/>
                </a:lnTo>
                <a:lnTo>
                  <a:pt x="207" y="321"/>
                </a:lnTo>
                <a:lnTo>
                  <a:pt x="254" y="329"/>
                </a:lnTo>
                <a:lnTo>
                  <a:pt x="304" y="329"/>
                </a:lnTo>
                <a:lnTo>
                  <a:pt x="304" y="3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49" name="Freeform 9"/>
          <p:cNvSpPr>
            <a:spLocks/>
          </p:cNvSpPr>
          <p:nvPr/>
        </p:nvSpPr>
        <p:spPr bwMode="auto">
          <a:xfrm>
            <a:off x="685800" y="2652713"/>
            <a:ext cx="908050" cy="425450"/>
          </a:xfrm>
          <a:custGeom>
            <a:avLst/>
            <a:gdLst/>
            <a:ahLst/>
            <a:cxnLst>
              <a:cxn ang="0">
                <a:pos x="300" y="328"/>
              </a:cxn>
              <a:cxn ang="0">
                <a:pos x="350" y="328"/>
              </a:cxn>
              <a:cxn ang="0">
                <a:pos x="396" y="321"/>
              </a:cxn>
              <a:cxn ang="0">
                <a:pos x="439" y="311"/>
              </a:cxn>
              <a:cxn ang="0">
                <a:pos x="478" y="296"/>
              </a:cxn>
              <a:cxn ang="0">
                <a:pos x="514" y="282"/>
              </a:cxn>
              <a:cxn ang="0">
                <a:pos x="546" y="261"/>
              </a:cxn>
              <a:cxn ang="0">
                <a:pos x="567" y="239"/>
              </a:cxn>
              <a:cxn ang="0">
                <a:pos x="585" y="218"/>
              </a:cxn>
              <a:cxn ang="0">
                <a:pos x="600" y="189"/>
              </a:cxn>
              <a:cxn ang="0">
                <a:pos x="603" y="164"/>
              </a:cxn>
              <a:cxn ang="0">
                <a:pos x="600" y="136"/>
              </a:cxn>
              <a:cxn ang="0">
                <a:pos x="585" y="111"/>
              </a:cxn>
              <a:cxn ang="0">
                <a:pos x="567" y="89"/>
              </a:cxn>
              <a:cxn ang="0">
                <a:pos x="546" y="68"/>
              </a:cxn>
              <a:cxn ang="0">
                <a:pos x="514" y="46"/>
              </a:cxn>
              <a:cxn ang="0">
                <a:pos x="478" y="32"/>
              </a:cxn>
              <a:cxn ang="0">
                <a:pos x="439" y="18"/>
              </a:cxn>
              <a:cxn ang="0">
                <a:pos x="396" y="7"/>
              </a:cxn>
              <a:cxn ang="0">
                <a:pos x="350" y="0"/>
              </a:cxn>
              <a:cxn ang="0">
                <a:pos x="300" y="0"/>
              </a:cxn>
              <a:cxn ang="0">
                <a:pos x="253" y="0"/>
              </a:cxn>
              <a:cxn ang="0">
                <a:pos x="207" y="7"/>
              </a:cxn>
              <a:cxn ang="0">
                <a:pos x="164" y="18"/>
              </a:cxn>
              <a:cxn ang="0">
                <a:pos x="121" y="32"/>
              </a:cxn>
              <a:cxn ang="0">
                <a:pos x="89" y="46"/>
              </a:cxn>
              <a:cxn ang="0">
                <a:pos x="57" y="68"/>
              </a:cxn>
              <a:cxn ang="0">
                <a:pos x="32" y="89"/>
              </a:cxn>
              <a:cxn ang="0">
                <a:pos x="14" y="111"/>
              </a:cxn>
              <a:cxn ang="0">
                <a:pos x="3" y="136"/>
              </a:cxn>
              <a:cxn ang="0">
                <a:pos x="0" y="164"/>
              </a:cxn>
              <a:cxn ang="0">
                <a:pos x="3" y="189"/>
              </a:cxn>
              <a:cxn ang="0">
                <a:pos x="14" y="218"/>
              </a:cxn>
              <a:cxn ang="0">
                <a:pos x="32" y="239"/>
              </a:cxn>
              <a:cxn ang="0">
                <a:pos x="57" y="261"/>
              </a:cxn>
              <a:cxn ang="0">
                <a:pos x="89" y="282"/>
              </a:cxn>
              <a:cxn ang="0">
                <a:pos x="121" y="296"/>
              </a:cxn>
              <a:cxn ang="0">
                <a:pos x="164" y="311"/>
              </a:cxn>
              <a:cxn ang="0">
                <a:pos x="207" y="321"/>
              </a:cxn>
              <a:cxn ang="0">
                <a:pos x="253" y="328"/>
              </a:cxn>
              <a:cxn ang="0">
                <a:pos x="300" y="328"/>
              </a:cxn>
              <a:cxn ang="0">
                <a:pos x="300" y="328"/>
              </a:cxn>
            </a:cxnLst>
            <a:rect l="0" t="0" r="r" b="b"/>
            <a:pathLst>
              <a:path w="603" h="328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1"/>
                </a:lnTo>
                <a:lnTo>
                  <a:pt x="478" y="296"/>
                </a:lnTo>
                <a:lnTo>
                  <a:pt x="514" y="282"/>
                </a:lnTo>
                <a:lnTo>
                  <a:pt x="546" y="261"/>
                </a:lnTo>
                <a:lnTo>
                  <a:pt x="567" y="239"/>
                </a:lnTo>
                <a:lnTo>
                  <a:pt x="585" y="218"/>
                </a:lnTo>
                <a:lnTo>
                  <a:pt x="600" y="189"/>
                </a:lnTo>
                <a:lnTo>
                  <a:pt x="603" y="164"/>
                </a:lnTo>
                <a:lnTo>
                  <a:pt x="600" y="136"/>
                </a:lnTo>
                <a:lnTo>
                  <a:pt x="585" y="111"/>
                </a:lnTo>
                <a:lnTo>
                  <a:pt x="567" y="89"/>
                </a:lnTo>
                <a:lnTo>
                  <a:pt x="546" y="68"/>
                </a:lnTo>
                <a:lnTo>
                  <a:pt x="514" y="46"/>
                </a:lnTo>
                <a:lnTo>
                  <a:pt x="478" y="32"/>
                </a:lnTo>
                <a:lnTo>
                  <a:pt x="439" y="18"/>
                </a:lnTo>
                <a:lnTo>
                  <a:pt x="396" y="7"/>
                </a:lnTo>
                <a:lnTo>
                  <a:pt x="350" y="0"/>
                </a:lnTo>
                <a:lnTo>
                  <a:pt x="300" y="0"/>
                </a:lnTo>
                <a:lnTo>
                  <a:pt x="253" y="0"/>
                </a:lnTo>
                <a:lnTo>
                  <a:pt x="207" y="7"/>
                </a:lnTo>
                <a:lnTo>
                  <a:pt x="164" y="18"/>
                </a:lnTo>
                <a:lnTo>
                  <a:pt x="121" y="32"/>
                </a:lnTo>
                <a:lnTo>
                  <a:pt x="89" y="46"/>
                </a:lnTo>
                <a:lnTo>
                  <a:pt x="57" y="68"/>
                </a:lnTo>
                <a:lnTo>
                  <a:pt x="32" y="89"/>
                </a:lnTo>
                <a:lnTo>
                  <a:pt x="14" y="111"/>
                </a:lnTo>
                <a:lnTo>
                  <a:pt x="3" y="136"/>
                </a:lnTo>
                <a:lnTo>
                  <a:pt x="0" y="164"/>
                </a:lnTo>
                <a:lnTo>
                  <a:pt x="3" y="189"/>
                </a:lnTo>
                <a:lnTo>
                  <a:pt x="14" y="218"/>
                </a:lnTo>
                <a:lnTo>
                  <a:pt x="32" y="239"/>
                </a:lnTo>
                <a:lnTo>
                  <a:pt x="57" y="261"/>
                </a:lnTo>
                <a:lnTo>
                  <a:pt x="89" y="282"/>
                </a:lnTo>
                <a:lnTo>
                  <a:pt x="121" y="296"/>
                </a:lnTo>
                <a:lnTo>
                  <a:pt x="164" y="311"/>
                </a:lnTo>
                <a:lnTo>
                  <a:pt x="207" y="321"/>
                </a:lnTo>
                <a:lnTo>
                  <a:pt x="253" y="328"/>
                </a:lnTo>
                <a:lnTo>
                  <a:pt x="300" y="328"/>
                </a:lnTo>
                <a:lnTo>
                  <a:pt x="300" y="32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0" name="Freeform 10"/>
          <p:cNvSpPr>
            <a:spLocks/>
          </p:cNvSpPr>
          <p:nvPr/>
        </p:nvSpPr>
        <p:spPr bwMode="auto">
          <a:xfrm>
            <a:off x="777875" y="1609725"/>
            <a:ext cx="908050" cy="431800"/>
          </a:xfrm>
          <a:custGeom>
            <a:avLst/>
            <a:gdLst/>
            <a:ahLst/>
            <a:cxnLst>
              <a:cxn ang="0">
                <a:pos x="299" y="328"/>
              </a:cxn>
              <a:cxn ang="0">
                <a:pos x="349" y="328"/>
              </a:cxn>
              <a:cxn ang="0">
                <a:pos x="396" y="321"/>
              </a:cxn>
              <a:cxn ang="0">
                <a:pos x="442" y="314"/>
              </a:cxn>
              <a:cxn ang="0">
                <a:pos x="481" y="300"/>
              </a:cxn>
              <a:cxn ang="0">
                <a:pos x="514" y="282"/>
              </a:cxn>
              <a:cxn ang="0">
                <a:pos x="546" y="264"/>
              </a:cxn>
              <a:cxn ang="0">
                <a:pos x="571" y="243"/>
              </a:cxn>
              <a:cxn ang="0">
                <a:pos x="589" y="218"/>
              </a:cxn>
              <a:cxn ang="0">
                <a:pos x="599" y="193"/>
              </a:cxn>
              <a:cxn ang="0">
                <a:pos x="603" y="168"/>
              </a:cxn>
              <a:cxn ang="0">
                <a:pos x="599" y="139"/>
              </a:cxn>
              <a:cxn ang="0">
                <a:pos x="589" y="114"/>
              </a:cxn>
              <a:cxn ang="0">
                <a:pos x="571" y="89"/>
              </a:cxn>
              <a:cxn ang="0">
                <a:pos x="546" y="68"/>
              </a:cxn>
              <a:cxn ang="0">
                <a:pos x="514" y="50"/>
              </a:cxn>
              <a:cxn ang="0">
                <a:pos x="481" y="32"/>
              </a:cxn>
              <a:cxn ang="0">
                <a:pos x="442" y="21"/>
              </a:cxn>
              <a:cxn ang="0">
                <a:pos x="396" y="10"/>
              </a:cxn>
              <a:cxn ang="0">
                <a:pos x="349" y="3"/>
              </a:cxn>
              <a:cxn ang="0">
                <a:pos x="303" y="0"/>
              </a:cxn>
              <a:cxn ang="0">
                <a:pos x="253" y="3"/>
              </a:cxn>
              <a:cxn ang="0">
                <a:pos x="207" y="10"/>
              </a:cxn>
              <a:cxn ang="0">
                <a:pos x="164" y="21"/>
              </a:cxn>
              <a:cxn ang="0">
                <a:pos x="124" y="32"/>
              </a:cxn>
              <a:cxn ang="0">
                <a:pos x="89" y="50"/>
              </a:cxn>
              <a:cxn ang="0">
                <a:pos x="60" y="68"/>
              </a:cxn>
              <a:cxn ang="0">
                <a:pos x="35" y="89"/>
              </a:cxn>
              <a:cxn ang="0">
                <a:pos x="17" y="114"/>
              </a:cxn>
              <a:cxn ang="0">
                <a:pos x="3" y="139"/>
              </a:cxn>
              <a:cxn ang="0">
                <a:pos x="0" y="168"/>
              </a:cxn>
              <a:cxn ang="0">
                <a:pos x="3" y="193"/>
              </a:cxn>
              <a:cxn ang="0">
                <a:pos x="17" y="218"/>
              </a:cxn>
              <a:cxn ang="0">
                <a:pos x="35" y="243"/>
              </a:cxn>
              <a:cxn ang="0">
                <a:pos x="60" y="264"/>
              </a:cxn>
              <a:cxn ang="0">
                <a:pos x="89" y="282"/>
              </a:cxn>
              <a:cxn ang="0">
                <a:pos x="124" y="300"/>
              </a:cxn>
              <a:cxn ang="0">
                <a:pos x="164" y="314"/>
              </a:cxn>
              <a:cxn ang="0">
                <a:pos x="207" y="321"/>
              </a:cxn>
              <a:cxn ang="0">
                <a:pos x="253" y="328"/>
              </a:cxn>
              <a:cxn ang="0">
                <a:pos x="303" y="332"/>
              </a:cxn>
              <a:cxn ang="0">
                <a:pos x="303" y="332"/>
              </a:cxn>
            </a:cxnLst>
            <a:rect l="0" t="0" r="r" b="b"/>
            <a:pathLst>
              <a:path w="603" h="332">
                <a:moveTo>
                  <a:pt x="299" y="328"/>
                </a:moveTo>
                <a:lnTo>
                  <a:pt x="349" y="328"/>
                </a:lnTo>
                <a:lnTo>
                  <a:pt x="396" y="321"/>
                </a:lnTo>
                <a:lnTo>
                  <a:pt x="442" y="314"/>
                </a:lnTo>
                <a:lnTo>
                  <a:pt x="481" y="300"/>
                </a:lnTo>
                <a:lnTo>
                  <a:pt x="514" y="282"/>
                </a:lnTo>
                <a:lnTo>
                  <a:pt x="546" y="264"/>
                </a:lnTo>
                <a:lnTo>
                  <a:pt x="571" y="243"/>
                </a:lnTo>
                <a:lnTo>
                  <a:pt x="589" y="218"/>
                </a:lnTo>
                <a:lnTo>
                  <a:pt x="599" y="193"/>
                </a:lnTo>
                <a:lnTo>
                  <a:pt x="603" y="168"/>
                </a:lnTo>
                <a:lnTo>
                  <a:pt x="599" y="139"/>
                </a:lnTo>
                <a:lnTo>
                  <a:pt x="589" y="114"/>
                </a:lnTo>
                <a:lnTo>
                  <a:pt x="571" y="89"/>
                </a:lnTo>
                <a:lnTo>
                  <a:pt x="546" y="68"/>
                </a:lnTo>
                <a:lnTo>
                  <a:pt x="514" y="50"/>
                </a:lnTo>
                <a:lnTo>
                  <a:pt x="481" y="32"/>
                </a:lnTo>
                <a:lnTo>
                  <a:pt x="442" y="21"/>
                </a:lnTo>
                <a:lnTo>
                  <a:pt x="396" y="10"/>
                </a:lnTo>
                <a:lnTo>
                  <a:pt x="349" y="3"/>
                </a:lnTo>
                <a:lnTo>
                  <a:pt x="303" y="0"/>
                </a:lnTo>
                <a:lnTo>
                  <a:pt x="253" y="3"/>
                </a:lnTo>
                <a:lnTo>
                  <a:pt x="207" y="10"/>
                </a:lnTo>
                <a:lnTo>
                  <a:pt x="164" y="21"/>
                </a:lnTo>
                <a:lnTo>
                  <a:pt x="124" y="32"/>
                </a:lnTo>
                <a:lnTo>
                  <a:pt x="89" y="50"/>
                </a:lnTo>
                <a:lnTo>
                  <a:pt x="60" y="68"/>
                </a:lnTo>
                <a:lnTo>
                  <a:pt x="35" y="89"/>
                </a:lnTo>
                <a:lnTo>
                  <a:pt x="17" y="114"/>
                </a:lnTo>
                <a:lnTo>
                  <a:pt x="3" y="139"/>
                </a:lnTo>
                <a:lnTo>
                  <a:pt x="0" y="168"/>
                </a:lnTo>
                <a:lnTo>
                  <a:pt x="3" y="193"/>
                </a:lnTo>
                <a:lnTo>
                  <a:pt x="17" y="218"/>
                </a:lnTo>
                <a:lnTo>
                  <a:pt x="35" y="243"/>
                </a:lnTo>
                <a:lnTo>
                  <a:pt x="60" y="264"/>
                </a:lnTo>
                <a:lnTo>
                  <a:pt x="89" y="282"/>
                </a:lnTo>
                <a:lnTo>
                  <a:pt x="124" y="300"/>
                </a:lnTo>
                <a:lnTo>
                  <a:pt x="164" y="314"/>
                </a:lnTo>
                <a:lnTo>
                  <a:pt x="207" y="321"/>
                </a:lnTo>
                <a:lnTo>
                  <a:pt x="253" y="328"/>
                </a:lnTo>
                <a:lnTo>
                  <a:pt x="303" y="332"/>
                </a:lnTo>
                <a:lnTo>
                  <a:pt x="303" y="33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1" name="Freeform 11"/>
          <p:cNvSpPr>
            <a:spLocks/>
          </p:cNvSpPr>
          <p:nvPr/>
        </p:nvSpPr>
        <p:spPr bwMode="auto">
          <a:xfrm>
            <a:off x="3228975" y="2346325"/>
            <a:ext cx="1473200" cy="547688"/>
          </a:xfrm>
          <a:custGeom>
            <a:avLst/>
            <a:gdLst/>
            <a:ahLst/>
            <a:cxnLst>
              <a:cxn ang="0">
                <a:pos x="489" y="418"/>
              </a:cxn>
              <a:cxn ang="0">
                <a:pos x="568" y="418"/>
              </a:cxn>
              <a:cxn ang="0">
                <a:pos x="639" y="411"/>
              </a:cxn>
              <a:cxn ang="0">
                <a:pos x="707" y="397"/>
              </a:cxn>
              <a:cxn ang="0">
                <a:pos x="771" y="379"/>
              </a:cxn>
              <a:cxn ang="0">
                <a:pos x="829" y="357"/>
              </a:cxn>
              <a:cxn ang="0">
                <a:pos x="878" y="336"/>
              </a:cxn>
              <a:cxn ang="0">
                <a:pos x="921" y="307"/>
              </a:cxn>
              <a:cxn ang="0">
                <a:pos x="950" y="275"/>
              </a:cxn>
              <a:cxn ang="0">
                <a:pos x="971" y="243"/>
              </a:cxn>
              <a:cxn ang="0">
                <a:pos x="978" y="211"/>
              </a:cxn>
              <a:cxn ang="0">
                <a:pos x="971" y="175"/>
              </a:cxn>
              <a:cxn ang="0">
                <a:pos x="950" y="143"/>
              </a:cxn>
              <a:cxn ang="0">
                <a:pos x="921" y="115"/>
              </a:cxn>
              <a:cxn ang="0">
                <a:pos x="878" y="86"/>
              </a:cxn>
              <a:cxn ang="0">
                <a:pos x="829" y="61"/>
              </a:cxn>
              <a:cxn ang="0">
                <a:pos x="771" y="40"/>
              </a:cxn>
              <a:cxn ang="0">
                <a:pos x="707" y="22"/>
              </a:cxn>
              <a:cxn ang="0">
                <a:pos x="639" y="11"/>
              </a:cxn>
              <a:cxn ang="0">
                <a:pos x="568" y="4"/>
              </a:cxn>
              <a:cxn ang="0">
                <a:pos x="493" y="0"/>
              </a:cxn>
              <a:cxn ang="0">
                <a:pos x="418" y="4"/>
              </a:cxn>
              <a:cxn ang="0">
                <a:pos x="343" y="11"/>
              </a:cxn>
              <a:cxn ang="0">
                <a:pos x="275" y="22"/>
              </a:cxn>
              <a:cxn ang="0">
                <a:pos x="211" y="40"/>
              </a:cxn>
              <a:cxn ang="0">
                <a:pos x="154" y="61"/>
              </a:cxn>
              <a:cxn ang="0">
                <a:pos x="100" y="86"/>
              </a:cxn>
              <a:cxn ang="0">
                <a:pos x="61" y="115"/>
              </a:cxn>
              <a:cxn ang="0">
                <a:pos x="29" y="143"/>
              </a:cxn>
              <a:cxn ang="0">
                <a:pos x="7" y="175"/>
              </a:cxn>
              <a:cxn ang="0">
                <a:pos x="0" y="211"/>
              </a:cxn>
              <a:cxn ang="0">
                <a:pos x="7" y="243"/>
              </a:cxn>
              <a:cxn ang="0">
                <a:pos x="29" y="275"/>
              </a:cxn>
              <a:cxn ang="0">
                <a:pos x="61" y="307"/>
              </a:cxn>
              <a:cxn ang="0">
                <a:pos x="100" y="336"/>
              </a:cxn>
              <a:cxn ang="0">
                <a:pos x="154" y="357"/>
              </a:cxn>
              <a:cxn ang="0">
                <a:pos x="211" y="379"/>
              </a:cxn>
              <a:cxn ang="0">
                <a:pos x="275" y="397"/>
              </a:cxn>
              <a:cxn ang="0">
                <a:pos x="343" y="411"/>
              </a:cxn>
              <a:cxn ang="0">
                <a:pos x="418" y="418"/>
              </a:cxn>
              <a:cxn ang="0">
                <a:pos x="493" y="422"/>
              </a:cxn>
              <a:cxn ang="0">
                <a:pos x="493" y="422"/>
              </a:cxn>
            </a:cxnLst>
            <a:rect l="0" t="0" r="r" b="b"/>
            <a:pathLst>
              <a:path w="978" h="422">
                <a:moveTo>
                  <a:pt x="489" y="418"/>
                </a:moveTo>
                <a:lnTo>
                  <a:pt x="568" y="418"/>
                </a:lnTo>
                <a:lnTo>
                  <a:pt x="639" y="411"/>
                </a:lnTo>
                <a:lnTo>
                  <a:pt x="707" y="397"/>
                </a:lnTo>
                <a:lnTo>
                  <a:pt x="771" y="379"/>
                </a:lnTo>
                <a:lnTo>
                  <a:pt x="829" y="357"/>
                </a:lnTo>
                <a:lnTo>
                  <a:pt x="878" y="336"/>
                </a:lnTo>
                <a:lnTo>
                  <a:pt x="921" y="307"/>
                </a:lnTo>
                <a:lnTo>
                  <a:pt x="950" y="275"/>
                </a:lnTo>
                <a:lnTo>
                  <a:pt x="971" y="243"/>
                </a:lnTo>
                <a:lnTo>
                  <a:pt x="978" y="211"/>
                </a:lnTo>
                <a:lnTo>
                  <a:pt x="971" y="175"/>
                </a:lnTo>
                <a:lnTo>
                  <a:pt x="950" y="143"/>
                </a:lnTo>
                <a:lnTo>
                  <a:pt x="921" y="115"/>
                </a:lnTo>
                <a:lnTo>
                  <a:pt x="878" y="86"/>
                </a:lnTo>
                <a:lnTo>
                  <a:pt x="829" y="61"/>
                </a:lnTo>
                <a:lnTo>
                  <a:pt x="771" y="40"/>
                </a:lnTo>
                <a:lnTo>
                  <a:pt x="707" y="22"/>
                </a:lnTo>
                <a:lnTo>
                  <a:pt x="639" y="11"/>
                </a:lnTo>
                <a:lnTo>
                  <a:pt x="568" y="4"/>
                </a:lnTo>
                <a:lnTo>
                  <a:pt x="493" y="0"/>
                </a:lnTo>
                <a:lnTo>
                  <a:pt x="418" y="4"/>
                </a:lnTo>
                <a:lnTo>
                  <a:pt x="343" y="11"/>
                </a:lnTo>
                <a:lnTo>
                  <a:pt x="275" y="22"/>
                </a:lnTo>
                <a:lnTo>
                  <a:pt x="211" y="40"/>
                </a:lnTo>
                <a:lnTo>
                  <a:pt x="154" y="61"/>
                </a:lnTo>
                <a:lnTo>
                  <a:pt x="100" y="86"/>
                </a:lnTo>
                <a:lnTo>
                  <a:pt x="61" y="115"/>
                </a:lnTo>
                <a:lnTo>
                  <a:pt x="29" y="143"/>
                </a:lnTo>
                <a:lnTo>
                  <a:pt x="7" y="175"/>
                </a:lnTo>
                <a:lnTo>
                  <a:pt x="0" y="211"/>
                </a:lnTo>
                <a:lnTo>
                  <a:pt x="7" y="243"/>
                </a:lnTo>
                <a:lnTo>
                  <a:pt x="29" y="275"/>
                </a:lnTo>
                <a:lnTo>
                  <a:pt x="61" y="307"/>
                </a:lnTo>
                <a:lnTo>
                  <a:pt x="100" y="336"/>
                </a:lnTo>
                <a:lnTo>
                  <a:pt x="154" y="357"/>
                </a:lnTo>
                <a:lnTo>
                  <a:pt x="211" y="379"/>
                </a:lnTo>
                <a:lnTo>
                  <a:pt x="275" y="397"/>
                </a:lnTo>
                <a:lnTo>
                  <a:pt x="343" y="411"/>
                </a:lnTo>
                <a:lnTo>
                  <a:pt x="418" y="418"/>
                </a:lnTo>
                <a:lnTo>
                  <a:pt x="493" y="422"/>
                </a:lnTo>
                <a:lnTo>
                  <a:pt x="493" y="42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2" name="Freeform 12"/>
          <p:cNvSpPr>
            <a:spLocks/>
          </p:cNvSpPr>
          <p:nvPr/>
        </p:nvSpPr>
        <p:spPr bwMode="auto">
          <a:xfrm>
            <a:off x="3625850" y="3230563"/>
            <a:ext cx="911225" cy="427037"/>
          </a:xfrm>
          <a:custGeom>
            <a:avLst/>
            <a:gdLst/>
            <a:ahLst/>
            <a:cxnLst>
              <a:cxn ang="0">
                <a:pos x="300" y="329"/>
              </a:cxn>
              <a:cxn ang="0">
                <a:pos x="350" y="329"/>
              </a:cxn>
              <a:cxn ang="0">
                <a:pos x="397" y="321"/>
              </a:cxn>
              <a:cxn ang="0">
                <a:pos x="440" y="311"/>
              </a:cxn>
              <a:cxn ang="0">
                <a:pos x="479" y="300"/>
              </a:cxn>
              <a:cxn ang="0">
                <a:pos x="515" y="282"/>
              </a:cxn>
              <a:cxn ang="0">
                <a:pos x="547" y="264"/>
              </a:cxn>
              <a:cxn ang="0">
                <a:pos x="572" y="243"/>
              </a:cxn>
              <a:cxn ang="0">
                <a:pos x="590" y="218"/>
              </a:cxn>
              <a:cxn ang="0">
                <a:pos x="600" y="193"/>
              </a:cxn>
              <a:cxn ang="0">
                <a:pos x="604" y="164"/>
              </a:cxn>
              <a:cxn ang="0">
                <a:pos x="600" y="139"/>
              </a:cxn>
              <a:cxn ang="0">
                <a:pos x="590" y="114"/>
              </a:cxn>
              <a:cxn ang="0">
                <a:pos x="572" y="89"/>
              </a:cxn>
              <a:cxn ang="0">
                <a:pos x="547" y="68"/>
              </a:cxn>
              <a:cxn ang="0">
                <a:pos x="515" y="50"/>
              </a:cxn>
              <a:cxn ang="0">
                <a:pos x="479" y="32"/>
              </a:cxn>
              <a:cxn ang="0">
                <a:pos x="440" y="18"/>
              </a:cxn>
              <a:cxn ang="0">
                <a:pos x="397" y="7"/>
              </a:cxn>
              <a:cxn ang="0">
                <a:pos x="350" y="4"/>
              </a:cxn>
              <a:cxn ang="0">
                <a:pos x="300" y="0"/>
              </a:cxn>
              <a:cxn ang="0">
                <a:pos x="254" y="4"/>
              </a:cxn>
              <a:cxn ang="0">
                <a:pos x="208" y="7"/>
              </a:cxn>
              <a:cxn ang="0">
                <a:pos x="165" y="18"/>
              </a:cxn>
              <a:cxn ang="0">
                <a:pos x="125" y="32"/>
              </a:cxn>
              <a:cxn ang="0">
                <a:pos x="90" y="50"/>
              </a:cxn>
              <a:cxn ang="0">
                <a:pos x="58" y="68"/>
              </a:cxn>
              <a:cxn ang="0">
                <a:pos x="33" y="89"/>
              </a:cxn>
              <a:cxn ang="0">
                <a:pos x="15" y="114"/>
              </a:cxn>
              <a:cxn ang="0">
                <a:pos x="4" y="139"/>
              </a:cxn>
              <a:cxn ang="0">
                <a:pos x="0" y="164"/>
              </a:cxn>
              <a:cxn ang="0">
                <a:pos x="4" y="193"/>
              </a:cxn>
              <a:cxn ang="0">
                <a:pos x="15" y="218"/>
              </a:cxn>
              <a:cxn ang="0">
                <a:pos x="33" y="243"/>
              </a:cxn>
              <a:cxn ang="0">
                <a:pos x="58" y="264"/>
              </a:cxn>
              <a:cxn ang="0">
                <a:pos x="90" y="282"/>
              </a:cxn>
              <a:cxn ang="0">
                <a:pos x="125" y="300"/>
              </a:cxn>
              <a:cxn ang="0">
                <a:pos x="165" y="311"/>
              </a:cxn>
              <a:cxn ang="0">
                <a:pos x="208" y="321"/>
              </a:cxn>
              <a:cxn ang="0">
                <a:pos x="254" y="329"/>
              </a:cxn>
              <a:cxn ang="0">
                <a:pos x="300" y="329"/>
              </a:cxn>
              <a:cxn ang="0">
                <a:pos x="300" y="329"/>
              </a:cxn>
            </a:cxnLst>
            <a:rect l="0" t="0" r="r" b="b"/>
            <a:pathLst>
              <a:path w="604" h="329">
                <a:moveTo>
                  <a:pt x="300" y="329"/>
                </a:moveTo>
                <a:lnTo>
                  <a:pt x="350" y="329"/>
                </a:lnTo>
                <a:lnTo>
                  <a:pt x="397" y="321"/>
                </a:lnTo>
                <a:lnTo>
                  <a:pt x="440" y="311"/>
                </a:lnTo>
                <a:lnTo>
                  <a:pt x="479" y="300"/>
                </a:lnTo>
                <a:lnTo>
                  <a:pt x="515" y="282"/>
                </a:lnTo>
                <a:lnTo>
                  <a:pt x="547" y="264"/>
                </a:lnTo>
                <a:lnTo>
                  <a:pt x="572" y="243"/>
                </a:lnTo>
                <a:lnTo>
                  <a:pt x="590" y="218"/>
                </a:lnTo>
                <a:lnTo>
                  <a:pt x="600" y="193"/>
                </a:lnTo>
                <a:lnTo>
                  <a:pt x="604" y="164"/>
                </a:lnTo>
                <a:lnTo>
                  <a:pt x="600" y="139"/>
                </a:lnTo>
                <a:lnTo>
                  <a:pt x="590" y="114"/>
                </a:lnTo>
                <a:lnTo>
                  <a:pt x="572" y="89"/>
                </a:lnTo>
                <a:lnTo>
                  <a:pt x="547" y="68"/>
                </a:lnTo>
                <a:lnTo>
                  <a:pt x="515" y="50"/>
                </a:lnTo>
                <a:lnTo>
                  <a:pt x="479" y="32"/>
                </a:lnTo>
                <a:lnTo>
                  <a:pt x="440" y="18"/>
                </a:lnTo>
                <a:lnTo>
                  <a:pt x="397" y="7"/>
                </a:lnTo>
                <a:lnTo>
                  <a:pt x="350" y="4"/>
                </a:lnTo>
                <a:lnTo>
                  <a:pt x="300" y="0"/>
                </a:lnTo>
                <a:lnTo>
                  <a:pt x="254" y="4"/>
                </a:lnTo>
                <a:lnTo>
                  <a:pt x="208" y="7"/>
                </a:lnTo>
                <a:lnTo>
                  <a:pt x="165" y="18"/>
                </a:lnTo>
                <a:lnTo>
                  <a:pt x="125" y="32"/>
                </a:lnTo>
                <a:lnTo>
                  <a:pt x="90" y="50"/>
                </a:lnTo>
                <a:lnTo>
                  <a:pt x="58" y="68"/>
                </a:lnTo>
                <a:lnTo>
                  <a:pt x="33" y="89"/>
                </a:lnTo>
                <a:lnTo>
                  <a:pt x="15" y="114"/>
                </a:lnTo>
                <a:lnTo>
                  <a:pt x="4" y="139"/>
                </a:lnTo>
                <a:lnTo>
                  <a:pt x="0" y="164"/>
                </a:lnTo>
                <a:lnTo>
                  <a:pt x="4" y="193"/>
                </a:lnTo>
                <a:lnTo>
                  <a:pt x="15" y="218"/>
                </a:lnTo>
                <a:lnTo>
                  <a:pt x="33" y="243"/>
                </a:lnTo>
                <a:lnTo>
                  <a:pt x="58" y="264"/>
                </a:lnTo>
                <a:lnTo>
                  <a:pt x="90" y="282"/>
                </a:lnTo>
                <a:lnTo>
                  <a:pt x="125" y="300"/>
                </a:lnTo>
                <a:lnTo>
                  <a:pt x="165" y="311"/>
                </a:lnTo>
                <a:lnTo>
                  <a:pt x="208" y="321"/>
                </a:lnTo>
                <a:lnTo>
                  <a:pt x="254" y="329"/>
                </a:lnTo>
                <a:lnTo>
                  <a:pt x="300" y="329"/>
                </a:lnTo>
                <a:lnTo>
                  <a:pt x="300" y="3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3" name="Freeform 13"/>
          <p:cNvSpPr>
            <a:spLocks/>
          </p:cNvSpPr>
          <p:nvPr/>
        </p:nvSpPr>
        <p:spPr bwMode="auto">
          <a:xfrm>
            <a:off x="2755900" y="2921000"/>
            <a:ext cx="903288" cy="430213"/>
          </a:xfrm>
          <a:custGeom>
            <a:avLst/>
            <a:gdLst/>
            <a:ahLst/>
            <a:cxnLst>
              <a:cxn ang="0">
                <a:pos x="300" y="328"/>
              </a:cxn>
              <a:cxn ang="0">
                <a:pos x="350" y="328"/>
              </a:cxn>
              <a:cxn ang="0">
                <a:pos x="396" y="321"/>
              </a:cxn>
              <a:cxn ang="0">
                <a:pos x="439" y="314"/>
              </a:cxn>
              <a:cxn ang="0">
                <a:pos x="479" y="300"/>
              </a:cxn>
              <a:cxn ang="0">
                <a:pos x="514" y="282"/>
              </a:cxn>
              <a:cxn ang="0">
                <a:pos x="543" y="264"/>
              </a:cxn>
              <a:cxn ang="0">
                <a:pos x="568" y="243"/>
              </a:cxn>
              <a:cxn ang="0">
                <a:pos x="586" y="218"/>
              </a:cxn>
              <a:cxn ang="0">
                <a:pos x="596" y="193"/>
              </a:cxn>
              <a:cxn ang="0">
                <a:pos x="600" y="168"/>
              </a:cxn>
              <a:cxn ang="0">
                <a:pos x="596" y="139"/>
              </a:cxn>
              <a:cxn ang="0">
                <a:pos x="586" y="114"/>
              </a:cxn>
              <a:cxn ang="0">
                <a:pos x="568" y="89"/>
              </a:cxn>
              <a:cxn ang="0">
                <a:pos x="543" y="68"/>
              </a:cxn>
              <a:cxn ang="0">
                <a:pos x="514" y="50"/>
              </a:cxn>
              <a:cxn ang="0">
                <a:pos x="479" y="32"/>
              </a:cxn>
              <a:cxn ang="0">
                <a:pos x="439" y="21"/>
              </a:cxn>
              <a:cxn ang="0">
                <a:pos x="396" y="11"/>
              </a:cxn>
              <a:cxn ang="0">
                <a:pos x="350" y="4"/>
              </a:cxn>
              <a:cxn ang="0">
                <a:pos x="300" y="0"/>
              </a:cxn>
              <a:cxn ang="0">
                <a:pos x="250" y="4"/>
              </a:cxn>
              <a:cxn ang="0">
                <a:pos x="204" y="11"/>
              </a:cxn>
              <a:cxn ang="0">
                <a:pos x="161" y="21"/>
              </a:cxn>
              <a:cxn ang="0">
                <a:pos x="122" y="32"/>
              </a:cxn>
              <a:cxn ang="0">
                <a:pos x="86" y="50"/>
              </a:cxn>
              <a:cxn ang="0">
                <a:pos x="57" y="68"/>
              </a:cxn>
              <a:cxn ang="0">
                <a:pos x="32" y="89"/>
              </a:cxn>
              <a:cxn ang="0">
                <a:pos x="14" y="114"/>
              </a:cxn>
              <a:cxn ang="0">
                <a:pos x="4" y="139"/>
              </a:cxn>
              <a:cxn ang="0">
                <a:pos x="0" y="168"/>
              </a:cxn>
              <a:cxn ang="0">
                <a:pos x="4" y="193"/>
              </a:cxn>
              <a:cxn ang="0">
                <a:pos x="14" y="218"/>
              </a:cxn>
              <a:cxn ang="0">
                <a:pos x="32" y="243"/>
              </a:cxn>
              <a:cxn ang="0">
                <a:pos x="57" y="264"/>
              </a:cxn>
              <a:cxn ang="0">
                <a:pos x="86" y="282"/>
              </a:cxn>
              <a:cxn ang="0">
                <a:pos x="122" y="300"/>
              </a:cxn>
              <a:cxn ang="0">
                <a:pos x="161" y="314"/>
              </a:cxn>
              <a:cxn ang="0">
                <a:pos x="204" y="321"/>
              </a:cxn>
              <a:cxn ang="0">
                <a:pos x="250" y="328"/>
              </a:cxn>
              <a:cxn ang="0">
                <a:pos x="300" y="332"/>
              </a:cxn>
              <a:cxn ang="0">
                <a:pos x="300" y="332"/>
              </a:cxn>
            </a:cxnLst>
            <a:rect l="0" t="0" r="r" b="b"/>
            <a:pathLst>
              <a:path w="600" h="332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4"/>
                </a:lnTo>
                <a:lnTo>
                  <a:pt x="479" y="300"/>
                </a:lnTo>
                <a:lnTo>
                  <a:pt x="514" y="282"/>
                </a:lnTo>
                <a:lnTo>
                  <a:pt x="543" y="264"/>
                </a:lnTo>
                <a:lnTo>
                  <a:pt x="568" y="243"/>
                </a:lnTo>
                <a:lnTo>
                  <a:pt x="586" y="218"/>
                </a:lnTo>
                <a:lnTo>
                  <a:pt x="596" y="193"/>
                </a:lnTo>
                <a:lnTo>
                  <a:pt x="600" y="168"/>
                </a:lnTo>
                <a:lnTo>
                  <a:pt x="596" y="139"/>
                </a:lnTo>
                <a:lnTo>
                  <a:pt x="586" y="114"/>
                </a:lnTo>
                <a:lnTo>
                  <a:pt x="568" y="89"/>
                </a:lnTo>
                <a:lnTo>
                  <a:pt x="543" y="68"/>
                </a:lnTo>
                <a:lnTo>
                  <a:pt x="514" y="50"/>
                </a:lnTo>
                <a:lnTo>
                  <a:pt x="479" y="32"/>
                </a:lnTo>
                <a:lnTo>
                  <a:pt x="439" y="21"/>
                </a:lnTo>
                <a:lnTo>
                  <a:pt x="396" y="11"/>
                </a:lnTo>
                <a:lnTo>
                  <a:pt x="350" y="4"/>
                </a:lnTo>
                <a:lnTo>
                  <a:pt x="300" y="0"/>
                </a:lnTo>
                <a:lnTo>
                  <a:pt x="250" y="4"/>
                </a:lnTo>
                <a:lnTo>
                  <a:pt x="204" y="11"/>
                </a:lnTo>
                <a:lnTo>
                  <a:pt x="161" y="21"/>
                </a:lnTo>
                <a:lnTo>
                  <a:pt x="122" y="32"/>
                </a:lnTo>
                <a:lnTo>
                  <a:pt x="86" y="50"/>
                </a:lnTo>
                <a:lnTo>
                  <a:pt x="57" y="68"/>
                </a:lnTo>
                <a:lnTo>
                  <a:pt x="32" y="89"/>
                </a:lnTo>
                <a:lnTo>
                  <a:pt x="14" y="114"/>
                </a:lnTo>
                <a:lnTo>
                  <a:pt x="4" y="139"/>
                </a:lnTo>
                <a:lnTo>
                  <a:pt x="0" y="168"/>
                </a:lnTo>
                <a:lnTo>
                  <a:pt x="4" y="193"/>
                </a:lnTo>
                <a:lnTo>
                  <a:pt x="14" y="218"/>
                </a:lnTo>
                <a:lnTo>
                  <a:pt x="32" y="243"/>
                </a:lnTo>
                <a:lnTo>
                  <a:pt x="57" y="264"/>
                </a:lnTo>
                <a:lnTo>
                  <a:pt x="86" y="282"/>
                </a:lnTo>
                <a:lnTo>
                  <a:pt x="122" y="300"/>
                </a:lnTo>
                <a:lnTo>
                  <a:pt x="161" y="314"/>
                </a:lnTo>
                <a:lnTo>
                  <a:pt x="204" y="321"/>
                </a:lnTo>
                <a:lnTo>
                  <a:pt x="250" y="328"/>
                </a:lnTo>
                <a:lnTo>
                  <a:pt x="300" y="332"/>
                </a:lnTo>
                <a:lnTo>
                  <a:pt x="300" y="33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4" name="Freeform 14"/>
          <p:cNvSpPr>
            <a:spLocks/>
          </p:cNvSpPr>
          <p:nvPr/>
        </p:nvSpPr>
        <p:spPr bwMode="auto">
          <a:xfrm>
            <a:off x="4483100" y="2860675"/>
            <a:ext cx="908050" cy="430213"/>
          </a:xfrm>
          <a:custGeom>
            <a:avLst/>
            <a:gdLst/>
            <a:ahLst/>
            <a:cxnLst>
              <a:cxn ang="0">
                <a:pos x="300" y="328"/>
              </a:cxn>
              <a:cxn ang="0">
                <a:pos x="350" y="328"/>
              </a:cxn>
              <a:cxn ang="0">
                <a:pos x="396" y="321"/>
              </a:cxn>
              <a:cxn ang="0">
                <a:pos x="439" y="310"/>
              </a:cxn>
              <a:cxn ang="0">
                <a:pos x="478" y="299"/>
              </a:cxn>
              <a:cxn ang="0">
                <a:pos x="514" y="282"/>
              </a:cxn>
              <a:cxn ang="0">
                <a:pos x="546" y="264"/>
              </a:cxn>
              <a:cxn ang="0">
                <a:pos x="571" y="242"/>
              </a:cxn>
              <a:cxn ang="0">
                <a:pos x="589" y="217"/>
              </a:cxn>
              <a:cxn ang="0">
                <a:pos x="600" y="192"/>
              </a:cxn>
              <a:cxn ang="0">
                <a:pos x="603" y="164"/>
              </a:cxn>
              <a:cxn ang="0">
                <a:pos x="600" y="139"/>
              </a:cxn>
              <a:cxn ang="0">
                <a:pos x="589" y="114"/>
              </a:cxn>
              <a:cxn ang="0">
                <a:pos x="571" y="89"/>
              </a:cxn>
              <a:cxn ang="0">
                <a:pos x="546" y="67"/>
              </a:cxn>
              <a:cxn ang="0">
                <a:pos x="514" y="50"/>
              </a:cxn>
              <a:cxn ang="0">
                <a:pos x="478" y="32"/>
              </a:cxn>
              <a:cxn ang="0">
                <a:pos x="439" y="17"/>
              </a:cxn>
              <a:cxn ang="0">
                <a:pos x="396" y="10"/>
              </a:cxn>
              <a:cxn ang="0">
                <a:pos x="350" y="3"/>
              </a:cxn>
              <a:cxn ang="0">
                <a:pos x="304" y="0"/>
              </a:cxn>
              <a:cxn ang="0">
                <a:pos x="254" y="3"/>
              </a:cxn>
              <a:cxn ang="0">
                <a:pos x="207" y="10"/>
              </a:cxn>
              <a:cxn ang="0">
                <a:pos x="164" y="17"/>
              </a:cxn>
              <a:cxn ang="0">
                <a:pos x="125" y="32"/>
              </a:cxn>
              <a:cxn ang="0">
                <a:pos x="89" y="50"/>
              </a:cxn>
              <a:cxn ang="0">
                <a:pos x="57" y="67"/>
              </a:cxn>
              <a:cxn ang="0">
                <a:pos x="32" y="89"/>
              </a:cxn>
              <a:cxn ang="0">
                <a:pos x="14" y="114"/>
              </a:cxn>
              <a:cxn ang="0">
                <a:pos x="4" y="139"/>
              </a:cxn>
              <a:cxn ang="0">
                <a:pos x="0" y="164"/>
              </a:cxn>
              <a:cxn ang="0">
                <a:pos x="4" y="192"/>
              </a:cxn>
              <a:cxn ang="0">
                <a:pos x="14" y="217"/>
              </a:cxn>
              <a:cxn ang="0">
                <a:pos x="32" y="242"/>
              </a:cxn>
              <a:cxn ang="0">
                <a:pos x="57" y="264"/>
              </a:cxn>
              <a:cxn ang="0">
                <a:pos x="89" y="282"/>
              </a:cxn>
              <a:cxn ang="0">
                <a:pos x="125" y="299"/>
              </a:cxn>
              <a:cxn ang="0">
                <a:pos x="164" y="310"/>
              </a:cxn>
              <a:cxn ang="0">
                <a:pos x="207" y="321"/>
              </a:cxn>
              <a:cxn ang="0">
                <a:pos x="254" y="328"/>
              </a:cxn>
              <a:cxn ang="0">
                <a:pos x="304" y="332"/>
              </a:cxn>
              <a:cxn ang="0">
                <a:pos x="304" y="332"/>
              </a:cxn>
            </a:cxnLst>
            <a:rect l="0" t="0" r="r" b="b"/>
            <a:pathLst>
              <a:path w="603" h="332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0"/>
                </a:lnTo>
                <a:lnTo>
                  <a:pt x="478" y="299"/>
                </a:lnTo>
                <a:lnTo>
                  <a:pt x="514" y="282"/>
                </a:lnTo>
                <a:lnTo>
                  <a:pt x="546" y="264"/>
                </a:lnTo>
                <a:lnTo>
                  <a:pt x="571" y="242"/>
                </a:lnTo>
                <a:lnTo>
                  <a:pt x="589" y="217"/>
                </a:lnTo>
                <a:lnTo>
                  <a:pt x="600" y="192"/>
                </a:lnTo>
                <a:lnTo>
                  <a:pt x="603" y="164"/>
                </a:lnTo>
                <a:lnTo>
                  <a:pt x="600" y="139"/>
                </a:lnTo>
                <a:lnTo>
                  <a:pt x="589" y="114"/>
                </a:lnTo>
                <a:lnTo>
                  <a:pt x="571" y="89"/>
                </a:lnTo>
                <a:lnTo>
                  <a:pt x="546" y="67"/>
                </a:lnTo>
                <a:lnTo>
                  <a:pt x="514" y="50"/>
                </a:lnTo>
                <a:lnTo>
                  <a:pt x="478" y="32"/>
                </a:lnTo>
                <a:lnTo>
                  <a:pt x="439" y="17"/>
                </a:lnTo>
                <a:lnTo>
                  <a:pt x="396" y="10"/>
                </a:lnTo>
                <a:lnTo>
                  <a:pt x="350" y="3"/>
                </a:lnTo>
                <a:lnTo>
                  <a:pt x="304" y="0"/>
                </a:lnTo>
                <a:lnTo>
                  <a:pt x="254" y="3"/>
                </a:lnTo>
                <a:lnTo>
                  <a:pt x="207" y="10"/>
                </a:lnTo>
                <a:lnTo>
                  <a:pt x="164" y="17"/>
                </a:lnTo>
                <a:lnTo>
                  <a:pt x="125" y="32"/>
                </a:lnTo>
                <a:lnTo>
                  <a:pt x="89" y="50"/>
                </a:lnTo>
                <a:lnTo>
                  <a:pt x="57" y="67"/>
                </a:lnTo>
                <a:lnTo>
                  <a:pt x="32" y="89"/>
                </a:lnTo>
                <a:lnTo>
                  <a:pt x="14" y="114"/>
                </a:lnTo>
                <a:lnTo>
                  <a:pt x="4" y="139"/>
                </a:lnTo>
                <a:lnTo>
                  <a:pt x="0" y="164"/>
                </a:lnTo>
                <a:lnTo>
                  <a:pt x="4" y="192"/>
                </a:lnTo>
                <a:lnTo>
                  <a:pt x="14" y="217"/>
                </a:lnTo>
                <a:lnTo>
                  <a:pt x="32" y="242"/>
                </a:lnTo>
                <a:lnTo>
                  <a:pt x="57" y="264"/>
                </a:lnTo>
                <a:lnTo>
                  <a:pt x="89" y="282"/>
                </a:lnTo>
                <a:lnTo>
                  <a:pt x="125" y="299"/>
                </a:lnTo>
                <a:lnTo>
                  <a:pt x="164" y="310"/>
                </a:lnTo>
                <a:lnTo>
                  <a:pt x="207" y="321"/>
                </a:lnTo>
                <a:lnTo>
                  <a:pt x="254" y="328"/>
                </a:lnTo>
                <a:lnTo>
                  <a:pt x="304" y="332"/>
                </a:lnTo>
                <a:lnTo>
                  <a:pt x="304" y="33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5" name="Freeform 15"/>
          <p:cNvSpPr>
            <a:spLocks/>
          </p:cNvSpPr>
          <p:nvPr/>
        </p:nvSpPr>
        <p:spPr bwMode="auto">
          <a:xfrm>
            <a:off x="5859463" y="2170113"/>
            <a:ext cx="1473200" cy="546100"/>
          </a:xfrm>
          <a:custGeom>
            <a:avLst/>
            <a:gdLst/>
            <a:ahLst/>
            <a:cxnLst>
              <a:cxn ang="0">
                <a:pos x="489" y="421"/>
              </a:cxn>
              <a:cxn ang="0">
                <a:pos x="564" y="417"/>
              </a:cxn>
              <a:cxn ang="0">
                <a:pos x="639" y="410"/>
              </a:cxn>
              <a:cxn ang="0">
                <a:pos x="707" y="400"/>
              </a:cxn>
              <a:cxn ang="0">
                <a:pos x="771" y="382"/>
              </a:cxn>
              <a:cxn ang="0">
                <a:pos x="828" y="360"/>
              </a:cxn>
              <a:cxn ang="0">
                <a:pos x="878" y="335"/>
              </a:cxn>
              <a:cxn ang="0">
                <a:pos x="917" y="307"/>
              </a:cxn>
              <a:cxn ang="0">
                <a:pos x="949" y="278"/>
              </a:cxn>
              <a:cxn ang="0">
                <a:pos x="971" y="246"/>
              </a:cxn>
              <a:cxn ang="0">
                <a:pos x="978" y="210"/>
              </a:cxn>
              <a:cxn ang="0">
                <a:pos x="971" y="178"/>
              </a:cxn>
              <a:cxn ang="0">
                <a:pos x="949" y="146"/>
              </a:cxn>
              <a:cxn ang="0">
                <a:pos x="917" y="114"/>
              </a:cxn>
              <a:cxn ang="0">
                <a:pos x="878" y="89"/>
              </a:cxn>
              <a:cxn ang="0">
                <a:pos x="828" y="64"/>
              </a:cxn>
              <a:cxn ang="0">
                <a:pos x="771" y="43"/>
              </a:cxn>
              <a:cxn ang="0">
                <a:pos x="707" y="25"/>
              </a:cxn>
              <a:cxn ang="0">
                <a:pos x="639" y="10"/>
              </a:cxn>
              <a:cxn ang="0">
                <a:pos x="564" y="3"/>
              </a:cxn>
              <a:cxn ang="0">
                <a:pos x="493" y="0"/>
              </a:cxn>
              <a:cxn ang="0">
                <a:pos x="418" y="3"/>
              </a:cxn>
              <a:cxn ang="0">
                <a:pos x="343" y="10"/>
              </a:cxn>
              <a:cxn ang="0">
                <a:pos x="275" y="25"/>
              </a:cxn>
              <a:cxn ang="0">
                <a:pos x="211" y="43"/>
              </a:cxn>
              <a:cxn ang="0">
                <a:pos x="150" y="64"/>
              </a:cxn>
              <a:cxn ang="0">
                <a:pos x="100" y="89"/>
              </a:cxn>
              <a:cxn ang="0">
                <a:pos x="57" y="114"/>
              </a:cxn>
              <a:cxn ang="0">
                <a:pos x="28" y="146"/>
              </a:cxn>
              <a:cxn ang="0">
                <a:pos x="7" y="178"/>
              </a:cxn>
              <a:cxn ang="0">
                <a:pos x="0" y="210"/>
              </a:cxn>
              <a:cxn ang="0">
                <a:pos x="7" y="246"/>
              </a:cxn>
              <a:cxn ang="0">
                <a:pos x="28" y="278"/>
              </a:cxn>
              <a:cxn ang="0">
                <a:pos x="57" y="307"/>
              </a:cxn>
              <a:cxn ang="0">
                <a:pos x="100" y="335"/>
              </a:cxn>
              <a:cxn ang="0">
                <a:pos x="150" y="360"/>
              </a:cxn>
              <a:cxn ang="0">
                <a:pos x="211" y="382"/>
              </a:cxn>
              <a:cxn ang="0">
                <a:pos x="275" y="400"/>
              </a:cxn>
              <a:cxn ang="0">
                <a:pos x="343" y="410"/>
              </a:cxn>
              <a:cxn ang="0">
                <a:pos x="418" y="417"/>
              </a:cxn>
              <a:cxn ang="0">
                <a:pos x="493" y="421"/>
              </a:cxn>
              <a:cxn ang="0">
                <a:pos x="493" y="421"/>
              </a:cxn>
            </a:cxnLst>
            <a:rect l="0" t="0" r="r" b="b"/>
            <a:pathLst>
              <a:path w="978" h="421">
                <a:moveTo>
                  <a:pt x="489" y="421"/>
                </a:moveTo>
                <a:lnTo>
                  <a:pt x="564" y="417"/>
                </a:lnTo>
                <a:lnTo>
                  <a:pt x="639" y="410"/>
                </a:lnTo>
                <a:lnTo>
                  <a:pt x="707" y="400"/>
                </a:lnTo>
                <a:lnTo>
                  <a:pt x="771" y="382"/>
                </a:lnTo>
                <a:lnTo>
                  <a:pt x="828" y="360"/>
                </a:lnTo>
                <a:lnTo>
                  <a:pt x="878" y="335"/>
                </a:lnTo>
                <a:lnTo>
                  <a:pt x="917" y="307"/>
                </a:lnTo>
                <a:lnTo>
                  <a:pt x="949" y="278"/>
                </a:lnTo>
                <a:lnTo>
                  <a:pt x="971" y="246"/>
                </a:lnTo>
                <a:lnTo>
                  <a:pt x="978" y="210"/>
                </a:lnTo>
                <a:lnTo>
                  <a:pt x="971" y="178"/>
                </a:lnTo>
                <a:lnTo>
                  <a:pt x="949" y="146"/>
                </a:lnTo>
                <a:lnTo>
                  <a:pt x="917" y="114"/>
                </a:lnTo>
                <a:lnTo>
                  <a:pt x="878" y="89"/>
                </a:lnTo>
                <a:lnTo>
                  <a:pt x="828" y="64"/>
                </a:lnTo>
                <a:lnTo>
                  <a:pt x="771" y="43"/>
                </a:lnTo>
                <a:lnTo>
                  <a:pt x="707" y="25"/>
                </a:lnTo>
                <a:lnTo>
                  <a:pt x="639" y="10"/>
                </a:lnTo>
                <a:lnTo>
                  <a:pt x="564" y="3"/>
                </a:lnTo>
                <a:lnTo>
                  <a:pt x="493" y="0"/>
                </a:lnTo>
                <a:lnTo>
                  <a:pt x="418" y="3"/>
                </a:lnTo>
                <a:lnTo>
                  <a:pt x="343" y="10"/>
                </a:lnTo>
                <a:lnTo>
                  <a:pt x="275" y="25"/>
                </a:lnTo>
                <a:lnTo>
                  <a:pt x="211" y="43"/>
                </a:lnTo>
                <a:lnTo>
                  <a:pt x="150" y="64"/>
                </a:lnTo>
                <a:lnTo>
                  <a:pt x="100" y="89"/>
                </a:lnTo>
                <a:lnTo>
                  <a:pt x="57" y="114"/>
                </a:lnTo>
                <a:lnTo>
                  <a:pt x="28" y="146"/>
                </a:lnTo>
                <a:lnTo>
                  <a:pt x="7" y="178"/>
                </a:lnTo>
                <a:lnTo>
                  <a:pt x="0" y="210"/>
                </a:lnTo>
                <a:lnTo>
                  <a:pt x="7" y="246"/>
                </a:lnTo>
                <a:lnTo>
                  <a:pt x="28" y="278"/>
                </a:lnTo>
                <a:lnTo>
                  <a:pt x="57" y="307"/>
                </a:lnTo>
                <a:lnTo>
                  <a:pt x="100" y="335"/>
                </a:lnTo>
                <a:lnTo>
                  <a:pt x="150" y="360"/>
                </a:lnTo>
                <a:lnTo>
                  <a:pt x="211" y="382"/>
                </a:lnTo>
                <a:lnTo>
                  <a:pt x="275" y="400"/>
                </a:lnTo>
                <a:lnTo>
                  <a:pt x="343" y="410"/>
                </a:lnTo>
                <a:lnTo>
                  <a:pt x="418" y="417"/>
                </a:lnTo>
                <a:lnTo>
                  <a:pt x="493" y="421"/>
                </a:lnTo>
                <a:lnTo>
                  <a:pt x="493" y="42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6" name="Freeform 16"/>
          <p:cNvSpPr>
            <a:spLocks/>
          </p:cNvSpPr>
          <p:nvPr/>
        </p:nvSpPr>
        <p:spPr bwMode="auto">
          <a:xfrm>
            <a:off x="6757988" y="2814638"/>
            <a:ext cx="908050" cy="425450"/>
          </a:xfrm>
          <a:custGeom>
            <a:avLst/>
            <a:gdLst/>
            <a:ahLst/>
            <a:cxnLst>
              <a:cxn ang="0">
                <a:pos x="300" y="328"/>
              </a:cxn>
              <a:cxn ang="0">
                <a:pos x="350" y="328"/>
              </a:cxn>
              <a:cxn ang="0">
                <a:pos x="396" y="321"/>
              </a:cxn>
              <a:cxn ang="0">
                <a:pos x="439" y="310"/>
              </a:cxn>
              <a:cxn ang="0">
                <a:pos x="478" y="296"/>
              </a:cxn>
              <a:cxn ang="0">
                <a:pos x="514" y="282"/>
              </a:cxn>
              <a:cxn ang="0">
                <a:pos x="546" y="260"/>
              </a:cxn>
              <a:cxn ang="0">
                <a:pos x="568" y="239"/>
              </a:cxn>
              <a:cxn ang="0">
                <a:pos x="589" y="218"/>
              </a:cxn>
              <a:cxn ang="0">
                <a:pos x="600" y="193"/>
              </a:cxn>
              <a:cxn ang="0">
                <a:pos x="603" y="164"/>
              </a:cxn>
              <a:cxn ang="0">
                <a:pos x="600" y="139"/>
              </a:cxn>
              <a:cxn ang="0">
                <a:pos x="589" y="111"/>
              </a:cxn>
              <a:cxn ang="0">
                <a:pos x="568" y="89"/>
              </a:cxn>
              <a:cxn ang="0">
                <a:pos x="546" y="68"/>
              </a:cxn>
              <a:cxn ang="0">
                <a:pos x="514" y="46"/>
              </a:cxn>
              <a:cxn ang="0">
                <a:pos x="478" y="32"/>
              </a:cxn>
              <a:cxn ang="0">
                <a:pos x="439" y="18"/>
              </a:cxn>
              <a:cxn ang="0">
                <a:pos x="396" y="7"/>
              </a:cxn>
              <a:cxn ang="0">
                <a:pos x="350" y="0"/>
              </a:cxn>
              <a:cxn ang="0">
                <a:pos x="300" y="0"/>
              </a:cxn>
              <a:cxn ang="0">
                <a:pos x="254" y="0"/>
              </a:cxn>
              <a:cxn ang="0">
                <a:pos x="207" y="7"/>
              </a:cxn>
              <a:cxn ang="0">
                <a:pos x="164" y="18"/>
              </a:cxn>
              <a:cxn ang="0">
                <a:pos x="125" y="32"/>
              </a:cxn>
              <a:cxn ang="0">
                <a:pos x="89" y="46"/>
              </a:cxn>
              <a:cxn ang="0">
                <a:pos x="57" y="68"/>
              </a:cxn>
              <a:cxn ang="0">
                <a:pos x="32" y="89"/>
              </a:cxn>
              <a:cxn ang="0">
                <a:pos x="14" y="111"/>
              </a:cxn>
              <a:cxn ang="0">
                <a:pos x="4" y="139"/>
              </a:cxn>
              <a:cxn ang="0">
                <a:pos x="0" y="164"/>
              </a:cxn>
              <a:cxn ang="0">
                <a:pos x="4" y="193"/>
              </a:cxn>
              <a:cxn ang="0">
                <a:pos x="14" y="218"/>
              </a:cxn>
              <a:cxn ang="0">
                <a:pos x="32" y="239"/>
              </a:cxn>
              <a:cxn ang="0">
                <a:pos x="57" y="260"/>
              </a:cxn>
              <a:cxn ang="0">
                <a:pos x="89" y="282"/>
              </a:cxn>
              <a:cxn ang="0">
                <a:pos x="125" y="296"/>
              </a:cxn>
              <a:cxn ang="0">
                <a:pos x="164" y="310"/>
              </a:cxn>
              <a:cxn ang="0">
                <a:pos x="207" y="321"/>
              </a:cxn>
              <a:cxn ang="0">
                <a:pos x="254" y="328"/>
              </a:cxn>
              <a:cxn ang="0">
                <a:pos x="300" y="328"/>
              </a:cxn>
              <a:cxn ang="0">
                <a:pos x="300" y="328"/>
              </a:cxn>
            </a:cxnLst>
            <a:rect l="0" t="0" r="r" b="b"/>
            <a:pathLst>
              <a:path w="603" h="328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0"/>
                </a:lnTo>
                <a:lnTo>
                  <a:pt x="478" y="296"/>
                </a:lnTo>
                <a:lnTo>
                  <a:pt x="514" y="282"/>
                </a:lnTo>
                <a:lnTo>
                  <a:pt x="546" y="260"/>
                </a:lnTo>
                <a:lnTo>
                  <a:pt x="568" y="239"/>
                </a:lnTo>
                <a:lnTo>
                  <a:pt x="589" y="218"/>
                </a:lnTo>
                <a:lnTo>
                  <a:pt x="600" y="193"/>
                </a:lnTo>
                <a:lnTo>
                  <a:pt x="603" y="164"/>
                </a:lnTo>
                <a:lnTo>
                  <a:pt x="600" y="139"/>
                </a:lnTo>
                <a:lnTo>
                  <a:pt x="589" y="111"/>
                </a:lnTo>
                <a:lnTo>
                  <a:pt x="568" y="89"/>
                </a:lnTo>
                <a:lnTo>
                  <a:pt x="546" y="68"/>
                </a:lnTo>
                <a:lnTo>
                  <a:pt x="514" y="46"/>
                </a:lnTo>
                <a:lnTo>
                  <a:pt x="478" y="32"/>
                </a:lnTo>
                <a:lnTo>
                  <a:pt x="439" y="18"/>
                </a:lnTo>
                <a:lnTo>
                  <a:pt x="396" y="7"/>
                </a:lnTo>
                <a:lnTo>
                  <a:pt x="350" y="0"/>
                </a:lnTo>
                <a:lnTo>
                  <a:pt x="300" y="0"/>
                </a:lnTo>
                <a:lnTo>
                  <a:pt x="254" y="0"/>
                </a:lnTo>
                <a:lnTo>
                  <a:pt x="207" y="7"/>
                </a:lnTo>
                <a:lnTo>
                  <a:pt x="164" y="18"/>
                </a:lnTo>
                <a:lnTo>
                  <a:pt x="125" y="32"/>
                </a:lnTo>
                <a:lnTo>
                  <a:pt x="89" y="46"/>
                </a:lnTo>
                <a:lnTo>
                  <a:pt x="57" y="68"/>
                </a:lnTo>
                <a:lnTo>
                  <a:pt x="32" y="89"/>
                </a:lnTo>
                <a:lnTo>
                  <a:pt x="14" y="111"/>
                </a:lnTo>
                <a:lnTo>
                  <a:pt x="4" y="139"/>
                </a:lnTo>
                <a:lnTo>
                  <a:pt x="0" y="164"/>
                </a:lnTo>
                <a:lnTo>
                  <a:pt x="4" y="193"/>
                </a:lnTo>
                <a:lnTo>
                  <a:pt x="14" y="218"/>
                </a:lnTo>
                <a:lnTo>
                  <a:pt x="32" y="239"/>
                </a:lnTo>
                <a:lnTo>
                  <a:pt x="57" y="260"/>
                </a:lnTo>
                <a:lnTo>
                  <a:pt x="89" y="282"/>
                </a:lnTo>
                <a:lnTo>
                  <a:pt x="125" y="296"/>
                </a:lnTo>
                <a:lnTo>
                  <a:pt x="164" y="310"/>
                </a:lnTo>
                <a:lnTo>
                  <a:pt x="207" y="321"/>
                </a:lnTo>
                <a:lnTo>
                  <a:pt x="254" y="328"/>
                </a:lnTo>
                <a:lnTo>
                  <a:pt x="300" y="328"/>
                </a:lnTo>
                <a:lnTo>
                  <a:pt x="300" y="32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7" name="Freeform 17"/>
          <p:cNvSpPr>
            <a:spLocks/>
          </p:cNvSpPr>
          <p:nvPr/>
        </p:nvSpPr>
        <p:spPr bwMode="auto">
          <a:xfrm>
            <a:off x="5551488" y="2800350"/>
            <a:ext cx="911225" cy="427038"/>
          </a:xfrm>
          <a:custGeom>
            <a:avLst/>
            <a:gdLst/>
            <a:ahLst/>
            <a:cxnLst>
              <a:cxn ang="0">
                <a:pos x="300" y="329"/>
              </a:cxn>
              <a:cxn ang="0">
                <a:pos x="354" y="329"/>
              </a:cxn>
              <a:cxn ang="0">
                <a:pos x="400" y="321"/>
              </a:cxn>
              <a:cxn ang="0">
                <a:pos x="443" y="311"/>
              </a:cxn>
              <a:cxn ang="0">
                <a:pos x="482" y="296"/>
              </a:cxn>
              <a:cxn ang="0">
                <a:pos x="518" y="282"/>
              </a:cxn>
              <a:cxn ang="0">
                <a:pos x="547" y="264"/>
              </a:cxn>
              <a:cxn ang="0">
                <a:pos x="572" y="239"/>
              </a:cxn>
              <a:cxn ang="0">
                <a:pos x="589" y="218"/>
              </a:cxn>
              <a:cxn ang="0">
                <a:pos x="600" y="193"/>
              </a:cxn>
              <a:cxn ang="0">
                <a:pos x="604" y="164"/>
              </a:cxn>
              <a:cxn ang="0">
                <a:pos x="600" y="139"/>
              </a:cxn>
              <a:cxn ang="0">
                <a:pos x="589" y="114"/>
              </a:cxn>
              <a:cxn ang="0">
                <a:pos x="572" y="89"/>
              </a:cxn>
              <a:cxn ang="0">
                <a:pos x="547" y="68"/>
              </a:cxn>
              <a:cxn ang="0">
                <a:pos x="518" y="50"/>
              </a:cxn>
              <a:cxn ang="0">
                <a:pos x="482" y="32"/>
              </a:cxn>
              <a:cxn ang="0">
                <a:pos x="443" y="18"/>
              </a:cxn>
              <a:cxn ang="0">
                <a:pos x="400" y="7"/>
              </a:cxn>
              <a:cxn ang="0">
                <a:pos x="354" y="4"/>
              </a:cxn>
              <a:cxn ang="0">
                <a:pos x="304" y="0"/>
              </a:cxn>
              <a:cxn ang="0">
                <a:pos x="254" y="4"/>
              </a:cxn>
              <a:cxn ang="0">
                <a:pos x="208" y="7"/>
              </a:cxn>
              <a:cxn ang="0">
                <a:pos x="165" y="18"/>
              </a:cxn>
              <a:cxn ang="0">
                <a:pos x="125" y="32"/>
              </a:cxn>
              <a:cxn ang="0">
                <a:pos x="90" y="50"/>
              </a:cxn>
              <a:cxn ang="0">
                <a:pos x="61" y="68"/>
              </a:cxn>
              <a:cxn ang="0">
                <a:pos x="36" y="89"/>
              </a:cxn>
              <a:cxn ang="0">
                <a:pos x="18" y="114"/>
              </a:cxn>
              <a:cxn ang="0">
                <a:pos x="4" y="139"/>
              </a:cxn>
              <a:cxn ang="0">
                <a:pos x="0" y="164"/>
              </a:cxn>
              <a:cxn ang="0">
                <a:pos x="4" y="193"/>
              </a:cxn>
              <a:cxn ang="0">
                <a:pos x="18" y="218"/>
              </a:cxn>
              <a:cxn ang="0">
                <a:pos x="36" y="239"/>
              </a:cxn>
              <a:cxn ang="0">
                <a:pos x="61" y="264"/>
              </a:cxn>
              <a:cxn ang="0">
                <a:pos x="90" y="282"/>
              </a:cxn>
              <a:cxn ang="0">
                <a:pos x="125" y="296"/>
              </a:cxn>
              <a:cxn ang="0">
                <a:pos x="165" y="311"/>
              </a:cxn>
              <a:cxn ang="0">
                <a:pos x="208" y="321"/>
              </a:cxn>
              <a:cxn ang="0">
                <a:pos x="254" y="329"/>
              </a:cxn>
              <a:cxn ang="0">
                <a:pos x="304" y="329"/>
              </a:cxn>
              <a:cxn ang="0">
                <a:pos x="304" y="329"/>
              </a:cxn>
            </a:cxnLst>
            <a:rect l="0" t="0" r="r" b="b"/>
            <a:pathLst>
              <a:path w="604" h="329">
                <a:moveTo>
                  <a:pt x="300" y="329"/>
                </a:moveTo>
                <a:lnTo>
                  <a:pt x="354" y="329"/>
                </a:lnTo>
                <a:lnTo>
                  <a:pt x="400" y="321"/>
                </a:lnTo>
                <a:lnTo>
                  <a:pt x="443" y="311"/>
                </a:lnTo>
                <a:lnTo>
                  <a:pt x="482" y="296"/>
                </a:lnTo>
                <a:lnTo>
                  <a:pt x="518" y="282"/>
                </a:lnTo>
                <a:lnTo>
                  <a:pt x="547" y="264"/>
                </a:lnTo>
                <a:lnTo>
                  <a:pt x="572" y="239"/>
                </a:lnTo>
                <a:lnTo>
                  <a:pt x="589" y="218"/>
                </a:lnTo>
                <a:lnTo>
                  <a:pt x="600" y="193"/>
                </a:lnTo>
                <a:lnTo>
                  <a:pt x="604" y="164"/>
                </a:lnTo>
                <a:lnTo>
                  <a:pt x="600" y="139"/>
                </a:lnTo>
                <a:lnTo>
                  <a:pt x="589" y="114"/>
                </a:lnTo>
                <a:lnTo>
                  <a:pt x="572" y="89"/>
                </a:lnTo>
                <a:lnTo>
                  <a:pt x="547" y="68"/>
                </a:lnTo>
                <a:lnTo>
                  <a:pt x="518" y="50"/>
                </a:lnTo>
                <a:lnTo>
                  <a:pt x="482" y="32"/>
                </a:lnTo>
                <a:lnTo>
                  <a:pt x="443" y="18"/>
                </a:lnTo>
                <a:lnTo>
                  <a:pt x="400" y="7"/>
                </a:lnTo>
                <a:lnTo>
                  <a:pt x="354" y="4"/>
                </a:lnTo>
                <a:lnTo>
                  <a:pt x="304" y="0"/>
                </a:lnTo>
                <a:lnTo>
                  <a:pt x="254" y="4"/>
                </a:lnTo>
                <a:lnTo>
                  <a:pt x="208" y="7"/>
                </a:lnTo>
                <a:lnTo>
                  <a:pt x="165" y="18"/>
                </a:lnTo>
                <a:lnTo>
                  <a:pt x="125" y="32"/>
                </a:lnTo>
                <a:lnTo>
                  <a:pt x="90" y="50"/>
                </a:lnTo>
                <a:lnTo>
                  <a:pt x="61" y="68"/>
                </a:lnTo>
                <a:lnTo>
                  <a:pt x="36" y="89"/>
                </a:lnTo>
                <a:lnTo>
                  <a:pt x="18" y="114"/>
                </a:lnTo>
                <a:lnTo>
                  <a:pt x="4" y="139"/>
                </a:lnTo>
                <a:lnTo>
                  <a:pt x="0" y="164"/>
                </a:lnTo>
                <a:lnTo>
                  <a:pt x="4" y="193"/>
                </a:lnTo>
                <a:lnTo>
                  <a:pt x="18" y="218"/>
                </a:lnTo>
                <a:lnTo>
                  <a:pt x="36" y="239"/>
                </a:lnTo>
                <a:lnTo>
                  <a:pt x="61" y="264"/>
                </a:lnTo>
                <a:lnTo>
                  <a:pt x="90" y="282"/>
                </a:lnTo>
                <a:lnTo>
                  <a:pt x="125" y="296"/>
                </a:lnTo>
                <a:lnTo>
                  <a:pt x="165" y="311"/>
                </a:lnTo>
                <a:lnTo>
                  <a:pt x="208" y="321"/>
                </a:lnTo>
                <a:lnTo>
                  <a:pt x="254" y="329"/>
                </a:lnTo>
                <a:lnTo>
                  <a:pt x="304" y="329"/>
                </a:lnTo>
                <a:lnTo>
                  <a:pt x="304" y="3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8" name="Freeform 18"/>
          <p:cNvSpPr>
            <a:spLocks/>
          </p:cNvSpPr>
          <p:nvPr/>
        </p:nvSpPr>
        <p:spPr bwMode="auto">
          <a:xfrm>
            <a:off x="7015163" y="1743075"/>
            <a:ext cx="909637" cy="427038"/>
          </a:xfrm>
          <a:custGeom>
            <a:avLst/>
            <a:gdLst/>
            <a:ahLst/>
            <a:cxnLst>
              <a:cxn ang="0">
                <a:pos x="300" y="329"/>
              </a:cxn>
              <a:cxn ang="0">
                <a:pos x="350" y="325"/>
              </a:cxn>
              <a:cxn ang="0">
                <a:pos x="397" y="322"/>
              </a:cxn>
              <a:cxn ang="0">
                <a:pos x="440" y="311"/>
              </a:cxn>
              <a:cxn ang="0">
                <a:pos x="479" y="297"/>
              </a:cxn>
              <a:cxn ang="0">
                <a:pos x="514" y="279"/>
              </a:cxn>
              <a:cxn ang="0">
                <a:pos x="547" y="261"/>
              </a:cxn>
              <a:cxn ang="0">
                <a:pos x="568" y="239"/>
              </a:cxn>
              <a:cxn ang="0">
                <a:pos x="589" y="214"/>
              </a:cxn>
              <a:cxn ang="0">
                <a:pos x="600" y="190"/>
              </a:cxn>
              <a:cxn ang="0">
                <a:pos x="604" y="165"/>
              </a:cxn>
              <a:cxn ang="0">
                <a:pos x="600" y="136"/>
              </a:cxn>
              <a:cxn ang="0">
                <a:pos x="589" y="111"/>
              </a:cxn>
              <a:cxn ang="0">
                <a:pos x="568" y="90"/>
              </a:cxn>
              <a:cxn ang="0">
                <a:pos x="547" y="68"/>
              </a:cxn>
              <a:cxn ang="0">
                <a:pos x="514" y="47"/>
              </a:cxn>
              <a:cxn ang="0">
                <a:pos x="479" y="32"/>
              </a:cxn>
              <a:cxn ang="0">
                <a:pos x="440" y="18"/>
              </a:cxn>
              <a:cxn ang="0">
                <a:pos x="397" y="7"/>
              </a:cxn>
              <a:cxn ang="0">
                <a:pos x="350" y="0"/>
              </a:cxn>
              <a:cxn ang="0">
                <a:pos x="300" y="0"/>
              </a:cxn>
              <a:cxn ang="0">
                <a:pos x="254" y="0"/>
              </a:cxn>
              <a:cxn ang="0">
                <a:pos x="207" y="7"/>
              </a:cxn>
              <a:cxn ang="0">
                <a:pos x="165" y="18"/>
              </a:cxn>
              <a:cxn ang="0">
                <a:pos x="122" y="32"/>
              </a:cxn>
              <a:cxn ang="0">
                <a:pos x="90" y="47"/>
              </a:cxn>
              <a:cxn ang="0">
                <a:pos x="58" y="68"/>
              </a:cxn>
              <a:cxn ang="0">
                <a:pos x="33" y="90"/>
              </a:cxn>
              <a:cxn ang="0">
                <a:pos x="15" y="111"/>
              </a:cxn>
              <a:cxn ang="0">
                <a:pos x="4" y="136"/>
              </a:cxn>
              <a:cxn ang="0">
                <a:pos x="0" y="165"/>
              </a:cxn>
              <a:cxn ang="0">
                <a:pos x="4" y="190"/>
              </a:cxn>
              <a:cxn ang="0">
                <a:pos x="15" y="214"/>
              </a:cxn>
              <a:cxn ang="0">
                <a:pos x="33" y="239"/>
              </a:cxn>
              <a:cxn ang="0">
                <a:pos x="58" y="261"/>
              </a:cxn>
              <a:cxn ang="0">
                <a:pos x="90" y="279"/>
              </a:cxn>
              <a:cxn ang="0">
                <a:pos x="122" y="297"/>
              </a:cxn>
              <a:cxn ang="0">
                <a:pos x="165" y="311"/>
              </a:cxn>
              <a:cxn ang="0">
                <a:pos x="207" y="322"/>
              </a:cxn>
              <a:cxn ang="0">
                <a:pos x="254" y="325"/>
              </a:cxn>
              <a:cxn ang="0">
                <a:pos x="300" y="329"/>
              </a:cxn>
              <a:cxn ang="0">
                <a:pos x="300" y="329"/>
              </a:cxn>
            </a:cxnLst>
            <a:rect l="0" t="0" r="r" b="b"/>
            <a:pathLst>
              <a:path w="604" h="329">
                <a:moveTo>
                  <a:pt x="300" y="329"/>
                </a:moveTo>
                <a:lnTo>
                  <a:pt x="350" y="325"/>
                </a:lnTo>
                <a:lnTo>
                  <a:pt x="397" y="322"/>
                </a:lnTo>
                <a:lnTo>
                  <a:pt x="440" y="311"/>
                </a:lnTo>
                <a:lnTo>
                  <a:pt x="479" y="297"/>
                </a:lnTo>
                <a:lnTo>
                  <a:pt x="514" y="279"/>
                </a:lnTo>
                <a:lnTo>
                  <a:pt x="547" y="261"/>
                </a:lnTo>
                <a:lnTo>
                  <a:pt x="568" y="239"/>
                </a:lnTo>
                <a:lnTo>
                  <a:pt x="589" y="214"/>
                </a:lnTo>
                <a:lnTo>
                  <a:pt x="600" y="190"/>
                </a:lnTo>
                <a:lnTo>
                  <a:pt x="604" y="165"/>
                </a:lnTo>
                <a:lnTo>
                  <a:pt x="600" y="136"/>
                </a:lnTo>
                <a:lnTo>
                  <a:pt x="589" y="111"/>
                </a:lnTo>
                <a:lnTo>
                  <a:pt x="568" y="90"/>
                </a:lnTo>
                <a:lnTo>
                  <a:pt x="547" y="68"/>
                </a:lnTo>
                <a:lnTo>
                  <a:pt x="514" y="47"/>
                </a:lnTo>
                <a:lnTo>
                  <a:pt x="479" y="32"/>
                </a:lnTo>
                <a:lnTo>
                  <a:pt x="440" y="18"/>
                </a:lnTo>
                <a:lnTo>
                  <a:pt x="397" y="7"/>
                </a:lnTo>
                <a:lnTo>
                  <a:pt x="350" y="0"/>
                </a:lnTo>
                <a:lnTo>
                  <a:pt x="300" y="0"/>
                </a:lnTo>
                <a:lnTo>
                  <a:pt x="254" y="0"/>
                </a:lnTo>
                <a:lnTo>
                  <a:pt x="207" y="7"/>
                </a:lnTo>
                <a:lnTo>
                  <a:pt x="165" y="18"/>
                </a:lnTo>
                <a:lnTo>
                  <a:pt x="122" y="32"/>
                </a:lnTo>
                <a:lnTo>
                  <a:pt x="90" y="47"/>
                </a:lnTo>
                <a:lnTo>
                  <a:pt x="58" y="68"/>
                </a:lnTo>
                <a:lnTo>
                  <a:pt x="33" y="90"/>
                </a:lnTo>
                <a:lnTo>
                  <a:pt x="15" y="111"/>
                </a:lnTo>
                <a:lnTo>
                  <a:pt x="4" y="136"/>
                </a:lnTo>
                <a:lnTo>
                  <a:pt x="0" y="165"/>
                </a:lnTo>
                <a:lnTo>
                  <a:pt x="4" y="190"/>
                </a:lnTo>
                <a:lnTo>
                  <a:pt x="15" y="214"/>
                </a:lnTo>
                <a:lnTo>
                  <a:pt x="33" y="239"/>
                </a:lnTo>
                <a:lnTo>
                  <a:pt x="58" y="261"/>
                </a:lnTo>
                <a:lnTo>
                  <a:pt x="90" y="279"/>
                </a:lnTo>
                <a:lnTo>
                  <a:pt x="122" y="297"/>
                </a:lnTo>
                <a:lnTo>
                  <a:pt x="165" y="311"/>
                </a:lnTo>
                <a:lnTo>
                  <a:pt x="207" y="322"/>
                </a:lnTo>
                <a:lnTo>
                  <a:pt x="254" y="325"/>
                </a:lnTo>
                <a:lnTo>
                  <a:pt x="300" y="329"/>
                </a:lnTo>
                <a:lnTo>
                  <a:pt x="300" y="3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927100" y="1725613"/>
            <a:ext cx="720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Stanford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1611313" y="2206625"/>
            <a:ext cx="911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BARRNET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1735138" y="2392363"/>
            <a:ext cx="6810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regional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819150" y="2767013"/>
            <a:ext cx="742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Berkeley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2035175" y="28829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4" name="Rectangle 24"/>
          <p:cNvSpPr>
            <a:spLocks noChangeArrowheads="1"/>
          </p:cNvSpPr>
          <p:nvPr/>
        </p:nvSpPr>
        <p:spPr bwMode="auto">
          <a:xfrm>
            <a:off x="2143125" y="28829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ARC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5" name="Rectangle 25"/>
          <p:cNvSpPr>
            <a:spLocks noChangeArrowheads="1"/>
          </p:cNvSpPr>
          <p:nvPr/>
        </p:nvSpPr>
        <p:spPr bwMode="auto">
          <a:xfrm>
            <a:off x="2960688" y="3035300"/>
            <a:ext cx="5413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NCAR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6" name="Rectangle 26"/>
          <p:cNvSpPr>
            <a:spLocks noChangeArrowheads="1"/>
          </p:cNvSpPr>
          <p:nvPr/>
        </p:nvSpPr>
        <p:spPr bwMode="auto">
          <a:xfrm>
            <a:off x="3960813" y="3351213"/>
            <a:ext cx="265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UA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7" name="Rectangle 27"/>
          <p:cNvSpPr>
            <a:spLocks noChangeArrowheads="1"/>
          </p:cNvSpPr>
          <p:nvPr/>
        </p:nvSpPr>
        <p:spPr bwMode="auto">
          <a:xfrm>
            <a:off x="4729163" y="2979738"/>
            <a:ext cx="604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UNM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8" name="Rectangle 28"/>
          <p:cNvSpPr>
            <a:spLocks noChangeArrowheads="1"/>
          </p:cNvSpPr>
          <p:nvPr/>
        </p:nvSpPr>
        <p:spPr bwMode="auto">
          <a:xfrm>
            <a:off x="3659188" y="2447925"/>
            <a:ext cx="179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W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9" name="Rectangle 29"/>
          <p:cNvSpPr>
            <a:spLocks noChangeArrowheads="1"/>
          </p:cNvSpPr>
          <p:nvPr/>
        </p:nvSpPr>
        <p:spPr bwMode="auto">
          <a:xfrm>
            <a:off x="3814763" y="2447925"/>
            <a:ext cx="519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estnet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0" name="Rectangle 30"/>
          <p:cNvSpPr>
            <a:spLocks noChangeArrowheads="1"/>
          </p:cNvSpPr>
          <p:nvPr/>
        </p:nvSpPr>
        <p:spPr bwMode="auto">
          <a:xfrm>
            <a:off x="3654425" y="2628900"/>
            <a:ext cx="6810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regional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811838" y="2921000"/>
            <a:ext cx="3825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UNL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2" name="Rectangle 32"/>
          <p:cNvSpPr>
            <a:spLocks noChangeArrowheads="1"/>
          </p:cNvSpPr>
          <p:nvPr/>
        </p:nvSpPr>
        <p:spPr bwMode="auto">
          <a:xfrm>
            <a:off x="7080250" y="2947988"/>
            <a:ext cx="265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KU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3" name="Rectangle 33"/>
          <p:cNvSpPr>
            <a:spLocks noChangeArrowheads="1"/>
          </p:cNvSpPr>
          <p:nvPr/>
        </p:nvSpPr>
        <p:spPr bwMode="auto">
          <a:xfrm>
            <a:off x="7339013" y="1858963"/>
            <a:ext cx="317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ISU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4" name="Rectangle 34"/>
          <p:cNvSpPr>
            <a:spLocks noChangeArrowheads="1"/>
          </p:cNvSpPr>
          <p:nvPr/>
        </p:nvSpPr>
        <p:spPr bwMode="auto">
          <a:xfrm>
            <a:off x="6278563" y="2257425"/>
            <a:ext cx="604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MidNet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5" name="Rectangle 35"/>
          <p:cNvSpPr>
            <a:spLocks noChangeArrowheads="1"/>
          </p:cNvSpPr>
          <p:nvPr/>
        </p:nvSpPr>
        <p:spPr bwMode="auto">
          <a:xfrm>
            <a:off x="6273800" y="2443163"/>
            <a:ext cx="6810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regional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6" name="Line 36"/>
          <p:cNvSpPr>
            <a:spLocks noChangeShapeType="1"/>
          </p:cNvSpPr>
          <p:nvPr/>
        </p:nvSpPr>
        <p:spPr bwMode="auto">
          <a:xfrm>
            <a:off x="6096000" y="2012950"/>
            <a:ext cx="209550" cy="184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7" name="Line 37"/>
          <p:cNvSpPr>
            <a:spLocks noChangeShapeType="1"/>
          </p:cNvSpPr>
          <p:nvPr/>
        </p:nvSpPr>
        <p:spPr bwMode="auto">
          <a:xfrm flipH="1">
            <a:off x="7004050" y="2114550"/>
            <a:ext cx="161925" cy="1063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8" name="Line 38"/>
          <p:cNvSpPr>
            <a:spLocks noChangeShapeType="1"/>
          </p:cNvSpPr>
          <p:nvPr/>
        </p:nvSpPr>
        <p:spPr bwMode="auto">
          <a:xfrm>
            <a:off x="6951663" y="2679700"/>
            <a:ext cx="112712" cy="1428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9" name="Line 39"/>
          <p:cNvSpPr>
            <a:spLocks noChangeShapeType="1"/>
          </p:cNvSpPr>
          <p:nvPr/>
        </p:nvSpPr>
        <p:spPr bwMode="auto">
          <a:xfrm flipH="1">
            <a:off x="6161088" y="2684463"/>
            <a:ext cx="112712" cy="123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0" name="Line 40"/>
          <p:cNvSpPr>
            <a:spLocks noChangeShapeType="1"/>
          </p:cNvSpPr>
          <p:nvPr/>
        </p:nvSpPr>
        <p:spPr bwMode="auto">
          <a:xfrm>
            <a:off x="4514850" y="2795588"/>
            <a:ext cx="149225" cy="111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1" name="Line 41"/>
          <p:cNvSpPr>
            <a:spLocks noChangeShapeType="1"/>
          </p:cNvSpPr>
          <p:nvPr/>
        </p:nvSpPr>
        <p:spPr bwMode="auto">
          <a:xfrm flipH="1">
            <a:off x="4010025" y="2105025"/>
            <a:ext cx="30163" cy="241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2" name="Line 42"/>
          <p:cNvSpPr>
            <a:spLocks noChangeShapeType="1"/>
          </p:cNvSpPr>
          <p:nvPr/>
        </p:nvSpPr>
        <p:spPr bwMode="auto">
          <a:xfrm flipH="1">
            <a:off x="3440113" y="2846388"/>
            <a:ext cx="133350" cy="106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3" name="Line 43"/>
          <p:cNvSpPr>
            <a:spLocks noChangeShapeType="1"/>
          </p:cNvSpPr>
          <p:nvPr/>
        </p:nvSpPr>
        <p:spPr bwMode="auto">
          <a:xfrm>
            <a:off x="4037013" y="2894013"/>
            <a:ext cx="47625" cy="34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4" name="Line 44"/>
          <p:cNvSpPr>
            <a:spLocks noChangeShapeType="1"/>
          </p:cNvSpPr>
          <p:nvPr/>
        </p:nvSpPr>
        <p:spPr bwMode="auto">
          <a:xfrm>
            <a:off x="2185988" y="2646363"/>
            <a:ext cx="17462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5" name="Line 45"/>
          <p:cNvSpPr>
            <a:spLocks noChangeShapeType="1"/>
          </p:cNvSpPr>
          <p:nvPr/>
        </p:nvSpPr>
        <p:spPr bwMode="auto">
          <a:xfrm flipH="1">
            <a:off x="1347788" y="2559050"/>
            <a:ext cx="166687" cy="1158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6" name="Line 46"/>
          <p:cNvSpPr>
            <a:spLocks noChangeShapeType="1"/>
          </p:cNvSpPr>
          <p:nvPr/>
        </p:nvSpPr>
        <p:spPr bwMode="auto">
          <a:xfrm flipH="1" flipV="1">
            <a:off x="1401763" y="2032000"/>
            <a:ext cx="144462" cy="1381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7" name="Line 47"/>
          <p:cNvSpPr>
            <a:spLocks noChangeShapeType="1"/>
          </p:cNvSpPr>
          <p:nvPr/>
        </p:nvSpPr>
        <p:spPr bwMode="auto">
          <a:xfrm flipH="1">
            <a:off x="2492375" y="1976438"/>
            <a:ext cx="371475" cy="1889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8" name="Rectangle 48"/>
          <p:cNvSpPr>
            <a:spLocks noChangeArrowheads="1"/>
          </p:cNvSpPr>
          <p:nvPr/>
        </p:nvSpPr>
        <p:spPr bwMode="auto">
          <a:xfrm rot="21240000">
            <a:off x="5191125" y="2346325"/>
            <a:ext cx="266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</a:rPr>
              <a:t>…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89" name="Rectangle 49"/>
          <p:cNvSpPr>
            <a:spLocks noChangeArrowheads="1"/>
          </p:cNvSpPr>
          <p:nvPr/>
        </p:nvSpPr>
        <p:spPr bwMode="auto">
          <a:xfrm rot="21240000">
            <a:off x="5387975" y="2341563"/>
            <a:ext cx="1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616E1-9EAA-4FBC-9D06-5D57C8583D7D}" type="slidenum">
              <a:rPr lang="en-US"/>
              <a:pPr/>
              <a:t>3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Internet – Summary of Topics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5000"/>
              </a:spcAft>
            </a:pPr>
            <a:r>
              <a:rPr lang="en-US" sz="2000" dirty="0" smtClean="0"/>
              <a:t>IP </a:t>
            </a:r>
            <a:r>
              <a:rPr lang="en-US" sz="2000" dirty="0"/>
              <a:t>address hierarchy evolution</a:t>
            </a:r>
          </a:p>
          <a:p>
            <a:pPr lvl="1">
              <a:spcAft>
                <a:spcPct val="15000"/>
              </a:spcAft>
            </a:pPr>
            <a:r>
              <a:rPr lang="en-US" sz="2000" dirty="0" err="1"/>
              <a:t>Subnetting</a:t>
            </a:r>
            <a:endParaRPr lang="en-US" sz="2000" dirty="0"/>
          </a:p>
          <a:p>
            <a:pPr lvl="1">
              <a:spcAft>
                <a:spcPct val="15000"/>
              </a:spcAft>
            </a:pPr>
            <a:r>
              <a:rPr lang="en-US" sz="2000" dirty="0"/>
              <a:t>CIDR</a:t>
            </a:r>
          </a:p>
          <a:p>
            <a:pPr>
              <a:spcAft>
                <a:spcPct val="15000"/>
              </a:spcAft>
            </a:pPr>
            <a:r>
              <a:rPr lang="en-US" sz="2000" dirty="0" smtClean="0"/>
              <a:t>Evolution of Internet structure</a:t>
            </a:r>
          </a:p>
          <a:p>
            <a:pPr>
              <a:spcAft>
                <a:spcPct val="15000"/>
              </a:spcAft>
            </a:pPr>
            <a:r>
              <a:rPr lang="en-US" sz="2000" dirty="0" smtClean="0"/>
              <a:t>Virtual </a:t>
            </a:r>
            <a:r>
              <a:rPr lang="en-US" sz="2000" dirty="0"/>
              <a:t>geographies</a:t>
            </a:r>
          </a:p>
          <a:p>
            <a:pPr lvl="1">
              <a:spcAft>
                <a:spcPct val="15000"/>
              </a:spcAft>
            </a:pPr>
            <a:r>
              <a:rPr lang="en-US" sz="2000" dirty="0"/>
              <a:t>Networks</a:t>
            </a:r>
          </a:p>
          <a:p>
            <a:pPr lvl="1">
              <a:spcAft>
                <a:spcPct val="15000"/>
              </a:spcAft>
            </a:pPr>
            <a:r>
              <a:rPr lang="en-US" sz="2000" dirty="0"/>
              <a:t>Domains (Autonomous Systems)</a:t>
            </a:r>
          </a:p>
          <a:p>
            <a:pPr>
              <a:spcAft>
                <a:spcPct val="15000"/>
              </a:spcAft>
            </a:pPr>
            <a:r>
              <a:rPr lang="en-US" sz="2000" dirty="0"/>
              <a:t>Routing with domains</a:t>
            </a:r>
          </a:p>
          <a:p>
            <a:pPr lvl="1">
              <a:spcAft>
                <a:spcPct val="15000"/>
              </a:spcAft>
            </a:pPr>
            <a:r>
              <a:rPr lang="en-US" sz="2000" dirty="0" err="1"/>
              <a:t>Intradomain</a:t>
            </a:r>
            <a:r>
              <a:rPr lang="en-US" sz="2000" dirty="0"/>
              <a:t> routing</a:t>
            </a:r>
          </a:p>
          <a:p>
            <a:pPr lvl="1">
              <a:spcAft>
                <a:spcPct val="15000"/>
              </a:spcAft>
            </a:pPr>
            <a:r>
              <a:rPr lang="en-US" sz="2000" dirty="0" err="1"/>
              <a:t>Interdomain</a:t>
            </a:r>
            <a:r>
              <a:rPr lang="en-US" sz="2000" dirty="0"/>
              <a:t>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8FFD7-D02F-4079-9CF5-5612F0591CBE}" type="slidenum">
              <a:rPr lang="en-US"/>
              <a:pPr/>
              <a:t>30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EGP (OLD)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Defined on the Internet having a tree structure</a:t>
            </a:r>
          </a:p>
          <a:p>
            <a:r>
              <a:rPr lang="en-US"/>
              <a:t>Embodied (and enforced) tree structure</a:t>
            </a:r>
          </a:p>
          <a:p>
            <a:r>
              <a:rPr lang="en-US"/>
              <a:t>Each AS must learn how to reach every AS in its sub-tree</a:t>
            </a:r>
          </a:p>
          <a:p>
            <a:r>
              <a:rPr lang="en-US"/>
              <a:t>Thus, the core network learns the path to every AS</a:t>
            </a:r>
          </a:p>
          <a:p>
            <a:r>
              <a:rPr lang="en-US"/>
              <a:t>Distance vector updates</a:t>
            </a:r>
          </a:p>
          <a:p>
            <a:r>
              <a:rPr lang="en-US"/>
              <a:t>Had to be replaced eventually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7CB749-2A48-45F9-BDF8-6A0A69040E8D}" type="slidenum">
              <a:rPr lang="en-US"/>
              <a:pPr/>
              <a:t>31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05800" cy="519113"/>
          </a:xfrm>
        </p:spPr>
        <p:txBody>
          <a:bodyPr/>
          <a:lstStyle/>
          <a:p>
            <a:r>
              <a:rPr lang="en-US"/>
              <a:t>Privatization of the Internet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3881438"/>
            <a:ext cx="7397750" cy="1914525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318469" name="Freeform 5"/>
          <p:cNvSpPr>
            <a:spLocks/>
          </p:cNvSpPr>
          <p:nvPr/>
        </p:nvSpPr>
        <p:spPr bwMode="auto">
          <a:xfrm>
            <a:off x="3008313" y="1879600"/>
            <a:ext cx="2628900" cy="569913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5"/>
              </a:cxn>
              <a:cxn ang="0">
                <a:pos x="1858" y="313"/>
              </a:cxn>
              <a:cxn ang="0">
                <a:pos x="1800" y="348"/>
              </a:cxn>
              <a:cxn ang="0">
                <a:pos x="1720" y="378"/>
              </a:cxn>
              <a:cxn ang="0">
                <a:pos x="1629" y="405"/>
              </a:cxn>
              <a:cxn ang="0">
                <a:pos x="1514" y="428"/>
              </a:cxn>
              <a:cxn ang="0">
                <a:pos x="1392" y="451"/>
              </a:cxn>
              <a:cxn ang="0">
                <a:pos x="1255" y="462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2"/>
              </a:cxn>
              <a:cxn ang="0">
                <a:pos x="515" y="451"/>
              </a:cxn>
              <a:cxn ang="0">
                <a:pos x="389" y="428"/>
              </a:cxn>
              <a:cxn ang="0">
                <a:pos x="279" y="405"/>
              </a:cxn>
              <a:cxn ang="0">
                <a:pos x="183" y="378"/>
              </a:cxn>
              <a:cxn ang="0">
                <a:pos x="107" y="348"/>
              </a:cxn>
              <a:cxn ang="0">
                <a:pos x="46" y="313"/>
              </a:cxn>
              <a:cxn ang="0">
                <a:pos x="12" y="275"/>
              </a:cxn>
              <a:cxn ang="0">
                <a:pos x="0" y="237"/>
              </a:cxn>
              <a:cxn ang="0">
                <a:pos x="12" y="199"/>
              </a:cxn>
              <a:cxn ang="0">
                <a:pos x="46" y="161"/>
              </a:cxn>
              <a:cxn ang="0">
                <a:pos x="107" y="126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0"/>
              </a:cxn>
              <a:cxn ang="0">
                <a:pos x="954" y="0"/>
              </a:cxn>
              <a:cxn ang="0">
                <a:pos x="1106" y="0"/>
              </a:cxn>
              <a:cxn ang="0">
                <a:pos x="1255" y="12"/>
              </a:cxn>
              <a:cxn ang="0">
                <a:pos x="1392" y="27"/>
              </a:cxn>
              <a:cxn ang="0">
                <a:pos x="1514" y="46"/>
              </a:cxn>
              <a:cxn ang="0">
                <a:pos x="1629" y="69"/>
              </a:cxn>
              <a:cxn ang="0">
                <a:pos x="1720" y="96"/>
              </a:cxn>
              <a:cxn ang="0">
                <a:pos x="1800" y="126"/>
              </a:cxn>
              <a:cxn ang="0">
                <a:pos x="1858" y="161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  <a:cxn ang="0">
                <a:pos x="1903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5"/>
                </a:lnTo>
                <a:lnTo>
                  <a:pt x="1858" y="313"/>
                </a:lnTo>
                <a:lnTo>
                  <a:pt x="1800" y="348"/>
                </a:lnTo>
                <a:lnTo>
                  <a:pt x="1720" y="378"/>
                </a:lnTo>
                <a:lnTo>
                  <a:pt x="1629" y="405"/>
                </a:lnTo>
                <a:lnTo>
                  <a:pt x="1514" y="428"/>
                </a:lnTo>
                <a:lnTo>
                  <a:pt x="1392" y="451"/>
                </a:lnTo>
                <a:lnTo>
                  <a:pt x="1255" y="462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2"/>
                </a:lnTo>
                <a:lnTo>
                  <a:pt x="515" y="451"/>
                </a:lnTo>
                <a:lnTo>
                  <a:pt x="389" y="428"/>
                </a:lnTo>
                <a:lnTo>
                  <a:pt x="279" y="405"/>
                </a:lnTo>
                <a:lnTo>
                  <a:pt x="183" y="378"/>
                </a:lnTo>
                <a:lnTo>
                  <a:pt x="107" y="348"/>
                </a:lnTo>
                <a:lnTo>
                  <a:pt x="46" y="313"/>
                </a:lnTo>
                <a:lnTo>
                  <a:pt x="12" y="275"/>
                </a:lnTo>
                <a:lnTo>
                  <a:pt x="0" y="237"/>
                </a:lnTo>
                <a:lnTo>
                  <a:pt x="12" y="199"/>
                </a:lnTo>
                <a:lnTo>
                  <a:pt x="46" y="161"/>
                </a:lnTo>
                <a:lnTo>
                  <a:pt x="107" y="126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0"/>
                </a:lnTo>
                <a:lnTo>
                  <a:pt x="954" y="0"/>
                </a:lnTo>
                <a:lnTo>
                  <a:pt x="1106" y="0"/>
                </a:lnTo>
                <a:lnTo>
                  <a:pt x="1255" y="12"/>
                </a:lnTo>
                <a:lnTo>
                  <a:pt x="1392" y="27"/>
                </a:lnTo>
                <a:lnTo>
                  <a:pt x="1514" y="46"/>
                </a:lnTo>
                <a:lnTo>
                  <a:pt x="1629" y="69"/>
                </a:lnTo>
                <a:lnTo>
                  <a:pt x="1720" y="96"/>
                </a:lnTo>
                <a:lnTo>
                  <a:pt x="1800" y="126"/>
                </a:lnTo>
                <a:lnTo>
                  <a:pt x="1858" y="161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  <a:lnTo>
                  <a:pt x="1903" y="237"/>
                </a:lnTo>
                <a:close/>
              </a:path>
            </a:pathLst>
          </a:custGeom>
          <a:solidFill>
            <a:srgbClr val="4D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0" name="Freeform 6"/>
          <p:cNvSpPr>
            <a:spLocks/>
          </p:cNvSpPr>
          <p:nvPr/>
        </p:nvSpPr>
        <p:spPr bwMode="auto">
          <a:xfrm>
            <a:off x="3008313" y="1879600"/>
            <a:ext cx="2628900" cy="569913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5"/>
              </a:cxn>
              <a:cxn ang="0">
                <a:pos x="1858" y="313"/>
              </a:cxn>
              <a:cxn ang="0">
                <a:pos x="1800" y="348"/>
              </a:cxn>
              <a:cxn ang="0">
                <a:pos x="1720" y="378"/>
              </a:cxn>
              <a:cxn ang="0">
                <a:pos x="1629" y="405"/>
              </a:cxn>
              <a:cxn ang="0">
                <a:pos x="1514" y="428"/>
              </a:cxn>
              <a:cxn ang="0">
                <a:pos x="1392" y="451"/>
              </a:cxn>
              <a:cxn ang="0">
                <a:pos x="1255" y="462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2"/>
              </a:cxn>
              <a:cxn ang="0">
                <a:pos x="515" y="451"/>
              </a:cxn>
              <a:cxn ang="0">
                <a:pos x="389" y="428"/>
              </a:cxn>
              <a:cxn ang="0">
                <a:pos x="279" y="405"/>
              </a:cxn>
              <a:cxn ang="0">
                <a:pos x="183" y="378"/>
              </a:cxn>
              <a:cxn ang="0">
                <a:pos x="107" y="348"/>
              </a:cxn>
              <a:cxn ang="0">
                <a:pos x="46" y="313"/>
              </a:cxn>
              <a:cxn ang="0">
                <a:pos x="12" y="275"/>
              </a:cxn>
              <a:cxn ang="0">
                <a:pos x="0" y="237"/>
              </a:cxn>
              <a:cxn ang="0">
                <a:pos x="12" y="199"/>
              </a:cxn>
              <a:cxn ang="0">
                <a:pos x="46" y="161"/>
              </a:cxn>
              <a:cxn ang="0">
                <a:pos x="107" y="126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0"/>
              </a:cxn>
              <a:cxn ang="0">
                <a:pos x="954" y="0"/>
              </a:cxn>
              <a:cxn ang="0">
                <a:pos x="1106" y="0"/>
              </a:cxn>
              <a:cxn ang="0">
                <a:pos x="1255" y="12"/>
              </a:cxn>
              <a:cxn ang="0">
                <a:pos x="1392" y="27"/>
              </a:cxn>
              <a:cxn ang="0">
                <a:pos x="1514" y="46"/>
              </a:cxn>
              <a:cxn ang="0">
                <a:pos x="1629" y="69"/>
              </a:cxn>
              <a:cxn ang="0">
                <a:pos x="1720" y="96"/>
              </a:cxn>
              <a:cxn ang="0">
                <a:pos x="1800" y="126"/>
              </a:cxn>
              <a:cxn ang="0">
                <a:pos x="1858" y="161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5"/>
                </a:lnTo>
                <a:lnTo>
                  <a:pt x="1858" y="313"/>
                </a:lnTo>
                <a:lnTo>
                  <a:pt x="1800" y="348"/>
                </a:lnTo>
                <a:lnTo>
                  <a:pt x="1720" y="378"/>
                </a:lnTo>
                <a:lnTo>
                  <a:pt x="1629" y="405"/>
                </a:lnTo>
                <a:lnTo>
                  <a:pt x="1514" y="428"/>
                </a:lnTo>
                <a:lnTo>
                  <a:pt x="1392" y="451"/>
                </a:lnTo>
                <a:lnTo>
                  <a:pt x="1255" y="462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2"/>
                </a:lnTo>
                <a:lnTo>
                  <a:pt x="515" y="451"/>
                </a:lnTo>
                <a:lnTo>
                  <a:pt x="389" y="428"/>
                </a:lnTo>
                <a:lnTo>
                  <a:pt x="279" y="405"/>
                </a:lnTo>
                <a:lnTo>
                  <a:pt x="183" y="378"/>
                </a:lnTo>
                <a:lnTo>
                  <a:pt x="107" y="348"/>
                </a:lnTo>
                <a:lnTo>
                  <a:pt x="46" y="313"/>
                </a:lnTo>
                <a:lnTo>
                  <a:pt x="12" y="275"/>
                </a:lnTo>
                <a:lnTo>
                  <a:pt x="0" y="237"/>
                </a:lnTo>
                <a:lnTo>
                  <a:pt x="12" y="199"/>
                </a:lnTo>
                <a:lnTo>
                  <a:pt x="46" y="161"/>
                </a:lnTo>
                <a:lnTo>
                  <a:pt x="107" y="126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0"/>
                </a:lnTo>
                <a:lnTo>
                  <a:pt x="954" y="0"/>
                </a:lnTo>
                <a:lnTo>
                  <a:pt x="1106" y="0"/>
                </a:lnTo>
                <a:lnTo>
                  <a:pt x="1255" y="12"/>
                </a:lnTo>
                <a:lnTo>
                  <a:pt x="1392" y="27"/>
                </a:lnTo>
                <a:lnTo>
                  <a:pt x="1514" y="46"/>
                </a:lnTo>
                <a:lnTo>
                  <a:pt x="1629" y="69"/>
                </a:lnTo>
                <a:lnTo>
                  <a:pt x="1720" y="96"/>
                </a:lnTo>
                <a:lnTo>
                  <a:pt x="1800" y="126"/>
                </a:lnTo>
                <a:lnTo>
                  <a:pt x="1858" y="161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1" name="Line 7"/>
          <p:cNvSpPr>
            <a:spLocks noChangeShapeType="1"/>
          </p:cNvSpPr>
          <p:nvPr/>
        </p:nvSpPr>
        <p:spPr bwMode="auto">
          <a:xfrm flipH="1" flipV="1">
            <a:off x="2466975" y="2162175"/>
            <a:ext cx="758825" cy="301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5853113" y="2463800"/>
            <a:ext cx="54133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3" name="Freeform 9"/>
          <p:cNvSpPr>
            <a:spLocks/>
          </p:cNvSpPr>
          <p:nvPr/>
        </p:nvSpPr>
        <p:spPr bwMode="auto">
          <a:xfrm>
            <a:off x="3119438" y="2030413"/>
            <a:ext cx="2628900" cy="569912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9"/>
              </a:cxn>
              <a:cxn ang="0">
                <a:pos x="1858" y="313"/>
              </a:cxn>
              <a:cxn ang="0">
                <a:pos x="1800" y="347"/>
              </a:cxn>
              <a:cxn ang="0">
                <a:pos x="1720" y="378"/>
              </a:cxn>
              <a:cxn ang="0">
                <a:pos x="1625" y="408"/>
              </a:cxn>
              <a:cxn ang="0">
                <a:pos x="1514" y="431"/>
              </a:cxn>
              <a:cxn ang="0">
                <a:pos x="1389" y="450"/>
              </a:cxn>
              <a:cxn ang="0">
                <a:pos x="1255" y="466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6"/>
              </a:cxn>
              <a:cxn ang="0">
                <a:pos x="515" y="450"/>
              </a:cxn>
              <a:cxn ang="0">
                <a:pos x="389" y="431"/>
              </a:cxn>
              <a:cxn ang="0">
                <a:pos x="279" y="408"/>
              </a:cxn>
              <a:cxn ang="0">
                <a:pos x="183" y="378"/>
              </a:cxn>
              <a:cxn ang="0">
                <a:pos x="103" y="347"/>
              </a:cxn>
              <a:cxn ang="0">
                <a:pos x="46" y="313"/>
              </a:cxn>
              <a:cxn ang="0">
                <a:pos x="12" y="279"/>
              </a:cxn>
              <a:cxn ang="0">
                <a:pos x="0" y="237"/>
              </a:cxn>
              <a:cxn ang="0">
                <a:pos x="12" y="199"/>
              </a:cxn>
              <a:cxn ang="0">
                <a:pos x="46" y="164"/>
              </a:cxn>
              <a:cxn ang="0">
                <a:pos x="103" y="130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4"/>
              </a:cxn>
              <a:cxn ang="0">
                <a:pos x="954" y="0"/>
              </a:cxn>
              <a:cxn ang="0">
                <a:pos x="1106" y="4"/>
              </a:cxn>
              <a:cxn ang="0">
                <a:pos x="1255" y="12"/>
              </a:cxn>
              <a:cxn ang="0">
                <a:pos x="1389" y="27"/>
              </a:cxn>
              <a:cxn ang="0">
                <a:pos x="1514" y="46"/>
              </a:cxn>
              <a:cxn ang="0">
                <a:pos x="1625" y="69"/>
              </a:cxn>
              <a:cxn ang="0">
                <a:pos x="1720" y="96"/>
              </a:cxn>
              <a:cxn ang="0">
                <a:pos x="1800" y="130"/>
              </a:cxn>
              <a:cxn ang="0">
                <a:pos x="1858" y="164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  <a:cxn ang="0">
                <a:pos x="1903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9"/>
                </a:lnTo>
                <a:lnTo>
                  <a:pt x="1858" y="313"/>
                </a:lnTo>
                <a:lnTo>
                  <a:pt x="1800" y="347"/>
                </a:lnTo>
                <a:lnTo>
                  <a:pt x="1720" y="378"/>
                </a:lnTo>
                <a:lnTo>
                  <a:pt x="1625" y="408"/>
                </a:lnTo>
                <a:lnTo>
                  <a:pt x="1514" y="431"/>
                </a:lnTo>
                <a:lnTo>
                  <a:pt x="1389" y="450"/>
                </a:lnTo>
                <a:lnTo>
                  <a:pt x="1255" y="466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6"/>
                </a:lnTo>
                <a:lnTo>
                  <a:pt x="515" y="450"/>
                </a:lnTo>
                <a:lnTo>
                  <a:pt x="389" y="431"/>
                </a:lnTo>
                <a:lnTo>
                  <a:pt x="279" y="408"/>
                </a:lnTo>
                <a:lnTo>
                  <a:pt x="183" y="378"/>
                </a:lnTo>
                <a:lnTo>
                  <a:pt x="103" y="347"/>
                </a:lnTo>
                <a:lnTo>
                  <a:pt x="46" y="313"/>
                </a:lnTo>
                <a:lnTo>
                  <a:pt x="12" y="279"/>
                </a:lnTo>
                <a:lnTo>
                  <a:pt x="0" y="237"/>
                </a:lnTo>
                <a:lnTo>
                  <a:pt x="12" y="199"/>
                </a:lnTo>
                <a:lnTo>
                  <a:pt x="46" y="164"/>
                </a:lnTo>
                <a:lnTo>
                  <a:pt x="103" y="130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4"/>
                </a:lnTo>
                <a:lnTo>
                  <a:pt x="954" y="0"/>
                </a:lnTo>
                <a:lnTo>
                  <a:pt x="1106" y="4"/>
                </a:lnTo>
                <a:lnTo>
                  <a:pt x="1255" y="12"/>
                </a:lnTo>
                <a:lnTo>
                  <a:pt x="1389" y="27"/>
                </a:lnTo>
                <a:lnTo>
                  <a:pt x="1514" y="46"/>
                </a:lnTo>
                <a:lnTo>
                  <a:pt x="1625" y="69"/>
                </a:lnTo>
                <a:lnTo>
                  <a:pt x="1720" y="96"/>
                </a:lnTo>
                <a:lnTo>
                  <a:pt x="1800" y="130"/>
                </a:lnTo>
                <a:lnTo>
                  <a:pt x="1858" y="164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  <a:lnTo>
                  <a:pt x="1903" y="237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4" name="Freeform 10"/>
          <p:cNvSpPr>
            <a:spLocks/>
          </p:cNvSpPr>
          <p:nvPr/>
        </p:nvSpPr>
        <p:spPr bwMode="auto">
          <a:xfrm>
            <a:off x="3119438" y="2030413"/>
            <a:ext cx="2628900" cy="569912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9"/>
              </a:cxn>
              <a:cxn ang="0">
                <a:pos x="1858" y="313"/>
              </a:cxn>
              <a:cxn ang="0">
                <a:pos x="1800" y="347"/>
              </a:cxn>
              <a:cxn ang="0">
                <a:pos x="1720" y="378"/>
              </a:cxn>
              <a:cxn ang="0">
                <a:pos x="1625" y="408"/>
              </a:cxn>
              <a:cxn ang="0">
                <a:pos x="1514" y="431"/>
              </a:cxn>
              <a:cxn ang="0">
                <a:pos x="1389" y="450"/>
              </a:cxn>
              <a:cxn ang="0">
                <a:pos x="1255" y="466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6"/>
              </a:cxn>
              <a:cxn ang="0">
                <a:pos x="515" y="450"/>
              </a:cxn>
              <a:cxn ang="0">
                <a:pos x="389" y="431"/>
              </a:cxn>
              <a:cxn ang="0">
                <a:pos x="279" y="408"/>
              </a:cxn>
              <a:cxn ang="0">
                <a:pos x="183" y="378"/>
              </a:cxn>
              <a:cxn ang="0">
                <a:pos x="103" y="347"/>
              </a:cxn>
              <a:cxn ang="0">
                <a:pos x="46" y="313"/>
              </a:cxn>
              <a:cxn ang="0">
                <a:pos x="12" y="279"/>
              </a:cxn>
              <a:cxn ang="0">
                <a:pos x="0" y="237"/>
              </a:cxn>
              <a:cxn ang="0">
                <a:pos x="12" y="199"/>
              </a:cxn>
              <a:cxn ang="0">
                <a:pos x="46" y="164"/>
              </a:cxn>
              <a:cxn ang="0">
                <a:pos x="103" y="130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4"/>
              </a:cxn>
              <a:cxn ang="0">
                <a:pos x="954" y="0"/>
              </a:cxn>
              <a:cxn ang="0">
                <a:pos x="1106" y="4"/>
              </a:cxn>
              <a:cxn ang="0">
                <a:pos x="1255" y="12"/>
              </a:cxn>
              <a:cxn ang="0">
                <a:pos x="1389" y="27"/>
              </a:cxn>
              <a:cxn ang="0">
                <a:pos x="1514" y="46"/>
              </a:cxn>
              <a:cxn ang="0">
                <a:pos x="1625" y="69"/>
              </a:cxn>
              <a:cxn ang="0">
                <a:pos x="1720" y="96"/>
              </a:cxn>
              <a:cxn ang="0">
                <a:pos x="1800" y="130"/>
              </a:cxn>
              <a:cxn ang="0">
                <a:pos x="1858" y="164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9"/>
                </a:lnTo>
                <a:lnTo>
                  <a:pt x="1858" y="313"/>
                </a:lnTo>
                <a:lnTo>
                  <a:pt x="1800" y="347"/>
                </a:lnTo>
                <a:lnTo>
                  <a:pt x="1720" y="378"/>
                </a:lnTo>
                <a:lnTo>
                  <a:pt x="1625" y="408"/>
                </a:lnTo>
                <a:lnTo>
                  <a:pt x="1514" y="431"/>
                </a:lnTo>
                <a:lnTo>
                  <a:pt x="1389" y="450"/>
                </a:lnTo>
                <a:lnTo>
                  <a:pt x="1255" y="466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6"/>
                </a:lnTo>
                <a:lnTo>
                  <a:pt x="515" y="450"/>
                </a:lnTo>
                <a:lnTo>
                  <a:pt x="389" y="431"/>
                </a:lnTo>
                <a:lnTo>
                  <a:pt x="279" y="408"/>
                </a:lnTo>
                <a:lnTo>
                  <a:pt x="183" y="378"/>
                </a:lnTo>
                <a:lnTo>
                  <a:pt x="103" y="347"/>
                </a:lnTo>
                <a:lnTo>
                  <a:pt x="46" y="313"/>
                </a:lnTo>
                <a:lnTo>
                  <a:pt x="12" y="279"/>
                </a:lnTo>
                <a:lnTo>
                  <a:pt x="0" y="237"/>
                </a:lnTo>
                <a:lnTo>
                  <a:pt x="12" y="199"/>
                </a:lnTo>
                <a:lnTo>
                  <a:pt x="46" y="164"/>
                </a:lnTo>
                <a:lnTo>
                  <a:pt x="103" y="130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4"/>
                </a:lnTo>
                <a:lnTo>
                  <a:pt x="954" y="0"/>
                </a:lnTo>
                <a:lnTo>
                  <a:pt x="1106" y="4"/>
                </a:lnTo>
                <a:lnTo>
                  <a:pt x="1255" y="12"/>
                </a:lnTo>
                <a:lnTo>
                  <a:pt x="1389" y="27"/>
                </a:lnTo>
                <a:lnTo>
                  <a:pt x="1514" y="46"/>
                </a:lnTo>
                <a:lnTo>
                  <a:pt x="1625" y="69"/>
                </a:lnTo>
                <a:lnTo>
                  <a:pt x="1720" y="96"/>
                </a:lnTo>
                <a:lnTo>
                  <a:pt x="1800" y="130"/>
                </a:lnTo>
                <a:lnTo>
                  <a:pt x="1858" y="164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 flipH="1" flipV="1">
            <a:off x="2466975" y="2162175"/>
            <a:ext cx="646113" cy="15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>
            <a:off x="5741988" y="2312988"/>
            <a:ext cx="652462" cy="153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7" name="Line 13"/>
          <p:cNvSpPr>
            <a:spLocks noChangeShapeType="1"/>
          </p:cNvSpPr>
          <p:nvPr/>
        </p:nvSpPr>
        <p:spPr bwMode="auto">
          <a:xfrm flipH="1">
            <a:off x="2466975" y="2162175"/>
            <a:ext cx="5365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8" name="Line 14"/>
          <p:cNvSpPr>
            <a:spLocks noChangeShapeType="1"/>
          </p:cNvSpPr>
          <p:nvPr/>
        </p:nvSpPr>
        <p:spPr bwMode="auto">
          <a:xfrm>
            <a:off x="5632450" y="2162175"/>
            <a:ext cx="762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9" name="Freeform 15"/>
          <p:cNvSpPr>
            <a:spLocks/>
          </p:cNvSpPr>
          <p:nvPr/>
        </p:nvSpPr>
        <p:spPr bwMode="auto">
          <a:xfrm>
            <a:off x="3225800" y="2181225"/>
            <a:ext cx="2627313" cy="569913"/>
          </a:xfrm>
          <a:custGeom>
            <a:avLst/>
            <a:gdLst/>
            <a:ahLst/>
            <a:cxnLst>
              <a:cxn ang="0">
                <a:pos x="1906" y="237"/>
              </a:cxn>
              <a:cxn ang="0">
                <a:pos x="1895" y="279"/>
              </a:cxn>
              <a:cxn ang="0">
                <a:pos x="1861" y="313"/>
              </a:cxn>
              <a:cxn ang="0">
                <a:pos x="1800" y="347"/>
              </a:cxn>
              <a:cxn ang="0">
                <a:pos x="1723" y="382"/>
              </a:cxn>
              <a:cxn ang="0">
                <a:pos x="1628" y="408"/>
              </a:cxn>
              <a:cxn ang="0">
                <a:pos x="1517" y="431"/>
              </a:cxn>
              <a:cxn ang="0">
                <a:pos x="1392" y="450"/>
              </a:cxn>
              <a:cxn ang="0">
                <a:pos x="1254" y="465"/>
              </a:cxn>
              <a:cxn ang="0">
                <a:pos x="1109" y="473"/>
              </a:cxn>
              <a:cxn ang="0">
                <a:pos x="953" y="477"/>
              </a:cxn>
              <a:cxn ang="0">
                <a:pos x="800" y="473"/>
              </a:cxn>
              <a:cxn ang="0">
                <a:pos x="652" y="465"/>
              </a:cxn>
              <a:cxn ang="0">
                <a:pos x="518" y="450"/>
              </a:cxn>
              <a:cxn ang="0">
                <a:pos x="392" y="431"/>
              </a:cxn>
              <a:cxn ang="0">
                <a:pos x="282" y="408"/>
              </a:cxn>
              <a:cxn ang="0">
                <a:pos x="186" y="382"/>
              </a:cxn>
              <a:cxn ang="0">
                <a:pos x="106" y="347"/>
              </a:cxn>
              <a:cxn ang="0">
                <a:pos x="49" y="313"/>
              </a:cxn>
              <a:cxn ang="0">
                <a:pos x="15" y="279"/>
              </a:cxn>
              <a:cxn ang="0">
                <a:pos x="0" y="240"/>
              </a:cxn>
              <a:cxn ang="0">
                <a:pos x="15" y="202"/>
              </a:cxn>
              <a:cxn ang="0">
                <a:pos x="49" y="164"/>
              </a:cxn>
              <a:cxn ang="0">
                <a:pos x="106" y="130"/>
              </a:cxn>
              <a:cxn ang="0">
                <a:pos x="186" y="99"/>
              </a:cxn>
              <a:cxn ang="0">
                <a:pos x="282" y="73"/>
              </a:cxn>
              <a:cxn ang="0">
                <a:pos x="392" y="46"/>
              </a:cxn>
              <a:cxn ang="0">
                <a:pos x="518" y="27"/>
              </a:cxn>
              <a:cxn ang="0">
                <a:pos x="652" y="12"/>
              </a:cxn>
              <a:cxn ang="0">
                <a:pos x="800" y="4"/>
              </a:cxn>
              <a:cxn ang="0">
                <a:pos x="953" y="0"/>
              </a:cxn>
              <a:cxn ang="0">
                <a:pos x="1109" y="4"/>
              </a:cxn>
              <a:cxn ang="0">
                <a:pos x="1254" y="12"/>
              </a:cxn>
              <a:cxn ang="0">
                <a:pos x="1392" y="27"/>
              </a:cxn>
              <a:cxn ang="0">
                <a:pos x="1517" y="46"/>
              </a:cxn>
              <a:cxn ang="0">
                <a:pos x="1628" y="73"/>
              </a:cxn>
              <a:cxn ang="0">
                <a:pos x="1723" y="99"/>
              </a:cxn>
              <a:cxn ang="0">
                <a:pos x="1800" y="130"/>
              </a:cxn>
              <a:cxn ang="0">
                <a:pos x="1861" y="164"/>
              </a:cxn>
              <a:cxn ang="0">
                <a:pos x="1895" y="202"/>
              </a:cxn>
              <a:cxn ang="0">
                <a:pos x="1906" y="240"/>
              </a:cxn>
              <a:cxn ang="0">
                <a:pos x="1906" y="240"/>
              </a:cxn>
              <a:cxn ang="0">
                <a:pos x="1906" y="237"/>
              </a:cxn>
            </a:cxnLst>
            <a:rect l="0" t="0" r="r" b="b"/>
            <a:pathLst>
              <a:path w="1906" h="477">
                <a:moveTo>
                  <a:pt x="1906" y="237"/>
                </a:moveTo>
                <a:lnTo>
                  <a:pt x="1895" y="279"/>
                </a:lnTo>
                <a:lnTo>
                  <a:pt x="1861" y="313"/>
                </a:lnTo>
                <a:lnTo>
                  <a:pt x="1800" y="347"/>
                </a:lnTo>
                <a:lnTo>
                  <a:pt x="1723" y="382"/>
                </a:lnTo>
                <a:lnTo>
                  <a:pt x="1628" y="408"/>
                </a:lnTo>
                <a:lnTo>
                  <a:pt x="1517" y="431"/>
                </a:lnTo>
                <a:lnTo>
                  <a:pt x="1392" y="450"/>
                </a:lnTo>
                <a:lnTo>
                  <a:pt x="1254" y="465"/>
                </a:lnTo>
                <a:lnTo>
                  <a:pt x="1109" y="473"/>
                </a:lnTo>
                <a:lnTo>
                  <a:pt x="953" y="477"/>
                </a:lnTo>
                <a:lnTo>
                  <a:pt x="800" y="473"/>
                </a:lnTo>
                <a:lnTo>
                  <a:pt x="652" y="465"/>
                </a:lnTo>
                <a:lnTo>
                  <a:pt x="518" y="450"/>
                </a:lnTo>
                <a:lnTo>
                  <a:pt x="392" y="431"/>
                </a:lnTo>
                <a:lnTo>
                  <a:pt x="282" y="408"/>
                </a:lnTo>
                <a:lnTo>
                  <a:pt x="186" y="382"/>
                </a:lnTo>
                <a:lnTo>
                  <a:pt x="106" y="347"/>
                </a:lnTo>
                <a:lnTo>
                  <a:pt x="49" y="313"/>
                </a:lnTo>
                <a:lnTo>
                  <a:pt x="15" y="279"/>
                </a:lnTo>
                <a:lnTo>
                  <a:pt x="0" y="240"/>
                </a:lnTo>
                <a:lnTo>
                  <a:pt x="15" y="202"/>
                </a:lnTo>
                <a:lnTo>
                  <a:pt x="49" y="164"/>
                </a:lnTo>
                <a:lnTo>
                  <a:pt x="106" y="130"/>
                </a:lnTo>
                <a:lnTo>
                  <a:pt x="186" y="99"/>
                </a:lnTo>
                <a:lnTo>
                  <a:pt x="282" y="73"/>
                </a:lnTo>
                <a:lnTo>
                  <a:pt x="392" y="46"/>
                </a:lnTo>
                <a:lnTo>
                  <a:pt x="518" y="27"/>
                </a:lnTo>
                <a:lnTo>
                  <a:pt x="652" y="12"/>
                </a:lnTo>
                <a:lnTo>
                  <a:pt x="800" y="4"/>
                </a:lnTo>
                <a:lnTo>
                  <a:pt x="953" y="0"/>
                </a:lnTo>
                <a:lnTo>
                  <a:pt x="1109" y="4"/>
                </a:lnTo>
                <a:lnTo>
                  <a:pt x="1254" y="12"/>
                </a:lnTo>
                <a:lnTo>
                  <a:pt x="1392" y="27"/>
                </a:lnTo>
                <a:lnTo>
                  <a:pt x="1517" y="46"/>
                </a:lnTo>
                <a:lnTo>
                  <a:pt x="1628" y="73"/>
                </a:lnTo>
                <a:lnTo>
                  <a:pt x="1723" y="99"/>
                </a:lnTo>
                <a:lnTo>
                  <a:pt x="1800" y="130"/>
                </a:lnTo>
                <a:lnTo>
                  <a:pt x="1861" y="164"/>
                </a:lnTo>
                <a:lnTo>
                  <a:pt x="1895" y="202"/>
                </a:lnTo>
                <a:lnTo>
                  <a:pt x="1906" y="240"/>
                </a:lnTo>
                <a:lnTo>
                  <a:pt x="1906" y="240"/>
                </a:lnTo>
                <a:lnTo>
                  <a:pt x="1906" y="2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0" name="Freeform 16"/>
          <p:cNvSpPr>
            <a:spLocks/>
          </p:cNvSpPr>
          <p:nvPr/>
        </p:nvSpPr>
        <p:spPr bwMode="auto">
          <a:xfrm>
            <a:off x="3225800" y="2181225"/>
            <a:ext cx="2627313" cy="569913"/>
          </a:xfrm>
          <a:custGeom>
            <a:avLst/>
            <a:gdLst/>
            <a:ahLst/>
            <a:cxnLst>
              <a:cxn ang="0">
                <a:pos x="1906" y="237"/>
              </a:cxn>
              <a:cxn ang="0">
                <a:pos x="1895" y="279"/>
              </a:cxn>
              <a:cxn ang="0">
                <a:pos x="1861" y="313"/>
              </a:cxn>
              <a:cxn ang="0">
                <a:pos x="1800" y="347"/>
              </a:cxn>
              <a:cxn ang="0">
                <a:pos x="1723" y="382"/>
              </a:cxn>
              <a:cxn ang="0">
                <a:pos x="1628" y="408"/>
              </a:cxn>
              <a:cxn ang="0">
                <a:pos x="1517" y="431"/>
              </a:cxn>
              <a:cxn ang="0">
                <a:pos x="1392" y="450"/>
              </a:cxn>
              <a:cxn ang="0">
                <a:pos x="1254" y="465"/>
              </a:cxn>
              <a:cxn ang="0">
                <a:pos x="1109" y="473"/>
              </a:cxn>
              <a:cxn ang="0">
                <a:pos x="953" y="477"/>
              </a:cxn>
              <a:cxn ang="0">
                <a:pos x="800" y="473"/>
              </a:cxn>
              <a:cxn ang="0">
                <a:pos x="652" y="465"/>
              </a:cxn>
              <a:cxn ang="0">
                <a:pos x="518" y="450"/>
              </a:cxn>
              <a:cxn ang="0">
                <a:pos x="392" y="431"/>
              </a:cxn>
              <a:cxn ang="0">
                <a:pos x="282" y="408"/>
              </a:cxn>
              <a:cxn ang="0">
                <a:pos x="186" y="382"/>
              </a:cxn>
              <a:cxn ang="0">
                <a:pos x="106" y="347"/>
              </a:cxn>
              <a:cxn ang="0">
                <a:pos x="49" y="313"/>
              </a:cxn>
              <a:cxn ang="0">
                <a:pos x="15" y="279"/>
              </a:cxn>
              <a:cxn ang="0">
                <a:pos x="0" y="240"/>
              </a:cxn>
              <a:cxn ang="0">
                <a:pos x="15" y="202"/>
              </a:cxn>
              <a:cxn ang="0">
                <a:pos x="49" y="164"/>
              </a:cxn>
              <a:cxn ang="0">
                <a:pos x="106" y="130"/>
              </a:cxn>
              <a:cxn ang="0">
                <a:pos x="186" y="99"/>
              </a:cxn>
              <a:cxn ang="0">
                <a:pos x="282" y="73"/>
              </a:cxn>
              <a:cxn ang="0">
                <a:pos x="392" y="46"/>
              </a:cxn>
              <a:cxn ang="0">
                <a:pos x="518" y="27"/>
              </a:cxn>
              <a:cxn ang="0">
                <a:pos x="652" y="12"/>
              </a:cxn>
              <a:cxn ang="0">
                <a:pos x="800" y="4"/>
              </a:cxn>
              <a:cxn ang="0">
                <a:pos x="953" y="0"/>
              </a:cxn>
              <a:cxn ang="0">
                <a:pos x="1109" y="4"/>
              </a:cxn>
              <a:cxn ang="0">
                <a:pos x="1254" y="12"/>
              </a:cxn>
              <a:cxn ang="0">
                <a:pos x="1392" y="27"/>
              </a:cxn>
              <a:cxn ang="0">
                <a:pos x="1517" y="46"/>
              </a:cxn>
              <a:cxn ang="0">
                <a:pos x="1628" y="73"/>
              </a:cxn>
              <a:cxn ang="0">
                <a:pos x="1723" y="99"/>
              </a:cxn>
              <a:cxn ang="0">
                <a:pos x="1800" y="130"/>
              </a:cxn>
              <a:cxn ang="0">
                <a:pos x="1861" y="164"/>
              </a:cxn>
              <a:cxn ang="0">
                <a:pos x="1895" y="202"/>
              </a:cxn>
              <a:cxn ang="0">
                <a:pos x="1906" y="240"/>
              </a:cxn>
              <a:cxn ang="0">
                <a:pos x="1906" y="240"/>
              </a:cxn>
            </a:cxnLst>
            <a:rect l="0" t="0" r="r" b="b"/>
            <a:pathLst>
              <a:path w="1906" h="477">
                <a:moveTo>
                  <a:pt x="1906" y="237"/>
                </a:moveTo>
                <a:lnTo>
                  <a:pt x="1895" y="279"/>
                </a:lnTo>
                <a:lnTo>
                  <a:pt x="1861" y="313"/>
                </a:lnTo>
                <a:lnTo>
                  <a:pt x="1800" y="347"/>
                </a:lnTo>
                <a:lnTo>
                  <a:pt x="1723" y="382"/>
                </a:lnTo>
                <a:lnTo>
                  <a:pt x="1628" y="408"/>
                </a:lnTo>
                <a:lnTo>
                  <a:pt x="1517" y="431"/>
                </a:lnTo>
                <a:lnTo>
                  <a:pt x="1392" y="450"/>
                </a:lnTo>
                <a:lnTo>
                  <a:pt x="1254" y="465"/>
                </a:lnTo>
                <a:lnTo>
                  <a:pt x="1109" y="473"/>
                </a:lnTo>
                <a:lnTo>
                  <a:pt x="953" y="477"/>
                </a:lnTo>
                <a:lnTo>
                  <a:pt x="800" y="473"/>
                </a:lnTo>
                <a:lnTo>
                  <a:pt x="652" y="465"/>
                </a:lnTo>
                <a:lnTo>
                  <a:pt x="518" y="450"/>
                </a:lnTo>
                <a:lnTo>
                  <a:pt x="392" y="431"/>
                </a:lnTo>
                <a:lnTo>
                  <a:pt x="282" y="408"/>
                </a:lnTo>
                <a:lnTo>
                  <a:pt x="186" y="382"/>
                </a:lnTo>
                <a:lnTo>
                  <a:pt x="106" y="347"/>
                </a:lnTo>
                <a:lnTo>
                  <a:pt x="49" y="313"/>
                </a:lnTo>
                <a:lnTo>
                  <a:pt x="15" y="279"/>
                </a:lnTo>
                <a:lnTo>
                  <a:pt x="0" y="240"/>
                </a:lnTo>
                <a:lnTo>
                  <a:pt x="15" y="202"/>
                </a:lnTo>
                <a:lnTo>
                  <a:pt x="49" y="164"/>
                </a:lnTo>
                <a:lnTo>
                  <a:pt x="106" y="130"/>
                </a:lnTo>
                <a:lnTo>
                  <a:pt x="186" y="99"/>
                </a:lnTo>
                <a:lnTo>
                  <a:pt x="282" y="73"/>
                </a:lnTo>
                <a:lnTo>
                  <a:pt x="392" y="46"/>
                </a:lnTo>
                <a:lnTo>
                  <a:pt x="518" y="27"/>
                </a:lnTo>
                <a:lnTo>
                  <a:pt x="652" y="12"/>
                </a:lnTo>
                <a:lnTo>
                  <a:pt x="800" y="4"/>
                </a:lnTo>
                <a:lnTo>
                  <a:pt x="953" y="0"/>
                </a:lnTo>
                <a:lnTo>
                  <a:pt x="1109" y="4"/>
                </a:lnTo>
                <a:lnTo>
                  <a:pt x="1254" y="12"/>
                </a:lnTo>
                <a:lnTo>
                  <a:pt x="1392" y="27"/>
                </a:lnTo>
                <a:lnTo>
                  <a:pt x="1517" y="46"/>
                </a:lnTo>
                <a:lnTo>
                  <a:pt x="1628" y="73"/>
                </a:lnTo>
                <a:lnTo>
                  <a:pt x="1723" y="99"/>
                </a:lnTo>
                <a:lnTo>
                  <a:pt x="1800" y="130"/>
                </a:lnTo>
                <a:lnTo>
                  <a:pt x="1861" y="164"/>
                </a:lnTo>
                <a:lnTo>
                  <a:pt x="1895" y="202"/>
                </a:lnTo>
                <a:lnTo>
                  <a:pt x="1906" y="240"/>
                </a:lnTo>
                <a:lnTo>
                  <a:pt x="1906" y="2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1" name="Rectangle 17"/>
          <p:cNvSpPr>
            <a:spLocks noChangeArrowheads="1"/>
          </p:cNvSpPr>
          <p:nvPr/>
        </p:nvSpPr>
        <p:spPr bwMode="auto">
          <a:xfrm>
            <a:off x="3544888" y="2363788"/>
            <a:ext cx="2392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Backbone service provider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82" name="Freeform 18"/>
          <p:cNvSpPr>
            <a:spLocks/>
          </p:cNvSpPr>
          <p:nvPr/>
        </p:nvSpPr>
        <p:spPr bwMode="auto">
          <a:xfrm>
            <a:off x="2362200" y="2066925"/>
            <a:ext cx="215900" cy="192088"/>
          </a:xfrm>
          <a:custGeom>
            <a:avLst/>
            <a:gdLst/>
            <a:ahLst/>
            <a:cxnLst>
              <a:cxn ang="0">
                <a:pos x="156" y="80"/>
              </a:cxn>
              <a:cxn ang="0">
                <a:pos x="156" y="91"/>
              </a:cxn>
              <a:cxn ang="0">
                <a:pos x="153" y="107"/>
              </a:cxn>
              <a:cxn ang="0">
                <a:pos x="149" y="118"/>
              </a:cxn>
              <a:cxn ang="0">
                <a:pos x="141" y="126"/>
              </a:cxn>
              <a:cxn ang="0">
                <a:pos x="134" y="137"/>
              </a:cxn>
              <a:cxn ang="0">
                <a:pos x="126" y="145"/>
              </a:cxn>
              <a:cxn ang="0">
                <a:pos x="114" y="152"/>
              </a:cxn>
              <a:cxn ang="0">
                <a:pos x="103" y="156"/>
              </a:cxn>
              <a:cxn ang="0">
                <a:pos x="92" y="160"/>
              </a:cxn>
              <a:cxn ang="0">
                <a:pos x="76" y="160"/>
              </a:cxn>
              <a:cxn ang="0">
                <a:pos x="65" y="160"/>
              </a:cxn>
              <a:cxn ang="0">
                <a:pos x="53" y="156"/>
              </a:cxn>
              <a:cxn ang="0">
                <a:pos x="42" y="152"/>
              </a:cxn>
              <a:cxn ang="0">
                <a:pos x="31" y="145"/>
              </a:cxn>
              <a:cxn ang="0">
                <a:pos x="23" y="137"/>
              </a:cxn>
              <a:cxn ang="0">
                <a:pos x="15" y="126"/>
              </a:cxn>
              <a:cxn ang="0">
                <a:pos x="8" y="118"/>
              </a:cxn>
              <a:cxn ang="0">
                <a:pos x="4" y="107"/>
              </a:cxn>
              <a:cxn ang="0">
                <a:pos x="0" y="91"/>
              </a:cxn>
              <a:cxn ang="0">
                <a:pos x="0" y="80"/>
              </a:cxn>
              <a:cxn ang="0">
                <a:pos x="0" y="69"/>
              </a:cxn>
              <a:cxn ang="0">
                <a:pos x="4" y="53"/>
              </a:cxn>
              <a:cxn ang="0">
                <a:pos x="8" y="42"/>
              </a:cxn>
              <a:cxn ang="0">
                <a:pos x="15" y="34"/>
              </a:cxn>
              <a:cxn ang="0">
                <a:pos x="23" y="23"/>
              </a:cxn>
              <a:cxn ang="0">
                <a:pos x="31" y="15"/>
              </a:cxn>
              <a:cxn ang="0">
                <a:pos x="42" y="11"/>
              </a:cxn>
              <a:cxn ang="0">
                <a:pos x="53" y="4"/>
              </a:cxn>
              <a:cxn ang="0">
                <a:pos x="65" y="0"/>
              </a:cxn>
              <a:cxn ang="0">
                <a:pos x="76" y="0"/>
              </a:cxn>
              <a:cxn ang="0">
                <a:pos x="92" y="0"/>
              </a:cxn>
              <a:cxn ang="0">
                <a:pos x="103" y="4"/>
              </a:cxn>
              <a:cxn ang="0">
                <a:pos x="114" y="11"/>
              </a:cxn>
              <a:cxn ang="0">
                <a:pos x="126" y="15"/>
              </a:cxn>
              <a:cxn ang="0">
                <a:pos x="134" y="23"/>
              </a:cxn>
              <a:cxn ang="0">
                <a:pos x="141" y="34"/>
              </a:cxn>
              <a:cxn ang="0">
                <a:pos x="149" y="42"/>
              </a:cxn>
              <a:cxn ang="0">
                <a:pos x="153" y="53"/>
              </a:cxn>
              <a:cxn ang="0">
                <a:pos x="156" y="69"/>
              </a:cxn>
              <a:cxn ang="0">
                <a:pos x="156" y="80"/>
              </a:cxn>
              <a:cxn ang="0">
                <a:pos x="156" y="80"/>
              </a:cxn>
            </a:cxnLst>
            <a:rect l="0" t="0" r="r" b="b"/>
            <a:pathLst>
              <a:path w="156" h="160">
                <a:moveTo>
                  <a:pt x="156" y="80"/>
                </a:moveTo>
                <a:lnTo>
                  <a:pt x="156" y="91"/>
                </a:lnTo>
                <a:lnTo>
                  <a:pt x="153" y="107"/>
                </a:lnTo>
                <a:lnTo>
                  <a:pt x="149" y="118"/>
                </a:lnTo>
                <a:lnTo>
                  <a:pt x="141" y="126"/>
                </a:lnTo>
                <a:lnTo>
                  <a:pt x="134" y="137"/>
                </a:lnTo>
                <a:lnTo>
                  <a:pt x="126" y="145"/>
                </a:lnTo>
                <a:lnTo>
                  <a:pt x="114" y="152"/>
                </a:lnTo>
                <a:lnTo>
                  <a:pt x="103" y="156"/>
                </a:lnTo>
                <a:lnTo>
                  <a:pt x="92" y="160"/>
                </a:lnTo>
                <a:lnTo>
                  <a:pt x="76" y="160"/>
                </a:lnTo>
                <a:lnTo>
                  <a:pt x="65" y="160"/>
                </a:lnTo>
                <a:lnTo>
                  <a:pt x="53" y="156"/>
                </a:lnTo>
                <a:lnTo>
                  <a:pt x="42" y="152"/>
                </a:lnTo>
                <a:lnTo>
                  <a:pt x="31" y="145"/>
                </a:lnTo>
                <a:lnTo>
                  <a:pt x="23" y="137"/>
                </a:lnTo>
                <a:lnTo>
                  <a:pt x="15" y="126"/>
                </a:lnTo>
                <a:lnTo>
                  <a:pt x="8" y="118"/>
                </a:lnTo>
                <a:lnTo>
                  <a:pt x="4" y="107"/>
                </a:lnTo>
                <a:lnTo>
                  <a:pt x="0" y="91"/>
                </a:lnTo>
                <a:lnTo>
                  <a:pt x="0" y="80"/>
                </a:lnTo>
                <a:lnTo>
                  <a:pt x="0" y="69"/>
                </a:lnTo>
                <a:lnTo>
                  <a:pt x="4" y="53"/>
                </a:lnTo>
                <a:lnTo>
                  <a:pt x="8" y="42"/>
                </a:lnTo>
                <a:lnTo>
                  <a:pt x="15" y="34"/>
                </a:lnTo>
                <a:lnTo>
                  <a:pt x="23" y="23"/>
                </a:lnTo>
                <a:lnTo>
                  <a:pt x="31" y="15"/>
                </a:lnTo>
                <a:lnTo>
                  <a:pt x="42" y="11"/>
                </a:lnTo>
                <a:lnTo>
                  <a:pt x="53" y="4"/>
                </a:lnTo>
                <a:lnTo>
                  <a:pt x="65" y="0"/>
                </a:lnTo>
                <a:lnTo>
                  <a:pt x="76" y="0"/>
                </a:lnTo>
                <a:lnTo>
                  <a:pt x="92" y="0"/>
                </a:lnTo>
                <a:lnTo>
                  <a:pt x="103" y="4"/>
                </a:lnTo>
                <a:lnTo>
                  <a:pt x="114" y="11"/>
                </a:lnTo>
                <a:lnTo>
                  <a:pt x="126" y="15"/>
                </a:lnTo>
                <a:lnTo>
                  <a:pt x="134" y="23"/>
                </a:lnTo>
                <a:lnTo>
                  <a:pt x="141" y="34"/>
                </a:lnTo>
                <a:lnTo>
                  <a:pt x="149" y="42"/>
                </a:lnTo>
                <a:lnTo>
                  <a:pt x="153" y="53"/>
                </a:lnTo>
                <a:lnTo>
                  <a:pt x="156" y="69"/>
                </a:lnTo>
                <a:lnTo>
                  <a:pt x="156" y="80"/>
                </a:lnTo>
                <a:lnTo>
                  <a:pt x="156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3" name="Freeform 19"/>
          <p:cNvSpPr>
            <a:spLocks/>
          </p:cNvSpPr>
          <p:nvPr/>
        </p:nvSpPr>
        <p:spPr bwMode="auto">
          <a:xfrm>
            <a:off x="2362200" y="2066925"/>
            <a:ext cx="215900" cy="192088"/>
          </a:xfrm>
          <a:custGeom>
            <a:avLst/>
            <a:gdLst/>
            <a:ahLst/>
            <a:cxnLst>
              <a:cxn ang="0">
                <a:pos x="156" y="80"/>
              </a:cxn>
              <a:cxn ang="0">
                <a:pos x="156" y="91"/>
              </a:cxn>
              <a:cxn ang="0">
                <a:pos x="153" y="107"/>
              </a:cxn>
              <a:cxn ang="0">
                <a:pos x="149" y="118"/>
              </a:cxn>
              <a:cxn ang="0">
                <a:pos x="141" y="126"/>
              </a:cxn>
              <a:cxn ang="0">
                <a:pos x="134" y="137"/>
              </a:cxn>
              <a:cxn ang="0">
                <a:pos x="126" y="145"/>
              </a:cxn>
              <a:cxn ang="0">
                <a:pos x="114" y="152"/>
              </a:cxn>
              <a:cxn ang="0">
                <a:pos x="103" y="156"/>
              </a:cxn>
              <a:cxn ang="0">
                <a:pos x="92" y="160"/>
              </a:cxn>
              <a:cxn ang="0">
                <a:pos x="76" y="160"/>
              </a:cxn>
              <a:cxn ang="0">
                <a:pos x="65" y="160"/>
              </a:cxn>
              <a:cxn ang="0">
                <a:pos x="53" y="156"/>
              </a:cxn>
              <a:cxn ang="0">
                <a:pos x="42" y="152"/>
              </a:cxn>
              <a:cxn ang="0">
                <a:pos x="31" y="145"/>
              </a:cxn>
              <a:cxn ang="0">
                <a:pos x="23" y="137"/>
              </a:cxn>
              <a:cxn ang="0">
                <a:pos x="15" y="126"/>
              </a:cxn>
              <a:cxn ang="0">
                <a:pos x="8" y="118"/>
              </a:cxn>
              <a:cxn ang="0">
                <a:pos x="4" y="107"/>
              </a:cxn>
              <a:cxn ang="0">
                <a:pos x="0" y="91"/>
              </a:cxn>
              <a:cxn ang="0">
                <a:pos x="0" y="80"/>
              </a:cxn>
              <a:cxn ang="0">
                <a:pos x="0" y="69"/>
              </a:cxn>
              <a:cxn ang="0">
                <a:pos x="4" y="53"/>
              </a:cxn>
              <a:cxn ang="0">
                <a:pos x="8" y="42"/>
              </a:cxn>
              <a:cxn ang="0">
                <a:pos x="15" y="34"/>
              </a:cxn>
              <a:cxn ang="0">
                <a:pos x="23" y="23"/>
              </a:cxn>
              <a:cxn ang="0">
                <a:pos x="31" y="15"/>
              </a:cxn>
              <a:cxn ang="0">
                <a:pos x="42" y="11"/>
              </a:cxn>
              <a:cxn ang="0">
                <a:pos x="53" y="4"/>
              </a:cxn>
              <a:cxn ang="0">
                <a:pos x="65" y="0"/>
              </a:cxn>
              <a:cxn ang="0">
                <a:pos x="76" y="0"/>
              </a:cxn>
              <a:cxn ang="0">
                <a:pos x="92" y="0"/>
              </a:cxn>
              <a:cxn ang="0">
                <a:pos x="103" y="4"/>
              </a:cxn>
              <a:cxn ang="0">
                <a:pos x="114" y="11"/>
              </a:cxn>
              <a:cxn ang="0">
                <a:pos x="126" y="15"/>
              </a:cxn>
              <a:cxn ang="0">
                <a:pos x="134" y="23"/>
              </a:cxn>
              <a:cxn ang="0">
                <a:pos x="141" y="34"/>
              </a:cxn>
              <a:cxn ang="0">
                <a:pos x="149" y="42"/>
              </a:cxn>
              <a:cxn ang="0">
                <a:pos x="153" y="53"/>
              </a:cxn>
              <a:cxn ang="0">
                <a:pos x="156" y="69"/>
              </a:cxn>
              <a:cxn ang="0">
                <a:pos x="156" y="80"/>
              </a:cxn>
              <a:cxn ang="0">
                <a:pos x="156" y="80"/>
              </a:cxn>
            </a:cxnLst>
            <a:rect l="0" t="0" r="r" b="b"/>
            <a:pathLst>
              <a:path w="156" h="160">
                <a:moveTo>
                  <a:pt x="156" y="80"/>
                </a:moveTo>
                <a:lnTo>
                  <a:pt x="156" y="91"/>
                </a:lnTo>
                <a:lnTo>
                  <a:pt x="153" y="107"/>
                </a:lnTo>
                <a:lnTo>
                  <a:pt x="149" y="118"/>
                </a:lnTo>
                <a:lnTo>
                  <a:pt x="141" y="126"/>
                </a:lnTo>
                <a:lnTo>
                  <a:pt x="134" y="137"/>
                </a:lnTo>
                <a:lnTo>
                  <a:pt x="126" y="145"/>
                </a:lnTo>
                <a:lnTo>
                  <a:pt x="114" y="152"/>
                </a:lnTo>
                <a:lnTo>
                  <a:pt x="103" y="156"/>
                </a:lnTo>
                <a:lnTo>
                  <a:pt x="92" y="160"/>
                </a:lnTo>
                <a:lnTo>
                  <a:pt x="76" y="160"/>
                </a:lnTo>
                <a:lnTo>
                  <a:pt x="65" y="160"/>
                </a:lnTo>
                <a:lnTo>
                  <a:pt x="53" y="156"/>
                </a:lnTo>
                <a:lnTo>
                  <a:pt x="42" y="152"/>
                </a:lnTo>
                <a:lnTo>
                  <a:pt x="31" y="145"/>
                </a:lnTo>
                <a:lnTo>
                  <a:pt x="23" y="137"/>
                </a:lnTo>
                <a:lnTo>
                  <a:pt x="15" y="126"/>
                </a:lnTo>
                <a:lnTo>
                  <a:pt x="8" y="118"/>
                </a:lnTo>
                <a:lnTo>
                  <a:pt x="4" y="107"/>
                </a:lnTo>
                <a:lnTo>
                  <a:pt x="0" y="91"/>
                </a:lnTo>
                <a:lnTo>
                  <a:pt x="0" y="80"/>
                </a:lnTo>
                <a:lnTo>
                  <a:pt x="0" y="69"/>
                </a:lnTo>
                <a:lnTo>
                  <a:pt x="4" y="53"/>
                </a:lnTo>
                <a:lnTo>
                  <a:pt x="8" y="42"/>
                </a:lnTo>
                <a:lnTo>
                  <a:pt x="15" y="34"/>
                </a:lnTo>
                <a:lnTo>
                  <a:pt x="23" y="23"/>
                </a:lnTo>
                <a:lnTo>
                  <a:pt x="31" y="15"/>
                </a:lnTo>
                <a:lnTo>
                  <a:pt x="42" y="11"/>
                </a:lnTo>
                <a:lnTo>
                  <a:pt x="53" y="4"/>
                </a:lnTo>
                <a:lnTo>
                  <a:pt x="65" y="0"/>
                </a:lnTo>
                <a:lnTo>
                  <a:pt x="76" y="0"/>
                </a:lnTo>
                <a:lnTo>
                  <a:pt x="92" y="0"/>
                </a:lnTo>
                <a:lnTo>
                  <a:pt x="103" y="4"/>
                </a:lnTo>
                <a:lnTo>
                  <a:pt x="114" y="11"/>
                </a:lnTo>
                <a:lnTo>
                  <a:pt x="126" y="15"/>
                </a:lnTo>
                <a:lnTo>
                  <a:pt x="134" y="23"/>
                </a:lnTo>
                <a:lnTo>
                  <a:pt x="141" y="34"/>
                </a:lnTo>
                <a:lnTo>
                  <a:pt x="149" y="42"/>
                </a:lnTo>
                <a:lnTo>
                  <a:pt x="153" y="53"/>
                </a:lnTo>
                <a:lnTo>
                  <a:pt x="156" y="69"/>
                </a:lnTo>
                <a:lnTo>
                  <a:pt x="156" y="80"/>
                </a:lnTo>
                <a:lnTo>
                  <a:pt x="156" y="8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4" name="Freeform 20"/>
          <p:cNvSpPr>
            <a:spLocks/>
          </p:cNvSpPr>
          <p:nvPr/>
        </p:nvSpPr>
        <p:spPr bwMode="auto">
          <a:xfrm>
            <a:off x="6284913" y="2371725"/>
            <a:ext cx="215900" cy="192088"/>
          </a:xfrm>
          <a:custGeom>
            <a:avLst/>
            <a:gdLst/>
            <a:ahLst/>
            <a:cxnLst>
              <a:cxn ang="0">
                <a:pos x="157" y="77"/>
              </a:cxn>
              <a:cxn ang="0">
                <a:pos x="157" y="92"/>
              </a:cxn>
              <a:cxn ang="0">
                <a:pos x="153" y="103"/>
              </a:cxn>
              <a:cxn ang="0">
                <a:pos x="149" y="115"/>
              </a:cxn>
              <a:cxn ang="0">
                <a:pos x="141" y="126"/>
              </a:cxn>
              <a:cxn ang="0">
                <a:pos x="134" y="134"/>
              </a:cxn>
              <a:cxn ang="0">
                <a:pos x="126" y="145"/>
              </a:cxn>
              <a:cxn ang="0">
                <a:pos x="115" y="149"/>
              </a:cxn>
              <a:cxn ang="0">
                <a:pos x="103" y="153"/>
              </a:cxn>
              <a:cxn ang="0">
                <a:pos x="92" y="157"/>
              </a:cxn>
              <a:cxn ang="0">
                <a:pos x="80" y="161"/>
              </a:cxn>
              <a:cxn ang="0">
                <a:pos x="65" y="157"/>
              </a:cxn>
              <a:cxn ang="0">
                <a:pos x="54" y="153"/>
              </a:cxn>
              <a:cxn ang="0">
                <a:pos x="42" y="149"/>
              </a:cxn>
              <a:cxn ang="0">
                <a:pos x="31" y="145"/>
              </a:cxn>
              <a:cxn ang="0">
                <a:pos x="23" y="134"/>
              </a:cxn>
              <a:cxn ang="0">
                <a:pos x="15" y="126"/>
              </a:cxn>
              <a:cxn ang="0">
                <a:pos x="8" y="115"/>
              </a:cxn>
              <a:cxn ang="0">
                <a:pos x="4" y="103"/>
              </a:cxn>
              <a:cxn ang="0">
                <a:pos x="0" y="92"/>
              </a:cxn>
              <a:cxn ang="0">
                <a:pos x="0" y="80"/>
              </a:cxn>
              <a:cxn ang="0">
                <a:pos x="0" y="65"/>
              </a:cxn>
              <a:cxn ang="0">
                <a:pos x="4" y="54"/>
              </a:cxn>
              <a:cxn ang="0">
                <a:pos x="8" y="42"/>
              </a:cxn>
              <a:cxn ang="0">
                <a:pos x="15" y="31"/>
              </a:cxn>
              <a:cxn ang="0">
                <a:pos x="23" y="23"/>
              </a:cxn>
              <a:cxn ang="0">
                <a:pos x="31" y="16"/>
              </a:cxn>
              <a:cxn ang="0">
                <a:pos x="42" y="8"/>
              </a:cxn>
              <a:cxn ang="0">
                <a:pos x="54" y="4"/>
              </a:cxn>
              <a:cxn ang="0">
                <a:pos x="65" y="0"/>
              </a:cxn>
              <a:cxn ang="0">
                <a:pos x="80" y="0"/>
              </a:cxn>
              <a:cxn ang="0">
                <a:pos x="92" y="0"/>
              </a:cxn>
              <a:cxn ang="0">
                <a:pos x="103" y="4"/>
              </a:cxn>
              <a:cxn ang="0">
                <a:pos x="115" y="8"/>
              </a:cxn>
              <a:cxn ang="0">
                <a:pos x="126" y="16"/>
              </a:cxn>
              <a:cxn ang="0">
                <a:pos x="134" y="23"/>
              </a:cxn>
              <a:cxn ang="0">
                <a:pos x="141" y="31"/>
              </a:cxn>
              <a:cxn ang="0">
                <a:pos x="149" y="42"/>
              </a:cxn>
              <a:cxn ang="0">
                <a:pos x="153" y="54"/>
              </a:cxn>
              <a:cxn ang="0">
                <a:pos x="157" y="65"/>
              </a:cxn>
              <a:cxn ang="0">
                <a:pos x="157" y="80"/>
              </a:cxn>
              <a:cxn ang="0">
                <a:pos x="157" y="80"/>
              </a:cxn>
              <a:cxn ang="0">
                <a:pos x="157" y="77"/>
              </a:cxn>
            </a:cxnLst>
            <a:rect l="0" t="0" r="r" b="b"/>
            <a:pathLst>
              <a:path w="157" h="161">
                <a:moveTo>
                  <a:pt x="157" y="77"/>
                </a:moveTo>
                <a:lnTo>
                  <a:pt x="157" y="92"/>
                </a:lnTo>
                <a:lnTo>
                  <a:pt x="153" y="103"/>
                </a:lnTo>
                <a:lnTo>
                  <a:pt x="149" y="115"/>
                </a:lnTo>
                <a:lnTo>
                  <a:pt x="141" y="126"/>
                </a:lnTo>
                <a:lnTo>
                  <a:pt x="134" y="134"/>
                </a:lnTo>
                <a:lnTo>
                  <a:pt x="126" y="145"/>
                </a:lnTo>
                <a:lnTo>
                  <a:pt x="115" y="149"/>
                </a:lnTo>
                <a:lnTo>
                  <a:pt x="103" y="153"/>
                </a:lnTo>
                <a:lnTo>
                  <a:pt x="92" y="157"/>
                </a:lnTo>
                <a:lnTo>
                  <a:pt x="80" y="161"/>
                </a:lnTo>
                <a:lnTo>
                  <a:pt x="65" y="157"/>
                </a:lnTo>
                <a:lnTo>
                  <a:pt x="54" y="153"/>
                </a:lnTo>
                <a:lnTo>
                  <a:pt x="42" y="149"/>
                </a:lnTo>
                <a:lnTo>
                  <a:pt x="31" y="145"/>
                </a:lnTo>
                <a:lnTo>
                  <a:pt x="23" y="134"/>
                </a:lnTo>
                <a:lnTo>
                  <a:pt x="15" y="126"/>
                </a:lnTo>
                <a:lnTo>
                  <a:pt x="8" y="115"/>
                </a:lnTo>
                <a:lnTo>
                  <a:pt x="4" y="103"/>
                </a:lnTo>
                <a:lnTo>
                  <a:pt x="0" y="92"/>
                </a:lnTo>
                <a:lnTo>
                  <a:pt x="0" y="80"/>
                </a:lnTo>
                <a:lnTo>
                  <a:pt x="0" y="65"/>
                </a:lnTo>
                <a:lnTo>
                  <a:pt x="4" y="54"/>
                </a:lnTo>
                <a:lnTo>
                  <a:pt x="8" y="42"/>
                </a:lnTo>
                <a:lnTo>
                  <a:pt x="15" y="31"/>
                </a:lnTo>
                <a:lnTo>
                  <a:pt x="23" y="23"/>
                </a:lnTo>
                <a:lnTo>
                  <a:pt x="31" y="16"/>
                </a:lnTo>
                <a:lnTo>
                  <a:pt x="42" y="8"/>
                </a:lnTo>
                <a:lnTo>
                  <a:pt x="54" y="4"/>
                </a:lnTo>
                <a:lnTo>
                  <a:pt x="65" y="0"/>
                </a:lnTo>
                <a:lnTo>
                  <a:pt x="80" y="0"/>
                </a:lnTo>
                <a:lnTo>
                  <a:pt x="92" y="0"/>
                </a:lnTo>
                <a:lnTo>
                  <a:pt x="103" y="4"/>
                </a:lnTo>
                <a:lnTo>
                  <a:pt x="115" y="8"/>
                </a:lnTo>
                <a:lnTo>
                  <a:pt x="126" y="16"/>
                </a:lnTo>
                <a:lnTo>
                  <a:pt x="134" y="23"/>
                </a:lnTo>
                <a:lnTo>
                  <a:pt x="141" y="31"/>
                </a:lnTo>
                <a:lnTo>
                  <a:pt x="149" y="42"/>
                </a:lnTo>
                <a:lnTo>
                  <a:pt x="153" y="54"/>
                </a:lnTo>
                <a:lnTo>
                  <a:pt x="157" y="65"/>
                </a:lnTo>
                <a:lnTo>
                  <a:pt x="157" y="80"/>
                </a:lnTo>
                <a:lnTo>
                  <a:pt x="157" y="80"/>
                </a:lnTo>
                <a:lnTo>
                  <a:pt x="157" y="7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5" name="Freeform 21"/>
          <p:cNvSpPr>
            <a:spLocks/>
          </p:cNvSpPr>
          <p:nvPr/>
        </p:nvSpPr>
        <p:spPr bwMode="auto">
          <a:xfrm>
            <a:off x="6284913" y="2371725"/>
            <a:ext cx="215900" cy="192088"/>
          </a:xfrm>
          <a:custGeom>
            <a:avLst/>
            <a:gdLst/>
            <a:ahLst/>
            <a:cxnLst>
              <a:cxn ang="0">
                <a:pos x="157" y="77"/>
              </a:cxn>
              <a:cxn ang="0">
                <a:pos x="157" y="92"/>
              </a:cxn>
              <a:cxn ang="0">
                <a:pos x="153" y="103"/>
              </a:cxn>
              <a:cxn ang="0">
                <a:pos x="149" y="115"/>
              </a:cxn>
              <a:cxn ang="0">
                <a:pos x="141" y="126"/>
              </a:cxn>
              <a:cxn ang="0">
                <a:pos x="134" y="134"/>
              </a:cxn>
              <a:cxn ang="0">
                <a:pos x="126" y="145"/>
              </a:cxn>
              <a:cxn ang="0">
                <a:pos x="115" y="149"/>
              </a:cxn>
              <a:cxn ang="0">
                <a:pos x="103" y="153"/>
              </a:cxn>
              <a:cxn ang="0">
                <a:pos x="92" y="157"/>
              </a:cxn>
              <a:cxn ang="0">
                <a:pos x="80" y="161"/>
              </a:cxn>
              <a:cxn ang="0">
                <a:pos x="65" y="157"/>
              </a:cxn>
              <a:cxn ang="0">
                <a:pos x="54" y="153"/>
              </a:cxn>
              <a:cxn ang="0">
                <a:pos x="42" y="149"/>
              </a:cxn>
              <a:cxn ang="0">
                <a:pos x="31" y="145"/>
              </a:cxn>
              <a:cxn ang="0">
                <a:pos x="23" y="134"/>
              </a:cxn>
              <a:cxn ang="0">
                <a:pos x="15" y="126"/>
              </a:cxn>
              <a:cxn ang="0">
                <a:pos x="8" y="115"/>
              </a:cxn>
              <a:cxn ang="0">
                <a:pos x="4" y="103"/>
              </a:cxn>
              <a:cxn ang="0">
                <a:pos x="0" y="92"/>
              </a:cxn>
              <a:cxn ang="0">
                <a:pos x="0" y="80"/>
              </a:cxn>
              <a:cxn ang="0">
                <a:pos x="0" y="65"/>
              </a:cxn>
              <a:cxn ang="0">
                <a:pos x="4" y="54"/>
              </a:cxn>
              <a:cxn ang="0">
                <a:pos x="8" y="42"/>
              </a:cxn>
              <a:cxn ang="0">
                <a:pos x="15" y="31"/>
              </a:cxn>
              <a:cxn ang="0">
                <a:pos x="23" y="23"/>
              </a:cxn>
              <a:cxn ang="0">
                <a:pos x="31" y="16"/>
              </a:cxn>
              <a:cxn ang="0">
                <a:pos x="42" y="8"/>
              </a:cxn>
              <a:cxn ang="0">
                <a:pos x="54" y="4"/>
              </a:cxn>
              <a:cxn ang="0">
                <a:pos x="65" y="0"/>
              </a:cxn>
              <a:cxn ang="0">
                <a:pos x="80" y="0"/>
              </a:cxn>
              <a:cxn ang="0">
                <a:pos x="92" y="0"/>
              </a:cxn>
              <a:cxn ang="0">
                <a:pos x="103" y="4"/>
              </a:cxn>
              <a:cxn ang="0">
                <a:pos x="115" y="8"/>
              </a:cxn>
              <a:cxn ang="0">
                <a:pos x="126" y="16"/>
              </a:cxn>
              <a:cxn ang="0">
                <a:pos x="134" y="23"/>
              </a:cxn>
              <a:cxn ang="0">
                <a:pos x="141" y="31"/>
              </a:cxn>
              <a:cxn ang="0">
                <a:pos x="149" y="42"/>
              </a:cxn>
              <a:cxn ang="0">
                <a:pos x="153" y="54"/>
              </a:cxn>
              <a:cxn ang="0">
                <a:pos x="157" y="65"/>
              </a:cxn>
              <a:cxn ang="0">
                <a:pos x="157" y="80"/>
              </a:cxn>
              <a:cxn ang="0">
                <a:pos x="157" y="80"/>
              </a:cxn>
            </a:cxnLst>
            <a:rect l="0" t="0" r="r" b="b"/>
            <a:pathLst>
              <a:path w="157" h="161">
                <a:moveTo>
                  <a:pt x="157" y="77"/>
                </a:moveTo>
                <a:lnTo>
                  <a:pt x="157" y="92"/>
                </a:lnTo>
                <a:lnTo>
                  <a:pt x="153" y="103"/>
                </a:lnTo>
                <a:lnTo>
                  <a:pt x="149" y="115"/>
                </a:lnTo>
                <a:lnTo>
                  <a:pt x="141" y="126"/>
                </a:lnTo>
                <a:lnTo>
                  <a:pt x="134" y="134"/>
                </a:lnTo>
                <a:lnTo>
                  <a:pt x="126" y="145"/>
                </a:lnTo>
                <a:lnTo>
                  <a:pt x="115" y="149"/>
                </a:lnTo>
                <a:lnTo>
                  <a:pt x="103" y="153"/>
                </a:lnTo>
                <a:lnTo>
                  <a:pt x="92" y="157"/>
                </a:lnTo>
                <a:lnTo>
                  <a:pt x="80" y="161"/>
                </a:lnTo>
                <a:lnTo>
                  <a:pt x="65" y="157"/>
                </a:lnTo>
                <a:lnTo>
                  <a:pt x="54" y="153"/>
                </a:lnTo>
                <a:lnTo>
                  <a:pt x="42" y="149"/>
                </a:lnTo>
                <a:lnTo>
                  <a:pt x="31" y="145"/>
                </a:lnTo>
                <a:lnTo>
                  <a:pt x="23" y="134"/>
                </a:lnTo>
                <a:lnTo>
                  <a:pt x="15" y="126"/>
                </a:lnTo>
                <a:lnTo>
                  <a:pt x="8" y="115"/>
                </a:lnTo>
                <a:lnTo>
                  <a:pt x="4" y="103"/>
                </a:lnTo>
                <a:lnTo>
                  <a:pt x="0" y="92"/>
                </a:lnTo>
                <a:lnTo>
                  <a:pt x="0" y="80"/>
                </a:lnTo>
                <a:lnTo>
                  <a:pt x="0" y="65"/>
                </a:lnTo>
                <a:lnTo>
                  <a:pt x="4" y="54"/>
                </a:lnTo>
                <a:lnTo>
                  <a:pt x="8" y="42"/>
                </a:lnTo>
                <a:lnTo>
                  <a:pt x="15" y="31"/>
                </a:lnTo>
                <a:lnTo>
                  <a:pt x="23" y="23"/>
                </a:lnTo>
                <a:lnTo>
                  <a:pt x="31" y="16"/>
                </a:lnTo>
                <a:lnTo>
                  <a:pt x="42" y="8"/>
                </a:lnTo>
                <a:lnTo>
                  <a:pt x="54" y="4"/>
                </a:lnTo>
                <a:lnTo>
                  <a:pt x="65" y="0"/>
                </a:lnTo>
                <a:lnTo>
                  <a:pt x="80" y="0"/>
                </a:lnTo>
                <a:lnTo>
                  <a:pt x="92" y="0"/>
                </a:lnTo>
                <a:lnTo>
                  <a:pt x="103" y="4"/>
                </a:lnTo>
                <a:lnTo>
                  <a:pt x="115" y="8"/>
                </a:lnTo>
                <a:lnTo>
                  <a:pt x="126" y="16"/>
                </a:lnTo>
                <a:lnTo>
                  <a:pt x="134" y="23"/>
                </a:lnTo>
                <a:lnTo>
                  <a:pt x="141" y="31"/>
                </a:lnTo>
                <a:lnTo>
                  <a:pt x="149" y="42"/>
                </a:lnTo>
                <a:lnTo>
                  <a:pt x="153" y="54"/>
                </a:lnTo>
                <a:lnTo>
                  <a:pt x="157" y="65"/>
                </a:lnTo>
                <a:lnTo>
                  <a:pt x="157" y="80"/>
                </a:lnTo>
                <a:lnTo>
                  <a:pt x="157" y="8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6" name="Rectangle 22"/>
          <p:cNvSpPr>
            <a:spLocks noChangeArrowheads="1"/>
          </p:cNvSpPr>
          <p:nvPr/>
        </p:nvSpPr>
        <p:spPr bwMode="auto">
          <a:xfrm>
            <a:off x="1730375" y="2062163"/>
            <a:ext cx="698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Peering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87" name="Rectangle 23"/>
          <p:cNvSpPr>
            <a:spLocks noChangeArrowheads="1"/>
          </p:cNvSpPr>
          <p:nvPr/>
        </p:nvSpPr>
        <p:spPr bwMode="auto">
          <a:xfrm>
            <a:off x="1730375" y="2244725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point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88" name="Rectangle 24"/>
          <p:cNvSpPr>
            <a:spLocks noChangeArrowheads="1"/>
          </p:cNvSpPr>
          <p:nvPr/>
        </p:nvSpPr>
        <p:spPr bwMode="auto">
          <a:xfrm>
            <a:off x="6567488" y="2363788"/>
            <a:ext cx="698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Peering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89" name="Rectangle 25"/>
          <p:cNvSpPr>
            <a:spLocks noChangeArrowheads="1"/>
          </p:cNvSpPr>
          <p:nvPr/>
        </p:nvSpPr>
        <p:spPr bwMode="auto">
          <a:xfrm>
            <a:off x="6567488" y="2546350"/>
            <a:ext cx="439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point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0" name="Rectangle 26"/>
          <p:cNvSpPr>
            <a:spLocks noChangeArrowheads="1"/>
          </p:cNvSpPr>
          <p:nvPr/>
        </p:nvSpPr>
        <p:spPr bwMode="auto">
          <a:xfrm>
            <a:off x="3271838" y="1411288"/>
            <a:ext cx="1592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Large corporation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1" name="Freeform 27"/>
          <p:cNvSpPr>
            <a:spLocks/>
          </p:cNvSpPr>
          <p:nvPr/>
        </p:nvSpPr>
        <p:spPr bwMode="auto">
          <a:xfrm>
            <a:off x="3171825" y="1341438"/>
            <a:ext cx="1577975" cy="341312"/>
          </a:xfrm>
          <a:custGeom>
            <a:avLst/>
            <a:gdLst/>
            <a:ahLst/>
            <a:cxnLst>
              <a:cxn ang="0">
                <a:pos x="1145" y="142"/>
              </a:cxn>
              <a:cxn ang="0">
                <a:pos x="1137" y="168"/>
              </a:cxn>
              <a:cxn ang="0">
                <a:pos x="1118" y="187"/>
              </a:cxn>
              <a:cxn ang="0">
                <a:pos x="1084" y="210"/>
              </a:cxn>
              <a:cxn ang="0">
                <a:pos x="1034" y="229"/>
              </a:cxn>
              <a:cxn ang="0">
                <a:pos x="977" y="245"/>
              </a:cxn>
              <a:cxn ang="0">
                <a:pos x="912" y="260"/>
              </a:cxn>
              <a:cxn ang="0">
                <a:pos x="836" y="271"/>
              </a:cxn>
              <a:cxn ang="0">
                <a:pos x="756" y="279"/>
              </a:cxn>
              <a:cxn ang="0">
                <a:pos x="668" y="283"/>
              </a:cxn>
              <a:cxn ang="0">
                <a:pos x="572" y="286"/>
              </a:cxn>
              <a:cxn ang="0">
                <a:pos x="481" y="283"/>
              </a:cxn>
              <a:cxn ang="0">
                <a:pos x="393" y="279"/>
              </a:cxn>
              <a:cxn ang="0">
                <a:pos x="309" y="271"/>
              </a:cxn>
              <a:cxn ang="0">
                <a:pos x="237" y="260"/>
              </a:cxn>
              <a:cxn ang="0">
                <a:pos x="168" y="245"/>
              </a:cxn>
              <a:cxn ang="0">
                <a:pos x="111" y="229"/>
              </a:cxn>
              <a:cxn ang="0">
                <a:pos x="65" y="210"/>
              </a:cxn>
              <a:cxn ang="0">
                <a:pos x="31" y="187"/>
              </a:cxn>
              <a:cxn ang="0">
                <a:pos x="8" y="168"/>
              </a:cxn>
              <a:cxn ang="0">
                <a:pos x="0" y="142"/>
              </a:cxn>
              <a:cxn ang="0">
                <a:pos x="8" y="119"/>
              </a:cxn>
              <a:cxn ang="0">
                <a:pos x="31" y="100"/>
              </a:cxn>
              <a:cxn ang="0">
                <a:pos x="65" y="77"/>
              </a:cxn>
              <a:cxn ang="0">
                <a:pos x="111" y="58"/>
              </a:cxn>
              <a:cxn ang="0">
                <a:pos x="168" y="42"/>
              </a:cxn>
              <a:cxn ang="0">
                <a:pos x="237" y="27"/>
              </a:cxn>
              <a:cxn ang="0">
                <a:pos x="309" y="16"/>
              </a:cxn>
              <a:cxn ang="0">
                <a:pos x="393" y="8"/>
              </a:cxn>
              <a:cxn ang="0">
                <a:pos x="481" y="0"/>
              </a:cxn>
              <a:cxn ang="0">
                <a:pos x="572" y="0"/>
              </a:cxn>
              <a:cxn ang="0">
                <a:pos x="668" y="0"/>
              </a:cxn>
              <a:cxn ang="0">
                <a:pos x="756" y="8"/>
              </a:cxn>
              <a:cxn ang="0">
                <a:pos x="836" y="16"/>
              </a:cxn>
              <a:cxn ang="0">
                <a:pos x="912" y="27"/>
              </a:cxn>
              <a:cxn ang="0">
                <a:pos x="977" y="42"/>
              </a:cxn>
              <a:cxn ang="0">
                <a:pos x="1034" y="58"/>
              </a:cxn>
              <a:cxn ang="0">
                <a:pos x="1084" y="77"/>
              </a:cxn>
              <a:cxn ang="0">
                <a:pos x="1118" y="100"/>
              </a:cxn>
              <a:cxn ang="0">
                <a:pos x="1137" y="119"/>
              </a:cxn>
              <a:cxn ang="0">
                <a:pos x="1145" y="142"/>
              </a:cxn>
              <a:cxn ang="0">
                <a:pos x="1145" y="142"/>
              </a:cxn>
            </a:cxnLst>
            <a:rect l="0" t="0" r="r" b="b"/>
            <a:pathLst>
              <a:path w="1145" h="286">
                <a:moveTo>
                  <a:pt x="1145" y="142"/>
                </a:moveTo>
                <a:lnTo>
                  <a:pt x="1137" y="168"/>
                </a:lnTo>
                <a:lnTo>
                  <a:pt x="1118" y="187"/>
                </a:lnTo>
                <a:lnTo>
                  <a:pt x="1084" y="210"/>
                </a:lnTo>
                <a:lnTo>
                  <a:pt x="1034" y="229"/>
                </a:lnTo>
                <a:lnTo>
                  <a:pt x="977" y="245"/>
                </a:lnTo>
                <a:lnTo>
                  <a:pt x="912" y="260"/>
                </a:lnTo>
                <a:lnTo>
                  <a:pt x="836" y="271"/>
                </a:lnTo>
                <a:lnTo>
                  <a:pt x="756" y="279"/>
                </a:lnTo>
                <a:lnTo>
                  <a:pt x="668" y="283"/>
                </a:lnTo>
                <a:lnTo>
                  <a:pt x="572" y="286"/>
                </a:lnTo>
                <a:lnTo>
                  <a:pt x="481" y="283"/>
                </a:lnTo>
                <a:lnTo>
                  <a:pt x="393" y="279"/>
                </a:lnTo>
                <a:lnTo>
                  <a:pt x="309" y="271"/>
                </a:lnTo>
                <a:lnTo>
                  <a:pt x="237" y="260"/>
                </a:lnTo>
                <a:lnTo>
                  <a:pt x="168" y="245"/>
                </a:lnTo>
                <a:lnTo>
                  <a:pt x="111" y="229"/>
                </a:lnTo>
                <a:lnTo>
                  <a:pt x="65" y="210"/>
                </a:lnTo>
                <a:lnTo>
                  <a:pt x="31" y="187"/>
                </a:lnTo>
                <a:lnTo>
                  <a:pt x="8" y="168"/>
                </a:lnTo>
                <a:lnTo>
                  <a:pt x="0" y="142"/>
                </a:lnTo>
                <a:lnTo>
                  <a:pt x="8" y="119"/>
                </a:lnTo>
                <a:lnTo>
                  <a:pt x="31" y="100"/>
                </a:lnTo>
                <a:lnTo>
                  <a:pt x="65" y="77"/>
                </a:lnTo>
                <a:lnTo>
                  <a:pt x="111" y="58"/>
                </a:lnTo>
                <a:lnTo>
                  <a:pt x="168" y="42"/>
                </a:lnTo>
                <a:lnTo>
                  <a:pt x="237" y="27"/>
                </a:lnTo>
                <a:lnTo>
                  <a:pt x="309" y="16"/>
                </a:lnTo>
                <a:lnTo>
                  <a:pt x="393" y="8"/>
                </a:lnTo>
                <a:lnTo>
                  <a:pt x="481" y="0"/>
                </a:lnTo>
                <a:lnTo>
                  <a:pt x="572" y="0"/>
                </a:lnTo>
                <a:lnTo>
                  <a:pt x="668" y="0"/>
                </a:lnTo>
                <a:lnTo>
                  <a:pt x="756" y="8"/>
                </a:lnTo>
                <a:lnTo>
                  <a:pt x="836" y="16"/>
                </a:lnTo>
                <a:lnTo>
                  <a:pt x="912" y="27"/>
                </a:lnTo>
                <a:lnTo>
                  <a:pt x="977" y="42"/>
                </a:lnTo>
                <a:lnTo>
                  <a:pt x="1034" y="58"/>
                </a:lnTo>
                <a:lnTo>
                  <a:pt x="1084" y="77"/>
                </a:lnTo>
                <a:lnTo>
                  <a:pt x="1118" y="100"/>
                </a:lnTo>
                <a:lnTo>
                  <a:pt x="1137" y="119"/>
                </a:lnTo>
                <a:lnTo>
                  <a:pt x="1145" y="142"/>
                </a:lnTo>
                <a:lnTo>
                  <a:pt x="1145" y="14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2" name="Rectangle 28"/>
          <p:cNvSpPr>
            <a:spLocks noChangeArrowheads="1"/>
          </p:cNvSpPr>
          <p:nvPr/>
        </p:nvSpPr>
        <p:spPr bwMode="auto">
          <a:xfrm>
            <a:off x="3119438" y="3160713"/>
            <a:ext cx="1592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Large corporation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3" name="Freeform 29"/>
          <p:cNvSpPr>
            <a:spLocks/>
          </p:cNvSpPr>
          <p:nvPr/>
        </p:nvSpPr>
        <p:spPr bwMode="auto">
          <a:xfrm>
            <a:off x="3019425" y="3087688"/>
            <a:ext cx="1577975" cy="342900"/>
          </a:xfrm>
          <a:custGeom>
            <a:avLst/>
            <a:gdLst/>
            <a:ahLst/>
            <a:cxnLst>
              <a:cxn ang="0">
                <a:pos x="1140" y="145"/>
              </a:cxn>
              <a:cxn ang="0">
                <a:pos x="1136" y="168"/>
              </a:cxn>
              <a:cxn ang="0">
                <a:pos x="1113" y="191"/>
              </a:cxn>
              <a:cxn ang="0">
                <a:pos x="1079" y="210"/>
              </a:cxn>
              <a:cxn ang="0">
                <a:pos x="1033" y="229"/>
              </a:cxn>
              <a:cxn ang="0">
                <a:pos x="976" y="248"/>
              </a:cxn>
              <a:cxn ang="0">
                <a:pos x="908" y="260"/>
              </a:cxn>
              <a:cxn ang="0">
                <a:pos x="835" y="271"/>
              </a:cxn>
              <a:cxn ang="0">
                <a:pos x="751" y="282"/>
              </a:cxn>
              <a:cxn ang="0">
                <a:pos x="663" y="286"/>
              </a:cxn>
              <a:cxn ang="0">
                <a:pos x="572" y="286"/>
              </a:cxn>
              <a:cxn ang="0">
                <a:pos x="477" y="286"/>
              </a:cxn>
              <a:cxn ang="0">
                <a:pos x="389" y="282"/>
              </a:cxn>
              <a:cxn ang="0">
                <a:pos x="309" y="271"/>
              </a:cxn>
              <a:cxn ang="0">
                <a:pos x="232" y="260"/>
              </a:cxn>
              <a:cxn ang="0">
                <a:pos x="168" y="248"/>
              </a:cxn>
              <a:cxn ang="0">
                <a:pos x="110" y="229"/>
              </a:cxn>
              <a:cxn ang="0">
                <a:pos x="65" y="210"/>
              </a:cxn>
              <a:cxn ang="0">
                <a:pos x="27" y="191"/>
              </a:cxn>
              <a:cxn ang="0">
                <a:pos x="7" y="168"/>
              </a:cxn>
              <a:cxn ang="0">
                <a:pos x="0" y="145"/>
              </a:cxn>
              <a:cxn ang="0">
                <a:pos x="7" y="122"/>
              </a:cxn>
              <a:cxn ang="0">
                <a:pos x="27" y="99"/>
              </a:cxn>
              <a:cxn ang="0">
                <a:pos x="65" y="80"/>
              </a:cxn>
              <a:cxn ang="0">
                <a:pos x="110" y="61"/>
              </a:cxn>
              <a:cxn ang="0">
                <a:pos x="168" y="42"/>
              </a:cxn>
              <a:cxn ang="0">
                <a:pos x="232" y="31"/>
              </a:cxn>
              <a:cxn ang="0">
                <a:pos x="309" y="19"/>
              </a:cxn>
              <a:cxn ang="0">
                <a:pos x="389" y="8"/>
              </a:cxn>
              <a:cxn ang="0">
                <a:pos x="477" y="4"/>
              </a:cxn>
              <a:cxn ang="0">
                <a:pos x="572" y="0"/>
              </a:cxn>
              <a:cxn ang="0">
                <a:pos x="663" y="4"/>
              </a:cxn>
              <a:cxn ang="0">
                <a:pos x="751" y="8"/>
              </a:cxn>
              <a:cxn ang="0">
                <a:pos x="835" y="19"/>
              </a:cxn>
              <a:cxn ang="0">
                <a:pos x="908" y="31"/>
              </a:cxn>
              <a:cxn ang="0">
                <a:pos x="976" y="42"/>
              </a:cxn>
              <a:cxn ang="0">
                <a:pos x="1033" y="61"/>
              </a:cxn>
              <a:cxn ang="0">
                <a:pos x="1079" y="80"/>
              </a:cxn>
              <a:cxn ang="0">
                <a:pos x="1113" y="99"/>
              </a:cxn>
              <a:cxn ang="0">
                <a:pos x="1136" y="122"/>
              </a:cxn>
              <a:cxn ang="0">
                <a:pos x="1144" y="145"/>
              </a:cxn>
              <a:cxn ang="0">
                <a:pos x="1144" y="145"/>
              </a:cxn>
            </a:cxnLst>
            <a:rect l="0" t="0" r="r" b="b"/>
            <a:pathLst>
              <a:path w="1144" h="286">
                <a:moveTo>
                  <a:pt x="1140" y="145"/>
                </a:moveTo>
                <a:lnTo>
                  <a:pt x="1136" y="168"/>
                </a:lnTo>
                <a:lnTo>
                  <a:pt x="1113" y="191"/>
                </a:lnTo>
                <a:lnTo>
                  <a:pt x="1079" y="210"/>
                </a:lnTo>
                <a:lnTo>
                  <a:pt x="1033" y="229"/>
                </a:lnTo>
                <a:lnTo>
                  <a:pt x="976" y="248"/>
                </a:lnTo>
                <a:lnTo>
                  <a:pt x="908" y="260"/>
                </a:lnTo>
                <a:lnTo>
                  <a:pt x="835" y="271"/>
                </a:lnTo>
                <a:lnTo>
                  <a:pt x="751" y="282"/>
                </a:lnTo>
                <a:lnTo>
                  <a:pt x="663" y="286"/>
                </a:lnTo>
                <a:lnTo>
                  <a:pt x="572" y="286"/>
                </a:lnTo>
                <a:lnTo>
                  <a:pt x="477" y="286"/>
                </a:lnTo>
                <a:lnTo>
                  <a:pt x="389" y="282"/>
                </a:lnTo>
                <a:lnTo>
                  <a:pt x="309" y="271"/>
                </a:lnTo>
                <a:lnTo>
                  <a:pt x="232" y="260"/>
                </a:lnTo>
                <a:lnTo>
                  <a:pt x="168" y="248"/>
                </a:lnTo>
                <a:lnTo>
                  <a:pt x="110" y="229"/>
                </a:lnTo>
                <a:lnTo>
                  <a:pt x="65" y="210"/>
                </a:lnTo>
                <a:lnTo>
                  <a:pt x="27" y="191"/>
                </a:lnTo>
                <a:lnTo>
                  <a:pt x="7" y="168"/>
                </a:lnTo>
                <a:lnTo>
                  <a:pt x="0" y="145"/>
                </a:lnTo>
                <a:lnTo>
                  <a:pt x="7" y="122"/>
                </a:lnTo>
                <a:lnTo>
                  <a:pt x="27" y="99"/>
                </a:lnTo>
                <a:lnTo>
                  <a:pt x="65" y="80"/>
                </a:lnTo>
                <a:lnTo>
                  <a:pt x="110" y="61"/>
                </a:lnTo>
                <a:lnTo>
                  <a:pt x="168" y="42"/>
                </a:lnTo>
                <a:lnTo>
                  <a:pt x="232" y="31"/>
                </a:lnTo>
                <a:lnTo>
                  <a:pt x="309" y="19"/>
                </a:lnTo>
                <a:lnTo>
                  <a:pt x="389" y="8"/>
                </a:lnTo>
                <a:lnTo>
                  <a:pt x="477" y="4"/>
                </a:lnTo>
                <a:lnTo>
                  <a:pt x="572" y="0"/>
                </a:lnTo>
                <a:lnTo>
                  <a:pt x="663" y="4"/>
                </a:lnTo>
                <a:lnTo>
                  <a:pt x="751" y="8"/>
                </a:lnTo>
                <a:lnTo>
                  <a:pt x="835" y="19"/>
                </a:lnTo>
                <a:lnTo>
                  <a:pt x="908" y="31"/>
                </a:lnTo>
                <a:lnTo>
                  <a:pt x="976" y="42"/>
                </a:lnTo>
                <a:lnTo>
                  <a:pt x="1033" y="61"/>
                </a:lnTo>
                <a:lnTo>
                  <a:pt x="1079" y="80"/>
                </a:lnTo>
                <a:lnTo>
                  <a:pt x="1113" y="99"/>
                </a:lnTo>
                <a:lnTo>
                  <a:pt x="1136" y="122"/>
                </a:lnTo>
                <a:lnTo>
                  <a:pt x="1144" y="145"/>
                </a:lnTo>
                <a:lnTo>
                  <a:pt x="1144" y="1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4" name="Rectangle 30"/>
          <p:cNvSpPr>
            <a:spLocks noChangeArrowheads="1"/>
          </p:cNvSpPr>
          <p:nvPr/>
        </p:nvSpPr>
        <p:spPr bwMode="auto">
          <a:xfrm>
            <a:off x="1979613" y="3471863"/>
            <a:ext cx="506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Small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5" name="Rectangle 31"/>
          <p:cNvSpPr>
            <a:spLocks noChangeArrowheads="1"/>
          </p:cNvSpPr>
          <p:nvPr/>
        </p:nvSpPr>
        <p:spPr bwMode="auto">
          <a:xfrm>
            <a:off x="1741488" y="3649663"/>
            <a:ext cx="101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corporation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6" name="Freeform 32"/>
          <p:cNvSpPr>
            <a:spLocks/>
          </p:cNvSpPr>
          <p:nvPr/>
        </p:nvSpPr>
        <p:spPr bwMode="auto">
          <a:xfrm>
            <a:off x="1600200" y="3440113"/>
            <a:ext cx="1182688" cy="492125"/>
          </a:xfrm>
          <a:custGeom>
            <a:avLst/>
            <a:gdLst/>
            <a:ahLst/>
            <a:cxnLst>
              <a:cxn ang="0">
                <a:pos x="858" y="202"/>
              </a:cxn>
              <a:cxn ang="0">
                <a:pos x="854" y="236"/>
              </a:cxn>
              <a:cxn ang="0">
                <a:pos x="835" y="271"/>
              </a:cxn>
              <a:cxn ang="0">
                <a:pos x="809" y="301"/>
              </a:cxn>
              <a:cxn ang="0">
                <a:pos x="774" y="328"/>
              </a:cxn>
              <a:cxn ang="0">
                <a:pos x="732" y="351"/>
              </a:cxn>
              <a:cxn ang="0">
                <a:pos x="683" y="370"/>
              </a:cxn>
              <a:cxn ang="0">
                <a:pos x="626" y="389"/>
              </a:cxn>
              <a:cxn ang="0">
                <a:pos x="565" y="400"/>
              </a:cxn>
              <a:cxn ang="0">
                <a:pos x="500" y="408"/>
              </a:cxn>
              <a:cxn ang="0">
                <a:pos x="431" y="412"/>
              </a:cxn>
              <a:cxn ang="0">
                <a:pos x="359" y="408"/>
              </a:cxn>
              <a:cxn ang="0">
                <a:pos x="294" y="400"/>
              </a:cxn>
              <a:cxn ang="0">
                <a:pos x="233" y="389"/>
              </a:cxn>
              <a:cxn ang="0">
                <a:pos x="176" y="370"/>
              </a:cxn>
              <a:cxn ang="0">
                <a:pos x="126" y="351"/>
              </a:cxn>
              <a:cxn ang="0">
                <a:pos x="84" y="328"/>
              </a:cxn>
              <a:cxn ang="0">
                <a:pos x="50" y="301"/>
              </a:cxn>
              <a:cxn ang="0">
                <a:pos x="23" y="271"/>
              </a:cxn>
              <a:cxn ang="0">
                <a:pos x="4" y="236"/>
              </a:cxn>
              <a:cxn ang="0">
                <a:pos x="0" y="206"/>
              </a:cxn>
              <a:cxn ang="0">
                <a:pos x="4" y="171"/>
              </a:cxn>
              <a:cxn ang="0">
                <a:pos x="23" y="141"/>
              </a:cxn>
              <a:cxn ang="0">
                <a:pos x="50" y="110"/>
              </a:cxn>
              <a:cxn ang="0">
                <a:pos x="84" y="84"/>
              </a:cxn>
              <a:cxn ang="0">
                <a:pos x="126" y="57"/>
              </a:cxn>
              <a:cxn ang="0">
                <a:pos x="176" y="38"/>
              </a:cxn>
              <a:cxn ang="0">
                <a:pos x="233" y="23"/>
              </a:cxn>
              <a:cxn ang="0">
                <a:pos x="294" y="7"/>
              </a:cxn>
              <a:cxn ang="0">
                <a:pos x="359" y="0"/>
              </a:cxn>
              <a:cxn ang="0">
                <a:pos x="431" y="0"/>
              </a:cxn>
              <a:cxn ang="0">
                <a:pos x="500" y="0"/>
              </a:cxn>
              <a:cxn ang="0">
                <a:pos x="565" y="7"/>
              </a:cxn>
              <a:cxn ang="0">
                <a:pos x="626" y="23"/>
              </a:cxn>
              <a:cxn ang="0">
                <a:pos x="683" y="38"/>
              </a:cxn>
              <a:cxn ang="0">
                <a:pos x="732" y="57"/>
              </a:cxn>
              <a:cxn ang="0">
                <a:pos x="774" y="84"/>
              </a:cxn>
              <a:cxn ang="0">
                <a:pos x="809" y="110"/>
              </a:cxn>
              <a:cxn ang="0">
                <a:pos x="835" y="141"/>
              </a:cxn>
              <a:cxn ang="0">
                <a:pos x="854" y="171"/>
              </a:cxn>
              <a:cxn ang="0">
                <a:pos x="858" y="206"/>
              </a:cxn>
              <a:cxn ang="0">
                <a:pos x="858" y="206"/>
              </a:cxn>
            </a:cxnLst>
            <a:rect l="0" t="0" r="r" b="b"/>
            <a:pathLst>
              <a:path w="858" h="412">
                <a:moveTo>
                  <a:pt x="858" y="202"/>
                </a:moveTo>
                <a:lnTo>
                  <a:pt x="854" y="236"/>
                </a:lnTo>
                <a:lnTo>
                  <a:pt x="835" y="271"/>
                </a:lnTo>
                <a:lnTo>
                  <a:pt x="809" y="301"/>
                </a:lnTo>
                <a:lnTo>
                  <a:pt x="774" y="328"/>
                </a:lnTo>
                <a:lnTo>
                  <a:pt x="732" y="351"/>
                </a:lnTo>
                <a:lnTo>
                  <a:pt x="683" y="370"/>
                </a:lnTo>
                <a:lnTo>
                  <a:pt x="626" y="389"/>
                </a:lnTo>
                <a:lnTo>
                  <a:pt x="565" y="400"/>
                </a:lnTo>
                <a:lnTo>
                  <a:pt x="500" y="408"/>
                </a:lnTo>
                <a:lnTo>
                  <a:pt x="431" y="412"/>
                </a:lnTo>
                <a:lnTo>
                  <a:pt x="359" y="408"/>
                </a:lnTo>
                <a:lnTo>
                  <a:pt x="294" y="400"/>
                </a:lnTo>
                <a:lnTo>
                  <a:pt x="233" y="389"/>
                </a:lnTo>
                <a:lnTo>
                  <a:pt x="176" y="370"/>
                </a:lnTo>
                <a:lnTo>
                  <a:pt x="126" y="351"/>
                </a:lnTo>
                <a:lnTo>
                  <a:pt x="84" y="328"/>
                </a:lnTo>
                <a:lnTo>
                  <a:pt x="50" y="301"/>
                </a:lnTo>
                <a:lnTo>
                  <a:pt x="23" y="271"/>
                </a:lnTo>
                <a:lnTo>
                  <a:pt x="4" y="236"/>
                </a:lnTo>
                <a:lnTo>
                  <a:pt x="0" y="206"/>
                </a:lnTo>
                <a:lnTo>
                  <a:pt x="4" y="171"/>
                </a:lnTo>
                <a:lnTo>
                  <a:pt x="23" y="141"/>
                </a:lnTo>
                <a:lnTo>
                  <a:pt x="50" y="110"/>
                </a:lnTo>
                <a:lnTo>
                  <a:pt x="84" y="84"/>
                </a:lnTo>
                <a:lnTo>
                  <a:pt x="126" y="57"/>
                </a:lnTo>
                <a:lnTo>
                  <a:pt x="176" y="38"/>
                </a:lnTo>
                <a:lnTo>
                  <a:pt x="233" y="23"/>
                </a:lnTo>
                <a:lnTo>
                  <a:pt x="294" y="7"/>
                </a:lnTo>
                <a:lnTo>
                  <a:pt x="359" y="0"/>
                </a:lnTo>
                <a:lnTo>
                  <a:pt x="431" y="0"/>
                </a:lnTo>
                <a:lnTo>
                  <a:pt x="500" y="0"/>
                </a:lnTo>
                <a:lnTo>
                  <a:pt x="565" y="7"/>
                </a:lnTo>
                <a:lnTo>
                  <a:pt x="626" y="23"/>
                </a:lnTo>
                <a:lnTo>
                  <a:pt x="683" y="38"/>
                </a:lnTo>
                <a:lnTo>
                  <a:pt x="732" y="57"/>
                </a:lnTo>
                <a:lnTo>
                  <a:pt x="774" y="84"/>
                </a:lnTo>
                <a:lnTo>
                  <a:pt x="809" y="110"/>
                </a:lnTo>
                <a:lnTo>
                  <a:pt x="835" y="141"/>
                </a:lnTo>
                <a:lnTo>
                  <a:pt x="854" y="171"/>
                </a:lnTo>
                <a:lnTo>
                  <a:pt x="858" y="206"/>
                </a:lnTo>
                <a:lnTo>
                  <a:pt x="858" y="20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7" name="Freeform 33"/>
          <p:cNvSpPr>
            <a:spLocks/>
          </p:cNvSpPr>
          <p:nvPr/>
        </p:nvSpPr>
        <p:spPr bwMode="auto">
          <a:xfrm>
            <a:off x="3849688" y="1682750"/>
            <a:ext cx="69850" cy="2159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50" y="0"/>
              </a:cxn>
              <a:cxn ang="0">
                <a:pos x="0" y="180"/>
              </a:cxn>
            </a:cxnLst>
            <a:rect l="0" t="0" r="r" b="b"/>
            <a:pathLst>
              <a:path w="50" h="180">
                <a:moveTo>
                  <a:pt x="0" y="180"/>
                </a:moveTo>
                <a:lnTo>
                  <a:pt x="50" y="0"/>
                </a:lnTo>
                <a:lnTo>
                  <a:pt x="0" y="1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8" name="Line 34"/>
          <p:cNvSpPr>
            <a:spLocks noChangeShapeType="1"/>
          </p:cNvSpPr>
          <p:nvPr/>
        </p:nvSpPr>
        <p:spPr bwMode="auto">
          <a:xfrm flipV="1">
            <a:off x="3849688" y="1682750"/>
            <a:ext cx="6985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9" name="Freeform 35"/>
          <p:cNvSpPr>
            <a:spLocks/>
          </p:cNvSpPr>
          <p:nvPr/>
        </p:nvSpPr>
        <p:spPr bwMode="auto">
          <a:xfrm>
            <a:off x="4044950" y="1682750"/>
            <a:ext cx="341313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424"/>
              </a:cxn>
              <a:cxn ang="0">
                <a:pos x="0" y="0"/>
              </a:cxn>
            </a:cxnLst>
            <a:rect l="0" t="0" r="r" b="b"/>
            <a:pathLst>
              <a:path w="247" h="424">
                <a:moveTo>
                  <a:pt x="0" y="0"/>
                </a:moveTo>
                <a:lnTo>
                  <a:pt x="247" y="4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0" name="Line 36"/>
          <p:cNvSpPr>
            <a:spLocks noChangeShapeType="1"/>
          </p:cNvSpPr>
          <p:nvPr/>
        </p:nvSpPr>
        <p:spPr bwMode="auto">
          <a:xfrm>
            <a:off x="4044950" y="1682750"/>
            <a:ext cx="341313" cy="50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1" name="Rectangle 37"/>
          <p:cNvSpPr>
            <a:spLocks noChangeArrowheads="1"/>
          </p:cNvSpPr>
          <p:nvPr/>
        </p:nvSpPr>
        <p:spPr bwMode="auto">
          <a:xfrm>
            <a:off x="5959475" y="1720850"/>
            <a:ext cx="68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“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02" name="Rectangle 38"/>
          <p:cNvSpPr>
            <a:spLocks noChangeArrowheads="1"/>
          </p:cNvSpPr>
          <p:nvPr/>
        </p:nvSpPr>
        <p:spPr bwMode="auto">
          <a:xfrm>
            <a:off x="6007100" y="1730375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Consumer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03" name="Rectangle 39"/>
          <p:cNvSpPr>
            <a:spLocks noChangeArrowheads="1"/>
          </p:cNvSpPr>
          <p:nvPr/>
        </p:nvSpPr>
        <p:spPr bwMode="auto">
          <a:xfrm>
            <a:off x="6899275" y="1720850"/>
            <a:ext cx="68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”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04" name="Rectangle 40"/>
          <p:cNvSpPr>
            <a:spLocks noChangeArrowheads="1"/>
          </p:cNvSpPr>
          <p:nvPr/>
        </p:nvSpPr>
        <p:spPr bwMode="auto">
          <a:xfrm>
            <a:off x="6932613" y="1730375"/>
            <a:ext cx="384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 ISP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05" name="Freeform 41"/>
          <p:cNvSpPr>
            <a:spLocks/>
          </p:cNvSpPr>
          <p:nvPr/>
        </p:nvSpPr>
        <p:spPr bwMode="auto">
          <a:xfrm>
            <a:off x="5868988" y="1652588"/>
            <a:ext cx="1446212" cy="341312"/>
          </a:xfrm>
          <a:custGeom>
            <a:avLst/>
            <a:gdLst/>
            <a:ahLst/>
            <a:cxnLst>
              <a:cxn ang="0">
                <a:pos x="1045" y="145"/>
              </a:cxn>
              <a:cxn ang="0">
                <a:pos x="1041" y="168"/>
              </a:cxn>
              <a:cxn ang="0">
                <a:pos x="1022" y="190"/>
              </a:cxn>
              <a:cxn ang="0">
                <a:pos x="988" y="210"/>
              </a:cxn>
              <a:cxn ang="0">
                <a:pos x="946" y="229"/>
              </a:cxn>
              <a:cxn ang="0">
                <a:pos x="892" y="248"/>
              </a:cxn>
              <a:cxn ang="0">
                <a:pos x="831" y="259"/>
              </a:cxn>
              <a:cxn ang="0">
                <a:pos x="763" y="271"/>
              </a:cxn>
              <a:cxn ang="0">
                <a:pos x="690" y="282"/>
              </a:cxn>
              <a:cxn ang="0">
                <a:pos x="610" y="286"/>
              </a:cxn>
              <a:cxn ang="0">
                <a:pos x="522" y="286"/>
              </a:cxn>
              <a:cxn ang="0">
                <a:pos x="439" y="286"/>
              </a:cxn>
              <a:cxn ang="0">
                <a:pos x="358" y="282"/>
              </a:cxn>
              <a:cxn ang="0">
                <a:pos x="282" y="271"/>
              </a:cxn>
              <a:cxn ang="0">
                <a:pos x="214" y="259"/>
              </a:cxn>
              <a:cxn ang="0">
                <a:pos x="152" y="248"/>
              </a:cxn>
              <a:cxn ang="0">
                <a:pos x="99" y="229"/>
              </a:cxn>
              <a:cxn ang="0">
                <a:pos x="57" y="210"/>
              </a:cxn>
              <a:cxn ang="0">
                <a:pos x="27" y="190"/>
              </a:cxn>
              <a:cxn ang="0">
                <a:pos x="8" y="168"/>
              </a:cxn>
              <a:cxn ang="0">
                <a:pos x="0" y="145"/>
              </a:cxn>
              <a:cxn ang="0">
                <a:pos x="8" y="122"/>
              </a:cxn>
              <a:cxn ang="0">
                <a:pos x="27" y="99"/>
              </a:cxn>
              <a:cxn ang="0">
                <a:pos x="57" y="80"/>
              </a:cxn>
              <a:cxn ang="0">
                <a:pos x="99" y="61"/>
              </a:cxn>
              <a:cxn ang="0">
                <a:pos x="152" y="42"/>
              </a:cxn>
              <a:cxn ang="0">
                <a:pos x="214" y="30"/>
              </a:cxn>
              <a:cxn ang="0">
                <a:pos x="282" y="19"/>
              </a:cxn>
              <a:cxn ang="0">
                <a:pos x="358" y="7"/>
              </a:cxn>
              <a:cxn ang="0">
                <a:pos x="439" y="4"/>
              </a:cxn>
              <a:cxn ang="0">
                <a:pos x="522" y="0"/>
              </a:cxn>
              <a:cxn ang="0">
                <a:pos x="610" y="4"/>
              </a:cxn>
              <a:cxn ang="0">
                <a:pos x="690" y="7"/>
              </a:cxn>
              <a:cxn ang="0">
                <a:pos x="763" y="19"/>
              </a:cxn>
              <a:cxn ang="0">
                <a:pos x="831" y="30"/>
              </a:cxn>
              <a:cxn ang="0">
                <a:pos x="892" y="42"/>
              </a:cxn>
              <a:cxn ang="0">
                <a:pos x="946" y="61"/>
              </a:cxn>
              <a:cxn ang="0">
                <a:pos x="988" y="80"/>
              </a:cxn>
              <a:cxn ang="0">
                <a:pos x="1022" y="99"/>
              </a:cxn>
              <a:cxn ang="0">
                <a:pos x="1041" y="122"/>
              </a:cxn>
              <a:cxn ang="0">
                <a:pos x="1049" y="145"/>
              </a:cxn>
              <a:cxn ang="0">
                <a:pos x="1049" y="145"/>
              </a:cxn>
            </a:cxnLst>
            <a:rect l="0" t="0" r="r" b="b"/>
            <a:pathLst>
              <a:path w="1049" h="286">
                <a:moveTo>
                  <a:pt x="1045" y="145"/>
                </a:moveTo>
                <a:lnTo>
                  <a:pt x="1041" y="168"/>
                </a:lnTo>
                <a:lnTo>
                  <a:pt x="1022" y="190"/>
                </a:lnTo>
                <a:lnTo>
                  <a:pt x="988" y="210"/>
                </a:lnTo>
                <a:lnTo>
                  <a:pt x="946" y="229"/>
                </a:lnTo>
                <a:lnTo>
                  <a:pt x="892" y="248"/>
                </a:lnTo>
                <a:lnTo>
                  <a:pt x="831" y="259"/>
                </a:lnTo>
                <a:lnTo>
                  <a:pt x="763" y="271"/>
                </a:lnTo>
                <a:lnTo>
                  <a:pt x="690" y="282"/>
                </a:lnTo>
                <a:lnTo>
                  <a:pt x="610" y="286"/>
                </a:lnTo>
                <a:lnTo>
                  <a:pt x="522" y="286"/>
                </a:lnTo>
                <a:lnTo>
                  <a:pt x="439" y="286"/>
                </a:lnTo>
                <a:lnTo>
                  <a:pt x="358" y="282"/>
                </a:lnTo>
                <a:lnTo>
                  <a:pt x="282" y="271"/>
                </a:lnTo>
                <a:lnTo>
                  <a:pt x="214" y="259"/>
                </a:lnTo>
                <a:lnTo>
                  <a:pt x="152" y="248"/>
                </a:lnTo>
                <a:lnTo>
                  <a:pt x="99" y="229"/>
                </a:lnTo>
                <a:lnTo>
                  <a:pt x="57" y="210"/>
                </a:lnTo>
                <a:lnTo>
                  <a:pt x="27" y="190"/>
                </a:lnTo>
                <a:lnTo>
                  <a:pt x="8" y="168"/>
                </a:lnTo>
                <a:lnTo>
                  <a:pt x="0" y="145"/>
                </a:lnTo>
                <a:lnTo>
                  <a:pt x="8" y="122"/>
                </a:lnTo>
                <a:lnTo>
                  <a:pt x="27" y="99"/>
                </a:lnTo>
                <a:lnTo>
                  <a:pt x="57" y="80"/>
                </a:lnTo>
                <a:lnTo>
                  <a:pt x="99" y="61"/>
                </a:lnTo>
                <a:lnTo>
                  <a:pt x="152" y="42"/>
                </a:lnTo>
                <a:lnTo>
                  <a:pt x="214" y="30"/>
                </a:lnTo>
                <a:lnTo>
                  <a:pt x="282" y="19"/>
                </a:lnTo>
                <a:lnTo>
                  <a:pt x="358" y="7"/>
                </a:lnTo>
                <a:lnTo>
                  <a:pt x="439" y="4"/>
                </a:lnTo>
                <a:lnTo>
                  <a:pt x="522" y="0"/>
                </a:lnTo>
                <a:lnTo>
                  <a:pt x="610" y="4"/>
                </a:lnTo>
                <a:lnTo>
                  <a:pt x="690" y="7"/>
                </a:lnTo>
                <a:lnTo>
                  <a:pt x="763" y="19"/>
                </a:lnTo>
                <a:lnTo>
                  <a:pt x="831" y="30"/>
                </a:lnTo>
                <a:lnTo>
                  <a:pt x="892" y="42"/>
                </a:lnTo>
                <a:lnTo>
                  <a:pt x="946" y="61"/>
                </a:lnTo>
                <a:lnTo>
                  <a:pt x="988" y="80"/>
                </a:lnTo>
                <a:lnTo>
                  <a:pt x="1022" y="99"/>
                </a:lnTo>
                <a:lnTo>
                  <a:pt x="1041" y="122"/>
                </a:lnTo>
                <a:lnTo>
                  <a:pt x="1049" y="145"/>
                </a:lnTo>
                <a:lnTo>
                  <a:pt x="1049" y="1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7" name="Rectangle 43"/>
          <p:cNvSpPr>
            <a:spLocks noChangeArrowheads="1"/>
          </p:cNvSpPr>
          <p:nvPr/>
        </p:nvSpPr>
        <p:spPr bwMode="auto">
          <a:xfrm>
            <a:off x="5029200" y="3078163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“Consumer” ISP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10" name="Freeform 46"/>
          <p:cNvSpPr>
            <a:spLocks/>
          </p:cNvSpPr>
          <p:nvPr/>
        </p:nvSpPr>
        <p:spPr bwMode="auto">
          <a:xfrm>
            <a:off x="4970463" y="3019425"/>
            <a:ext cx="1446212" cy="342900"/>
          </a:xfrm>
          <a:custGeom>
            <a:avLst/>
            <a:gdLst/>
            <a:ahLst/>
            <a:cxnLst>
              <a:cxn ang="0">
                <a:pos x="1049" y="141"/>
              </a:cxn>
              <a:cxn ang="0">
                <a:pos x="1045" y="164"/>
              </a:cxn>
              <a:cxn ang="0">
                <a:pos x="1022" y="187"/>
              </a:cxn>
              <a:cxn ang="0">
                <a:pos x="991" y="206"/>
              </a:cxn>
              <a:cxn ang="0">
                <a:pos x="949" y="225"/>
              </a:cxn>
              <a:cxn ang="0">
                <a:pos x="896" y="244"/>
              </a:cxn>
              <a:cxn ang="0">
                <a:pos x="835" y="255"/>
              </a:cxn>
              <a:cxn ang="0">
                <a:pos x="766" y="267"/>
              </a:cxn>
              <a:cxn ang="0">
                <a:pos x="690" y="278"/>
              </a:cxn>
              <a:cxn ang="0">
                <a:pos x="610" y="282"/>
              </a:cxn>
              <a:cxn ang="0">
                <a:pos x="526" y="286"/>
              </a:cxn>
              <a:cxn ang="0">
                <a:pos x="438" y="282"/>
              </a:cxn>
              <a:cxn ang="0">
                <a:pos x="358" y="278"/>
              </a:cxn>
              <a:cxn ang="0">
                <a:pos x="286" y="267"/>
              </a:cxn>
              <a:cxn ang="0">
                <a:pos x="217" y="255"/>
              </a:cxn>
              <a:cxn ang="0">
                <a:pos x="156" y="244"/>
              </a:cxn>
              <a:cxn ang="0">
                <a:pos x="103" y="225"/>
              </a:cxn>
              <a:cxn ang="0">
                <a:pos x="61" y="206"/>
              </a:cxn>
              <a:cxn ang="0">
                <a:pos x="26" y="187"/>
              </a:cxn>
              <a:cxn ang="0">
                <a:pos x="7" y="164"/>
              </a:cxn>
              <a:cxn ang="0">
                <a:pos x="0" y="141"/>
              </a:cxn>
              <a:cxn ang="0">
                <a:pos x="7" y="118"/>
              </a:cxn>
              <a:cxn ang="0">
                <a:pos x="26" y="95"/>
              </a:cxn>
              <a:cxn ang="0">
                <a:pos x="61" y="76"/>
              </a:cxn>
              <a:cxn ang="0">
                <a:pos x="103" y="57"/>
              </a:cxn>
              <a:cxn ang="0">
                <a:pos x="156" y="42"/>
              </a:cxn>
              <a:cxn ang="0">
                <a:pos x="217" y="27"/>
              </a:cxn>
              <a:cxn ang="0">
                <a:pos x="286" y="15"/>
              </a:cxn>
              <a:cxn ang="0">
                <a:pos x="358" y="8"/>
              </a:cxn>
              <a:cxn ang="0">
                <a:pos x="438" y="0"/>
              </a:cxn>
              <a:cxn ang="0">
                <a:pos x="526" y="0"/>
              </a:cxn>
              <a:cxn ang="0">
                <a:pos x="610" y="0"/>
              </a:cxn>
              <a:cxn ang="0">
                <a:pos x="690" y="8"/>
              </a:cxn>
              <a:cxn ang="0">
                <a:pos x="766" y="15"/>
              </a:cxn>
              <a:cxn ang="0">
                <a:pos x="835" y="27"/>
              </a:cxn>
              <a:cxn ang="0">
                <a:pos x="896" y="42"/>
              </a:cxn>
              <a:cxn ang="0">
                <a:pos x="949" y="57"/>
              </a:cxn>
              <a:cxn ang="0">
                <a:pos x="991" y="76"/>
              </a:cxn>
              <a:cxn ang="0">
                <a:pos x="1022" y="95"/>
              </a:cxn>
              <a:cxn ang="0">
                <a:pos x="1045" y="118"/>
              </a:cxn>
              <a:cxn ang="0">
                <a:pos x="1049" y="141"/>
              </a:cxn>
              <a:cxn ang="0">
                <a:pos x="1049" y="141"/>
              </a:cxn>
            </a:cxnLst>
            <a:rect l="0" t="0" r="r" b="b"/>
            <a:pathLst>
              <a:path w="1049" h="286">
                <a:moveTo>
                  <a:pt x="1049" y="141"/>
                </a:moveTo>
                <a:lnTo>
                  <a:pt x="1045" y="164"/>
                </a:lnTo>
                <a:lnTo>
                  <a:pt x="1022" y="187"/>
                </a:lnTo>
                <a:lnTo>
                  <a:pt x="991" y="206"/>
                </a:lnTo>
                <a:lnTo>
                  <a:pt x="949" y="225"/>
                </a:lnTo>
                <a:lnTo>
                  <a:pt x="896" y="244"/>
                </a:lnTo>
                <a:lnTo>
                  <a:pt x="835" y="255"/>
                </a:lnTo>
                <a:lnTo>
                  <a:pt x="766" y="267"/>
                </a:lnTo>
                <a:lnTo>
                  <a:pt x="690" y="278"/>
                </a:lnTo>
                <a:lnTo>
                  <a:pt x="610" y="282"/>
                </a:lnTo>
                <a:lnTo>
                  <a:pt x="526" y="286"/>
                </a:lnTo>
                <a:lnTo>
                  <a:pt x="438" y="282"/>
                </a:lnTo>
                <a:lnTo>
                  <a:pt x="358" y="278"/>
                </a:lnTo>
                <a:lnTo>
                  <a:pt x="286" y="267"/>
                </a:lnTo>
                <a:lnTo>
                  <a:pt x="217" y="255"/>
                </a:lnTo>
                <a:lnTo>
                  <a:pt x="156" y="244"/>
                </a:lnTo>
                <a:lnTo>
                  <a:pt x="103" y="225"/>
                </a:lnTo>
                <a:lnTo>
                  <a:pt x="61" y="206"/>
                </a:lnTo>
                <a:lnTo>
                  <a:pt x="26" y="187"/>
                </a:lnTo>
                <a:lnTo>
                  <a:pt x="7" y="164"/>
                </a:lnTo>
                <a:lnTo>
                  <a:pt x="0" y="141"/>
                </a:lnTo>
                <a:lnTo>
                  <a:pt x="7" y="118"/>
                </a:lnTo>
                <a:lnTo>
                  <a:pt x="26" y="95"/>
                </a:lnTo>
                <a:lnTo>
                  <a:pt x="61" y="76"/>
                </a:lnTo>
                <a:lnTo>
                  <a:pt x="103" y="57"/>
                </a:lnTo>
                <a:lnTo>
                  <a:pt x="156" y="42"/>
                </a:lnTo>
                <a:lnTo>
                  <a:pt x="217" y="27"/>
                </a:lnTo>
                <a:lnTo>
                  <a:pt x="286" y="15"/>
                </a:lnTo>
                <a:lnTo>
                  <a:pt x="358" y="8"/>
                </a:lnTo>
                <a:lnTo>
                  <a:pt x="438" y="0"/>
                </a:lnTo>
                <a:lnTo>
                  <a:pt x="526" y="0"/>
                </a:lnTo>
                <a:lnTo>
                  <a:pt x="610" y="0"/>
                </a:lnTo>
                <a:lnTo>
                  <a:pt x="690" y="8"/>
                </a:lnTo>
                <a:lnTo>
                  <a:pt x="766" y="15"/>
                </a:lnTo>
                <a:lnTo>
                  <a:pt x="835" y="27"/>
                </a:lnTo>
                <a:lnTo>
                  <a:pt x="896" y="42"/>
                </a:lnTo>
                <a:lnTo>
                  <a:pt x="949" y="57"/>
                </a:lnTo>
                <a:lnTo>
                  <a:pt x="991" y="76"/>
                </a:lnTo>
                <a:lnTo>
                  <a:pt x="1022" y="95"/>
                </a:lnTo>
                <a:lnTo>
                  <a:pt x="1045" y="118"/>
                </a:lnTo>
                <a:lnTo>
                  <a:pt x="1049" y="141"/>
                </a:lnTo>
                <a:lnTo>
                  <a:pt x="1049" y="1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5" name="Freeform 51"/>
          <p:cNvSpPr>
            <a:spLocks/>
          </p:cNvSpPr>
          <p:nvPr/>
        </p:nvSpPr>
        <p:spPr bwMode="auto">
          <a:xfrm>
            <a:off x="1762125" y="2617788"/>
            <a:ext cx="1446213" cy="342900"/>
          </a:xfrm>
          <a:custGeom>
            <a:avLst/>
            <a:gdLst/>
            <a:ahLst/>
            <a:cxnLst>
              <a:cxn ang="0">
                <a:pos x="1049" y="141"/>
              </a:cxn>
              <a:cxn ang="0">
                <a:pos x="1045" y="164"/>
              </a:cxn>
              <a:cxn ang="0">
                <a:pos x="1022" y="187"/>
              </a:cxn>
              <a:cxn ang="0">
                <a:pos x="992" y="210"/>
              </a:cxn>
              <a:cxn ang="0">
                <a:pos x="950" y="229"/>
              </a:cxn>
              <a:cxn ang="0">
                <a:pos x="897" y="244"/>
              </a:cxn>
              <a:cxn ang="0">
                <a:pos x="836" y="260"/>
              </a:cxn>
              <a:cxn ang="0">
                <a:pos x="767" y="271"/>
              </a:cxn>
              <a:cxn ang="0">
                <a:pos x="691" y="279"/>
              </a:cxn>
              <a:cxn ang="0">
                <a:pos x="611" y="283"/>
              </a:cxn>
              <a:cxn ang="0">
                <a:pos x="527" y="286"/>
              </a:cxn>
              <a:cxn ang="0">
                <a:pos x="443" y="283"/>
              </a:cxn>
              <a:cxn ang="0">
                <a:pos x="359" y="279"/>
              </a:cxn>
              <a:cxn ang="0">
                <a:pos x="286" y="271"/>
              </a:cxn>
              <a:cxn ang="0">
                <a:pos x="218" y="260"/>
              </a:cxn>
              <a:cxn ang="0">
                <a:pos x="157" y="244"/>
              </a:cxn>
              <a:cxn ang="0">
                <a:pos x="103" y="229"/>
              </a:cxn>
              <a:cxn ang="0">
                <a:pos x="61" y="210"/>
              </a:cxn>
              <a:cxn ang="0">
                <a:pos x="27" y="187"/>
              </a:cxn>
              <a:cxn ang="0">
                <a:pos x="8" y="164"/>
              </a:cxn>
              <a:cxn ang="0">
                <a:pos x="0" y="141"/>
              </a:cxn>
              <a:cxn ang="0">
                <a:pos x="8" y="119"/>
              </a:cxn>
              <a:cxn ang="0">
                <a:pos x="27" y="99"/>
              </a:cxn>
              <a:cxn ang="0">
                <a:pos x="61" y="77"/>
              </a:cxn>
              <a:cxn ang="0">
                <a:pos x="103" y="58"/>
              </a:cxn>
              <a:cxn ang="0">
                <a:pos x="157" y="42"/>
              </a:cxn>
              <a:cxn ang="0">
                <a:pos x="218" y="27"/>
              </a:cxn>
              <a:cxn ang="0">
                <a:pos x="286" y="16"/>
              </a:cxn>
              <a:cxn ang="0">
                <a:pos x="359" y="8"/>
              </a:cxn>
              <a:cxn ang="0">
                <a:pos x="443" y="0"/>
              </a:cxn>
              <a:cxn ang="0">
                <a:pos x="527" y="0"/>
              </a:cxn>
              <a:cxn ang="0">
                <a:pos x="611" y="0"/>
              </a:cxn>
              <a:cxn ang="0">
                <a:pos x="691" y="8"/>
              </a:cxn>
              <a:cxn ang="0">
                <a:pos x="767" y="16"/>
              </a:cxn>
              <a:cxn ang="0">
                <a:pos x="836" y="27"/>
              </a:cxn>
              <a:cxn ang="0">
                <a:pos x="897" y="42"/>
              </a:cxn>
              <a:cxn ang="0">
                <a:pos x="950" y="58"/>
              </a:cxn>
              <a:cxn ang="0">
                <a:pos x="992" y="77"/>
              </a:cxn>
              <a:cxn ang="0">
                <a:pos x="1022" y="99"/>
              </a:cxn>
              <a:cxn ang="0">
                <a:pos x="1045" y="119"/>
              </a:cxn>
              <a:cxn ang="0">
                <a:pos x="1049" y="141"/>
              </a:cxn>
              <a:cxn ang="0">
                <a:pos x="1049" y="141"/>
              </a:cxn>
            </a:cxnLst>
            <a:rect l="0" t="0" r="r" b="b"/>
            <a:pathLst>
              <a:path w="1049" h="286">
                <a:moveTo>
                  <a:pt x="1049" y="141"/>
                </a:moveTo>
                <a:lnTo>
                  <a:pt x="1045" y="164"/>
                </a:lnTo>
                <a:lnTo>
                  <a:pt x="1022" y="187"/>
                </a:lnTo>
                <a:lnTo>
                  <a:pt x="992" y="210"/>
                </a:lnTo>
                <a:lnTo>
                  <a:pt x="950" y="229"/>
                </a:lnTo>
                <a:lnTo>
                  <a:pt x="897" y="244"/>
                </a:lnTo>
                <a:lnTo>
                  <a:pt x="836" y="260"/>
                </a:lnTo>
                <a:lnTo>
                  <a:pt x="767" y="271"/>
                </a:lnTo>
                <a:lnTo>
                  <a:pt x="691" y="279"/>
                </a:lnTo>
                <a:lnTo>
                  <a:pt x="611" y="283"/>
                </a:lnTo>
                <a:lnTo>
                  <a:pt x="527" y="286"/>
                </a:lnTo>
                <a:lnTo>
                  <a:pt x="443" y="283"/>
                </a:lnTo>
                <a:lnTo>
                  <a:pt x="359" y="279"/>
                </a:lnTo>
                <a:lnTo>
                  <a:pt x="286" y="271"/>
                </a:lnTo>
                <a:lnTo>
                  <a:pt x="218" y="260"/>
                </a:lnTo>
                <a:lnTo>
                  <a:pt x="157" y="244"/>
                </a:lnTo>
                <a:lnTo>
                  <a:pt x="103" y="229"/>
                </a:lnTo>
                <a:lnTo>
                  <a:pt x="61" y="210"/>
                </a:lnTo>
                <a:lnTo>
                  <a:pt x="27" y="187"/>
                </a:lnTo>
                <a:lnTo>
                  <a:pt x="8" y="164"/>
                </a:lnTo>
                <a:lnTo>
                  <a:pt x="0" y="141"/>
                </a:lnTo>
                <a:lnTo>
                  <a:pt x="8" y="119"/>
                </a:lnTo>
                <a:lnTo>
                  <a:pt x="27" y="99"/>
                </a:lnTo>
                <a:lnTo>
                  <a:pt x="61" y="77"/>
                </a:lnTo>
                <a:lnTo>
                  <a:pt x="103" y="58"/>
                </a:lnTo>
                <a:lnTo>
                  <a:pt x="157" y="42"/>
                </a:lnTo>
                <a:lnTo>
                  <a:pt x="218" y="27"/>
                </a:lnTo>
                <a:lnTo>
                  <a:pt x="286" y="16"/>
                </a:lnTo>
                <a:lnTo>
                  <a:pt x="359" y="8"/>
                </a:lnTo>
                <a:lnTo>
                  <a:pt x="443" y="0"/>
                </a:lnTo>
                <a:lnTo>
                  <a:pt x="527" y="0"/>
                </a:lnTo>
                <a:lnTo>
                  <a:pt x="611" y="0"/>
                </a:lnTo>
                <a:lnTo>
                  <a:pt x="691" y="8"/>
                </a:lnTo>
                <a:lnTo>
                  <a:pt x="767" y="16"/>
                </a:lnTo>
                <a:lnTo>
                  <a:pt x="836" y="27"/>
                </a:lnTo>
                <a:lnTo>
                  <a:pt x="897" y="42"/>
                </a:lnTo>
                <a:lnTo>
                  <a:pt x="950" y="58"/>
                </a:lnTo>
                <a:lnTo>
                  <a:pt x="992" y="77"/>
                </a:lnTo>
                <a:lnTo>
                  <a:pt x="1022" y="99"/>
                </a:lnTo>
                <a:lnTo>
                  <a:pt x="1045" y="119"/>
                </a:lnTo>
                <a:lnTo>
                  <a:pt x="1049" y="141"/>
                </a:lnTo>
                <a:lnTo>
                  <a:pt x="1049" y="1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6" name="Line 52"/>
          <p:cNvSpPr>
            <a:spLocks noChangeShapeType="1"/>
          </p:cNvSpPr>
          <p:nvPr/>
        </p:nvSpPr>
        <p:spPr bwMode="auto">
          <a:xfrm flipH="1">
            <a:off x="6421438" y="1993900"/>
            <a:ext cx="115887" cy="382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7" name="Line 53"/>
          <p:cNvSpPr>
            <a:spLocks noChangeShapeType="1"/>
          </p:cNvSpPr>
          <p:nvPr/>
        </p:nvSpPr>
        <p:spPr bwMode="auto">
          <a:xfrm flipH="1">
            <a:off x="5857875" y="2536825"/>
            <a:ext cx="46355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8" name="Line 54"/>
          <p:cNvSpPr>
            <a:spLocks noChangeShapeType="1"/>
          </p:cNvSpPr>
          <p:nvPr/>
        </p:nvSpPr>
        <p:spPr bwMode="auto">
          <a:xfrm>
            <a:off x="2466975" y="2254250"/>
            <a:ext cx="22225" cy="363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9" name="Line 55"/>
          <p:cNvSpPr>
            <a:spLocks noChangeShapeType="1"/>
          </p:cNvSpPr>
          <p:nvPr/>
        </p:nvSpPr>
        <p:spPr bwMode="auto">
          <a:xfrm flipH="1">
            <a:off x="3960813" y="2746375"/>
            <a:ext cx="311150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0" name="Line 56"/>
          <p:cNvSpPr>
            <a:spLocks noChangeShapeType="1"/>
          </p:cNvSpPr>
          <p:nvPr/>
        </p:nvSpPr>
        <p:spPr bwMode="auto">
          <a:xfrm flipH="1">
            <a:off x="2252663" y="2955925"/>
            <a:ext cx="173037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1" name="Rectangle 57"/>
          <p:cNvSpPr>
            <a:spLocks noChangeArrowheads="1"/>
          </p:cNvSpPr>
          <p:nvPr/>
        </p:nvSpPr>
        <p:spPr bwMode="auto">
          <a:xfrm>
            <a:off x="1676400" y="2636838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“Consumer” ISP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22" name="Rectangle 58"/>
          <p:cNvSpPr>
            <a:spLocks noChangeArrowheads="1"/>
          </p:cNvSpPr>
          <p:nvPr/>
        </p:nvSpPr>
        <p:spPr bwMode="auto">
          <a:xfrm>
            <a:off x="498475" y="4106863"/>
            <a:ext cx="7848600" cy="1828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Mid 1990’s, NSF relinquished control of the Internet backbone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We have many commercial backbone providers (UUNet/Worldcomm, Sprint, MCI, ...)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Mesh connectivity, multi-homed networks,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Loops galore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Need a new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37946-22BD-47DB-9EA6-5BC4BB70A50C}" type="slidenum">
              <a:rPr lang="en-US"/>
              <a:pPr/>
              <a:t>32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Stub</a:t>
            </a:r>
            <a:r>
              <a:rPr lang="en-US"/>
              <a:t>: only connected to one other AS; carries local traffic only (can use default path to its parent AS, and does not necessarily have an AS number)</a:t>
            </a:r>
          </a:p>
          <a:p>
            <a:r>
              <a:rPr lang="en-US">
                <a:solidFill>
                  <a:srgbClr val="000099"/>
                </a:solidFill>
              </a:rPr>
              <a:t>Multi-homed</a:t>
            </a:r>
            <a:r>
              <a:rPr lang="en-US"/>
              <a:t>: connected to multiple ASM’s, but refuses to carry transit traffic</a:t>
            </a:r>
          </a:p>
          <a:p>
            <a:r>
              <a:rPr lang="en-US">
                <a:solidFill>
                  <a:srgbClr val="000099"/>
                </a:solidFill>
              </a:rPr>
              <a:t>Transit</a:t>
            </a:r>
            <a:r>
              <a:rPr lang="en-US"/>
              <a:t>: allows traffic from other ASM’s to cross it.</a:t>
            </a:r>
          </a:p>
          <a:p>
            <a:endParaRPr lang="en-US"/>
          </a:p>
          <a:p>
            <a:r>
              <a:rPr lang="en-US"/>
              <a:t>Need a protocol that can handle this general connectivity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3B104-D8C6-472D-BB7D-2A9D27AF1AA9}" type="slidenum">
              <a:rPr lang="en-US"/>
              <a:pPr/>
              <a:t>33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vs Optimality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3663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Each domain can choose its own interior routing protocol (intradomain)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It can choose any scheme to assign metrics (i.e. costs) to its interior paths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No consistency between ASM’s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Value of 1000 in one AS may be great, but awful at another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Impossible to find the least cost path to a destination AS.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Best you can do is find “a path”.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Each AS advertises “reachability information”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/>
              <a:t>I can reach AS n and it contains networks 129.18.0.0/16 and 100.18.0.0/16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/>
              <a:t>No cost is given.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77E79-5715-4FC1-ACDB-4C6032AC0C2E}" type="slidenum">
              <a:rPr lang="en-US"/>
              <a:pPr/>
              <a:t>34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Freedom (must avoid loops)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7924800" cy="3886200"/>
          </a:xfrm>
        </p:spPr>
        <p:txBody>
          <a:bodyPr/>
          <a:lstStyle/>
          <a:p>
            <a:endParaRPr lang="en-US"/>
          </a:p>
          <a:p>
            <a:r>
              <a:rPr lang="en-US"/>
              <a:t>Short-lived or long-lived routing loops are devastating</a:t>
            </a:r>
          </a:p>
          <a:p>
            <a:pPr lvl="1"/>
            <a:r>
              <a:rPr lang="en-US"/>
              <a:t>The traffic of an entire AS could be interrupted</a:t>
            </a:r>
          </a:p>
          <a:p>
            <a:pPr lvl="1"/>
            <a:r>
              <a:rPr lang="en-US"/>
              <a:t>Looping packets would cause congestion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AS2 announces to AS3 it can reach AS0</a:t>
            </a:r>
          </a:p>
          <a:p>
            <a:pPr lvl="1"/>
            <a:r>
              <a:rPr lang="en-US"/>
              <a:t>AS3 announces to AS4 it can reach AS0</a:t>
            </a:r>
          </a:p>
          <a:p>
            <a:pPr lvl="1"/>
            <a:r>
              <a:rPr lang="en-US"/>
              <a:t>AS4 announces to AS2 it can reach AS0</a:t>
            </a:r>
          </a:p>
          <a:p>
            <a:pPr lvl="1"/>
            <a:r>
              <a:rPr lang="en-US"/>
              <a:t>AS2 chooses AS4 as its next hop to AS0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372745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AS1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09905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AS2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624205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AS3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5708650" y="23431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AS4</a:t>
            </a:r>
          </a:p>
        </p:txBody>
      </p:sp>
      <p:sp>
        <p:nvSpPr>
          <p:cNvPr id="315400" name="Line 8"/>
          <p:cNvSpPr>
            <a:spLocks noChangeShapeType="1"/>
          </p:cNvSpPr>
          <p:nvPr/>
        </p:nvSpPr>
        <p:spPr bwMode="auto">
          <a:xfrm>
            <a:off x="4260850" y="18859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>
            <a:off x="5632450" y="18859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5334000" y="203835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H="1">
            <a:off x="6248400" y="203835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228600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AS0</a:t>
            </a:r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>
            <a:off x="2819400" y="18859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B1F73-27E4-494E-A047-E92470B662E7}" type="slidenum">
              <a:rPr lang="en-US"/>
              <a:pPr/>
              <a:t>35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Flexible Routing Policies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We could choose the path with least # of AS-hops</a:t>
            </a:r>
          </a:p>
          <a:p>
            <a:r>
              <a:rPr lang="en-US" sz="2000" dirty="0"/>
              <a:t>However, other factors may be more important:</a:t>
            </a:r>
          </a:p>
          <a:p>
            <a:pPr lvl="1"/>
            <a:r>
              <a:rPr lang="en-US" sz="2000" dirty="0"/>
              <a:t>An AS may prefer a neighboring AS according to:</a:t>
            </a:r>
          </a:p>
          <a:p>
            <a:pPr lvl="2"/>
            <a:r>
              <a:rPr lang="en-US" sz="1800" dirty="0"/>
              <a:t>Some economic relationship</a:t>
            </a:r>
          </a:p>
          <a:p>
            <a:pPr lvl="2"/>
            <a:r>
              <a:rPr lang="en-US" sz="1800" dirty="0"/>
              <a:t>Level of trust (may not trust some ASM’s)</a:t>
            </a:r>
          </a:p>
          <a:p>
            <a:pPr lvl="1"/>
            <a:r>
              <a:rPr lang="en-US" sz="2000" dirty="0"/>
              <a:t>Also, each AS is not forced to disclose its </a:t>
            </a:r>
            <a:r>
              <a:rPr lang="en-US" sz="2000" dirty="0" err="1"/>
              <a:t>reachability</a:t>
            </a:r>
            <a:endParaRPr lang="en-US" sz="2000" dirty="0"/>
          </a:p>
          <a:p>
            <a:pPr lvl="2"/>
            <a:r>
              <a:rPr lang="en-US" sz="1800" u="sng" dirty="0"/>
              <a:t>Multi-homed ASM’s prevent through traffic by not announcing </a:t>
            </a:r>
            <a:r>
              <a:rPr lang="en-US" sz="1800" u="sng" dirty="0" err="1"/>
              <a:t>reachability</a:t>
            </a:r>
            <a:endParaRPr lang="en-US" sz="1800" u="sng" dirty="0"/>
          </a:p>
          <a:p>
            <a:endParaRPr lang="en-US" sz="2000" dirty="0"/>
          </a:p>
          <a:p>
            <a:r>
              <a:rPr lang="en-US" sz="2000" dirty="0"/>
              <a:t>Thus, domains should have the freedom to choose their path to each destination domain (flexible routing policy)</a:t>
            </a:r>
          </a:p>
          <a:p>
            <a:r>
              <a:rPr lang="en-US" sz="2000" dirty="0"/>
              <a:t>The whole point is to find a “good” path not an optimal one.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977432-BD5A-4408-9D09-5DF660426E43}" type="slidenum">
              <a:rPr lang="en-US"/>
              <a:pPr/>
              <a:t>36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216900" cy="685800"/>
          </a:xfrm>
        </p:spPr>
        <p:txBody>
          <a:bodyPr/>
          <a:lstStyle/>
          <a:p>
            <a:r>
              <a:rPr lang="en-US"/>
              <a:t>Review: intradomain routing protocols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intradomain</a:t>
            </a:r>
            <a:r>
              <a:rPr lang="en-US" dirty="0"/>
              <a:t> routing protocols</a:t>
            </a:r>
          </a:p>
          <a:p>
            <a:pPr lvl="1"/>
            <a:r>
              <a:rPr lang="en-US" dirty="0"/>
              <a:t>Routing Information Protocol (RIP)</a:t>
            </a:r>
          </a:p>
          <a:p>
            <a:pPr lvl="2"/>
            <a:r>
              <a:rPr lang="en-US" dirty="0"/>
              <a:t>From the early Internet</a:t>
            </a:r>
          </a:p>
          <a:p>
            <a:pPr lvl="2"/>
            <a:r>
              <a:rPr lang="en-US" dirty="0"/>
              <a:t>Part of Berkeley Software Distribution (BSD) Unix</a:t>
            </a:r>
          </a:p>
          <a:p>
            <a:pPr lvl="2"/>
            <a:r>
              <a:rPr lang="en-US" u="sng" dirty="0"/>
              <a:t>Distance vector algorithm</a:t>
            </a:r>
          </a:p>
          <a:p>
            <a:pPr lvl="2"/>
            <a:r>
              <a:rPr lang="en-US" dirty="0"/>
              <a:t>Based on hop count (infinity set to 16 hops)</a:t>
            </a:r>
          </a:p>
          <a:p>
            <a:pPr lvl="1"/>
            <a:r>
              <a:rPr lang="en-US" dirty="0"/>
              <a:t>Open Shortest Path First (OSPF)</a:t>
            </a:r>
          </a:p>
          <a:p>
            <a:pPr lvl="2"/>
            <a:r>
              <a:rPr lang="en-US" dirty="0"/>
              <a:t>Internet Standard (RFC 2328)</a:t>
            </a:r>
          </a:p>
          <a:p>
            <a:pPr lvl="2"/>
            <a:r>
              <a:rPr lang="en-US" u="sng" dirty="0"/>
              <a:t>Link state algorithm</a:t>
            </a:r>
          </a:p>
          <a:p>
            <a:pPr lvl="2"/>
            <a:r>
              <a:rPr lang="en-US" dirty="0"/>
              <a:t>Authenticates messages</a:t>
            </a:r>
          </a:p>
          <a:p>
            <a:pPr lvl="2"/>
            <a:r>
              <a:rPr lang="en-US" dirty="0"/>
              <a:t>Load balances across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50315-177B-4320-89A5-D0007F5615DC}" type="slidenum">
              <a:rPr lang="en-US"/>
              <a:pPr/>
              <a:t>37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not DV or </a:t>
            </a:r>
            <a:r>
              <a:rPr lang="en-US" sz="2800" dirty="0" smtClean="0"/>
              <a:t>Link-State for </a:t>
            </a:r>
            <a:r>
              <a:rPr lang="en-US" sz="2800" dirty="0" err="1" smtClean="0"/>
              <a:t>interdomain</a:t>
            </a:r>
            <a:r>
              <a:rPr lang="en-US" sz="2800" dirty="0" smtClean="0"/>
              <a:t> routing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848600" cy="5105400"/>
          </a:xfrm>
        </p:spPr>
        <p:txBody>
          <a:bodyPr/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dirty="0"/>
              <a:t>Link-State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/>
              <a:t>Too much overhead O(N</a:t>
            </a:r>
            <a:r>
              <a:rPr lang="en-US" sz="2000" baseline="30000" dirty="0"/>
              <a:t>2</a:t>
            </a:r>
            <a:r>
              <a:rPr lang="en-US" sz="2000" dirty="0"/>
              <a:t>) message and processing overhead. 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/>
              <a:t>Even for </a:t>
            </a:r>
            <a:r>
              <a:rPr lang="en-US" sz="2000" dirty="0" err="1"/>
              <a:t>intradomain</a:t>
            </a:r>
            <a:r>
              <a:rPr lang="en-US" sz="2000" dirty="0"/>
              <a:t> routing it has too much overhead</a:t>
            </a:r>
          </a:p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dirty="0"/>
              <a:t>Distance Vector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/>
              <a:t>Slow to converge (counting to infinity)</a:t>
            </a:r>
          </a:p>
          <a:p>
            <a:pPr lvl="2">
              <a:lnSpc>
                <a:spcPts val="2880"/>
              </a:lnSpc>
              <a:spcBef>
                <a:spcPct val="0"/>
              </a:spcBef>
            </a:pPr>
            <a:r>
              <a:rPr lang="en-US" dirty="0"/>
              <a:t>We may choose all links to have a cost of “1”, but short-lived loops still would exist</a:t>
            </a:r>
          </a:p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tx2"/>
                </a:solidFill>
              </a:rPr>
              <a:t>Need </a:t>
            </a:r>
            <a:r>
              <a:rPr lang="en-US" dirty="0">
                <a:solidFill>
                  <a:schemeClr val="tx2"/>
                </a:solidFill>
              </a:rPr>
              <a:t>for flexible policies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>
                <a:solidFill>
                  <a:schemeClr val="tx2"/>
                </a:solidFill>
              </a:rPr>
              <a:t>Neither of the above two supports flexible policies</a:t>
            </a:r>
            <a:r>
              <a:rPr lang="en-US" sz="2000" dirty="0"/>
              <a:t>, because the entire path information is needed</a:t>
            </a:r>
            <a:r>
              <a:rPr lang="en-US" sz="2000" dirty="0" smtClean="0"/>
              <a:t>.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 smtClean="0"/>
              <a:t>Both of the above look for </a:t>
            </a:r>
            <a:r>
              <a:rPr lang="en-US" sz="2000" u="sng" dirty="0" smtClean="0"/>
              <a:t>min-cost paths</a:t>
            </a:r>
            <a:r>
              <a:rPr lang="en-US" sz="2000" dirty="0" smtClean="0"/>
              <a:t>, not flexible enough to implement routing policies.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95E042-9187-4277-8923-AF235DBEAE08}" type="slidenum">
              <a:rPr lang="en-US"/>
              <a:pPr/>
              <a:t>38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7538"/>
            <a:ext cx="8305800" cy="519112"/>
          </a:xfrm>
        </p:spPr>
        <p:txBody>
          <a:bodyPr/>
          <a:lstStyle/>
          <a:p>
            <a:r>
              <a:rPr lang="en-US"/>
              <a:t>BGP-4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0292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/>
              <a:t>Current standard interdomain routing protocol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/>
              <a:t>Assumption</a:t>
            </a:r>
          </a:p>
          <a:p>
            <a:pPr lvl="1">
              <a:lnSpc>
                <a:spcPct val="80000"/>
              </a:lnSpc>
              <a:spcAft>
                <a:spcPct val="30000"/>
              </a:spcAft>
              <a:buFontTx/>
              <a:buNone/>
            </a:pPr>
            <a:r>
              <a:rPr lang="en-US" sz="2400"/>
              <a:t>Internet is an arbitrarily interconnected set of AS’s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/>
              <a:t>Traffic</a:t>
            </a:r>
          </a:p>
          <a:p>
            <a:pPr lvl="1">
              <a:lnSpc>
                <a:spcPct val="80000"/>
              </a:lnSpc>
              <a:spcAft>
                <a:spcPct val="30000"/>
              </a:spcAft>
            </a:pPr>
            <a:r>
              <a:rPr lang="en-US" sz="2400"/>
              <a:t>Local: Begins or ends within an AS</a:t>
            </a:r>
          </a:p>
          <a:p>
            <a:pPr lvl="1">
              <a:lnSpc>
                <a:spcPct val="80000"/>
              </a:lnSpc>
              <a:spcAft>
                <a:spcPct val="30000"/>
              </a:spcAft>
            </a:pPr>
            <a:r>
              <a:rPr lang="en-US" sz="2400"/>
              <a:t>Transit: Moves through an AS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/>
              <a:t>Each AS has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Border routers (one or more)</a:t>
            </a:r>
          </a:p>
          <a:p>
            <a:pPr lvl="2">
              <a:lnSpc>
                <a:spcPct val="80000"/>
              </a:lnSpc>
            </a:pPr>
            <a:r>
              <a:rPr lang="en-US"/>
              <a:t>Connects an AS to the Internet</a:t>
            </a:r>
          </a:p>
          <a:p>
            <a:pPr lvl="2">
              <a:lnSpc>
                <a:spcPct val="80000"/>
              </a:lnSpc>
            </a:pPr>
            <a:r>
              <a:rPr lang="en-US"/>
              <a:t>Used for default external route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BGP speakers (one or more)</a:t>
            </a:r>
            <a:endParaRPr lang="en-US" sz="3600"/>
          </a:p>
          <a:p>
            <a:pPr lvl="2">
              <a:lnSpc>
                <a:spcPct val="80000"/>
              </a:lnSpc>
              <a:spcAft>
                <a:spcPct val="30000"/>
              </a:spcAft>
            </a:pPr>
            <a:r>
              <a:rPr lang="en-US"/>
              <a:t>Routers that participate in the interdomain routing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695B2-8A50-4AA0-A838-801A968F0BCA}" type="slidenum">
              <a:rPr lang="en-US"/>
              <a:pPr/>
              <a:t>39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BGP-4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30000"/>
              </a:spcAft>
            </a:pPr>
            <a:r>
              <a:rPr lang="en-US"/>
              <a:t>Neither link-state nor distance-vector</a:t>
            </a:r>
          </a:p>
          <a:p>
            <a:pPr>
              <a:spcAft>
                <a:spcPct val="30000"/>
              </a:spcAft>
            </a:pPr>
            <a:r>
              <a:rPr lang="en-US"/>
              <a:t>BGP speakers advertise, </a:t>
            </a:r>
            <a:r>
              <a:rPr lang="en-US">
                <a:solidFill>
                  <a:srgbClr val="0033CC"/>
                </a:solidFill>
              </a:rPr>
              <a:t>for each network N</a:t>
            </a:r>
            <a:r>
              <a:rPr lang="en-US"/>
              <a:t>, </a:t>
            </a:r>
          </a:p>
          <a:p>
            <a:pPr lvl="1">
              <a:spcAft>
                <a:spcPct val="30000"/>
              </a:spcAft>
            </a:pPr>
            <a:r>
              <a:rPr lang="en-US" sz="2400">
                <a:solidFill>
                  <a:srgbClr val="0000FF"/>
                </a:solidFill>
              </a:rPr>
              <a:t>The full path (list) of ASM’s</a:t>
            </a:r>
            <a:r>
              <a:rPr lang="en-US" sz="2400"/>
              <a:t> to reach network N</a:t>
            </a:r>
          </a:p>
          <a:p>
            <a:pPr>
              <a:spcAft>
                <a:spcPct val="30000"/>
              </a:spcAft>
            </a:pPr>
            <a:r>
              <a:rPr lang="en-US"/>
              <a:t>Loops are avoided by not choosing a neighbor’s path if it contains your own AS ID.</a:t>
            </a:r>
          </a:p>
          <a:p>
            <a:pPr>
              <a:spcAft>
                <a:spcPct val="30000"/>
              </a:spcAft>
            </a:pPr>
            <a:r>
              <a:rPr lang="en-US">
                <a:solidFill>
                  <a:schemeClr val="tx2"/>
                </a:solidFill>
              </a:rPr>
              <a:t>Only one path is advertised even if many are available</a:t>
            </a:r>
            <a:r>
              <a:rPr lang="en-US"/>
              <a:t>.</a:t>
            </a:r>
          </a:p>
          <a:p>
            <a:pPr lvl="1">
              <a:spcAft>
                <a:spcPct val="30000"/>
              </a:spcAft>
            </a:pPr>
            <a:r>
              <a:rPr lang="en-US" sz="2400"/>
              <a:t>Advertise the route that you have chosen according to your routing policies.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972D59-4B7F-4978-831C-620E8B565FDB}" type="slidenum">
              <a:rPr lang="en-US"/>
              <a:pPr/>
              <a:t>4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of Scale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Inefficient address allocation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Most physical networks (i.e. LANs) have only about 100 hosts or less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Assigning class A or B to them would be wasteful.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Solution: </a:t>
            </a:r>
            <a:r>
              <a:rPr lang="en-US" sz="2000" dirty="0" err="1">
                <a:solidFill>
                  <a:srgbClr val="0033CC"/>
                </a:solidFill>
              </a:rPr>
              <a:t>subnetting</a:t>
            </a:r>
            <a:endParaRPr lang="en-US" sz="2000" dirty="0">
              <a:solidFill>
                <a:srgbClr val="0033CC"/>
              </a:solidFill>
            </a:endParaRPr>
          </a:p>
          <a:p>
            <a:pPr marL="876300" lvl="1" indent="-4191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Too many networks for routing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Networks at the core need to be “aware” of each class A, B, and C network number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Too many </a:t>
            </a:r>
            <a:r>
              <a:rPr lang="en-US" sz="2000" dirty="0" smtClean="0"/>
              <a:t>networks! </a:t>
            </a:r>
            <a:r>
              <a:rPr lang="en-US" sz="2000" dirty="0"/>
              <a:t>Routing tables don’t scale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Solution: </a:t>
            </a:r>
            <a:r>
              <a:rPr lang="en-US" sz="2000" dirty="0">
                <a:solidFill>
                  <a:srgbClr val="0033CC"/>
                </a:solidFill>
              </a:rPr>
              <a:t>CIDR</a:t>
            </a:r>
          </a:p>
          <a:p>
            <a:pPr marL="457200" indent="-457200">
              <a:lnSpc>
                <a:spcPct val="90000"/>
              </a:lnSpc>
            </a:pPr>
            <a:endParaRPr lang="en-US" sz="2000" dirty="0"/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We will tackle each of these in </a:t>
            </a:r>
            <a:r>
              <a:rPr lang="en-US" sz="2000" dirty="0" smtClean="0"/>
              <a:t>turn (i.e. we start with 1 above)</a:t>
            </a:r>
            <a:endParaRPr lang="en-US" sz="2000" dirty="0"/>
          </a:p>
          <a:p>
            <a:pPr marL="457200" indent="-457200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2B658-3FB1-4359-BCCD-79CE037AC51E}" type="slidenum">
              <a:rPr lang="en-US"/>
              <a:pPr/>
              <a:t>40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BGP-4 path advertisements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78775" cy="18192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000"/>
              <a:t>Example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000"/>
              <a:t>AS10 advertises 131.141/16 and 192.10.20/24 as local networks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000"/>
              <a:t>AS6 advertises same networks with path (AS6, AS10)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000"/>
              <a:t>AS19 advertises same networks with path (AS19, AS6, AS10)</a:t>
            </a:r>
          </a:p>
        </p:txBody>
      </p:sp>
      <p:grpSp>
        <p:nvGrpSpPr>
          <p:cNvPr id="281613" name="Group 13"/>
          <p:cNvGrpSpPr>
            <a:grpSpLocks/>
          </p:cNvGrpSpPr>
          <p:nvPr/>
        </p:nvGrpSpPr>
        <p:grpSpPr bwMode="auto">
          <a:xfrm>
            <a:off x="5181600" y="3995738"/>
            <a:ext cx="1066800" cy="1295400"/>
            <a:chOff x="3744" y="2832"/>
            <a:chExt cx="672" cy="816"/>
          </a:xfrm>
        </p:grpSpPr>
        <p:sp>
          <p:nvSpPr>
            <p:cNvPr id="281607" name="Oval 7"/>
            <p:cNvSpPr>
              <a:spLocks noChangeArrowheads="1"/>
            </p:cNvSpPr>
            <p:nvPr/>
          </p:nvSpPr>
          <p:spPr bwMode="auto">
            <a:xfrm>
              <a:off x="3744" y="2832"/>
              <a:ext cx="672" cy="240"/>
            </a:xfrm>
            <a:prstGeom prst="ellipse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AS10</a:t>
              </a:r>
            </a:p>
          </p:txBody>
        </p:sp>
        <p:sp>
          <p:nvSpPr>
            <p:cNvPr id="281608" name="Oval 8"/>
            <p:cNvSpPr>
              <a:spLocks noChangeArrowheads="1"/>
            </p:cNvSpPr>
            <p:nvPr/>
          </p:nvSpPr>
          <p:spPr bwMode="auto">
            <a:xfrm>
              <a:off x="3744" y="3408"/>
              <a:ext cx="672" cy="240"/>
            </a:xfrm>
            <a:prstGeom prst="ellipse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AS18</a:t>
              </a:r>
            </a:p>
          </p:txBody>
        </p:sp>
      </p:grpSp>
      <p:grpSp>
        <p:nvGrpSpPr>
          <p:cNvPr id="281615" name="Group 15"/>
          <p:cNvGrpSpPr>
            <a:grpSpLocks/>
          </p:cNvGrpSpPr>
          <p:nvPr/>
        </p:nvGrpSpPr>
        <p:grpSpPr bwMode="auto">
          <a:xfrm>
            <a:off x="1524000" y="4491038"/>
            <a:ext cx="1819275" cy="495300"/>
            <a:chOff x="1440" y="3144"/>
            <a:chExt cx="1146" cy="312"/>
          </a:xfrm>
        </p:grpSpPr>
        <p:sp>
          <p:nvSpPr>
            <p:cNvPr id="281605" name="Oval 5"/>
            <p:cNvSpPr>
              <a:spLocks noChangeArrowheads="1"/>
            </p:cNvSpPr>
            <p:nvPr/>
          </p:nvSpPr>
          <p:spPr bwMode="auto">
            <a:xfrm>
              <a:off x="1440" y="3216"/>
              <a:ext cx="672" cy="240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AS19</a:t>
              </a:r>
            </a:p>
          </p:txBody>
        </p:sp>
        <p:cxnSp>
          <p:nvCxnSpPr>
            <p:cNvPr id="281609" name="AutoShape 9"/>
            <p:cNvCxnSpPr>
              <a:cxnSpLocks noChangeShapeType="1"/>
              <a:stCxn id="281605" idx="7"/>
              <a:endCxn id="281606" idx="2"/>
            </p:cNvCxnSpPr>
            <p:nvPr/>
          </p:nvCxnSpPr>
          <p:spPr bwMode="auto">
            <a:xfrm flipV="1">
              <a:off x="2014" y="3144"/>
              <a:ext cx="572" cy="1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81614" name="Group 14"/>
          <p:cNvGrpSpPr>
            <a:grpSpLocks/>
          </p:cNvGrpSpPr>
          <p:nvPr/>
        </p:nvGrpSpPr>
        <p:grpSpPr bwMode="auto">
          <a:xfrm>
            <a:off x="3352800" y="4186238"/>
            <a:ext cx="1819275" cy="914400"/>
            <a:chOff x="2592" y="2952"/>
            <a:chExt cx="1146" cy="576"/>
          </a:xfrm>
        </p:grpSpPr>
        <p:sp>
          <p:nvSpPr>
            <p:cNvPr id="281606" name="Oval 6"/>
            <p:cNvSpPr>
              <a:spLocks noChangeArrowheads="1"/>
            </p:cNvSpPr>
            <p:nvPr/>
          </p:nvSpPr>
          <p:spPr bwMode="auto">
            <a:xfrm>
              <a:off x="2592" y="3024"/>
              <a:ext cx="672" cy="24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AS6</a:t>
              </a:r>
            </a:p>
          </p:txBody>
        </p:sp>
        <p:cxnSp>
          <p:nvCxnSpPr>
            <p:cNvPr id="281610" name="AutoShape 10"/>
            <p:cNvCxnSpPr>
              <a:cxnSpLocks noChangeShapeType="1"/>
              <a:stCxn id="281606" idx="5"/>
              <a:endCxn id="281608" idx="2"/>
            </p:cNvCxnSpPr>
            <p:nvPr/>
          </p:nvCxnSpPr>
          <p:spPr bwMode="auto">
            <a:xfrm>
              <a:off x="3166" y="3235"/>
              <a:ext cx="572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1611" name="AutoShape 11"/>
            <p:cNvCxnSpPr>
              <a:cxnSpLocks noChangeShapeType="1"/>
              <a:stCxn id="281606" idx="7"/>
              <a:endCxn id="281607" idx="2"/>
            </p:cNvCxnSpPr>
            <p:nvPr/>
          </p:nvCxnSpPr>
          <p:spPr bwMode="auto">
            <a:xfrm flipV="1">
              <a:off x="3166" y="2952"/>
              <a:ext cx="572" cy="1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6172200" y="3843338"/>
            <a:ext cx="1371600" cy="623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131.141/16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192.10.20/24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F0CC71-B264-48FC-AE01-AF64EF259F11}" type="slidenum">
              <a:rPr lang="en-US"/>
              <a:pPr/>
              <a:t>41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Connectivity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dirty="0"/>
              <a:t>Neighboring </a:t>
            </a:r>
            <a:r>
              <a:rPr lang="en-US" dirty="0" smtClean="0"/>
              <a:t>(peer) BGP </a:t>
            </a:r>
            <a:r>
              <a:rPr lang="en-US" dirty="0"/>
              <a:t>speakers connect to each other using TCP (reliable)</a:t>
            </a:r>
          </a:p>
          <a:p>
            <a:pPr>
              <a:spcAft>
                <a:spcPct val="20000"/>
              </a:spcAft>
            </a:pPr>
            <a:r>
              <a:rPr lang="en-US" dirty="0"/>
              <a:t>Information is not “refreshed”</a:t>
            </a:r>
          </a:p>
          <a:p>
            <a:pPr>
              <a:spcAft>
                <a:spcPct val="20000"/>
              </a:spcAft>
            </a:pPr>
            <a:r>
              <a:rPr lang="en-US" dirty="0"/>
              <a:t>Only “keep-alive” messages are sent periodically to each neighbor.</a:t>
            </a:r>
          </a:p>
          <a:p>
            <a:pPr>
              <a:spcAft>
                <a:spcPct val="20000"/>
              </a:spcAft>
            </a:pPr>
            <a:r>
              <a:rPr lang="en-US" dirty="0"/>
              <a:t>Advertised paths, if no longer existent, must be </a:t>
            </a:r>
            <a:r>
              <a:rPr lang="en-US" dirty="0">
                <a:solidFill>
                  <a:srgbClr val="0033CC"/>
                </a:solidFill>
              </a:rPr>
              <a:t>withdrawn explicitly</a:t>
            </a:r>
            <a:r>
              <a:rPr lang="en-US" dirty="0"/>
              <a:t>.</a:t>
            </a:r>
          </a:p>
          <a:p>
            <a:pPr lvl="1">
              <a:spcAft>
                <a:spcPct val="20000"/>
              </a:spcAft>
            </a:pPr>
            <a:r>
              <a:rPr lang="en-US" dirty="0"/>
              <a:t>Thus, a router has two explicitly tell its neighbors a path is no longer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BB2B9-B969-4D1E-B875-EECE97A609BB}" type="slidenum">
              <a:rPr lang="en-US"/>
              <a:pPr/>
              <a:t>42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BGP Speakers per AS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3773488" cy="4419600"/>
          </a:xfrm>
        </p:spPr>
        <p:txBody>
          <a:bodyPr/>
          <a:lstStyle/>
          <a:p>
            <a:r>
              <a:rPr lang="en-US" sz="2000" dirty="0"/>
              <a:t>Two types of neighbors</a:t>
            </a:r>
          </a:p>
          <a:p>
            <a:pPr lvl="1"/>
            <a:r>
              <a:rPr lang="en-US" sz="2000" dirty="0"/>
              <a:t>Internal: in the same AS, use </a:t>
            </a:r>
            <a:r>
              <a:rPr lang="en-US" sz="2000" dirty="0" err="1"/>
              <a:t>iBGP</a:t>
            </a:r>
            <a:r>
              <a:rPr lang="en-US" sz="2000" dirty="0"/>
              <a:t> protocol</a:t>
            </a:r>
          </a:p>
          <a:p>
            <a:pPr lvl="1"/>
            <a:r>
              <a:rPr lang="en-US" sz="2000" dirty="0"/>
              <a:t>External: in a different AS, use </a:t>
            </a:r>
            <a:r>
              <a:rPr lang="en-US" sz="2000" dirty="0" err="1"/>
              <a:t>eBGP</a:t>
            </a:r>
            <a:r>
              <a:rPr lang="en-US" sz="2000" dirty="0"/>
              <a:t> protocol</a:t>
            </a:r>
          </a:p>
          <a:p>
            <a:endParaRPr lang="en-US" sz="2000" dirty="0"/>
          </a:p>
          <a:p>
            <a:r>
              <a:rPr lang="en-US" sz="2000" dirty="0"/>
              <a:t>Full TCP connectivity with internal neighbors.</a:t>
            </a:r>
          </a:p>
          <a:p>
            <a:pPr lvl="1"/>
            <a:r>
              <a:rPr lang="en-US" sz="2000" dirty="0"/>
              <a:t>All internal neighbors share the routes they learned from outside ASM’s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u="sng" dirty="0" smtClean="0"/>
              <a:t>Internal neighbors may be multiple hops away!</a:t>
            </a:r>
            <a:endParaRPr lang="en-US" sz="2000" u="sng" dirty="0"/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307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86275" y="1439863"/>
            <a:ext cx="4219575" cy="23447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803351-87F5-410D-8E06-FCD4F89D2701}" type="slidenum">
              <a:rPr lang="en-US"/>
              <a:pPr/>
              <a:t>43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everything more scalable?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levels of the hierarchy</a:t>
            </a:r>
          </a:p>
          <a:p>
            <a:pPr lvl="1"/>
            <a:r>
              <a:rPr lang="en-US" dirty="0" smtClean="0"/>
              <a:t>Outside of an AS (</a:t>
            </a:r>
            <a:r>
              <a:rPr lang="en-US" dirty="0" err="1" smtClean="0"/>
              <a:t>interdomain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an AS (</a:t>
            </a:r>
            <a:r>
              <a:rPr lang="en-US" dirty="0" err="1"/>
              <a:t>intradomain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Interdomain</a:t>
            </a:r>
            <a:r>
              <a:rPr lang="en-US" dirty="0"/>
              <a:t>: Finding the next-hop AS and its border router is scalable: </a:t>
            </a:r>
            <a:r>
              <a:rPr lang="en-US" dirty="0" smtClean="0"/>
              <a:t>there are less </a:t>
            </a:r>
            <a:r>
              <a:rPr lang="en-US" dirty="0" err="1" smtClean="0"/>
              <a:t>ASms</a:t>
            </a:r>
            <a:r>
              <a:rPr lang="en-US" dirty="0" smtClean="0"/>
              <a:t> than networks.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Intradomain</a:t>
            </a:r>
            <a:r>
              <a:rPr lang="en-US" dirty="0"/>
              <a:t>: Within an AS you must find a path to the border router (done by, e.g., OSPF protocol)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561D5D-1606-4971-A11A-434C25D09DB7}" type="slidenum">
              <a:rPr lang="en-US"/>
              <a:pPr/>
              <a:t>44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508000"/>
            <a:ext cx="8277225" cy="685800"/>
          </a:xfrm>
        </p:spPr>
        <p:txBody>
          <a:bodyPr/>
          <a:lstStyle/>
          <a:p>
            <a:r>
              <a:rPr lang="en-US"/>
              <a:t>Integrating Interdomain and Intradomain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217863"/>
            <a:ext cx="7696200" cy="2725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Customer AS: how to reach the </a:t>
            </a:r>
            <a:r>
              <a:rPr lang="en-US" sz="1800" dirty="0" smtClean="0"/>
              <a:t>outside world?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It is a stub AS</a:t>
            </a:r>
          </a:p>
          <a:p>
            <a:pPr lvl="1">
              <a:lnSpc>
                <a:spcPct val="90000"/>
              </a:lnSpc>
            </a:pPr>
            <a:r>
              <a:rPr lang="en-US" sz="1800" u="sng" dirty="0" smtClean="0"/>
              <a:t>Assume only </a:t>
            </a:r>
            <a:r>
              <a:rPr lang="en-US" sz="1800" u="sng" dirty="0"/>
              <a:t>the border router speaks BGP </a:t>
            </a:r>
            <a:r>
              <a:rPr lang="en-US" sz="1800" dirty="0"/>
              <a:t>(interior routers do not)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</a:rPr>
              <a:t>How do non-BGP speakers in AS10 learn how to reach the Internet</a:t>
            </a:r>
            <a:r>
              <a:rPr lang="en-US" sz="18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border router “injects” a default path into the </a:t>
            </a:r>
            <a:r>
              <a:rPr lang="en-US" sz="1800" dirty="0" err="1"/>
              <a:t>intradomain</a:t>
            </a:r>
            <a:r>
              <a:rPr lang="en-US" sz="1800" dirty="0"/>
              <a:t> protocol (e.g. OSPF or RIP)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All traffic from customer is sent via the border router to the service provider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333830" name="Oval 6"/>
          <p:cNvSpPr>
            <a:spLocks noChangeArrowheads="1"/>
          </p:cNvSpPr>
          <p:nvPr/>
        </p:nvSpPr>
        <p:spPr bwMode="auto">
          <a:xfrm>
            <a:off x="5334000" y="18288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AS10</a:t>
            </a:r>
          </a:p>
        </p:txBody>
      </p:sp>
      <p:sp>
        <p:nvSpPr>
          <p:cNvPr id="333831" name="Oval 7"/>
          <p:cNvSpPr>
            <a:spLocks noChangeArrowheads="1"/>
          </p:cNvSpPr>
          <p:nvPr/>
        </p:nvSpPr>
        <p:spPr bwMode="auto">
          <a:xfrm>
            <a:off x="5334000" y="27432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AS18</a:t>
            </a:r>
          </a:p>
        </p:txBody>
      </p:sp>
      <p:sp>
        <p:nvSpPr>
          <p:cNvPr id="333833" name="Oval 9"/>
          <p:cNvSpPr>
            <a:spLocks noChangeArrowheads="1"/>
          </p:cNvSpPr>
          <p:nvPr/>
        </p:nvSpPr>
        <p:spPr bwMode="auto">
          <a:xfrm>
            <a:off x="1676400" y="2438400"/>
            <a:ext cx="1066800" cy="381000"/>
          </a:xfrm>
          <a:prstGeom prst="ellipse">
            <a:avLst/>
          </a:pr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AS19</a:t>
            </a:r>
          </a:p>
        </p:txBody>
      </p:sp>
      <p:cxnSp>
        <p:nvCxnSpPr>
          <p:cNvPr id="333834" name="AutoShape 10"/>
          <p:cNvCxnSpPr>
            <a:cxnSpLocks noChangeShapeType="1"/>
            <a:stCxn id="333833" idx="7"/>
            <a:endCxn id="333836" idx="2"/>
          </p:cNvCxnSpPr>
          <p:nvPr/>
        </p:nvCxnSpPr>
        <p:spPr bwMode="auto">
          <a:xfrm flipV="1">
            <a:off x="2587625" y="23241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3836" name="Oval 12"/>
          <p:cNvSpPr>
            <a:spLocks noChangeArrowheads="1"/>
          </p:cNvSpPr>
          <p:nvPr/>
        </p:nvSpPr>
        <p:spPr bwMode="auto">
          <a:xfrm>
            <a:off x="3505200" y="2133600"/>
            <a:ext cx="1066800" cy="381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AS6</a:t>
            </a:r>
          </a:p>
        </p:txBody>
      </p:sp>
      <p:cxnSp>
        <p:nvCxnSpPr>
          <p:cNvPr id="333837" name="AutoShape 13"/>
          <p:cNvCxnSpPr>
            <a:cxnSpLocks noChangeShapeType="1"/>
            <a:stCxn id="333836" idx="5"/>
            <a:endCxn id="333831" idx="2"/>
          </p:cNvCxnSpPr>
          <p:nvPr/>
        </p:nvCxnSpPr>
        <p:spPr bwMode="auto">
          <a:xfrm>
            <a:off x="4416425" y="2468563"/>
            <a:ext cx="908050" cy="465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3838" name="AutoShape 14"/>
          <p:cNvCxnSpPr>
            <a:cxnSpLocks noChangeShapeType="1"/>
            <a:stCxn id="333836" idx="7"/>
            <a:endCxn id="333830" idx="2"/>
          </p:cNvCxnSpPr>
          <p:nvPr/>
        </p:nvCxnSpPr>
        <p:spPr bwMode="auto">
          <a:xfrm flipV="1">
            <a:off x="4416425" y="20193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5410200" y="1447800"/>
            <a:ext cx="990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Customer</a:t>
            </a:r>
          </a:p>
        </p:txBody>
      </p:sp>
      <p:sp>
        <p:nvSpPr>
          <p:cNvPr id="333844" name="Text Box 20"/>
          <p:cNvSpPr txBox="1">
            <a:spLocks noChangeArrowheads="1"/>
          </p:cNvSpPr>
          <p:nvPr/>
        </p:nvSpPr>
        <p:spPr bwMode="auto">
          <a:xfrm>
            <a:off x="3352800" y="1752600"/>
            <a:ext cx="1524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Service Provider</a:t>
            </a:r>
          </a:p>
        </p:txBody>
      </p:sp>
      <p:sp>
        <p:nvSpPr>
          <p:cNvPr id="333845" name="Text Box 21"/>
          <p:cNvSpPr txBox="1">
            <a:spLocks noChangeArrowheads="1"/>
          </p:cNvSpPr>
          <p:nvPr/>
        </p:nvSpPr>
        <p:spPr bwMode="auto">
          <a:xfrm>
            <a:off x="1447800" y="2057400"/>
            <a:ext cx="1676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Backbone Network</a:t>
            </a:r>
          </a:p>
        </p:txBody>
      </p:sp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131.141/16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192.10.20/24</a:t>
            </a:r>
          </a:p>
        </p:txBody>
      </p:sp>
      <p:sp>
        <p:nvSpPr>
          <p:cNvPr id="333848" name="Text Box 24"/>
          <p:cNvSpPr txBox="1">
            <a:spLocks noChangeArrowheads="1"/>
          </p:cNvSpPr>
          <p:nvPr/>
        </p:nvSpPr>
        <p:spPr bwMode="auto">
          <a:xfrm>
            <a:off x="6477000" y="27432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128.140/16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182.10/16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2471B5-5142-44C8-A72C-7B6A9FC26491}" type="slidenum">
              <a:rPr lang="en-US"/>
              <a:pPr/>
              <a:t>45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533400"/>
            <a:ext cx="8253412" cy="685800"/>
          </a:xfrm>
        </p:spPr>
        <p:txBody>
          <a:bodyPr/>
          <a:lstStyle/>
          <a:p>
            <a:r>
              <a:rPr lang="en-US"/>
              <a:t>Integrating Interdomain and Intradomain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696200" cy="29051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Service Provider AS6: </a:t>
            </a:r>
            <a:r>
              <a:rPr lang="en-US" sz="1800" dirty="0">
                <a:solidFill>
                  <a:schemeClr val="tx2"/>
                </a:solidFill>
              </a:rPr>
              <a:t>how to reach </a:t>
            </a:r>
            <a:r>
              <a:rPr lang="en-US" sz="1800" dirty="0" smtClean="0">
                <a:solidFill>
                  <a:schemeClr val="tx2"/>
                </a:solidFill>
              </a:rPr>
              <a:t>customer? </a:t>
            </a:r>
            <a:r>
              <a:rPr lang="en-US" sz="1800" dirty="0">
                <a:solidFill>
                  <a:schemeClr val="tx2"/>
                </a:solidFill>
              </a:rPr>
              <a:t>(from non-BGP </a:t>
            </a:r>
            <a:r>
              <a:rPr lang="en-US" sz="1800" dirty="0" smtClean="0">
                <a:solidFill>
                  <a:schemeClr val="tx2"/>
                </a:solidFill>
              </a:rPr>
              <a:t>routers inside AS6)</a:t>
            </a:r>
            <a:endParaRPr lang="en-US" sz="1800" dirty="0">
              <a:solidFill>
                <a:schemeClr val="tx2"/>
              </a:solidFill>
            </a:endParaRP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The AS6 router bordering with AS10 “injects” into its </a:t>
            </a:r>
            <a:r>
              <a:rPr lang="en-US" sz="1800" dirty="0" err="1"/>
              <a:t>intradomain</a:t>
            </a:r>
            <a:r>
              <a:rPr lang="en-US" sz="1800" dirty="0"/>
              <a:t> protocol that it has a “link” of cost X to networks 131.141/16 and 192.10.20/24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The AS6 router bordering with AS18 “injects” into its </a:t>
            </a:r>
            <a:r>
              <a:rPr lang="en-US" sz="1800" dirty="0" err="1"/>
              <a:t>intradomain</a:t>
            </a:r>
            <a:r>
              <a:rPr lang="en-US" sz="1800" dirty="0"/>
              <a:t> protocol that it has a “link” of cost X to networks 128.140/16 and 182.10/216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Any non-BGP-Speaker router insider the service provider will reach these networks via the border routers.</a:t>
            </a:r>
          </a:p>
        </p:txBody>
      </p:sp>
      <p:sp>
        <p:nvSpPr>
          <p:cNvPr id="336900" name="Oval 4"/>
          <p:cNvSpPr>
            <a:spLocks noChangeArrowheads="1"/>
          </p:cNvSpPr>
          <p:nvPr/>
        </p:nvSpPr>
        <p:spPr bwMode="auto">
          <a:xfrm>
            <a:off x="5334000" y="18288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AS10</a:t>
            </a:r>
          </a:p>
        </p:txBody>
      </p:sp>
      <p:sp>
        <p:nvSpPr>
          <p:cNvPr id="336901" name="Oval 5"/>
          <p:cNvSpPr>
            <a:spLocks noChangeArrowheads="1"/>
          </p:cNvSpPr>
          <p:nvPr/>
        </p:nvSpPr>
        <p:spPr bwMode="auto">
          <a:xfrm>
            <a:off x="5334000" y="27432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AS18</a:t>
            </a:r>
          </a:p>
        </p:txBody>
      </p:sp>
      <p:sp>
        <p:nvSpPr>
          <p:cNvPr id="336902" name="Oval 6"/>
          <p:cNvSpPr>
            <a:spLocks noChangeArrowheads="1"/>
          </p:cNvSpPr>
          <p:nvPr/>
        </p:nvSpPr>
        <p:spPr bwMode="auto">
          <a:xfrm>
            <a:off x="1676400" y="2438400"/>
            <a:ext cx="1066800" cy="381000"/>
          </a:xfrm>
          <a:prstGeom prst="ellipse">
            <a:avLst/>
          </a:pr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AS19</a:t>
            </a:r>
          </a:p>
        </p:txBody>
      </p:sp>
      <p:cxnSp>
        <p:nvCxnSpPr>
          <p:cNvPr id="336903" name="AutoShape 7"/>
          <p:cNvCxnSpPr>
            <a:cxnSpLocks noChangeShapeType="1"/>
            <a:stCxn id="336902" idx="7"/>
            <a:endCxn id="336904" idx="2"/>
          </p:cNvCxnSpPr>
          <p:nvPr/>
        </p:nvCxnSpPr>
        <p:spPr bwMode="auto">
          <a:xfrm flipV="1">
            <a:off x="2587625" y="23241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6904" name="Oval 8"/>
          <p:cNvSpPr>
            <a:spLocks noChangeArrowheads="1"/>
          </p:cNvSpPr>
          <p:nvPr/>
        </p:nvSpPr>
        <p:spPr bwMode="auto">
          <a:xfrm>
            <a:off x="3505200" y="2133600"/>
            <a:ext cx="1066800" cy="381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AS6</a:t>
            </a:r>
          </a:p>
        </p:txBody>
      </p:sp>
      <p:cxnSp>
        <p:nvCxnSpPr>
          <p:cNvPr id="336905" name="AutoShape 9"/>
          <p:cNvCxnSpPr>
            <a:cxnSpLocks noChangeShapeType="1"/>
            <a:stCxn id="336904" idx="5"/>
            <a:endCxn id="336901" idx="2"/>
          </p:cNvCxnSpPr>
          <p:nvPr/>
        </p:nvCxnSpPr>
        <p:spPr bwMode="auto">
          <a:xfrm>
            <a:off x="4416425" y="2468563"/>
            <a:ext cx="908050" cy="465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06" name="AutoShape 10"/>
          <p:cNvCxnSpPr>
            <a:cxnSpLocks noChangeShapeType="1"/>
            <a:stCxn id="336904" idx="7"/>
            <a:endCxn id="336900" idx="2"/>
          </p:cNvCxnSpPr>
          <p:nvPr/>
        </p:nvCxnSpPr>
        <p:spPr bwMode="auto">
          <a:xfrm flipV="1">
            <a:off x="4416425" y="20193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6324600" y="16764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131.141/16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192.10.20/24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5410200" y="1447800"/>
            <a:ext cx="990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Customer</a:t>
            </a:r>
          </a:p>
        </p:txBody>
      </p:sp>
      <p:sp>
        <p:nvSpPr>
          <p:cNvPr id="336909" name="Text Box 13"/>
          <p:cNvSpPr txBox="1">
            <a:spLocks noChangeArrowheads="1"/>
          </p:cNvSpPr>
          <p:nvPr/>
        </p:nvSpPr>
        <p:spPr bwMode="auto">
          <a:xfrm>
            <a:off x="3352800" y="1752600"/>
            <a:ext cx="1524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Service Provider</a:t>
            </a:r>
          </a:p>
        </p:txBody>
      </p:sp>
      <p:sp>
        <p:nvSpPr>
          <p:cNvPr id="336910" name="Text Box 14"/>
          <p:cNvSpPr txBox="1">
            <a:spLocks noChangeArrowheads="1"/>
          </p:cNvSpPr>
          <p:nvPr/>
        </p:nvSpPr>
        <p:spPr bwMode="auto">
          <a:xfrm>
            <a:off x="1447800" y="2057400"/>
            <a:ext cx="1676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Backbone Network</a:t>
            </a:r>
          </a:p>
        </p:txBody>
      </p:sp>
      <p:sp>
        <p:nvSpPr>
          <p:cNvPr id="336911" name="Text Box 15"/>
          <p:cNvSpPr txBox="1">
            <a:spLocks noChangeArrowheads="1"/>
          </p:cNvSpPr>
          <p:nvPr/>
        </p:nvSpPr>
        <p:spPr bwMode="auto">
          <a:xfrm>
            <a:off x="6477000" y="27432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128.140/16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182.10/16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F8DD4-668D-4D57-B7F7-B524C7BC8B80}" type="slidenum">
              <a:rPr lang="en-US"/>
              <a:pPr/>
              <a:t>46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82000" cy="685800"/>
          </a:xfrm>
        </p:spPr>
        <p:txBody>
          <a:bodyPr/>
          <a:lstStyle/>
          <a:p>
            <a:r>
              <a:rPr lang="en-US"/>
              <a:t>Integrating Interdomain and Intradomain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96200" cy="2725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Backbone networks: </a:t>
            </a:r>
            <a:r>
              <a:rPr lang="en-US" sz="2000" dirty="0">
                <a:solidFill>
                  <a:schemeClr val="tx2"/>
                </a:solidFill>
              </a:rPr>
              <a:t>how to reach customer</a:t>
            </a:r>
          </a:p>
          <a:p>
            <a:pPr lvl="1">
              <a:lnSpc>
                <a:spcPct val="90000"/>
              </a:lnSpc>
            </a:pPr>
            <a:r>
              <a:rPr lang="en-US" sz="2000" u="sng" dirty="0"/>
              <a:t>Too many prefixes </a:t>
            </a:r>
            <a:r>
              <a:rPr lang="en-US" sz="2000" dirty="0"/>
              <a:t>to inject into </a:t>
            </a:r>
            <a:r>
              <a:rPr lang="en-US" sz="2000" dirty="0" err="1"/>
              <a:t>intradomain</a:t>
            </a:r>
            <a:r>
              <a:rPr lang="en-US" sz="2000" dirty="0"/>
              <a:t> protocol</a:t>
            </a:r>
          </a:p>
          <a:p>
            <a:pPr lvl="1">
              <a:lnSpc>
                <a:spcPct val="90000"/>
              </a:lnSpc>
            </a:pPr>
            <a:r>
              <a:rPr lang="en-US" sz="2000" u="sng" dirty="0"/>
              <a:t>All routers speak BGP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Via the </a:t>
            </a:r>
            <a:r>
              <a:rPr lang="en-US" sz="2000" dirty="0" err="1"/>
              <a:t>iBGP</a:t>
            </a:r>
            <a:r>
              <a:rPr lang="en-US" sz="2000" dirty="0"/>
              <a:t> protocol, they share their </a:t>
            </a:r>
            <a:r>
              <a:rPr lang="en-US" sz="2000" dirty="0" err="1"/>
              <a:t>reachability</a:t>
            </a:r>
            <a:r>
              <a:rPr lang="en-US" sz="2000" dirty="0"/>
              <a:t> information (the networks and their AS path to get to them)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To reach a specific network, </a:t>
            </a:r>
            <a:r>
              <a:rPr lang="en-US" sz="2000" dirty="0" err="1"/>
              <a:t>iBGP</a:t>
            </a:r>
            <a:r>
              <a:rPr lang="en-US" sz="2000" dirty="0"/>
              <a:t> says which border router is needed, and the </a:t>
            </a:r>
            <a:r>
              <a:rPr lang="en-US" sz="2000" dirty="0" err="1"/>
              <a:t>intradomain</a:t>
            </a:r>
            <a:r>
              <a:rPr lang="en-US" sz="2000" dirty="0"/>
              <a:t> protocol gives the next hop to this router.</a:t>
            </a:r>
          </a:p>
        </p:txBody>
      </p:sp>
      <p:sp>
        <p:nvSpPr>
          <p:cNvPr id="337924" name="Oval 4"/>
          <p:cNvSpPr>
            <a:spLocks noChangeArrowheads="1"/>
          </p:cNvSpPr>
          <p:nvPr/>
        </p:nvSpPr>
        <p:spPr bwMode="auto">
          <a:xfrm>
            <a:off x="5334000" y="18288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AS10</a:t>
            </a:r>
          </a:p>
        </p:txBody>
      </p:sp>
      <p:sp>
        <p:nvSpPr>
          <p:cNvPr id="337925" name="Oval 5"/>
          <p:cNvSpPr>
            <a:spLocks noChangeArrowheads="1"/>
          </p:cNvSpPr>
          <p:nvPr/>
        </p:nvSpPr>
        <p:spPr bwMode="auto">
          <a:xfrm>
            <a:off x="5334000" y="27432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AS18</a:t>
            </a:r>
          </a:p>
        </p:txBody>
      </p:sp>
      <p:sp>
        <p:nvSpPr>
          <p:cNvPr id="337926" name="Oval 6"/>
          <p:cNvSpPr>
            <a:spLocks noChangeArrowheads="1"/>
          </p:cNvSpPr>
          <p:nvPr/>
        </p:nvSpPr>
        <p:spPr bwMode="auto">
          <a:xfrm>
            <a:off x="1676400" y="2438400"/>
            <a:ext cx="1066800" cy="381000"/>
          </a:xfrm>
          <a:prstGeom prst="ellipse">
            <a:avLst/>
          </a:pr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AS19</a:t>
            </a:r>
          </a:p>
        </p:txBody>
      </p:sp>
      <p:cxnSp>
        <p:nvCxnSpPr>
          <p:cNvPr id="337927" name="AutoShape 7"/>
          <p:cNvCxnSpPr>
            <a:cxnSpLocks noChangeShapeType="1"/>
            <a:stCxn id="337926" idx="7"/>
            <a:endCxn id="337928" idx="2"/>
          </p:cNvCxnSpPr>
          <p:nvPr/>
        </p:nvCxnSpPr>
        <p:spPr bwMode="auto">
          <a:xfrm flipV="1">
            <a:off x="2587625" y="23241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7928" name="Oval 8"/>
          <p:cNvSpPr>
            <a:spLocks noChangeArrowheads="1"/>
          </p:cNvSpPr>
          <p:nvPr/>
        </p:nvSpPr>
        <p:spPr bwMode="auto">
          <a:xfrm>
            <a:off x="3505200" y="2133600"/>
            <a:ext cx="1066800" cy="381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AS6</a:t>
            </a:r>
          </a:p>
        </p:txBody>
      </p:sp>
      <p:cxnSp>
        <p:nvCxnSpPr>
          <p:cNvPr id="337929" name="AutoShape 9"/>
          <p:cNvCxnSpPr>
            <a:cxnSpLocks noChangeShapeType="1"/>
            <a:stCxn id="337928" idx="5"/>
            <a:endCxn id="337925" idx="2"/>
          </p:cNvCxnSpPr>
          <p:nvPr/>
        </p:nvCxnSpPr>
        <p:spPr bwMode="auto">
          <a:xfrm>
            <a:off x="4416425" y="2468563"/>
            <a:ext cx="908050" cy="465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7930" name="AutoShape 10"/>
          <p:cNvCxnSpPr>
            <a:cxnSpLocks noChangeShapeType="1"/>
            <a:stCxn id="337928" idx="7"/>
            <a:endCxn id="337924" idx="2"/>
          </p:cNvCxnSpPr>
          <p:nvPr/>
        </p:nvCxnSpPr>
        <p:spPr bwMode="auto">
          <a:xfrm flipV="1">
            <a:off x="4416425" y="20193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5410200" y="1447800"/>
            <a:ext cx="990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Customer</a:t>
            </a:r>
          </a:p>
        </p:txBody>
      </p:sp>
      <p:sp>
        <p:nvSpPr>
          <p:cNvPr id="337933" name="Text Box 13"/>
          <p:cNvSpPr txBox="1">
            <a:spLocks noChangeArrowheads="1"/>
          </p:cNvSpPr>
          <p:nvPr/>
        </p:nvSpPr>
        <p:spPr bwMode="auto">
          <a:xfrm>
            <a:off x="3352800" y="1752600"/>
            <a:ext cx="1524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Service Provider</a:t>
            </a:r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1447800" y="2057400"/>
            <a:ext cx="1676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Backbone Network</a:t>
            </a:r>
          </a:p>
        </p:txBody>
      </p:sp>
      <p:sp>
        <p:nvSpPr>
          <p:cNvPr id="337935" name="Text Box 15"/>
          <p:cNvSpPr txBox="1">
            <a:spLocks noChangeArrowheads="1"/>
          </p:cNvSpPr>
          <p:nvPr/>
        </p:nvSpPr>
        <p:spPr bwMode="auto">
          <a:xfrm>
            <a:off x="6477000" y="27432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128.140/16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182.10/16</a:t>
            </a:r>
          </a:p>
        </p:txBody>
      </p:sp>
      <p:sp>
        <p:nvSpPr>
          <p:cNvPr id="337936" name="Text Box 16"/>
          <p:cNvSpPr txBox="1">
            <a:spLocks noChangeArrowheads="1"/>
          </p:cNvSpPr>
          <p:nvPr/>
        </p:nvSpPr>
        <p:spPr bwMode="auto">
          <a:xfrm>
            <a:off x="6324600" y="16764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131.141/16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192.10.20/24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816C4-41A3-4C95-9768-A56B332F95B7}" type="slidenum">
              <a:rPr lang="en-US"/>
              <a:pPr/>
              <a:t>47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BGP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Instability</a:t>
            </a:r>
          </a:p>
          <a:p>
            <a:pPr lvl="1"/>
            <a:r>
              <a:rPr lang="en-US"/>
              <a:t>Route flapping</a:t>
            </a:r>
          </a:p>
          <a:p>
            <a:pPr lvl="1"/>
            <a:r>
              <a:rPr lang="en-US"/>
              <a:t>Arbitrary path decisions can lead to route flapping</a:t>
            </a:r>
          </a:p>
          <a:p>
            <a:pPr lvl="1"/>
            <a:r>
              <a:rPr lang="en-US"/>
              <a:t>Not guaranteed to converge</a:t>
            </a:r>
          </a:p>
          <a:p>
            <a:endParaRPr lang="en-US"/>
          </a:p>
          <a:p>
            <a:r>
              <a:rPr lang="en-US"/>
              <a:t>Over 100,000 network prefixes in some routers (without using defaults)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FDB4C-B3AD-4E4A-BA39-F3B52470366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696200" cy="685800"/>
          </a:xfrm>
        </p:spPr>
        <p:txBody>
          <a:bodyPr/>
          <a:lstStyle/>
          <a:p>
            <a:r>
              <a:rPr lang="en-US" sz="2500" dirty="0" err="1" smtClean="0"/>
              <a:t>Subnetting</a:t>
            </a:r>
            <a:endParaRPr lang="en-US" sz="25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924800" cy="4800600"/>
          </a:xfrm>
        </p:spPr>
        <p:txBody>
          <a:bodyPr/>
          <a:lstStyle/>
          <a:p>
            <a:r>
              <a:rPr lang="en-US" sz="2000" dirty="0" smtClean="0"/>
              <a:t>Assume an </a:t>
            </a:r>
            <a:r>
              <a:rPr lang="en-US" sz="2000" dirty="0"/>
              <a:t>organization is given a </a:t>
            </a:r>
            <a:r>
              <a:rPr lang="en-US" sz="2000" dirty="0" smtClean="0"/>
              <a:t>class B network #</a:t>
            </a:r>
          </a:p>
          <a:p>
            <a:pPr lvl="1"/>
            <a:r>
              <a:rPr lang="en-US" sz="1800" dirty="0" smtClean="0"/>
              <a:t>Class B has two bytes for network # and two bytes for the host #</a:t>
            </a:r>
          </a:p>
          <a:p>
            <a:pPr lvl="1"/>
            <a:r>
              <a:rPr lang="en-US" sz="1800" dirty="0" smtClean="0"/>
              <a:t>E.g., 128.174.0.0 (recall, network #’s have 0’s for the host bits)</a:t>
            </a:r>
          </a:p>
          <a:p>
            <a:r>
              <a:rPr lang="en-US" sz="2000" dirty="0" smtClean="0"/>
              <a:t>Think of this as an “</a:t>
            </a:r>
            <a:r>
              <a:rPr lang="en-US" sz="2000" b="1" dirty="0" smtClean="0"/>
              <a:t>address block</a:t>
            </a:r>
            <a:r>
              <a:rPr lang="en-US" sz="2000" dirty="0" smtClean="0"/>
              <a:t>” of 2^16 addresses</a:t>
            </a:r>
          </a:p>
          <a:p>
            <a:r>
              <a:rPr lang="en-US" sz="2000" dirty="0" smtClean="0"/>
              <a:t>First address in the block is 128.174.0.0</a:t>
            </a:r>
          </a:p>
          <a:p>
            <a:endParaRPr lang="en-US" sz="2000" dirty="0" smtClean="0"/>
          </a:p>
          <a:p>
            <a:r>
              <a:rPr lang="en-US" sz="2000" dirty="0" smtClean="0"/>
              <a:t>Last address in the block is 128.174.255.255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Actually, 2^16 – 2 addresses (128.174.0.0 and 128.174.255.255 cannot be used </a:t>
            </a:r>
            <a:r>
              <a:rPr lang="en-US" sz="2000" dirty="0" smtClean="0">
                <a:sym typeface="Wingdings" pitchFamily="2" charset="2"/>
              </a:rPr>
              <a:t> )</a:t>
            </a:r>
          </a:p>
          <a:p>
            <a:r>
              <a:rPr lang="en-US" sz="2000" dirty="0" smtClean="0">
                <a:sym typeface="Wingdings" pitchFamily="2" charset="2"/>
              </a:rPr>
              <a:t>I sometimes draw this block as follows</a:t>
            </a: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762000" y="3124200"/>
            <a:ext cx="7315200" cy="304800"/>
            <a:chOff x="1143000" y="3429000"/>
            <a:chExt cx="7315200" cy="30480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000" y="3886200"/>
            <a:ext cx="7315200" cy="304800"/>
            <a:chOff x="1143000" y="3429000"/>
            <a:chExt cx="7315200" cy="304800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14400" y="5410200"/>
            <a:ext cx="7315200" cy="304800"/>
            <a:chOff x="1143000" y="3429000"/>
            <a:chExt cx="7315200" cy="304800"/>
          </a:xfrm>
        </p:grpSpPr>
        <p:sp>
          <p:nvSpPr>
            <p:cNvPr id="78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0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1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2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7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X</a:t>
              </a:r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3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4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5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6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8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9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Assume the organization has multiple physical networks with a few hundred hosts in each physical network.</a:t>
            </a:r>
          </a:p>
          <a:p>
            <a:endParaRPr lang="en-US" sz="2000" dirty="0" smtClean="0"/>
          </a:p>
          <a:p>
            <a:r>
              <a:rPr lang="en-US" sz="2000" dirty="0" smtClean="0"/>
              <a:t>The class B network # can be broken into smaller “</a:t>
            </a:r>
            <a:r>
              <a:rPr lang="en-US" sz="2000" dirty="0" err="1" smtClean="0"/>
              <a:t>sub”networks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Idea: take a single IP network number</a:t>
            </a:r>
          </a:p>
          <a:p>
            <a:pPr lvl="1"/>
            <a:r>
              <a:rPr lang="en-US" sz="2000" dirty="0" smtClean="0"/>
              <a:t>Break its block of addresses into smaller blocks (subnets).</a:t>
            </a:r>
          </a:p>
          <a:p>
            <a:pPr lvl="1"/>
            <a:r>
              <a:rPr lang="en-US" sz="2000" dirty="0" smtClean="0"/>
              <a:t>Allocate a smaller block of IP addresses to each physical network.</a:t>
            </a:r>
          </a:p>
          <a:p>
            <a:pPr lvl="1"/>
            <a:r>
              <a:rPr lang="en-US" sz="2000" b="1" dirty="0" smtClean="0"/>
              <a:t>Not all blocks are of the same size!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r>
              <a:rPr lang="en-US" dirty="0" smtClean="0"/>
              <a:t>Consider again network 128.174.0.0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One sub-block of addresses could be as follows:</a:t>
            </a:r>
          </a:p>
          <a:p>
            <a:endParaRPr lang="en-US" dirty="0" smtClean="0"/>
          </a:p>
          <a:p>
            <a:r>
              <a:rPr lang="en-US" dirty="0" smtClean="0"/>
              <a:t>First 25 bits identify the network and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The last 7 bits identify the host within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subnetwork</a:t>
            </a:r>
            <a:r>
              <a:rPr lang="en-US" dirty="0" smtClean="0"/>
              <a:t> is identified as 128.174.</a:t>
            </a:r>
            <a:r>
              <a:rPr lang="en-US" b="1" dirty="0" smtClean="0">
                <a:solidFill>
                  <a:srgbClr val="00B050"/>
                </a:solidFill>
              </a:rPr>
              <a:t>142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0070C0"/>
                </a:solidFill>
              </a:rPr>
              <a:t>128</a:t>
            </a:r>
            <a:r>
              <a:rPr lang="en-US" dirty="0" smtClean="0"/>
              <a:t> (zero for the host bits).</a:t>
            </a:r>
          </a:p>
          <a:p>
            <a:r>
              <a:rPr lang="en-US" dirty="0" smtClean="0"/>
              <a:t>It also has associated with it a subnet “mask”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1 – network or subnet bit, 0 – host bit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38200" y="1905000"/>
            <a:ext cx="7315200" cy="304800"/>
            <a:chOff x="1143000" y="3429000"/>
            <a:chExt cx="7315200" cy="304800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9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X</a:t>
              </a: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2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3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4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5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9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70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8200" y="2819400"/>
            <a:ext cx="7315200" cy="304800"/>
            <a:chOff x="1143000" y="3429000"/>
            <a:chExt cx="7315200" cy="304800"/>
          </a:xfrm>
        </p:grpSpPr>
        <p:sp>
          <p:nvSpPr>
            <p:cNvPr id="72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5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7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8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89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0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2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93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94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95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96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97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98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99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100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2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3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38200" y="5486400"/>
            <a:ext cx="7315200" cy="304800"/>
            <a:chOff x="914400" y="5486400"/>
            <a:chExt cx="7315200" cy="304800"/>
          </a:xfrm>
        </p:grpSpPr>
        <p:sp>
          <p:nvSpPr>
            <p:cNvPr id="106" name="Rectangle 28"/>
            <p:cNvSpPr>
              <a:spLocks noChangeArrowheads="1"/>
            </p:cNvSpPr>
            <p:nvPr/>
          </p:nvSpPr>
          <p:spPr bwMode="auto">
            <a:xfrm>
              <a:off x="3657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7" name="Rectangle 2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14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4343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0" name="Rectangle 34"/>
            <p:cNvSpPr>
              <a:spLocks noChangeArrowheads="1"/>
            </p:cNvSpPr>
            <p:nvPr/>
          </p:nvSpPr>
          <p:spPr bwMode="auto">
            <a:xfrm>
              <a:off x="914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111" name="Rectangle 35"/>
            <p:cNvSpPr>
              <a:spLocks noChangeArrowheads="1"/>
            </p:cNvSpPr>
            <p:nvPr/>
          </p:nvSpPr>
          <p:spPr bwMode="auto">
            <a:xfrm>
              <a:off x="1143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2" name="Rectangle 36"/>
            <p:cNvSpPr>
              <a:spLocks noChangeArrowheads="1"/>
            </p:cNvSpPr>
            <p:nvPr/>
          </p:nvSpPr>
          <p:spPr bwMode="auto">
            <a:xfrm>
              <a:off x="1371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3" name="Rectangle 37"/>
            <p:cNvSpPr>
              <a:spLocks noChangeArrowheads="1"/>
            </p:cNvSpPr>
            <p:nvPr/>
          </p:nvSpPr>
          <p:spPr bwMode="auto">
            <a:xfrm>
              <a:off x="1600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4" name="Rectangle 38"/>
            <p:cNvSpPr>
              <a:spLocks noChangeArrowheads="1"/>
            </p:cNvSpPr>
            <p:nvPr/>
          </p:nvSpPr>
          <p:spPr bwMode="auto">
            <a:xfrm>
              <a:off x="1828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5" name="Rectangle 39"/>
            <p:cNvSpPr>
              <a:spLocks noChangeArrowheads="1"/>
            </p:cNvSpPr>
            <p:nvPr/>
          </p:nvSpPr>
          <p:spPr bwMode="auto">
            <a:xfrm>
              <a:off x="2057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2286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7" name="Rectangle 41"/>
            <p:cNvSpPr>
              <a:spLocks noChangeArrowheads="1"/>
            </p:cNvSpPr>
            <p:nvPr/>
          </p:nvSpPr>
          <p:spPr bwMode="auto">
            <a:xfrm>
              <a:off x="2514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2743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9" name="Rectangle 43"/>
            <p:cNvSpPr>
              <a:spLocks noChangeArrowheads="1"/>
            </p:cNvSpPr>
            <p:nvPr/>
          </p:nvSpPr>
          <p:spPr bwMode="auto">
            <a:xfrm>
              <a:off x="2971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0" name="Rectangle 44"/>
            <p:cNvSpPr>
              <a:spLocks noChangeArrowheads="1"/>
            </p:cNvSpPr>
            <p:nvPr/>
          </p:nvSpPr>
          <p:spPr bwMode="auto">
            <a:xfrm>
              <a:off x="3200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1" name="Rectangle 45"/>
            <p:cNvSpPr>
              <a:spLocks noChangeArrowheads="1"/>
            </p:cNvSpPr>
            <p:nvPr/>
          </p:nvSpPr>
          <p:spPr bwMode="auto">
            <a:xfrm>
              <a:off x="3429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2" name="Rectangle 46"/>
            <p:cNvSpPr>
              <a:spLocks noChangeArrowheads="1"/>
            </p:cNvSpPr>
            <p:nvPr/>
          </p:nvSpPr>
          <p:spPr bwMode="auto">
            <a:xfrm>
              <a:off x="73152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23" name="Rectangle 47"/>
            <p:cNvSpPr>
              <a:spLocks noChangeArrowheads="1"/>
            </p:cNvSpPr>
            <p:nvPr/>
          </p:nvSpPr>
          <p:spPr bwMode="auto">
            <a:xfrm>
              <a:off x="75438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24" name="Rectangle 48"/>
            <p:cNvSpPr>
              <a:spLocks noChangeArrowheads="1"/>
            </p:cNvSpPr>
            <p:nvPr/>
          </p:nvSpPr>
          <p:spPr bwMode="auto">
            <a:xfrm>
              <a:off x="77724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25" name="Rectangle 49"/>
            <p:cNvSpPr>
              <a:spLocks noChangeArrowheads="1"/>
            </p:cNvSpPr>
            <p:nvPr/>
          </p:nvSpPr>
          <p:spPr bwMode="auto">
            <a:xfrm>
              <a:off x="80010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26" name="Rectangle 50"/>
            <p:cNvSpPr>
              <a:spLocks noChangeArrowheads="1"/>
            </p:cNvSpPr>
            <p:nvPr/>
          </p:nvSpPr>
          <p:spPr bwMode="auto">
            <a:xfrm>
              <a:off x="4572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7" name="Rectangle 51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8" name="Rectangle 52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9" name="Rectangle 53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0" name="Rectangle 54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1" name="Rectangle 55"/>
            <p:cNvSpPr>
              <a:spLocks noChangeArrowheads="1"/>
            </p:cNvSpPr>
            <p:nvPr/>
          </p:nvSpPr>
          <p:spPr bwMode="auto">
            <a:xfrm>
              <a:off x="5715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2" name="Rectangle 56"/>
            <p:cNvSpPr>
              <a:spLocks noChangeArrowheads="1"/>
            </p:cNvSpPr>
            <p:nvPr/>
          </p:nvSpPr>
          <p:spPr bwMode="auto">
            <a:xfrm>
              <a:off x="5943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3" name="Rectangle 57"/>
            <p:cNvSpPr>
              <a:spLocks noChangeArrowheads="1"/>
            </p:cNvSpPr>
            <p:nvPr/>
          </p:nvSpPr>
          <p:spPr bwMode="auto">
            <a:xfrm>
              <a:off x="6172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4" name="Rectangle 58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135" name="Rectangle 59"/>
            <p:cNvSpPr>
              <a:spLocks noChangeArrowheads="1"/>
            </p:cNvSpPr>
            <p:nvPr/>
          </p:nvSpPr>
          <p:spPr bwMode="auto">
            <a:xfrm>
              <a:off x="66294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36" name="Rectangle 60"/>
            <p:cNvSpPr>
              <a:spLocks noChangeArrowheads="1"/>
            </p:cNvSpPr>
            <p:nvPr/>
          </p:nvSpPr>
          <p:spPr bwMode="auto">
            <a:xfrm>
              <a:off x="68580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37" name="Rectangle 61"/>
            <p:cNvSpPr>
              <a:spLocks noChangeArrowheads="1"/>
            </p:cNvSpPr>
            <p:nvPr/>
          </p:nvSpPr>
          <p:spPr bwMode="auto">
            <a:xfrm>
              <a:off x="70866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subnet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again network 128.174.0.0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Another sub-block of addresses could be as follows:</a:t>
            </a:r>
          </a:p>
          <a:p>
            <a:endParaRPr lang="en-US" dirty="0" smtClean="0"/>
          </a:p>
          <a:p>
            <a:r>
              <a:rPr lang="en-US" dirty="0" smtClean="0"/>
              <a:t>First 24 bits identify the network and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The last 8 bits identify the host within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subnetwork</a:t>
            </a:r>
            <a:r>
              <a:rPr lang="en-US" dirty="0" smtClean="0"/>
              <a:t> is identified as 128.174.</a:t>
            </a:r>
            <a:r>
              <a:rPr lang="en-US" b="1" dirty="0" smtClean="0">
                <a:solidFill>
                  <a:srgbClr val="00B050"/>
                </a:solidFill>
              </a:rPr>
              <a:t>141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FFC000"/>
                </a:solidFill>
              </a:rPr>
              <a:t>0</a:t>
            </a:r>
            <a:r>
              <a:rPr lang="en-US" dirty="0" smtClean="0"/>
              <a:t> (zero for the host bits).</a:t>
            </a:r>
          </a:p>
          <a:p>
            <a:r>
              <a:rPr lang="en-US" dirty="0" smtClean="0"/>
              <a:t>It also has associated with it a subnet “mask”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1 – network or subnet bit, 0 – host bit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981200"/>
            <a:ext cx="7315200" cy="304800"/>
            <a:chOff x="1143000" y="3429000"/>
            <a:chExt cx="7315200" cy="3048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X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200" y="2895600"/>
            <a:ext cx="7315200" cy="304800"/>
            <a:chOff x="1143000" y="3429000"/>
            <a:chExt cx="7315200" cy="304800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63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8200" y="5486400"/>
            <a:ext cx="7315200" cy="304800"/>
            <a:chOff x="914400" y="5486400"/>
            <a:chExt cx="7315200" cy="304800"/>
          </a:xfrm>
        </p:grpSpPr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3657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4114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6" name="Rectangle 31"/>
            <p:cNvSpPr>
              <a:spLocks noChangeArrowheads="1"/>
            </p:cNvSpPr>
            <p:nvPr/>
          </p:nvSpPr>
          <p:spPr bwMode="auto">
            <a:xfrm>
              <a:off x="4343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914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8" name="Rectangle 35"/>
            <p:cNvSpPr>
              <a:spLocks noChangeArrowheads="1"/>
            </p:cNvSpPr>
            <p:nvPr/>
          </p:nvSpPr>
          <p:spPr bwMode="auto">
            <a:xfrm>
              <a:off x="1143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9" name="Rectangle 36"/>
            <p:cNvSpPr>
              <a:spLocks noChangeArrowheads="1"/>
            </p:cNvSpPr>
            <p:nvPr/>
          </p:nvSpPr>
          <p:spPr bwMode="auto">
            <a:xfrm>
              <a:off x="1371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0" name="Rectangle 37"/>
            <p:cNvSpPr>
              <a:spLocks noChangeArrowheads="1"/>
            </p:cNvSpPr>
            <p:nvPr/>
          </p:nvSpPr>
          <p:spPr bwMode="auto">
            <a:xfrm>
              <a:off x="1600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1" name="Rectangle 38"/>
            <p:cNvSpPr>
              <a:spLocks noChangeArrowheads="1"/>
            </p:cNvSpPr>
            <p:nvPr/>
          </p:nvSpPr>
          <p:spPr bwMode="auto">
            <a:xfrm>
              <a:off x="1828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2" name="Rectangle 39"/>
            <p:cNvSpPr>
              <a:spLocks noChangeArrowheads="1"/>
            </p:cNvSpPr>
            <p:nvPr/>
          </p:nvSpPr>
          <p:spPr bwMode="auto">
            <a:xfrm>
              <a:off x="2057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3" name="Rectangle 40"/>
            <p:cNvSpPr>
              <a:spLocks noChangeArrowheads="1"/>
            </p:cNvSpPr>
            <p:nvPr/>
          </p:nvSpPr>
          <p:spPr bwMode="auto">
            <a:xfrm>
              <a:off x="2286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2514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5" name="Rectangle 42"/>
            <p:cNvSpPr>
              <a:spLocks noChangeArrowheads="1"/>
            </p:cNvSpPr>
            <p:nvPr/>
          </p:nvSpPr>
          <p:spPr bwMode="auto">
            <a:xfrm>
              <a:off x="2743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2971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3200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8" name="Rectangle 45"/>
            <p:cNvSpPr>
              <a:spLocks noChangeArrowheads="1"/>
            </p:cNvSpPr>
            <p:nvPr/>
          </p:nvSpPr>
          <p:spPr bwMode="auto">
            <a:xfrm>
              <a:off x="3429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9" name="Rectangle 46"/>
            <p:cNvSpPr>
              <a:spLocks noChangeArrowheads="1"/>
            </p:cNvSpPr>
            <p:nvPr/>
          </p:nvSpPr>
          <p:spPr bwMode="auto">
            <a:xfrm>
              <a:off x="73152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0" name="Rectangle 47"/>
            <p:cNvSpPr>
              <a:spLocks noChangeArrowheads="1"/>
            </p:cNvSpPr>
            <p:nvPr/>
          </p:nvSpPr>
          <p:spPr bwMode="auto">
            <a:xfrm>
              <a:off x="75438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77724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2" name="Rectangle 49"/>
            <p:cNvSpPr>
              <a:spLocks noChangeArrowheads="1"/>
            </p:cNvSpPr>
            <p:nvPr/>
          </p:nvSpPr>
          <p:spPr bwMode="auto">
            <a:xfrm>
              <a:off x="80010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3" name="Rectangle 50"/>
            <p:cNvSpPr>
              <a:spLocks noChangeArrowheads="1"/>
            </p:cNvSpPr>
            <p:nvPr/>
          </p:nvSpPr>
          <p:spPr bwMode="auto">
            <a:xfrm>
              <a:off x="4572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5" name="Rectangle 52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6" name="Rectangle 53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7" name="Rectangle 54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8" name="Rectangle 55"/>
            <p:cNvSpPr>
              <a:spLocks noChangeArrowheads="1"/>
            </p:cNvSpPr>
            <p:nvPr/>
          </p:nvSpPr>
          <p:spPr bwMode="auto">
            <a:xfrm>
              <a:off x="5715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9" name="Rectangle 56"/>
            <p:cNvSpPr>
              <a:spLocks noChangeArrowheads="1"/>
            </p:cNvSpPr>
            <p:nvPr/>
          </p:nvSpPr>
          <p:spPr bwMode="auto">
            <a:xfrm>
              <a:off x="5943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0" name="Rectangle 57"/>
            <p:cNvSpPr>
              <a:spLocks noChangeArrowheads="1"/>
            </p:cNvSpPr>
            <p:nvPr/>
          </p:nvSpPr>
          <p:spPr bwMode="auto">
            <a:xfrm>
              <a:off x="6172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1" name="Rectangle 58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102" name="Rectangle 59"/>
            <p:cNvSpPr>
              <a:spLocks noChangeArrowheads="1"/>
            </p:cNvSpPr>
            <p:nvPr/>
          </p:nvSpPr>
          <p:spPr bwMode="auto">
            <a:xfrm>
              <a:off x="66294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03" name="Rectangle 60"/>
            <p:cNvSpPr>
              <a:spLocks noChangeArrowheads="1"/>
            </p:cNvSpPr>
            <p:nvPr/>
          </p:nvSpPr>
          <p:spPr bwMode="auto">
            <a:xfrm>
              <a:off x="68580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04" name="Rectangle 61"/>
            <p:cNvSpPr>
              <a:spLocks noChangeArrowheads="1"/>
            </p:cNvSpPr>
            <p:nvPr/>
          </p:nvSpPr>
          <p:spPr bwMode="auto">
            <a:xfrm>
              <a:off x="70866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subnet mask?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I tell you about a subnet number:</a:t>
            </a:r>
          </a:p>
          <a:p>
            <a:pPr lvl="1"/>
            <a:r>
              <a:rPr lang="en-US" dirty="0" smtClean="0"/>
              <a:t>128.174.141.0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many bits are for the network/subnet and how many bits are for the host? Can you tell?</a:t>
            </a:r>
          </a:p>
          <a:p>
            <a:endParaRPr lang="en-US" dirty="0" smtClean="0"/>
          </a:p>
          <a:p>
            <a:r>
              <a:rPr lang="en-US" dirty="0" smtClean="0"/>
              <a:t>Routing table entries within the organization include the subnet number AND its associated subnet mask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6390TeleCampusSlides</Template>
  <TotalTime>11222</TotalTime>
  <Words>4071</Words>
  <Application>Microsoft Office PowerPoint</Application>
  <PresentationFormat>On-screen Show (4:3)</PresentationFormat>
  <Paragraphs>1382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Studio</vt:lpstr>
      <vt:lpstr>Global Internet</vt:lpstr>
      <vt:lpstr>Where Are We?</vt:lpstr>
      <vt:lpstr>Global Internet – Summary of Topics</vt:lpstr>
      <vt:lpstr>Problems of Scale</vt:lpstr>
      <vt:lpstr>Subnetting</vt:lpstr>
      <vt:lpstr>Subnetting continued …</vt:lpstr>
      <vt:lpstr>Example</vt:lpstr>
      <vt:lpstr>Another subnet</vt:lpstr>
      <vt:lpstr>Why a subnet mask?</vt:lpstr>
      <vt:lpstr>Subnetting – in summary</vt:lpstr>
      <vt:lpstr>Subnetting Example</vt:lpstr>
      <vt:lpstr>Subnetting (host IP XOR SM = SN #)</vt:lpstr>
      <vt:lpstr>Subnetting</vt:lpstr>
      <vt:lpstr>Subnetting</vt:lpstr>
      <vt:lpstr>Subnetting</vt:lpstr>
      <vt:lpstr>Problems of Scale: need for CIDR</vt:lpstr>
      <vt:lpstr>Solution – Classless Interdomain Routing (CIDR) </vt:lpstr>
      <vt:lpstr>Starting from the bottom        </vt:lpstr>
      <vt:lpstr>Further Aggregation</vt:lpstr>
      <vt:lpstr>Even More Aggregation</vt:lpstr>
      <vt:lpstr>Routing with CIDR </vt:lpstr>
      <vt:lpstr>Longest Match Prefix (weird)</vt:lpstr>
      <vt:lpstr>CIDR</vt:lpstr>
      <vt:lpstr>Need for More Scalability</vt:lpstr>
      <vt:lpstr>Autonomous Systems (Routing Domains)</vt:lpstr>
      <vt:lpstr>AS Picture and meta picture</vt:lpstr>
      <vt:lpstr>Autonomous Systems</vt:lpstr>
      <vt:lpstr>Standard Interdomain Routing Protocols</vt:lpstr>
      <vt:lpstr>Old Tree-Structure</vt:lpstr>
      <vt:lpstr>EGP (OLD)</vt:lpstr>
      <vt:lpstr>Privatization of the Internet</vt:lpstr>
      <vt:lpstr>Types of AS</vt:lpstr>
      <vt:lpstr>Reachability vs Optimality</vt:lpstr>
      <vt:lpstr>Loop Freedom (must avoid loops)</vt:lpstr>
      <vt:lpstr>Need for Flexible Routing Policies</vt:lpstr>
      <vt:lpstr>Review: intradomain routing protocols</vt:lpstr>
      <vt:lpstr>Why not DV or Link-State for interdomain routing?</vt:lpstr>
      <vt:lpstr>BGP-4</vt:lpstr>
      <vt:lpstr>BGP-4</vt:lpstr>
      <vt:lpstr>BGP-4 path advertisements</vt:lpstr>
      <vt:lpstr>TCP Connectivity</vt:lpstr>
      <vt:lpstr>Multiple BGP Speakers per AS</vt:lpstr>
      <vt:lpstr>Why is everything more scalable?</vt:lpstr>
      <vt:lpstr>Integrating Interdomain and Intradomain</vt:lpstr>
      <vt:lpstr>Integrating Interdomain and Intradomain</vt:lpstr>
      <vt:lpstr>Integrating Interdomain and Intradomain</vt:lpstr>
      <vt:lpstr>Problems with BGP</vt:lpstr>
    </vt:vector>
  </TitlesOfParts>
  <Company>Georgia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Overview</dc:title>
  <dc:creator>robink</dc:creator>
  <cp:lastModifiedBy>Cobb, Jorge A</cp:lastModifiedBy>
  <cp:revision>328</cp:revision>
  <dcterms:created xsi:type="dcterms:W3CDTF">2000-07-31T21:40:56Z</dcterms:created>
  <dcterms:modified xsi:type="dcterms:W3CDTF">2012-01-25T20:11:56Z</dcterms:modified>
</cp:coreProperties>
</file>