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86" r:id="rId15"/>
    <p:sldId id="385" r:id="rId16"/>
    <p:sldId id="352" r:id="rId17"/>
    <p:sldId id="353" r:id="rId18"/>
    <p:sldId id="354" r:id="rId19"/>
    <p:sldId id="355" r:id="rId20"/>
    <p:sldId id="356" r:id="rId21"/>
    <p:sldId id="357" r:id="rId22"/>
    <p:sldId id="381" r:id="rId23"/>
    <p:sldId id="383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82" r:id="rId37"/>
    <p:sldId id="384" r:id="rId38"/>
    <p:sldId id="375" r:id="rId39"/>
    <p:sldId id="376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3CB4"/>
    <a:srgbClr val="0033CC"/>
    <a:srgbClr val="00FF99"/>
    <a:srgbClr val="FF0000"/>
    <a:srgbClr val="00CC99"/>
    <a:srgbClr val="FFCCCC"/>
    <a:srgbClr val="5CB0AE"/>
    <a:srgbClr val="99CCFF"/>
    <a:srgbClr val="EC7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5" autoAdjust="0"/>
    <p:restoredTop sz="94687" autoAdjust="0"/>
  </p:normalViewPr>
  <p:slideViewPr>
    <p:cSldViewPr snapToGrid="0">
      <p:cViewPr varScale="1">
        <p:scale>
          <a:sx n="103" d="100"/>
          <a:sy n="103" d="100"/>
        </p:scale>
        <p:origin x="-3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2.xml"/><Relationship Id="rId1" Type="http://schemas.openxmlformats.org/officeDocument/2006/relationships/slide" Target="slides/slide26.xml"/><Relationship Id="rId4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Comic Sans MS" pitchFamily="66" charset="0"/>
              </a:defRPr>
            </a:lvl1pPr>
          </a:lstStyle>
          <a:p>
            <a:fld id="{A5C6B09F-05CD-4A70-AD9A-0A0F4360D5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Comic Sans MS" pitchFamily="66" charset="0"/>
              </a:defRPr>
            </a:lvl1pPr>
          </a:lstStyle>
          <a:p>
            <a:fld id="{DC63C2F1-D804-4588-9350-A7C150C5AD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3C2F1-D804-4588-9350-A7C150C5AD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AutoShape 2"/>
          <p:cNvSpPr>
            <a:spLocks noChangeArrowheads="1"/>
          </p:cNvSpPr>
          <p:nvPr/>
        </p:nvSpPr>
        <p:spPr bwMode="auto">
          <a:xfrm>
            <a:off x="228600" y="365125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6419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4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4203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4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4204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F2A46919-2720-479A-8463-373B9A5934C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4205" name="Text Box 13"/>
          <p:cNvSpPr txBox="1">
            <a:spLocks noChangeArrowheads="1"/>
          </p:cNvSpPr>
          <p:nvPr userDrawn="1"/>
        </p:nvSpPr>
        <p:spPr bwMode="auto">
          <a:xfrm>
            <a:off x="1690688" y="3481388"/>
            <a:ext cx="52593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4206" name="Text Box 14"/>
          <p:cNvSpPr txBox="1">
            <a:spLocks noChangeArrowheads="1"/>
          </p:cNvSpPr>
          <p:nvPr userDrawn="1"/>
        </p:nvSpPr>
        <p:spPr bwMode="auto">
          <a:xfrm>
            <a:off x="3400425" y="3886200"/>
            <a:ext cx="220345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Computer Networks</a:t>
            </a:r>
          </a:p>
          <a:p>
            <a:pPr algn="ctr"/>
            <a:r>
              <a:rPr lang="en-US"/>
              <a:t>Dr. Jorge A. Cobb</a:t>
            </a:r>
          </a:p>
        </p:txBody>
      </p:sp>
      <p:pic>
        <p:nvPicPr>
          <p:cNvPr id="264207" name="Picture 15" descr="utd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2725" y="4754563"/>
            <a:ext cx="9144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F8DC9-FFC3-414F-A1E7-CB126A06E6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7F8A5F-3C16-4279-BB43-001E98E2FB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35401D-C11E-44AC-ACCC-0ADC6F7545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F907A9-2193-447A-B71C-78610CB141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6B9A94-05CF-44EB-9374-BA35BF854E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069FB9-F087-4E3B-A378-1B2546EB02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A18C18-5430-4A91-85C7-D2D6931C04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532024-9B17-4678-9A68-323965AC1F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83039A-D11A-4AFD-A849-928007AE3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3B916D-57F8-4578-85A9-631977A1B2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05575"/>
            <a:ext cx="33035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/>
            </a:lvl1pPr>
          </a:lstStyle>
          <a:p>
            <a:endParaRPr lang="en-US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60875" y="649446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fld id="{D0518BCB-440A-433D-9528-2448EE31B6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168275" y="182563"/>
            <a:ext cx="8823325" cy="62484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>
            <a:off x="762000" y="12192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63180" name="Picture 12" descr="utd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6457950"/>
            <a:ext cx="914400" cy="381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s.gov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ux.org/" TargetMode="External"/><Relationship Id="rId4" Type="http://schemas.openxmlformats.org/officeDocument/2006/relationships/hyperlink" Target="http://www.cs.uiuc.edu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68338" y="1425575"/>
            <a:ext cx="7772400" cy="1403350"/>
          </a:xfrm>
          <a:noFill/>
          <a:ln/>
        </p:spPr>
        <p:txBody>
          <a:bodyPr anchorCtr="0"/>
          <a:lstStyle/>
          <a:p>
            <a:r>
              <a:rPr lang="en-US"/>
              <a:t>Internetworking</a:t>
            </a:r>
            <a:br>
              <a:rPr lang="en-US"/>
            </a:br>
            <a:r>
              <a:rPr lang="en-US" sz="3300"/>
              <a:t>(Pet. and Davie, chapter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EAE1E-9EE5-40F8-913B-E49F833BA9A8}" type="slidenum">
              <a:rPr lang="en-US"/>
              <a:pPr/>
              <a:t>10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Classes of Networks (and IP addresses within them)</a:t>
            </a:r>
            <a:endParaRPr lang="en-US" dirty="0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143000" y="1981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1371600" y="1981200"/>
            <a:ext cx="1600200" cy="304800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Network (7 bits)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1600200" y="3276600"/>
            <a:ext cx="3198813" cy="304800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Network (14 bits)</a:t>
            </a:r>
          </a:p>
        </p:txBody>
      </p:sp>
      <p:grpSp>
        <p:nvGrpSpPr>
          <p:cNvPr id="292870" name="Group 6"/>
          <p:cNvGrpSpPr>
            <a:grpSpLocks/>
          </p:cNvGrpSpPr>
          <p:nvPr/>
        </p:nvGrpSpPr>
        <p:grpSpPr bwMode="auto">
          <a:xfrm>
            <a:off x="1143000" y="4953000"/>
            <a:ext cx="685800" cy="304800"/>
            <a:chOff x="816" y="3552"/>
            <a:chExt cx="432" cy="192"/>
          </a:xfrm>
        </p:grpSpPr>
        <p:sp>
          <p:nvSpPr>
            <p:cNvPr id="292871" name="Rectangle 7"/>
            <p:cNvSpPr>
              <a:spLocks noChangeArrowheads="1"/>
            </p:cNvSpPr>
            <p:nvPr/>
          </p:nvSpPr>
          <p:spPr bwMode="auto">
            <a:xfrm>
              <a:off x="816" y="3552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92872" name="Rectangle 8"/>
            <p:cNvSpPr>
              <a:spLocks noChangeArrowheads="1"/>
            </p:cNvSpPr>
            <p:nvPr/>
          </p:nvSpPr>
          <p:spPr bwMode="auto">
            <a:xfrm>
              <a:off x="960" y="3552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92873" name="Rectangle 9"/>
            <p:cNvSpPr>
              <a:spLocks noChangeArrowheads="1"/>
            </p:cNvSpPr>
            <p:nvPr/>
          </p:nvSpPr>
          <p:spPr bwMode="auto">
            <a:xfrm>
              <a:off x="1104" y="3552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  <p:grpSp>
        <p:nvGrpSpPr>
          <p:cNvPr id="292874" name="Group 10"/>
          <p:cNvGrpSpPr>
            <a:grpSpLocks/>
          </p:cNvGrpSpPr>
          <p:nvPr/>
        </p:nvGrpSpPr>
        <p:grpSpPr bwMode="auto">
          <a:xfrm>
            <a:off x="1143000" y="3276600"/>
            <a:ext cx="457200" cy="304800"/>
            <a:chOff x="816" y="3168"/>
            <a:chExt cx="288" cy="192"/>
          </a:xfrm>
        </p:grpSpPr>
        <p:sp>
          <p:nvSpPr>
            <p:cNvPr id="292875" name="Rectangle 11"/>
            <p:cNvSpPr>
              <a:spLocks noChangeArrowheads="1"/>
            </p:cNvSpPr>
            <p:nvPr/>
          </p:nvSpPr>
          <p:spPr bwMode="auto">
            <a:xfrm>
              <a:off x="816" y="3168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92876" name="Rectangle 12"/>
            <p:cNvSpPr>
              <a:spLocks noChangeArrowheads="1"/>
            </p:cNvSpPr>
            <p:nvPr/>
          </p:nvSpPr>
          <p:spPr bwMode="auto">
            <a:xfrm>
              <a:off x="960" y="3168"/>
              <a:ext cx="144" cy="19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1830388" y="4953000"/>
            <a:ext cx="4799012" cy="304800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Network (21 bits)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2971800" y="1981200"/>
            <a:ext cx="5484813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Host (24 bits)</a:t>
            </a:r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4800600" y="3276600"/>
            <a:ext cx="3656013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Host (16 bits)</a:t>
            </a:r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6629400" y="4953000"/>
            <a:ext cx="18288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Host (8 bits)</a:t>
            </a:r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1066800" y="1447800"/>
            <a:ext cx="1066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Class A:</a:t>
            </a: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914400" y="2895600"/>
            <a:ext cx="1066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Class B:</a:t>
            </a:r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914400" y="4495800"/>
            <a:ext cx="1066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Class C: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AE4EB-7E06-4215-A146-B9CA5895D876}" type="slidenum">
              <a:rPr lang="en-US"/>
              <a:pPr/>
              <a:t>11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1066800" y="2057400"/>
            <a:ext cx="7772400" cy="4114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 Model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/>
        </p:nvGraphicFramePr>
        <p:xfrm>
          <a:off x="1066800" y="2057400"/>
          <a:ext cx="7772400" cy="4114802"/>
        </p:xfrm>
        <a:graphic>
          <a:graphicData uri="http://schemas.openxmlformats.org/drawingml/2006/table">
            <a:tbl>
              <a:tblPr/>
              <a:tblGrid>
                <a:gridCol w="990600"/>
                <a:gridCol w="1905000"/>
                <a:gridCol w="1447800"/>
                <a:gridCol w="1828800"/>
                <a:gridCol w="1600200"/>
              </a:tblGrid>
              <a:tr h="93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 ID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of Addresses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of Networks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“0” + 7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“10” + 14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65,536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“110” + 21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256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“1110” + Multicast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IP Multicast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Future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C58A2-2337-45E2-AE60-DB84406728B8}" type="slidenum">
              <a:rPr lang="en-US"/>
              <a:pPr/>
              <a:t>12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 Model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50975"/>
            <a:ext cx="8432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Usually represented using decimal-dot notation (instead of hexadecimal, don’t ask me why)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Host in class A network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56.0.78.100		</a:t>
            </a:r>
            <a:r>
              <a:rPr lang="en-US" dirty="0" smtClean="0">
                <a:solidFill>
                  <a:srgbClr val="99CCFF"/>
                </a:solidFill>
                <a:hlinkClick r:id="rId3"/>
              </a:rPr>
              <a:t>www.usps.gov</a:t>
            </a:r>
            <a:endParaRPr lang="en-US" dirty="0">
              <a:solidFill>
                <a:srgbClr val="99CC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Host in class B network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128.174.252.1		</a:t>
            </a:r>
            <a:r>
              <a:rPr lang="en-US" dirty="0">
                <a:hlinkClick r:id="rId4"/>
              </a:rPr>
              <a:t>www.cs.uiuc.edu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Host in class C network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198.182.196.56		</a:t>
            </a:r>
            <a:r>
              <a:rPr lang="en-US" dirty="0">
                <a:hlinkClick r:id="rId5"/>
              </a:rPr>
              <a:t>www.linux.org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Internet domain names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ASCII strings separated by periods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Provides some administrative hierarchy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host.subdomain.domain.domain_type</a:t>
            </a:r>
            <a:r>
              <a:rPr lang="en-US" dirty="0"/>
              <a:t>	(com, </a:t>
            </a:r>
            <a:r>
              <a:rPr lang="en-US" dirty="0" err="1"/>
              <a:t>edu</a:t>
            </a:r>
            <a:r>
              <a:rPr lang="en-US" dirty="0"/>
              <a:t>, </a:t>
            </a:r>
            <a:r>
              <a:rPr lang="en-US" dirty="0" err="1"/>
              <a:t>gov</a:t>
            </a:r>
            <a:r>
              <a:rPr lang="en-US" dirty="0"/>
              <a:t>, org, …)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host.domain.country</a:t>
            </a:r>
            <a:r>
              <a:rPr lang="en-US" dirty="0"/>
              <a:t>			(us, de, </a:t>
            </a:r>
            <a:r>
              <a:rPr lang="en-US" dirty="0" err="1"/>
              <a:t>jp</a:t>
            </a:r>
            <a:r>
              <a:rPr lang="en-US" dirty="0"/>
              <a:t>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6E04F7-A89A-4906-B3FE-6CF84A4B9181}" type="slidenum">
              <a:rPr lang="en-US"/>
              <a:pPr/>
              <a:t>13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-317500"/>
            <a:ext cx="8305800" cy="1463675"/>
          </a:xfrm>
        </p:spPr>
        <p:txBody>
          <a:bodyPr/>
          <a:lstStyle/>
          <a:p>
            <a:r>
              <a:rPr lang="en-US" sz="3700"/>
              <a:t>IPv4 </a:t>
            </a:r>
            <a:r>
              <a:rPr lang="en-US"/>
              <a:t>Translation support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9864"/>
            <a:ext cx="8229600" cy="5323764"/>
          </a:xfrm>
        </p:spPr>
        <p:txBody>
          <a:bodyPr/>
          <a:lstStyle/>
          <a:p>
            <a:r>
              <a:rPr lang="en-US" dirty="0"/>
              <a:t>Internet domain name to IP address (and </a:t>
            </a:r>
            <a:r>
              <a:rPr lang="en-US" dirty="0" smtClean="0"/>
              <a:t>vice-versa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Assume your application knows the domain name of the destination</a:t>
            </a:r>
          </a:p>
          <a:p>
            <a:pPr lvl="1"/>
            <a:r>
              <a:rPr lang="en-US" dirty="0" smtClean="0"/>
              <a:t>Your application must obtain the IP address of the destination before it can send data to it. </a:t>
            </a:r>
          </a:p>
          <a:p>
            <a:pPr lvl="1"/>
            <a:r>
              <a:rPr lang="en-US" dirty="0" smtClean="0"/>
              <a:t>You call upon the Domain </a:t>
            </a:r>
            <a:r>
              <a:rPr lang="en-US" dirty="0"/>
              <a:t>Name Service (DNS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hierarchy of servers.</a:t>
            </a:r>
          </a:p>
          <a:p>
            <a:pPr lvl="2"/>
            <a:r>
              <a:rPr lang="en-US" dirty="0" smtClean="0"/>
              <a:t>Give your DNS server a domain name, and it returns to you the IP address (and vice-versa).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What about physical addresses?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to Physical Addresses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36" y="1339273"/>
            <a:ext cx="7696200" cy="4419600"/>
          </a:xfrm>
        </p:spPr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An IP route can pass through many physical networks</a:t>
            </a:r>
          </a:p>
          <a:p>
            <a:pPr lvl="2"/>
            <a:r>
              <a:rPr lang="en-US" dirty="0" smtClean="0"/>
              <a:t>E.g., Ethernet (recall that IP is just software)</a:t>
            </a:r>
          </a:p>
          <a:p>
            <a:pPr lvl="1"/>
            <a:r>
              <a:rPr lang="en-US" dirty="0" smtClean="0"/>
              <a:t>Physical network source and destination addresses are needed at each hop along the route</a:t>
            </a:r>
          </a:p>
          <a:p>
            <a:pPr>
              <a:spcAft>
                <a:spcPct val="20000"/>
              </a:spcAft>
            </a:pPr>
            <a:r>
              <a:rPr lang="en-US" sz="2200" dirty="0" smtClean="0"/>
              <a:t>Router (1,2) wants to send an IP message to (1,4)</a:t>
            </a:r>
          </a:p>
          <a:p>
            <a:pPr lvl="1">
              <a:spcAft>
                <a:spcPct val="20000"/>
              </a:spcAft>
            </a:pPr>
            <a:r>
              <a:rPr lang="en-US" sz="2000" dirty="0" smtClean="0"/>
              <a:t>It needs the Ethernet (i.e., physical) address of (1,4) (how to get it?)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35401D-C11E-44AC-ACCC-0ADC6F754592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274888" y="4067608"/>
            <a:ext cx="3371273" cy="2286000"/>
            <a:chOff x="2274888" y="4067608"/>
            <a:chExt cx="3371273" cy="2286000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 bwMode="auto">
            <a:xfrm>
              <a:off x="2501900" y="5988483"/>
              <a:ext cx="234950" cy="239712"/>
            </a:xfrm>
            <a:custGeom>
              <a:avLst/>
              <a:gdLst/>
              <a:ahLst/>
              <a:cxnLst>
                <a:cxn ang="0">
                  <a:pos x="113" y="112"/>
                </a:cxn>
                <a:cxn ang="0">
                  <a:pos x="113" y="0"/>
                </a:cxn>
                <a:cxn ang="0">
                  <a:pos x="0" y="0"/>
                </a:cxn>
                <a:cxn ang="0">
                  <a:pos x="0" y="115"/>
                </a:cxn>
                <a:cxn ang="0">
                  <a:pos x="113" y="115"/>
                </a:cxn>
                <a:cxn ang="0">
                  <a:pos x="113" y="115"/>
                </a:cxn>
              </a:cxnLst>
              <a:rect l="0" t="0" r="r" b="b"/>
              <a:pathLst>
                <a:path w="113" h="115">
                  <a:moveTo>
                    <a:pt x="113" y="112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13" y="115"/>
                  </a:lnTo>
                </a:path>
              </a:pathLst>
            </a:cu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 bwMode="auto">
            <a:xfrm>
              <a:off x="5094288" y="6120245"/>
              <a:ext cx="233362" cy="233363"/>
            </a:xfrm>
            <a:custGeom>
              <a:avLst/>
              <a:gdLst/>
              <a:ahLst/>
              <a:cxnLst>
                <a:cxn ang="0">
                  <a:pos x="112" y="112"/>
                </a:cxn>
                <a:cxn ang="0">
                  <a:pos x="112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112" y="112"/>
                </a:cxn>
                <a:cxn ang="0">
                  <a:pos x="112" y="112"/>
                </a:cxn>
              </a:cxnLst>
              <a:rect l="0" t="0" r="r" b="b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auto">
            <a:xfrm>
              <a:off x="3792538" y="4443845"/>
              <a:ext cx="231775" cy="233363"/>
            </a:xfrm>
            <a:custGeom>
              <a:avLst/>
              <a:gdLst/>
              <a:ahLst/>
              <a:cxnLst>
                <a:cxn ang="0">
                  <a:pos x="112" y="112"/>
                </a:cxn>
                <a:cxn ang="0">
                  <a:pos x="112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112" y="112"/>
                </a:cxn>
                <a:cxn ang="0">
                  <a:pos x="112" y="112"/>
                </a:cxn>
              </a:cxnLst>
              <a:rect l="0" t="0" r="r" b="b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rgbClr val="0099CC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 bwMode="auto">
            <a:xfrm>
              <a:off x="2655888" y="5085195"/>
              <a:ext cx="238125" cy="231775"/>
            </a:xfrm>
            <a:custGeom>
              <a:avLst/>
              <a:gdLst/>
              <a:ahLst/>
              <a:cxnLst>
                <a:cxn ang="0">
                  <a:pos x="112" y="112"/>
                </a:cxn>
                <a:cxn ang="0">
                  <a:pos x="114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114" y="112"/>
                </a:cxn>
                <a:cxn ang="0">
                  <a:pos x="114" y="112"/>
                </a:cxn>
              </a:cxnLst>
              <a:rect l="0" t="0" r="r" b="b"/>
              <a:pathLst>
                <a:path w="114" h="112">
                  <a:moveTo>
                    <a:pt x="112" y="112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4" y="112"/>
                  </a:lnTo>
                </a:path>
              </a:pathLst>
            </a:custGeom>
            <a:solidFill>
              <a:srgbClr val="0099CC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 bwMode="auto">
            <a:xfrm>
              <a:off x="4941888" y="5078845"/>
              <a:ext cx="236537" cy="238125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14" y="115"/>
                </a:cxn>
                <a:cxn ang="0">
                  <a:pos x="114" y="0"/>
                </a:cxn>
                <a:cxn ang="0">
                  <a:pos x="2" y="0"/>
                </a:cxn>
                <a:cxn ang="0">
                  <a:pos x="2" y="115"/>
                </a:cxn>
                <a:cxn ang="0">
                  <a:pos x="2" y="115"/>
                </a:cxn>
              </a:cxnLst>
              <a:rect l="0" t="0" r="r" b="b"/>
              <a:pathLst>
                <a:path w="114" h="115">
                  <a:moveTo>
                    <a:pt x="0" y="112"/>
                  </a:moveTo>
                  <a:lnTo>
                    <a:pt x="114" y="115"/>
                  </a:lnTo>
                  <a:lnTo>
                    <a:pt x="114" y="0"/>
                  </a:lnTo>
                  <a:lnTo>
                    <a:pt x="2" y="0"/>
                  </a:lnTo>
                  <a:lnTo>
                    <a:pt x="2" y="115"/>
                  </a:lnTo>
                </a:path>
              </a:pathLst>
            </a:custGeom>
            <a:solidFill>
              <a:srgbClr val="0099CC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Aspect="1" noChangeShapeType="1"/>
            </p:cNvSpPr>
            <p:nvPr/>
          </p:nvSpPr>
          <p:spPr bwMode="auto">
            <a:xfrm>
              <a:off x="3906838" y="4672445"/>
              <a:ext cx="1587" cy="24765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Aspect="1" noChangeShapeType="1"/>
            </p:cNvSpPr>
            <p:nvPr/>
          </p:nvSpPr>
          <p:spPr bwMode="auto">
            <a:xfrm flipH="1" flipV="1">
              <a:off x="2894013" y="5202670"/>
              <a:ext cx="357187" cy="1984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Aspect="1" noChangeShapeType="1"/>
            </p:cNvSpPr>
            <p:nvPr/>
          </p:nvSpPr>
          <p:spPr bwMode="auto">
            <a:xfrm flipV="1">
              <a:off x="4559300" y="5199495"/>
              <a:ext cx="382588" cy="2111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Cloud"/>
            <p:cNvSpPr>
              <a:spLocks noChangeAspect="1" noEditPoints="1" noChangeArrowheads="1"/>
            </p:cNvSpPr>
            <p:nvPr/>
          </p:nvSpPr>
          <p:spPr bwMode="auto">
            <a:xfrm>
              <a:off x="3130550" y="4824845"/>
              <a:ext cx="1497013" cy="125571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BFAD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 anchorCtr="1"/>
            <a:lstStyle/>
            <a:p>
              <a:pPr algn="ctr" eaLnBrk="1" hangingPunct="1"/>
              <a:r>
                <a:rPr lang="en-US" sz="1400" b="1"/>
                <a:t>Ethernet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570288" y="4067608"/>
              <a:ext cx="685800" cy="336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(1,0)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274888" y="5586845"/>
              <a:ext cx="685800" cy="336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(1,2)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713288" y="4672445"/>
              <a:ext cx="685800" cy="336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(1,5)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27288" y="4748645"/>
              <a:ext cx="685800" cy="336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(1,1)</a:t>
              </a:r>
            </a:p>
          </p:txBody>
        </p:sp>
        <p:sp>
          <p:nvSpPr>
            <p:cNvPr id="18" name="Line 18"/>
            <p:cNvSpPr>
              <a:spLocks noChangeAspect="1" noChangeShapeType="1"/>
            </p:cNvSpPr>
            <p:nvPr/>
          </p:nvSpPr>
          <p:spPr bwMode="auto">
            <a:xfrm flipV="1">
              <a:off x="2732088" y="5815445"/>
              <a:ext cx="458787" cy="25241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408488" y="5739245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732088" y="6348845"/>
              <a:ext cx="228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960361" y="5766954"/>
              <a:ext cx="685800" cy="336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(1,4)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Translate from IP address to physical address</a:t>
            </a:r>
          </a:p>
          <a:p>
            <a:pPr lvl="1"/>
            <a:r>
              <a:rPr lang="en-US" dirty="0" smtClean="0"/>
              <a:t>This is done via the Address Resolution Protocol (ARP)</a:t>
            </a:r>
          </a:p>
          <a:p>
            <a:pPr lvl="2"/>
            <a:r>
              <a:rPr lang="en-US" dirty="0" smtClean="0"/>
              <a:t>IP asks ARP to translate the IP address into a physical address </a:t>
            </a:r>
          </a:p>
          <a:p>
            <a:pPr lvl="2"/>
            <a:r>
              <a:rPr lang="en-US" dirty="0" smtClean="0"/>
              <a:t>This is done as needed at each hop.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Example 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35401D-C11E-44AC-ACCC-0ADC6F7545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35672-6576-4E0B-AAE7-1DB3FAF2B64D}" type="slidenum">
              <a:rPr lang="en-US"/>
              <a:pPr/>
              <a:t>16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392113"/>
            <a:ext cx="8229600" cy="6858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04938"/>
            <a:ext cx="5272088" cy="4995862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sz="1800" dirty="0"/>
              <a:t>Router (1,2) wants to send an IP message to (1,4)</a:t>
            </a:r>
          </a:p>
          <a:p>
            <a:pPr lvl="1">
              <a:spcAft>
                <a:spcPct val="20000"/>
              </a:spcAft>
            </a:pPr>
            <a:r>
              <a:rPr lang="en-US" sz="1800" dirty="0"/>
              <a:t>It </a:t>
            </a:r>
            <a:r>
              <a:rPr lang="en-US" sz="1800" dirty="0" smtClean="0"/>
              <a:t>first finds </a:t>
            </a:r>
            <a:r>
              <a:rPr lang="en-US" sz="1800" dirty="0"/>
              <a:t>out the Ethernet (i.e., physical) address of (1,4) (via </a:t>
            </a:r>
            <a:r>
              <a:rPr lang="en-US" sz="1800" dirty="0" smtClean="0"/>
              <a:t>ARP, more on ARP later)</a:t>
            </a:r>
            <a:endParaRPr lang="en-US" sz="1800" dirty="0"/>
          </a:p>
          <a:p>
            <a:pPr>
              <a:spcAft>
                <a:spcPct val="20000"/>
              </a:spcAft>
            </a:pPr>
            <a:r>
              <a:rPr lang="en-US" sz="1800" dirty="0" smtClean="0"/>
              <a:t>Router </a:t>
            </a:r>
            <a:r>
              <a:rPr lang="en-US" sz="1800" dirty="0"/>
              <a:t>(1,2) gives the message and the </a:t>
            </a:r>
            <a:r>
              <a:rPr lang="en-US" sz="1800" dirty="0">
                <a:solidFill>
                  <a:srgbClr val="0033CC"/>
                </a:solidFill>
              </a:rPr>
              <a:t>Ethernet destination address</a:t>
            </a:r>
            <a:r>
              <a:rPr lang="en-US" sz="1800" dirty="0"/>
              <a:t> to the Ethernet software (driver).</a:t>
            </a:r>
          </a:p>
          <a:p>
            <a:pPr>
              <a:spcAft>
                <a:spcPct val="20000"/>
              </a:spcAft>
            </a:pPr>
            <a:r>
              <a:rPr lang="en-US" sz="1800" dirty="0"/>
              <a:t>The Ethernet software </a:t>
            </a:r>
            <a:r>
              <a:rPr lang="en-US" sz="1800" dirty="0">
                <a:solidFill>
                  <a:srgbClr val="0033CC"/>
                </a:solidFill>
              </a:rPr>
              <a:t>encapsulates</a:t>
            </a:r>
            <a:r>
              <a:rPr lang="en-US" sz="1800" dirty="0"/>
              <a:t> the IP message </a:t>
            </a:r>
            <a:r>
              <a:rPr lang="en-US" sz="1800" dirty="0" smtClean="0"/>
              <a:t>(turns it into an Ethernet message) and </a:t>
            </a:r>
            <a:r>
              <a:rPr lang="en-US" sz="1800" dirty="0"/>
              <a:t>sends it over the Ethernet hardware.</a:t>
            </a:r>
          </a:p>
          <a:p>
            <a:pPr>
              <a:spcAft>
                <a:spcPct val="20000"/>
              </a:spcAft>
            </a:pPr>
            <a:r>
              <a:rPr lang="en-US" sz="1800" dirty="0"/>
              <a:t>The Ethernet hardware at the other router </a:t>
            </a:r>
            <a:r>
              <a:rPr lang="en-US" sz="1800" dirty="0">
                <a:solidFill>
                  <a:srgbClr val="0033CC"/>
                </a:solidFill>
              </a:rPr>
              <a:t>receives the message</a:t>
            </a:r>
            <a:r>
              <a:rPr lang="en-US" sz="1800" dirty="0"/>
              <a:t>.</a:t>
            </a:r>
          </a:p>
          <a:p>
            <a:pPr>
              <a:spcAft>
                <a:spcPct val="20000"/>
              </a:spcAft>
            </a:pPr>
            <a:r>
              <a:rPr lang="en-US" sz="1800" dirty="0"/>
              <a:t>The Ethernet software </a:t>
            </a:r>
            <a:r>
              <a:rPr lang="en-US" sz="1800" dirty="0" err="1">
                <a:solidFill>
                  <a:srgbClr val="0033CC"/>
                </a:solidFill>
              </a:rPr>
              <a:t>decapsulates</a:t>
            </a:r>
            <a:r>
              <a:rPr lang="en-US" sz="1800" dirty="0"/>
              <a:t> the message, and gives it to the IP software.</a:t>
            </a:r>
          </a:p>
        </p:txBody>
      </p:sp>
      <p:sp>
        <p:nvSpPr>
          <p:cNvPr id="296964" name="Freeform 4"/>
          <p:cNvSpPr>
            <a:spLocks noChangeAspect="1"/>
          </p:cNvSpPr>
          <p:nvPr/>
        </p:nvSpPr>
        <p:spPr bwMode="auto">
          <a:xfrm>
            <a:off x="5651500" y="4122738"/>
            <a:ext cx="234950" cy="239712"/>
          </a:xfrm>
          <a:custGeom>
            <a:avLst/>
            <a:gdLst/>
            <a:ahLst/>
            <a:cxnLst>
              <a:cxn ang="0">
                <a:pos x="113" y="112"/>
              </a:cxn>
              <a:cxn ang="0">
                <a:pos x="113" y="0"/>
              </a:cxn>
              <a:cxn ang="0">
                <a:pos x="0" y="0"/>
              </a:cxn>
              <a:cxn ang="0">
                <a:pos x="0" y="115"/>
              </a:cxn>
              <a:cxn ang="0">
                <a:pos x="113" y="115"/>
              </a:cxn>
              <a:cxn ang="0">
                <a:pos x="113" y="115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65" name="Freeform 5"/>
          <p:cNvSpPr>
            <a:spLocks noChangeAspect="1"/>
          </p:cNvSpPr>
          <p:nvPr/>
        </p:nvSpPr>
        <p:spPr bwMode="auto">
          <a:xfrm>
            <a:off x="8243888" y="4254500"/>
            <a:ext cx="233362" cy="23336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66" name="Freeform 6"/>
          <p:cNvSpPr>
            <a:spLocks noChangeAspect="1"/>
          </p:cNvSpPr>
          <p:nvPr/>
        </p:nvSpPr>
        <p:spPr bwMode="auto">
          <a:xfrm>
            <a:off x="6942138" y="2578100"/>
            <a:ext cx="231775" cy="23336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67" name="Freeform 7"/>
          <p:cNvSpPr>
            <a:spLocks noChangeAspect="1"/>
          </p:cNvSpPr>
          <p:nvPr/>
        </p:nvSpPr>
        <p:spPr bwMode="auto">
          <a:xfrm>
            <a:off x="5805488" y="3219450"/>
            <a:ext cx="238125" cy="231775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4" y="0"/>
              </a:cxn>
              <a:cxn ang="0">
                <a:pos x="0" y="0"/>
              </a:cxn>
              <a:cxn ang="0">
                <a:pos x="0" y="112"/>
              </a:cxn>
              <a:cxn ang="0">
                <a:pos x="114" y="112"/>
              </a:cxn>
              <a:cxn ang="0">
                <a:pos x="114" y="112"/>
              </a:cxn>
            </a:cxnLst>
            <a:rect l="0" t="0" r="r" b="b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68" name="Freeform 8"/>
          <p:cNvSpPr>
            <a:spLocks noChangeAspect="1"/>
          </p:cNvSpPr>
          <p:nvPr/>
        </p:nvSpPr>
        <p:spPr bwMode="auto">
          <a:xfrm>
            <a:off x="8091488" y="3213100"/>
            <a:ext cx="236537" cy="238125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114" y="115"/>
              </a:cxn>
              <a:cxn ang="0">
                <a:pos x="114" y="0"/>
              </a:cxn>
              <a:cxn ang="0">
                <a:pos x="2" y="0"/>
              </a:cxn>
              <a:cxn ang="0">
                <a:pos x="2" y="115"/>
              </a:cxn>
              <a:cxn ang="0">
                <a:pos x="2" y="115"/>
              </a:cxn>
            </a:cxnLst>
            <a:rect l="0" t="0" r="r" b="b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69" name="Line 9"/>
          <p:cNvSpPr>
            <a:spLocks noChangeAspect="1" noChangeShapeType="1"/>
          </p:cNvSpPr>
          <p:nvPr/>
        </p:nvSpPr>
        <p:spPr bwMode="auto">
          <a:xfrm>
            <a:off x="7056438" y="2806700"/>
            <a:ext cx="1587" cy="247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0" name="Line 10"/>
          <p:cNvSpPr>
            <a:spLocks noChangeAspect="1" noChangeShapeType="1"/>
          </p:cNvSpPr>
          <p:nvPr/>
        </p:nvSpPr>
        <p:spPr bwMode="auto">
          <a:xfrm flipH="1" flipV="1">
            <a:off x="6043613" y="3336925"/>
            <a:ext cx="357187" cy="1984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1" name="Line 11"/>
          <p:cNvSpPr>
            <a:spLocks noChangeAspect="1" noChangeShapeType="1"/>
          </p:cNvSpPr>
          <p:nvPr/>
        </p:nvSpPr>
        <p:spPr bwMode="auto">
          <a:xfrm flipV="1">
            <a:off x="7708900" y="3333750"/>
            <a:ext cx="382588" cy="2111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2" name="Cloud"/>
          <p:cNvSpPr>
            <a:spLocks noChangeAspect="1" noEditPoints="1" noChangeArrowheads="1"/>
          </p:cNvSpPr>
          <p:nvPr/>
        </p:nvSpPr>
        <p:spPr bwMode="auto">
          <a:xfrm>
            <a:off x="6280150" y="2959100"/>
            <a:ext cx="1497013" cy="12557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Ethernet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6719888" y="2201863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(1,0)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5424488" y="37211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(1,2)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7862888" y="28067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(1,5)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5576888" y="28829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(1,1)</a:t>
            </a: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8091488" y="38735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(1,4)</a:t>
            </a:r>
          </a:p>
        </p:txBody>
      </p:sp>
      <p:sp>
        <p:nvSpPr>
          <p:cNvPr id="296978" name="Line 18"/>
          <p:cNvSpPr>
            <a:spLocks noChangeAspect="1" noChangeShapeType="1"/>
          </p:cNvSpPr>
          <p:nvPr/>
        </p:nvSpPr>
        <p:spPr bwMode="auto">
          <a:xfrm flipV="1">
            <a:off x="5881688" y="3949700"/>
            <a:ext cx="458787" cy="2524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>
            <a:off x="7558088" y="38735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6980" name="Line 20"/>
          <p:cNvSpPr>
            <a:spLocks noChangeShapeType="1"/>
          </p:cNvSpPr>
          <p:nvPr/>
        </p:nvSpPr>
        <p:spPr bwMode="auto">
          <a:xfrm>
            <a:off x="5881688" y="44831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343FA5-5825-4F18-B16C-C89D703E3A1F}" type="slidenum">
              <a:rPr lang="en-US"/>
              <a:pPr/>
              <a:t>17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79425"/>
            <a:ext cx="8305800" cy="603250"/>
          </a:xfrm>
        </p:spPr>
        <p:txBody>
          <a:bodyPr/>
          <a:lstStyle/>
          <a:p>
            <a:r>
              <a:rPr lang="en-US"/>
              <a:t>IP to Physical Address Translation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Hard-coded: Encode physical address in IP address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, map Ethernet addresses to IP addresses</a:t>
            </a:r>
          </a:p>
          <a:p>
            <a:pPr lvl="2"/>
            <a:r>
              <a:rPr lang="en-US" dirty="0"/>
              <a:t>Makes it impossible to associate IP address with topology (routing becomes too difficult)</a:t>
            </a:r>
          </a:p>
          <a:p>
            <a:r>
              <a:rPr lang="en-US" dirty="0">
                <a:solidFill>
                  <a:srgbClr val="FF0000"/>
                </a:solidFill>
              </a:rPr>
              <a:t>Centralized</a:t>
            </a:r>
          </a:p>
          <a:p>
            <a:pPr lvl="1"/>
            <a:r>
              <a:rPr lang="en-US" dirty="0"/>
              <a:t>Maintain a central repository and distribute to hosts</a:t>
            </a:r>
          </a:p>
          <a:p>
            <a:pPr lvl="2"/>
            <a:r>
              <a:rPr lang="en-US" dirty="0"/>
              <a:t>Bottleneck for queries and updates </a:t>
            </a:r>
          </a:p>
          <a:p>
            <a:r>
              <a:rPr lang="en-US" dirty="0">
                <a:solidFill>
                  <a:srgbClr val="009E47"/>
                </a:solidFill>
              </a:rPr>
              <a:t>Automatically generated table</a:t>
            </a:r>
          </a:p>
          <a:p>
            <a:pPr lvl="1"/>
            <a:r>
              <a:rPr lang="en-US" dirty="0"/>
              <a:t>Use ARP to build table at each host as needed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Take advantage of broadcast.</a:t>
            </a:r>
            <a:endParaRPr lang="en-US" dirty="0"/>
          </a:p>
          <a:p>
            <a:pPr lvl="1"/>
            <a:r>
              <a:rPr lang="en-US" dirty="0"/>
              <a:t>Use timeouts to clean up table (remove </a:t>
            </a:r>
            <a:r>
              <a:rPr lang="en-US" dirty="0" smtClean="0"/>
              <a:t>old unused </a:t>
            </a:r>
            <a:r>
              <a:rPr lang="en-US" dirty="0"/>
              <a:t>entries)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E690C1-0B68-4AA4-9D2C-8B8341C9043E}" type="slidenum">
              <a:rPr lang="en-US"/>
              <a:pPr/>
              <a:t>18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in the Protocol “Stack”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3657600" y="4191000"/>
            <a:ext cx="1752600" cy="26987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/>
              <a:t>Physical Networks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1295400" y="2382838"/>
            <a:ext cx="995363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/>
              <a:t>FTP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6700838" y="2382838"/>
            <a:ext cx="995362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/>
              <a:t>TFTP</a:t>
            </a: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4922838" y="2382838"/>
            <a:ext cx="995362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/>
              <a:t>NV</a:t>
            </a:r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3073400" y="2382838"/>
            <a:ext cx="995363" cy="2698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/>
              <a:t>HTTP</a:t>
            </a:r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auto">
          <a:xfrm>
            <a:off x="1793875" y="2652713"/>
            <a:ext cx="8524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H="1">
            <a:off x="2646363" y="2652713"/>
            <a:ext cx="925512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>
            <a:off x="5419725" y="2652713"/>
            <a:ext cx="854075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9019" name="Line 11"/>
          <p:cNvSpPr>
            <a:spLocks noChangeShapeType="1"/>
          </p:cNvSpPr>
          <p:nvPr/>
        </p:nvSpPr>
        <p:spPr bwMode="auto">
          <a:xfrm flipH="1">
            <a:off x="6273800" y="2652713"/>
            <a:ext cx="923925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149475" y="2921000"/>
            <a:ext cx="995363" cy="269875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/>
              <a:t>TCP</a:t>
            </a:r>
          </a:p>
        </p:txBody>
      </p:sp>
      <p:sp>
        <p:nvSpPr>
          <p:cNvPr id="299021" name="Rectangle 13"/>
          <p:cNvSpPr>
            <a:spLocks noChangeArrowheads="1"/>
          </p:cNvSpPr>
          <p:nvPr/>
        </p:nvSpPr>
        <p:spPr bwMode="auto">
          <a:xfrm>
            <a:off x="5775325" y="2921000"/>
            <a:ext cx="996950" cy="269875"/>
          </a:xfrm>
          <a:prstGeom prst="rect">
            <a:avLst/>
          </a:prstGeom>
          <a:solidFill>
            <a:srgbClr val="BFADD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/>
              <a:t>UDP</a:t>
            </a:r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2646363" y="3190875"/>
            <a:ext cx="1706562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 flipH="1">
            <a:off x="4424363" y="3190875"/>
            <a:ext cx="1849437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3927475" y="3370263"/>
            <a:ext cx="995363" cy="268287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/>
              <a:t>IP</a:t>
            </a:r>
          </a:p>
        </p:txBody>
      </p:sp>
      <p:sp>
        <p:nvSpPr>
          <p:cNvPr id="299025" name="Line 17"/>
          <p:cNvSpPr>
            <a:spLocks noChangeShapeType="1"/>
          </p:cNvSpPr>
          <p:nvPr/>
        </p:nvSpPr>
        <p:spPr bwMode="auto">
          <a:xfrm flipH="1">
            <a:off x="2819400" y="3638550"/>
            <a:ext cx="1604963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9026" name="Line 18"/>
          <p:cNvSpPr>
            <a:spLocks noChangeShapeType="1"/>
          </p:cNvSpPr>
          <p:nvPr/>
        </p:nvSpPr>
        <p:spPr bwMode="auto">
          <a:xfrm flipH="1" flipV="1">
            <a:off x="2819400" y="3962400"/>
            <a:ext cx="8524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9027" name="Line 19"/>
          <p:cNvSpPr>
            <a:spLocks noChangeShapeType="1"/>
          </p:cNvSpPr>
          <p:nvPr/>
        </p:nvSpPr>
        <p:spPr bwMode="auto">
          <a:xfrm flipH="1">
            <a:off x="4419600" y="3638550"/>
            <a:ext cx="4763" cy="55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9028" name="Rectangle 20"/>
          <p:cNvSpPr>
            <a:spLocks noChangeArrowheads="1"/>
          </p:cNvSpPr>
          <p:nvPr/>
        </p:nvSpPr>
        <p:spPr bwMode="auto">
          <a:xfrm>
            <a:off x="1905000" y="3733800"/>
            <a:ext cx="995363" cy="268288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/>
              <a:t>ARP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BCE798-2892-45F8-8A71-270601BE1C61}" type="slidenum">
              <a:rPr lang="en-US"/>
              <a:pPr/>
              <a:t>19</a:t>
            </a:fld>
            <a:endParaRPr lang="en-US"/>
          </a:p>
        </p:txBody>
      </p:sp>
      <p:sp>
        <p:nvSpPr>
          <p:cNvPr id="300045" name="Rectangle 13"/>
          <p:cNvSpPr>
            <a:spLocks noChangeArrowheads="1"/>
          </p:cNvSpPr>
          <p:nvPr/>
        </p:nvSpPr>
        <p:spPr bwMode="auto">
          <a:xfrm>
            <a:off x="2057400" y="5479012"/>
            <a:ext cx="538163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5095875" y="5479012"/>
            <a:ext cx="538163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7" name="Rectangle 15"/>
          <p:cNvSpPr>
            <a:spLocks noChangeArrowheads="1"/>
          </p:cNvSpPr>
          <p:nvPr/>
        </p:nvSpPr>
        <p:spPr bwMode="auto">
          <a:xfrm>
            <a:off x="4141788" y="5479012"/>
            <a:ext cx="538162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8" name="Rectangle 16"/>
          <p:cNvSpPr>
            <a:spLocks noChangeArrowheads="1"/>
          </p:cNvSpPr>
          <p:nvPr/>
        </p:nvSpPr>
        <p:spPr bwMode="auto">
          <a:xfrm>
            <a:off x="3106738" y="5459962"/>
            <a:ext cx="538162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Request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271818" y="1272657"/>
            <a:ext cx="817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 dirty="0"/>
              <a:t>A wants to send an IP message to B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 dirty="0"/>
              <a:t>A </a:t>
            </a:r>
            <a:r>
              <a:rPr lang="en-US" sz="2000" i="1" dirty="0">
                <a:solidFill>
                  <a:srgbClr val="0033CC"/>
                </a:solidFill>
              </a:rPr>
              <a:t>broadcasts</a:t>
            </a:r>
            <a:r>
              <a:rPr lang="en-US" sz="2000" dirty="0"/>
              <a:t> an ARP-REQUEST message on the physical </a:t>
            </a:r>
            <a:r>
              <a:rPr lang="en-US" sz="2000" dirty="0" smtClean="0"/>
              <a:t>network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 dirty="0" smtClean="0"/>
              <a:t>What are the physical network source and destination addresses in the physical network header?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 dirty="0"/>
              <a:t>ARP-REQUEST header contains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000" dirty="0"/>
              <a:t>sender IP address field 	   </a:t>
            </a:r>
            <a:r>
              <a:rPr lang="en-US" sz="2000" dirty="0" smtClean="0"/>
              <a:t>      </a:t>
            </a:r>
            <a:r>
              <a:rPr lang="en-US" sz="2000" dirty="0"/>
              <a:t>= </a:t>
            </a:r>
            <a:r>
              <a:rPr lang="en-US" sz="2000" dirty="0" smtClean="0"/>
              <a:t>	A’s </a:t>
            </a:r>
            <a:r>
              <a:rPr lang="en-US" sz="2000" dirty="0"/>
              <a:t>IP address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000" dirty="0"/>
              <a:t>sender phys. net. address field = </a:t>
            </a:r>
            <a:r>
              <a:rPr lang="en-US" sz="2000" dirty="0" smtClean="0"/>
              <a:t>	A’s </a:t>
            </a:r>
            <a:r>
              <a:rPr lang="en-US" sz="2000" dirty="0"/>
              <a:t>phys. net. address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000" dirty="0"/>
              <a:t>target IP address field 	   </a:t>
            </a:r>
            <a:r>
              <a:rPr lang="en-US" sz="2000" dirty="0" smtClean="0"/>
              <a:t>      </a:t>
            </a:r>
            <a:r>
              <a:rPr lang="en-US" sz="2000" dirty="0"/>
              <a:t>= </a:t>
            </a:r>
            <a:r>
              <a:rPr lang="en-US" sz="2000" dirty="0" smtClean="0"/>
              <a:t>	B’s </a:t>
            </a:r>
            <a:r>
              <a:rPr lang="en-US" sz="2000" dirty="0"/>
              <a:t>IP address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sz="2000" dirty="0"/>
              <a:t>target phys. net. address field   = </a:t>
            </a:r>
            <a:r>
              <a:rPr lang="en-US" sz="2000" dirty="0" smtClean="0"/>
              <a:t>	empty </a:t>
            </a:r>
            <a:r>
              <a:rPr lang="en-US" sz="2000" dirty="0"/>
              <a:t>(unknown)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2259013" y="5604425"/>
            <a:ext cx="22383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auto">
          <a:xfrm>
            <a:off x="2259013" y="5609187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00041" name="Rectangle 9"/>
          <p:cNvSpPr>
            <a:spLocks noChangeArrowheads="1"/>
          </p:cNvSpPr>
          <p:nvPr/>
        </p:nvSpPr>
        <p:spPr bwMode="auto">
          <a:xfrm>
            <a:off x="4333875" y="5558387"/>
            <a:ext cx="2254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2" name="Rectangle 10"/>
          <p:cNvSpPr>
            <a:spLocks noChangeArrowheads="1"/>
          </p:cNvSpPr>
          <p:nvPr/>
        </p:nvSpPr>
        <p:spPr bwMode="auto">
          <a:xfrm>
            <a:off x="4333875" y="5563150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2935288" y="4601125"/>
            <a:ext cx="1995487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4" name="Rectangle 12"/>
          <p:cNvSpPr>
            <a:spLocks noChangeArrowheads="1"/>
          </p:cNvSpPr>
          <p:nvPr/>
        </p:nvSpPr>
        <p:spPr bwMode="auto">
          <a:xfrm>
            <a:off x="2935288" y="4605887"/>
            <a:ext cx="2146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ARP-REQUEST msg</a:t>
            </a:r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143125" y="5101187"/>
            <a:ext cx="33607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2379663" y="5109125"/>
            <a:ext cx="1587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1" name="Line 19"/>
          <p:cNvSpPr>
            <a:spLocks noChangeShapeType="1"/>
          </p:cNvSpPr>
          <p:nvPr/>
        </p:nvSpPr>
        <p:spPr bwMode="auto">
          <a:xfrm>
            <a:off x="3379788" y="5109125"/>
            <a:ext cx="1587" cy="35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4437063" y="5101187"/>
            <a:ext cx="1587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5284788" y="5101187"/>
            <a:ext cx="1587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0056" name="Group 24"/>
          <p:cNvGrpSpPr>
            <a:grpSpLocks/>
          </p:cNvGrpSpPr>
          <p:nvPr/>
        </p:nvGrpSpPr>
        <p:grpSpPr bwMode="auto">
          <a:xfrm>
            <a:off x="2487613" y="4928150"/>
            <a:ext cx="93662" cy="476250"/>
            <a:chOff x="1567" y="2941"/>
            <a:chExt cx="59" cy="300"/>
          </a:xfrm>
        </p:grpSpPr>
        <p:sp>
          <p:nvSpPr>
            <p:cNvPr id="300054" name="Line 22"/>
            <p:cNvSpPr>
              <a:spLocks noChangeShapeType="1"/>
            </p:cNvSpPr>
            <p:nvPr/>
          </p:nvSpPr>
          <p:spPr bwMode="auto">
            <a:xfrm flipV="1">
              <a:off x="1595" y="3000"/>
              <a:ext cx="1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55" name="Freeform 23"/>
            <p:cNvSpPr>
              <a:spLocks/>
            </p:cNvSpPr>
            <p:nvPr/>
          </p:nvSpPr>
          <p:spPr bwMode="auto">
            <a:xfrm>
              <a:off x="1567" y="2941"/>
              <a:ext cx="59" cy="64"/>
            </a:xfrm>
            <a:custGeom>
              <a:avLst/>
              <a:gdLst/>
              <a:ahLst/>
              <a:cxnLst>
                <a:cxn ang="0">
                  <a:pos x="59" y="64"/>
                </a:cxn>
                <a:cxn ang="0">
                  <a:pos x="28" y="0"/>
                </a:cxn>
                <a:cxn ang="0">
                  <a:pos x="0" y="64"/>
                </a:cxn>
                <a:cxn ang="0">
                  <a:pos x="59" y="64"/>
                </a:cxn>
              </a:cxnLst>
              <a:rect l="0" t="0" r="r" b="b"/>
              <a:pathLst>
                <a:path w="59" h="64">
                  <a:moveTo>
                    <a:pt x="59" y="64"/>
                  </a:moveTo>
                  <a:lnTo>
                    <a:pt x="28" y="0"/>
                  </a:lnTo>
                  <a:lnTo>
                    <a:pt x="0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0059" name="Group 27"/>
          <p:cNvGrpSpPr>
            <a:grpSpLocks/>
          </p:cNvGrpSpPr>
          <p:nvPr/>
        </p:nvGrpSpPr>
        <p:grpSpPr bwMode="auto">
          <a:xfrm>
            <a:off x="2590800" y="4880525"/>
            <a:ext cx="2760663" cy="98425"/>
            <a:chOff x="1632" y="2911"/>
            <a:chExt cx="1739" cy="62"/>
          </a:xfrm>
        </p:grpSpPr>
        <p:sp>
          <p:nvSpPr>
            <p:cNvPr id="300057" name="Line 25"/>
            <p:cNvSpPr>
              <a:spLocks noChangeShapeType="1"/>
            </p:cNvSpPr>
            <p:nvPr/>
          </p:nvSpPr>
          <p:spPr bwMode="auto">
            <a:xfrm>
              <a:off x="1632" y="2941"/>
              <a:ext cx="16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58" name="Freeform 26"/>
            <p:cNvSpPr>
              <a:spLocks/>
            </p:cNvSpPr>
            <p:nvPr/>
          </p:nvSpPr>
          <p:spPr bwMode="auto">
            <a:xfrm>
              <a:off x="3309" y="2911"/>
              <a:ext cx="62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62" y="30"/>
                </a:cxn>
                <a:cxn ang="0">
                  <a:pos x="0" y="0"/>
                </a:cxn>
                <a:cxn ang="0">
                  <a:pos x="0" y="62"/>
                </a:cxn>
              </a:cxnLst>
              <a:rect l="0" t="0" r="r" b="b"/>
              <a:pathLst>
                <a:path w="62" h="62">
                  <a:moveTo>
                    <a:pt x="0" y="62"/>
                  </a:moveTo>
                  <a:lnTo>
                    <a:pt x="62" y="3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0062" name="Group 30"/>
          <p:cNvGrpSpPr>
            <a:grpSpLocks/>
          </p:cNvGrpSpPr>
          <p:nvPr/>
        </p:nvGrpSpPr>
        <p:grpSpPr bwMode="auto">
          <a:xfrm>
            <a:off x="3482975" y="4937675"/>
            <a:ext cx="93663" cy="474662"/>
            <a:chOff x="2194" y="2947"/>
            <a:chExt cx="59" cy="299"/>
          </a:xfrm>
        </p:grpSpPr>
        <p:sp>
          <p:nvSpPr>
            <p:cNvPr id="300060" name="Line 28"/>
            <p:cNvSpPr>
              <a:spLocks noChangeShapeType="1"/>
            </p:cNvSpPr>
            <p:nvPr/>
          </p:nvSpPr>
          <p:spPr bwMode="auto">
            <a:xfrm>
              <a:off x="2225" y="2947"/>
              <a:ext cx="1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61" name="Freeform 29"/>
            <p:cNvSpPr>
              <a:spLocks/>
            </p:cNvSpPr>
            <p:nvPr/>
          </p:nvSpPr>
          <p:spPr bwMode="auto">
            <a:xfrm>
              <a:off x="2194" y="3182"/>
              <a:ext cx="59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64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64">
                  <a:moveTo>
                    <a:pt x="0" y="0"/>
                  </a:moveTo>
                  <a:lnTo>
                    <a:pt x="31" y="64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0065" name="Group 33"/>
          <p:cNvGrpSpPr>
            <a:grpSpLocks/>
          </p:cNvGrpSpPr>
          <p:nvPr/>
        </p:nvGrpSpPr>
        <p:grpSpPr bwMode="auto">
          <a:xfrm>
            <a:off x="4549775" y="4937675"/>
            <a:ext cx="93663" cy="522287"/>
            <a:chOff x="2866" y="2947"/>
            <a:chExt cx="59" cy="329"/>
          </a:xfrm>
        </p:grpSpPr>
        <p:sp>
          <p:nvSpPr>
            <p:cNvPr id="300063" name="Line 31"/>
            <p:cNvSpPr>
              <a:spLocks noChangeShapeType="1"/>
            </p:cNvSpPr>
            <p:nvPr/>
          </p:nvSpPr>
          <p:spPr bwMode="auto">
            <a:xfrm>
              <a:off x="2897" y="2947"/>
              <a:ext cx="1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64" name="Freeform 32"/>
            <p:cNvSpPr>
              <a:spLocks/>
            </p:cNvSpPr>
            <p:nvPr/>
          </p:nvSpPr>
          <p:spPr bwMode="auto">
            <a:xfrm>
              <a:off x="2866" y="3211"/>
              <a:ext cx="59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65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65">
                  <a:moveTo>
                    <a:pt x="0" y="0"/>
                  </a:moveTo>
                  <a:lnTo>
                    <a:pt x="31" y="65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0068" name="Group 36"/>
          <p:cNvGrpSpPr>
            <a:grpSpLocks/>
          </p:cNvGrpSpPr>
          <p:nvPr/>
        </p:nvGrpSpPr>
        <p:grpSpPr bwMode="auto">
          <a:xfrm>
            <a:off x="5360988" y="4928150"/>
            <a:ext cx="93662" cy="550862"/>
            <a:chOff x="3377" y="2941"/>
            <a:chExt cx="59" cy="347"/>
          </a:xfrm>
        </p:grpSpPr>
        <p:sp>
          <p:nvSpPr>
            <p:cNvPr id="300066" name="Line 34"/>
            <p:cNvSpPr>
              <a:spLocks noChangeShapeType="1"/>
            </p:cNvSpPr>
            <p:nvPr/>
          </p:nvSpPr>
          <p:spPr bwMode="auto">
            <a:xfrm>
              <a:off x="3408" y="2941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67" name="Freeform 35"/>
            <p:cNvSpPr>
              <a:spLocks/>
            </p:cNvSpPr>
            <p:nvPr/>
          </p:nvSpPr>
          <p:spPr bwMode="auto">
            <a:xfrm>
              <a:off x="3377" y="3223"/>
              <a:ext cx="59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65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9" h="65">
                  <a:moveTo>
                    <a:pt x="0" y="0"/>
                  </a:moveTo>
                  <a:lnTo>
                    <a:pt x="31" y="65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743DB-91C7-4328-85DA-18652279C7FA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Internetworking</a:t>
            </a:r>
          </a:p>
        </p:txBody>
      </p:sp>
      <p:sp>
        <p:nvSpPr>
          <p:cNvPr id="284676" name="Freeform 4"/>
          <p:cNvSpPr>
            <a:spLocks noChangeAspect="1"/>
          </p:cNvSpPr>
          <p:nvPr/>
        </p:nvSpPr>
        <p:spPr bwMode="auto">
          <a:xfrm>
            <a:off x="3048000" y="3313113"/>
            <a:ext cx="1143000" cy="1030287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591"/>
              </a:cxn>
            </a:cxnLst>
            <a:rect l="0" t="0" r="r" b="b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77" name="Freeform 5"/>
          <p:cNvSpPr>
            <a:spLocks noChangeAspect="1"/>
          </p:cNvSpPr>
          <p:nvPr/>
        </p:nvSpPr>
        <p:spPr bwMode="auto">
          <a:xfrm>
            <a:off x="3503613" y="3678238"/>
            <a:ext cx="234950" cy="239712"/>
          </a:xfrm>
          <a:custGeom>
            <a:avLst/>
            <a:gdLst/>
            <a:ahLst/>
            <a:cxnLst>
              <a:cxn ang="0">
                <a:pos x="113" y="112"/>
              </a:cxn>
              <a:cxn ang="0">
                <a:pos x="113" y="0"/>
              </a:cxn>
              <a:cxn ang="0">
                <a:pos x="0" y="0"/>
              </a:cxn>
              <a:cxn ang="0">
                <a:pos x="0" y="115"/>
              </a:cxn>
              <a:cxn ang="0">
                <a:pos x="113" y="115"/>
              </a:cxn>
              <a:cxn ang="0">
                <a:pos x="113" y="115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78" name="Freeform 6"/>
          <p:cNvSpPr>
            <a:spLocks noChangeAspect="1"/>
          </p:cNvSpPr>
          <p:nvPr/>
        </p:nvSpPr>
        <p:spPr bwMode="auto">
          <a:xfrm>
            <a:off x="5486400" y="3352800"/>
            <a:ext cx="1423988" cy="1127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7" y="710"/>
              </a:cxn>
            </a:cxnLst>
            <a:rect l="0" t="0" r="r" b="b"/>
            <a:pathLst>
              <a:path w="897" h="710">
                <a:moveTo>
                  <a:pt x="0" y="0"/>
                </a:moveTo>
                <a:lnTo>
                  <a:pt x="897" y="710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79" name="Freeform 7"/>
          <p:cNvSpPr>
            <a:spLocks noChangeAspect="1"/>
          </p:cNvSpPr>
          <p:nvPr/>
        </p:nvSpPr>
        <p:spPr bwMode="auto">
          <a:xfrm>
            <a:off x="6096000" y="3810000"/>
            <a:ext cx="233363" cy="23336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0" name="Line 8"/>
          <p:cNvSpPr>
            <a:spLocks noChangeAspect="1" noChangeShapeType="1"/>
          </p:cNvSpPr>
          <p:nvPr/>
        </p:nvSpPr>
        <p:spPr bwMode="auto">
          <a:xfrm>
            <a:off x="3200400" y="4876800"/>
            <a:ext cx="3505200" cy="12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1" name="Freeform 9"/>
          <p:cNvSpPr>
            <a:spLocks noChangeAspect="1"/>
          </p:cNvSpPr>
          <p:nvPr/>
        </p:nvSpPr>
        <p:spPr bwMode="auto">
          <a:xfrm>
            <a:off x="4876800" y="4800600"/>
            <a:ext cx="233363" cy="231775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2" name="Freeform 10"/>
          <p:cNvSpPr>
            <a:spLocks noChangeAspect="1"/>
          </p:cNvSpPr>
          <p:nvPr/>
        </p:nvSpPr>
        <p:spPr bwMode="auto">
          <a:xfrm>
            <a:off x="1677988" y="5557838"/>
            <a:ext cx="239712" cy="23336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3" name="Freeform 11"/>
          <p:cNvSpPr>
            <a:spLocks noChangeAspect="1"/>
          </p:cNvSpPr>
          <p:nvPr/>
        </p:nvSpPr>
        <p:spPr bwMode="auto">
          <a:xfrm>
            <a:off x="3046413" y="5557838"/>
            <a:ext cx="238125" cy="23336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4" name="Freeform 12"/>
          <p:cNvSpPr>
            <a:spLocks noChangeAspect="1"/>
          </p:cNvSpPr>
          <p:nvPr/>
        </p:nvSpPr>
        <p:spPr bwMode="auto">
          <a:xfrm>
            <a:off x="1524000" y="4038600"/>
            <a:ext cx="239713" cy="233363"/>
          </a:xfrm>
          <a:custGeom>
            <a:avLst/>
            <a:gdLst/>
            <a:ahLst/>
            <a:cxnLst>
              <a:cxn ang="0">
                <a:pos x="115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5" name="Line 13"/>
          <p:cNvSpPr>
            <a:spLocks noChangeAspect="1" noChangeShapeType="1"/>
          </p:cNvSpPr>
          <p:nvPr/>
        </p:nvSpPr>
        <p:spPr bwMode="auto">
          <a:xfrm flipH="1" flipV="1">
            <a:off x="1643063" y="4271963"/>
            <a:ext cx="292100" cy="165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6" name="Line 14"/>
          <p:cNvSpPr>
            <a:spLocks noChangeAspect="1" noChangeShapeType="1"/>
          </p:cNvSpPr>
          <p:nvPr/>
        </p:nvSpPr>
        <p:spPr bwMode="auto">
          <a:xfrm flipH="1">
            <a:off x="1797050" y="5165725"/>
            <a:ext cx="376238" cy="385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7" name="Line 15"/>
          <p:cNvSpPr>
            <a:spLocks noChangeAspect="1" noChangeShapeType="1"/>
          </p:cNvSpPr>
          <p:nvPr/>
        </p:nvSpPr>
        <p:spPr bwMode="auto">
          <a:xfrm>
            <a:off x="2784475" y="5180013"/>
            <a:ext cx="379413" cy="3778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88" name="Cloud"/>
          <p:cNvSpPr>
            <a:spLocks noChangeAspect="1" noEditPoints="1" noChangeArrowheads="1"/>
          </p:cNvSpPr>
          <p:nvPr/>
        </p:nvSpPr>
        <p:spPr bwMode="auto">
          <a:xfrm>
            <a:off x="1709738" y="4176713"/>
            <a:ext cx="1497012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ATM</a:t>
            </a:r>
          </a:p>
        </p:txBody>
      </p:sp>
      <p:sp>
        <p:nvSpPr>
          <p:cNvPr id="284689" name="Freeform 17"/>
          <p:cNvSpPr>
            <a:spLocks noChangeAspect="1"/>
          </p:cNvSpPr>
          <p:nvPr/>
        </p:nvSpPr>
        <p:spPr bwMode="auto">
          <a:xfrm>
            <a:off x="4794250" y="2133600"/>
            <a:ext cx="231775" cy="23336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0" name="Freeform 18"/>
          <p:cNvSpPr>
            <a:spLocks noChangeAspect="1"/>
          </p:cNvSpPr>
          <p:nvPr/>
        </p:nvSpPr>
        <p:spPr bwMode="auto">
          <a:xfrm>
            <a:off x="3657600" y="2774950"/>
            <a:ext cx="238125" cy="231775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4" y="0"/>
              </a:cxn>
              <a:cxn ang="0">
                <a:pos x="0" y="0"/>
              </a:cxn>
              <a:cxn ang="0">
                <a:pos x="0" y="112"/>
              </a:cxn>
              <a:cxn ang="0">
                <a:pos x="114" y="112"/>
              </a:cxn>
              <a:cxn ang="0">
                <a:pos x="114" y="112"/>
              </a:cxn>
            </a:cxnLst>
            <a:rect l="0" t="0" r="r" b="b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1" name="Freeform 19"/>
          <p:cNvSpPr>
            <a:spLocks noChangeAspect="1"/>
          </p:cNvSpPr>
          <p:nvPr/>
        </p:nvSpPr>
        <p:spPr bwMode="auto">
          <a:xfrm>
            <a:off x="5943600" y="2768600"/>
            <a:ext cx="236538" cy="238125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114" y="115"/>
              </a:cxn>
              <a:cxn ang="0">
                <a:pos x="114" y="0"/>
              </a:cxn>
              <a:cxn ang="0">
                <a:pos x="2" y="0"/>
              </a:cxn>
              <a:cxn ang="0">
                <a:pos x="2" y="115"/>
              </a:cxn>
              <a:cxn ang="0">
                <a:pos x="2" y="115"/>
              </a:cxn>
            </a:cxnLst>
            <a:rect l="0" t="0" r="r" b="b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2" name="Line 20"/>
          <p:cNvSpPr>
            <a:spLocks noChangeAspect="1" noChangeShapeType="1"/>
          </p:cNvSpPr>
          <p:nvPr/>
        </p:nvSpPr>
        <p:spPr bwMode="auto">
          <a:xfrm>
            <a:off x="4908550" y="2362200"/>
            <a:ext cx="1588" cy="247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3" name="Line 21"/>
          <p:cNvSpPr>
            <a:spLocks noChangeAspect="1" noChangeShapeType="1"/>
          </p:cNvSpPr>
          <p:nvPr/>
        </p:nvSpPr>
        <p:spPr bwMode="auto">
          <a:xfrm flipH="1" flipV="1">
            <a:off x="3895725" y="2892425"/>
            <a:ext cx="357188" cy="1984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4" name="Line 22"/>
          <p:cNvSpPr>
            <a:spLocks noChangeAspect="1" noChangeShapeType="1"/>
          </p:cNvSpPr>
          <p:nvPr/>
        </p:nvSpPr>
        <p:spPr bwMode="auto">
          <a:xfrm flipV="1">
            <a:off x="5561013" y="2889250"/>
            <a:ext cx="382587" cy="2111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5" name="Cloud"/>
          <p:cNvSpPr>
            <a:spLocks noChangeAspect="1" noEditPoints="1" noChangeArrowheads="1"/>
          </p:cNvSpPr>
          <p:nvPr/>
        </p:nvSpPr>
        <p:spPr bwMode="auto">
          <a:xfrm>
            <a:off x="4132263" y="2514600"/>
            <a:ext cx="1497012" cy="12557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Ethernet</a:t>
            </a:r>
          </a:p>
        </p:txBody>
      </p:sp>
      <p:sp>
        <p:nvSpPr>
          <p:cNvPr id="284696" name="Freeform 24"/>
          <p:cNvSpPr>
            <a:spLocks noChangeAspect="1"/>
          </p:cNvSpPr>
          <p:nvPr/>
        </p:nvSpPr>
        <p:spPr bwMode="auto">
          <a:xfrm>
            <a:off x="8237538" y="4114800"/>
            <a:ext cx="233362" cy="236538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112" y="114"/>
              </a:cxn>
              <a:cxn ang="0">
                <a:pos x="112" y="0"/>
              </a:cxn>
              <a:cxn ang="0">
                <a:pos x="0" y="0"/>
              </a:cxn>
              <a:cxn ang="0">
                <a:pos x="0" y="114"/>
              </a:cxn>
              <a:cxn ang="0">
                <a:pos x="0" y="114"/>
              </a:cxn>
            </a:cxnLst>
            <a:rect l="0" t="0" r="r" b="b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7" name="Freeform 25"/>
          <p:cNvSpPr>
            <a:spLocks noChangeAspect="1"/>
          </p:cNvSpPr>
          <p:nvPr/>
        </p:nvSpPr>
        <p:spPr bwMode="auto">
          <a:xfrm>
            <a:off x="6705600" y="5630863"/>
            <a:ext cx="239713" cy="23971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5"/>
              </a:cxn>
              <a:cxn ang="0">
                <a:pos x="115" y="115"/>
              </a:cxn>
              <a:cxn ang="0">
                <a:pos x="115" y="115"/>
              </a:cxn>
            </a:cxnLst>
            <a:rect l="0" t="0" r="r" b="b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8" name="Freeform 26"/>
          <p:cNvSpPr>
            <a:spLocks noChangeAspect="1"/>
          </p:cNvSpPr>
          <p:nvPr/>
        </p:nvSpPr>
        <p:spPr bwMode="auto">
          <a:xfrm>
            <a:off x="8034338" y="5630863"/>
            <a:ext cx="233362" cy="23971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5"/>
              </a:cxn>
              <a:cxn ang="0">
                <a:pos x="112" y="115"/>
              </a:cxn>
              <a:cxn ang="0">
                <a:pos x="112" y="115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9" name="Line 27"/>
          <p:cNvSpPr>
            <a:spLocks noChangeAspect="1" noChangeShapeType="1"/>
          </p:cNvSpPr>
          <p:nvPr/>
        </p:nvSpPr>
        <p:spPr bwMode="auto">
          <a:xfrm flipV="1">
            <a:off x="8045450" y="4351338"/>
            <a:ext cx="306388" cy="1539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700" name="Line 28"/>
          <p:cNvSpPr>
            <a:spLocks noChangeAspect="1" noChangeShapeType="1"/>
          </p:cNvSpPr>
          <p:nvPr/>
        </p:nvSpPr>
        <p:spPr bwMode="auto">
          <a:xfrm flipH="1">
            <a:off x="6826250" y="5254625"/>
            <a:ext cx="369888" cy="3762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701" name="Line 29"/>
          <p:cNvSpPr>
            <a:spLocks noChangeAspect="1" noChangeShapeType="1"/>
          </p:cNvSpPr>
          <p:nvPr/>
        </p:nvSpPr>
        <p:spPr bwMode="auto">
          <a:xfrm>
            <a:off x="7821613" y="5235575"/>
            <a:ext cx="327025" cy="395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702" name="Cloud"/>
          <p:cNvSpPr>
            <a:spLocks noChangeAspect="1" noEditPoints="1" noChangeArrowheads="1"/>
          </p:cNvSpPr>
          <p:nvPr/>
        </p:nvSpPr>
        <p:spPr bwMode="auto">
          <a:xfrm>
            <a:off x="6737350" y="4256088"/>
            <a:ext cx="1497013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FDDI</a:t>
            </a:r>
          </a:p>
        </p:txBody>
      </p:sp>
      <p:sp>
        <p:nvSpPr>
          <p:cNvPr id="284703" name="Freeform 31"/>
          <p:cNvSpPr>
            <a:spLocks noChangeAspect="1"/>
          </p:cNvSpPr>
          <p:nvPr/>
        </p:nvSpPr>
        <p:spPr bwMode="auto">
          <a:xfrm>
            <a:off x="3225800" y="3573463"/>
            <a:ext cx="1193800" cy="1074737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591"/>
              </a:cxn>
            </a:cxnLst>
            <a:rect l="0" t="0" r="r" b="b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704" name="Freeform 32"/>
          <p:cNvSpPr>
            <a:spLocks noChangeAspect="1"/>
          </p:cNvSpPr>
          <p:nvPr/>
        </p:nvSpPr>
        <p:spPr bwMode="auto">
          <a:xfrm>
            <a:off x="3681413" y="3983038"/>
            <a:ext cx="234950" cy="239712"/>
          </a:xfrm>
          <a:custGeom>
            <a:avLst/>
            <a:gdLst/>
            <a:ahLst/>
            <a:cxnLst>
              <a:cxn ang="0">
                <a:pos x="113" y="112"/>
              </a:cxn>
              <a:cxn ang="0">
                <a:pos x="113" y="0"/>
              </a:cxn>
              <a:cxn ang="0">
                <a:pos x="0" y="0"/>
              </a:cxn>
              <a:cxn ang="0">
                <a:pos x="0" y="115"/>
              </a:cxn>
              <a:cxn ang="0">
                <a:pos x="113" y="115"/>
              </a:cxn>
              <a:cxn ang="0">
                <a:pos x="113" y="115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705" name="Freeform 33"/>
          <p:cNvSpPr>
            <a:spLocks noChangeAspect="1"/>
          </p:cNvSpPr>
          <p:nvPr/>
        </p:nvSpPr>
        <p:spPr bwMode="auto">
          <a:xfrm>
            <a:off x="1143000" y="1905000"/>
            <a:ext cx="238125" cy="231775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4" y="0"/>
              </a:cxn>
              <a:cxn ang="0">
                <a:pos x="0" y="0"/>
              </a:cxn>
              <a:cxn ang="0">
                <a:pos x="0" y="112"/>
              </a:cxn>
              <a:cxn ang="0">
                <a:pos x="114" y="112"/>
              </a:cxn>
              <a:cxn ang="0">
                <a:pos x="114" y="112"/>
              </a:cxn>
            </a:cxnLst>
            <a:rect l="0" t="0" r="r" b="b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706" name="Text Box 34"/>
          <p:cNvSpPr txBox="1">
            <a:spLocks noChangeArrowheads="1"/>
          </p:cNvSpPr>
          <p:nvPr/>
        </p:nvSpPr>
        <p:spPr bwMode="auto">
          <a:xfrm>
            <a:off x="1524000" y="1828800"/>
            <a:ext cx="6635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Host</a:t>
            </a:r>
          </a:p>
        </p:txBody>
      </p:sp>
      <p:sp>
        <p:nvSpPr>
          <p:cNvPr id="284707" name="Freeform 35"/>
          <p:cNvSpPr>
            <a:spLocks noChangeAspect="1"/>
          </p:cNvSpPr>
          <p:nvPr/>
        </p:nvSpPr>
        <p:spPr bwMode="auto">
          <a:xfrm>
            <a:off x="1143000" y="2438400"/>
            <a:ext cx="234950" cy="239713"/>
          </a:xfrm>
          <a:custGeom>
            <a:avLst/>
            <a:gdLst/>
            <a:ahLst/>
            <a:cxnLst>
              <a:cxn ang="0">
                <a:pos x="113" y="112"/>
              </a:cxn>
              <a:cxn ang="0">
                <a:pos x="113" y="0"/>
              </a:cxn>
              <a:cxn ang="0">
                <a:pos x="0" y="0"/>
              </a:cxn>
              <a:cxn ang="0">
                <a:pos x="0" y="115"/>
              </a:cxn>
              <a:cxn ang="0">
                <a:pos x="113" y="115"/>
              </a:cxn>
              <a:cxn ang="0">
                <a:pos x="113" y="115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708" name="Text Box 36"/>
          <p:cNvSpPr txBox="1">
            <a:spLocks noChangeArrowheads="1"/>
          </p:cNvSpPr>
          <p:nvPr/>
        </p:nvSpPr>
        <p:spPr bwMode="auto">
          <a:xfrm>
            <a:off x="1524000" y="2362200"/>
            <a:ext cx="990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434511-C3E3-4871-9E3E-F86612132771}" type="slidenum">
              <a:rPr lang="en-US"/>
              <a:pPr/>
              <a:t>20</a:t>
            </a:fld>
            <a:endParaRPr lang="en-US"/>
          </a:p>
        </p:txBody>
      </p:sp>
      <p:sp>
        <p:nvSpPr>
          <p:cNvPr id="301069" name="Rectangle 13"/>
          <p:cNvSpPr>
            <a:spLocks noChangeArrowheads="1"/>
          </p:cNvSpPr>
          <p:nvPr/>
        </p:nvSpPr>
        <p:spPr bwMode="auto">
          <a:xfrm>
            <a:off x="2397125" y="5864797"/>
            <a:ext cx="538163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70" name="Rectangle 14"/>
          <p:cNvSpPr>
            <a:spLocks noChangeArrowheads="1"/>
          </p:cNvSpPr>
          <p:nvPr/>
        </p:nvSpPr>
        <p:spPr bwMode="auto">
          <a:xfrm>
            <a:off x="5435600" y="5864797"/>
            <a:ext cx="538163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71" name="Rectangle 15"/>
          <p:cNvSpPr>
            <a:spLocks noChangeArrowheads="1"/>
          </p:cNvSpPr>
          <p:nvPr/>
        </p:nvSpPr>
        <p:spPr bwMode="auto">
          <a:xfrm>
            <a:off x="4481513" y="5864797"/>
            <a:ext cx="538162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3446463" y="5845747"/>
            <a:ext cx="538162" cy="498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Reply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0522"/>
            <a:ext cx="8178800" cy="4171950"/>
          </a:xfrm>
          <a:noFill/>
          <a:ln/>
        </p:spPr>
        <p:txBody>
          <a:bodyPr/>
          <a:lstStyle/>
          <a:p>
            <a:r>
              <a:rPr lang="en-US" sz="2000" b="1" dirty="0">
                <a:solidFill>
                  <a:srgbClr val="000099"/>
                </a:solidFill>
              </a:rPr>
              <a:t>All machines</a:t>
            </a:r>
            <a:r>
              <a:rPr lang="en-US" sz="2000" dirty="0"/>
              <a:t> in the physical network receive the ARP request</a:t>
            </a:r>
          </a:p>
          <a:p>
            <a:pPr lvl="1"/>
            <a:r>
              <a:rPr lang="en-US" sz="1800" dirty="0"/>
              <a:t>Only B responds, because the target IP address is B’s</a:t>
            </a:r>
          </a:p>
          <a:p>
            <a:r>
              <a:rPr lang="en-US" sz="2000" dirty="0"/>
              <a:t>B responds with an ARP-REPLY </a:t>
            </a:r>
            <a:r>
              <a:rPr lang="en-US" sz="2000" i="1" dirty="0"/>
              <a:t>directly </a:t>
            </a:r>
            <a:r>
              <a:rPr lang="en-US" sz="2000" dirty="0"/>
              <a:t>to A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(again, what are the </a:t>
            </a:r>
            <a:r>
              <a:rPr lang="en-US" sz="1800" dirty="0" err="1" smtClean="0"/>
              <a:t>src</a:t>
            </a:r>
            <a:r>
              <a:rPr lang="en-US" sz="1800" dirty="0" smtClean="0"/>
              <a:t> and </a:t>
            </a:r>
            <a:r>
              <a:rPr lang="en-US" sz="1800" dirty="0" err="1" smtClean="0"/>
              <a:t>dst</a:t>
            </a:r>
            <a:r>
              <a:rPr lang="en-US" sz="1800" dirty="0" smtClean="0"/>
              <a:t> addresses in the physical network header?)</a:t>
            </a:r>
            <a:endParaRPr lang="en-US" sz="1800" dirty="0"/>
          </a:p>
          <a:p>
            <a:r>
              <a:rPr lang="en-US" sz="2000" dirty="0"/>
              <a:t>ARP-REPLY header contains:</a:t>
            </a:r>
          </a:p>
          <a:p>
            <a:pPr lvl="1"/>
            <a:r>
              <a:rPr lang="en-US" sz="2000" dirty="0"/>
              <a:t>sender IP address field 	    </a:t>
            </a:r>
            <a:r>
              <a:rPr lang="en-US" sz="2000" dirty="0" smtClean="0"/>
              <a:t>     = 	IP </a:t>
            </a:r>
            <a:r>
              <a:rPr lang="en-US" sz="2000" dirty="0"/>
              <a:t>address of B</a:t>
            </a:r>
          </a:p>
          <a:p>
            <a:pPr lvl="1"/>
            <a:r>
              <a:rPr lang="en-US" sz="2000" dirty="0"/>
              <a:t>sender phys. net. address field = </a:t>
            </a:r>
            <a:r>
              <a:rPr lang="en-US" sz="2000" dirty="0" smtClean="0"/>
              <a:t>	phys</a:t>
            </a:r>
            <a:r>
              <a:rPr lang="en-US" sz="2000" dirty="0"/>
              <a:t>. net. address of B</a:t>
            </a:r>
          </a:p>
          <a:p>
            <a:pPr lvl="1"/>
            <a:r>
              <a:rPr lang="en-US" sz="2000" dirty="0"/>
              <a:t>target IP address field 	    </a:t>
            </a:r>
            <a:r>
              <a:rPr lang="en-US" sz="2000" dirty="0" smtClean="0"/>
              <a:t>     = 	IP </a:t>
            </a:r>
            <a:r>
              <a:rPr lang="en-US" sz="2000" dirty="0"/>
              <a:t>address of A</a:t>
            </a:r>
          </a:p>
          <a:p>
            <a:pPr lvl="1"/>
            <a:r>
              <a:rPr lang="en-US" sz="2000" dirty="0"/>
              <a:t>target phys. net. address field   = </a:t>
            </a:r>
            <a:r>
              <a:rPr lang="en-US" sz="2000" dirty="0" smtClean="0"/>
              <a:t>	phys</a:t>
            </a:r>
            <a:r>
              <a:rPr lang="en-US" sz="2000" dirty="0"/>
              <a:t>. net. address of A </a:t>
            </a:r>
            <a:br>
              <a:rPr lang="en-US" sz="2000" dirty="0"/>
            </a:br>
            <a:r>
              <a:rPr lang="en-US" sz="2000" dirty="0"/>
              <a:t>(B learned this from the ARP request)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2608263" y="5990210"/>
            <a:ext cx="22383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2598738" y="5994972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4683125" y="5944172"/>
            <a:ext cx="2254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4673600" y="5948935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3284538" y="4986910"/>
            <a:ext cx="1995487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3275013" y="4991672"/>
            <a:ext cx="179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ARP-REPLY msg</a:t>
            </a:r>
            <a:endParaRPr lang="en-US"/>
          </a:p>
        </p:txBody>
      </p:sp>
      <p:sp>
        <p:nvSpPr>
          <p:cNvPr id="301073" name="Line 17"/>
          <p:cNvSpPr>
            <a:spLocks noChangeShapeType="1"/>
          </p:cNvSpPr>
          <p:nvPr/>
        </p:nvSpPr>
        <p:spPr bwMode="auto">
          <a:xfrm>
            <a:off x="2492375" y="5486972"/>
            <a:ext cx="33607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74" name="Line 18"/>
          <p:cNvSpPr>
            <a:spLocks noChangeShapeType="1"/>
          </p:cNvSpPr>
          <p:nvPr/>
        </p:nvSpPr>
        <p:spPr bwMode="auto">
          <a:xfrm>
            <a:off x="2728913" y="5494910"/>
            <a:ext cx="1587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>
            <a:off x="3729038" y="5494910"/>
            <a:ext cx="1587" cy="35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76" name="Line 20"/>
          <p:cNvSpPr>
            <a:spLocks noChangeShapeType="1"/>
          </p:cNvSpPr>
          <p:nvPr/>
        </p:nvSpPr>
        <p:spPr bwMode="auto">
          <a:xfrm>
            <a:off x="4786313" y="5486972"/>
            <a:ext cx="1587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77" name="Line 21"/>
          <p:cNvSpPr>
            <a:spLocks noChangeShapeType="1"/>
          </p:cNvSpPr>
          <p:nvPr/>
        </p:nvSpPr>
        <p:spPr bwMode="auto">
          <a:xfrm>
            <a:off x="5634038" y="5486972"/>
            <a:ext cx="1587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1080" name="Group 24"/>
          <p:cNvGrpSpPr>
            <a:grpSpLocks/>
          </p:cNvGrpSpPr>
          <p:nvPr/>
        </p:nvGrpSpPr>
        <p:grpSpPr bwMode="auto">
          <a:xfrm>
            <a:off x="2832100" y="5313935"/>
            <a:ext cx="95250" cy="476250"/>
            <a:chOff x="1516" y="3077"/>
            <a:chExt cx="60" cy="300"/>
          </a:xfrm>
        </p:grpSpPr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 flipV="1">
              <a:off x="1547" y="3077"/>
              <a:ext cx="1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79" name="Freeform 23"/>
            <p:cNvSpPr>
              <a:spLocks/>
            </p:cNvSpPr>
            <p:nvPr/>
          </p:nvSpPr>
          <p:spPr bwMode="auto">
            <a:xfrm>
              <a:off x="1516" y="3312"/>
              <a:ext cx="60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65"/>
                </a:cxn>
                <a:cxn ang="0">
                  <a:pos x="60" y="0"/>
                </a:cxn>
                <a:cxn ang="0">
                  <a:pos x="0" y="0"/>
                </a:cxn>
              </a:cxnLst>
              <a:rect l="0" t="0" r="r" b="b"/>
              <a:pathLst>
                <a:path w="60" h="65">
                  <a:moveTo>
                    <a:pt x="0" y="0"/>
                  </a:moveTo>
                  <a:lnTo>
                    <a:pt x="31" y="65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1083" name="Group 27"/>
          <p:cNvGrpSpPr>
            <a:grpSpLocks/>
          </p:cNvGrpSpPr>
          <p:nvPr/>
        </p:nvGrpSpPr>
        <p:grpSpPr bwMode="auto">
          <a:xfrm>
            <a:off x="4903788" y="5323460"/>
            <a:ext cx="93662" cy="522287"/>
            <a:chOff x="2821" y="3083"/>
            <a:chExt cx="59" cy="329"/>
          </a:xfrm>
        </p:grpSpPr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49" y="3141"/>
              <a:ext cx="1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2" name="Freeform 26"/>
            <p:cNvSpPr>
              <a:spLocks/>
            </p:cNvSpPr>
            <p:nvPr/>
          </p:nvSpPr>
          <p:spPr bwMode="auto">
            <a:xfrm>
              <a:off x="2821" y="3083"/>
              <a:ext cx="59" cy="64"/>
            </a:xfrm>
            <a:custGeom>
              <a:avLst/>
              <a:gdLst/>
              <a:ahLst/>
              <a:cxnLst>
                <a:cxn ang="0">
                  <a:pos x="59" y="64"/>
                </a:cxn>
                <a:cxn ang="0">
                  <a:pos x="28" y="0"/>
                </a:cxn>
                <a:cxn ang="0">
                  <a:pos x="0" y="64"/>
                </a:cxn>
                <a:cxn ang="0">
                  <a:pos x="59" y="64"/>
                </a:cxn>
              </a:cxnLst>
              <a:rect l="0" t="0" r="r" b="b"/>
              <a:pathLst>
                <a:path w="59" h="64">
                  <a:moveTo>
                    <a:pt x="59" y="64"/>
                  </a:moveTo>
                  <a:lnTo>
                    <a:pt x="28" y="0"/>
                  </a:lnTo>
                  <a:lnTo>
                    <a:pt x="0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1086" name="Group 30"/>
          <p:cNvGrpSpPr>
            <a:grpSpLocks/>
          </p:cNvGrpSpPr>
          <p:nvPr/>
        </p:nvGrpSpPr>
        <p:grpSpPr bwMode="auto">
          <a:xfrm>
            <a:off x="2913063" y="5271072"/>
            <a:ext cx="2008187" cy="98425"/>
            <a:chOff x="1567" y="3050"/>
            <a:chExt cx="1265" cy="62"/>
          </a:xfrm>
        </p:grpSpPr>
        <p:sp>
          <p:nvSpPr>
            <p:cNvPr id="301084" name="Line 28"/>
            <p:cNvSpPr>
              <a:spLocks noChangeShapeType="1"/>
            </p:cNvSpPr>
            <p:nvPr/>
          </p:nvSpPr>
          <p:spPr bwMode="auto">
            <a:xfrm flipH="1">
              <a:off x="1624" y="3083"/>
              <a:ext cx="12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085" name="Freeform 29"/>
            <p:cNvSpPr>
              <a:spLocks/>
            </p:cNvSpPr>
            <p:nvPr/>
          </p:nvSpPr>
          <p:spPr bwMode="auto">
            <a:xfrm>
              <a:off x="1567" y="3050"/>
              <a:ext cx="62" cy="6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33"/>
                </a:cxn>
                <a:cxn ang="0">
                  <a:pos x="62" y="62"/>
                </a:cxn>
                <a:cxn ang="0">
                  <a:pos x="62" y="0"/>
                </a:cxn>
              </a:cxnLst>
              <a:rect l="0" t="0" r="r" b="b"/>
              <a:pathLst>
                <a:path w="62" h="62">
                  <a:moveTo>
                    <a:pt x="62" y="0"/>
                  </a:moveTo>
                  <a:lnTo>
                    <a:pt x="0" y="33"/>
                  </a:lnTo>
                  <a:lnTo>
                    <a:pt x="62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D2808-E08C-44E6-9A17-EF882B730032}" type="slidenum">
              <a:rPr lang="en-US"/>
              <a:pPr/>
              <a:t>21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caching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752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25000"/>
              </a:spcAft>
            </a:pPr>
            <a:r>
              <a:rPr lang="en-US" sz="2000" dirty="0"/>
              <a:t>A learned the phys. net. address of B (from the reply)</a:t>
            </a:r>
          </a:p>
          <a:p>
            <a:pPr>
              <a:lnSpc>
                <a:spcPct val="110000"/>
              </a:lnSpc>
              <a:spcAft>
                <a:spcPct val="25000"/>
              </a:spcAft>
            </a:pPr>
            <a:r>
              <a:rPr lang="en-US" sz="2000" dirty="0"/>
              <a:t>B </a:t>
            </a:r>
            <a:r>
              <a:rPr lang="en-US" sz="2000" i="1" dirty="0">
                <a:solidFill>
                  <a:srgbClr val="000099"/>
                </a:solidFill>
              </a:rPr>
              <a:t>also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/>
              <a:t>learned the phys. net. address of A (from the request)</a:t>
            </a:r>
          </a:p>
          <a:p>
            <a:pPr>
              <a:lnSpc>
                <a:spcPct val="110000"/>
              </a:lnSpc>
              <a:spcAft>
                <a:spcPct val="25000"/>
              </a:spcAft>
            </a:pPr>
            <a:r>
              <a:rPr lang="en-US" sz="2000" i="1" dirty="0">
                <a:solidFill>
                  <a:srgbClr val="000099"/>
                </a:solidFill>
              </a:rPr>
              <a:t>All</a:t>
            </a:r>
            <a:r>
              <a:rPr lang="en-US" sz="2000" i="1" dirty="0"/>
              <a:t> </a:t>
            </a:r>
            <a:r>
              <a:rPr lang="en-US" sz="2000" dirty="0"/>
              <a:t>machines on the network could learn A’s phys.net. address (since A’s request was a broadcast) </a:t>
            </a:r>
            <a:r>
              <a:rPr lang="en-US" sz="2000" u="sng" dirty="0"/>
              <a:t>but in general this is not cached.</a:t>
            </a:r>
          </a:p>
          <a:p>
            <a:pPr>
              <a:lnSpc>
                <a:spcPct val="110000"/>
              </a:lnSpc>
              <a:spcAft>
                <a:spcPct val="25000"/>
              </a:spcAft>
            </a:pPr>
            <a:r>
              <a:rPr lang="en-US" sz="2000" dirty="0"/>
              <a:t>When a machine learns a new phys. net. address, it keeps it in a cache for future use, to avoid unnecessary ARP messages.</a:t>
            </a:r>
          </a:p>
          <a:p>
            <a:pPr>
              <a:lnSpc>
                <a:spcPct val="110000"/>
              </a:lnSpc>
              <a:spcAft>
                <a:spcPct val="25000"/>
              </a:spcAft>
            </a:pPr>
            <a:r>
              <a:rPr lang="en-US" sz="2000" dirty="0"/>
              <a:t>What if no reply from B? A retransmits the request with exponentially increasing intervals (first wait 1 second, then 2 seconds, then 4, etc...)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4FC6C-A243-4E9E-AD5A-E9FB0E94D5BC}" type="slidenum">
              <a:rPr lang="en-US"/>
              <a:pPr/>
              <a:t>22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/>
              <a:t>Datagram Forwarding (routing) within IP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838700"/>
          </a:xfrm>
        </p:spPr>
        <p:txBody>
          <a:bodyPr/>
          <a:lstStyle/>
          <a:p>
            <a:r>
              <a:rPr lang="en-US" dirty="0"/>
              <a:t>What to do with a packet (generated or received?) </a:t>
            </a:r>
          </a:p>
          <a:p>
            <a:pPr lvl="1"/>
            <a:r>
              <a:rPr lang="en-US" sz="2400" dirty="0"/>
              <a:t>Send </a:t>
            </a:r>
            <a:r>
              <a:rPr lang="en-US" sz="2400" dirty="0">
                <a:solidFill>
                  <a:srgbClr val="0033CC"/>
                </a:solidFill>
              </a:rPr>
              <a:t>directly</a:t>
            </a:r>
            <a:r>
              <a:rPr lang="en-US" sz="2400" dirty="0"/>
              <a:t> to destination if </a:t>
            </a:r>
            <a:r>
              <a:rPr lang="en-US" sz="2400" dirty="0" smtClean="0"/>
              <a:t>the destination is </a:t>
            </a:r>
            <a:r>
              <a:rPr lang="en-US" sz="2400" dirty="0"/>
              <a:t>on the same </a:t>
            </a:r>
            <a:r>
              <a:rPr lang="en-US" sz="2400" dirty="0" smtClean="0"/>
              <a:t>network (how do you know?)</a:t>
            </a:r>
            <a:endParaRPr lang="en-US" sz="2400" dirty="0"/>
          </a:p>
          <a:p>
            <a:pPr lvl="1"/>
            <a:r>
              <a:rPr lang="en-US" sz="2400" dirty="0"/>
              <a:t>Send </a:t>
            </a:r>
            <a:r>
              <a:rPr lang="en-US" sz="2400" dirty="0">
                <a:solidFill>
                  <a:srgbClr val="003CB4"/>
                </a:solidFill>
              </a:rPr>
              <a:t>indirectly</a:t>
            </a:r>
            <a:r>
              <a:rPr lang="en-US" sz="2400" dirty="0"/>
              <a:t> (via another router) to destination if it is located on a different network </a:t>
            </a:r>
            <a:r>
              <a:rPr lang="en-US" sz="2400" dirty="0" smtClean="0"/>
              <a:t>(i.e., use your routing table)</a:t>
            </a:r>
            <a:endParaRPr lang="en-US" sz="2400" dirty="0"/>
          </a:p>
          <a:p>
            <a:endParaRPr lang="en-US" sz="2500" dirty="0"/>
          </a:p>
          <a:p>
            <a:r>
              <a:rPr lang="en-US" sz="2500" u="sng" dirty="0"/>
              <a:t>Use ARP in both </a:t>
            </a:r>
            <a:r>
              <a:rPr lang="en-US" sz="2500" u="sng" dirty="0" smtClean="0"/>
              <a:t>cases</a:t>
            </a:r>
            <a:r>
              <a:rPr lang="en-US" sz="2500" dirty="0" smtClean="0"/>
              <a:t> above </a:t>
            </a:r>
            <a:r>
              <a:rPr lang="en-US" sz="2500" dirty="0"/>
              <a:t>to get </a:t>
            </a:r>
            <a:r>
              <a:rPr lang="en-US" sz="2500" dirty="0" smtClean="0"/>
              <a:t>physical address </a:t>
            </a:r>
            <a:r>
              <a:rPr lang="en-US" sz="2500" dirty="0"/>
              <a:t>of next host/router</a:t>
            </a:r>
          </a:p>
          <a:p>
            <a:pPr>
              <a:buNone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63AC3-FAE6-432E-8537-EE176BC319FD}" type="slidenum">
              <a:rPr lang="en-US"/>
              <a:pPr/>
              <a:t>23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Datagram Forwarding cont …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03928"/>
            <a:ext cx="7696200" cy="4419600"/>
          </a:xfrm>
        </p:spPr>
        <p:txBody>
          <a:bodyPr/>
          <a:lstStyle/>
          <a:p>
            <a:r>
              <a:rPr lang="en-US" dirty="0"/>
              <a:t>Hosts and routers maintain </a:t>
            </a:r>
            <a:r>
              <a:rPr lang="en-US" dirty="0" smtClean="0"/>
              <a:t>routing tables (a.k.a. forwarding tables):</a:t>
            </a:r>
            <a:endParaRPr lang="en-US" dirty="0"/>
          </a:p>
          <a:p>
            <a:pPr lvl="1"/>
            <a:r>
              <a:rPr lang="en-US" sz="2400" dirty="0"/>
              <a:t>Contains list of &lt;network #, next-hop&gt; pairs</a:t>
            </a:r>
          </a:p>
          <a:p>
            <a:pPr lvl="2"/>
            <a:r>
              <a:rPr lang="en-US" dirty="0"/>
              <a:t>Match the network # of </a:t>
            </a:r>
            <a:r>
              <a:rPr lang="en-US" dirty="0" smtClean="0"/>
              <a:t>IP’s destination </a:t>
            </a:r>
            <a:r>
              <a:rPr lang="en-US" dirty="0"/>
              <a:t>address </a:t>
            </a:r>
            <a:r>
              <a:rPr lang="en-US" dirty="0" smtClean="0"/>
              <a:t>in the IP datagram against </a:t>
            </a:r>
            <a:r>
              <a:rPr lang="en-US" dirty="0"/>
              <a:t>the network # in the </a:t>
            </a:r>
            <a:r>
              <a:rPr lang="en-US" dirty="0" smtClean="0"/>
              <a:t>list of pairs</a:t>
            </a:r>
            <a:endParaRPr lang="en-US" dirty="0"/>
          </a:p>
          <a:p>
            <a:pPr lvl="2"/>
            <a:r>
              <a:rPr lang="en-US" dirty="0"/>
              <a:t>Then forward packet to the </a:t>
            </a:r>
            <a:r>
              <a:rPr lang="en-US" dirty="0" smtClean="0"/>
              <a:t>corresponding next-hop </a:t>
            </a:r>
            <a:endParaRPr lang="en-US" dirty="0"/>
          </a:p>
          <a:p>
            <a:r>
              <a:rPr lang="en-US" sz="2500" dirty="0"/>
              <a:t>Routing table often contains a default route</a:t>
            </a:r>
          </a:p>
          <a:p>
            <a:pPr lvl="2"/>
            <a:r>
              <a:rPr lang="en-US" dirty="0"/>
              <a:t>Pass unknown destination up the hierarchy to the next level</a:t>
            </a:r>
          </a:p>
          <a:p>
            <a:r>
              <a:rPr lang="en-US" sz="2500" dirty="0"/>
              <a:t>Table is:</a:t>
            </a:r>
          </a:p>
          <a:p>
            <a:pPr lvl="1"/>
            <a:r>
              <a:rPr lang="en-US" sz="2400" dirty="0"/>
              <a:t>simple and static on hosts</a:t>
            </a:r>
          </a:p>
          <a:p>
            <a:pPr lvl="1"/>
            <a:r>
              <a:rPr lang="en-US" sz="2400" dirty="0"/>
              <a:t>complex and dynamic on </a:t>
            </a:r>
            <a:r>
              <a:rPr lang="en-US" sz="2400" dirty="0" smtClean="0"/>
              <a:t>routers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93C605-C272-4E1C-A3CE-B5D88849BC52}" type="slidenum">
              <a:rPr lang="en-US"/>
              <a:pPr/>
              <a:t>24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Message Transmission</a:t>
            </a:r>
          </a:p>
        </p:txBody>
      </p:sp>
      <p:sp>
        <p:nvSpPr>
          <p:cNvPr id="308228" name="Freeform 4"/>
          <p:cNvSpPr>
            <a:spLocks noChangeAspect="1"/>
          </p:cNvSpPr>
          <p:nvPr/>
        </p:nvSpPr>
        <p:spPr bwMode="auto">
          <a:xfrm>
            <a:off x="2236788" y="2968625"/>
            <a:ext cx="1143000" cy="1030288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591"/>
              </a:cxn>
            </a:cxnLst>
            <a:rect l="0" t="0" r="r" b="b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29" name="Freeform 5"/>
          <p:cNvSpPr>
            <a:spLocks noChangeAspect="1"/>
          </p:cNvSpPr>
          <p:nvPr/>
        </p:nvSpPr>
        <p:spPr bwMode="auto">
          <a:xfrm>
            <a:off x="2692400" y="3333750"/>
            <a:ext cx="234950" cy="239713"/>
          </a:xfrm>
          <a:custGeom>
            <a:avLst/>
            <a:gdLst/>
            <a:ahLst/>
            <a:cxnLst>
              <a:cxn ang="0">
                <a:pos x="113" y="112"/>
              </a:cxn>
              <a:cxn ang="0">
                <a:pos x="113" y="0"/>
              </a:cxn>
              <a:cxn ang="0">
                <a:pos x="0" y="0"/>
              </a:cxn>
              <a:cxn ang="0">
                <a:pos x="0" y="115"/>
              </a:cxn>
              <a:cxn ang="0">
                <a:pos x="113" y="115"/>
              </a:cxn>
              <a:cxn ang="0">
                <a:pos x="113" y="115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0" name="Freeform 6"/>
          <p:cNvSpPr>
            <a:spLocks noChangeAspect="1"/>
          </p:cNvSpPr>
          <p:nvPr/>
        </p:nvSpPr>
        <p:spPr bwMode="auto">
          <a:xfrm>
            <a:off x="4675188" y="3008313"/>
            <a:ext cx="1423987" cy="1127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7" y="710"/>
              </a:cxn>
            </a:cxnLst>
            <a:rect l="0" t="0" r="r" b="b"/>
            <a:pathLst>
              <a:path w="897" h="710">
                <a:moveTo>
                  <a:pt x="0" y="0"/>
                </a:moveTo>
                <a:lnTo>
                  <a:pt x="897" y="710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1" name="Freeform 7"/>
          <p:cNvSpPr>
            <a:spLocks noChangeAspect="1"/>
          </p:cNvSpPr>
          <p:nvPr/>
        </p:nvSpPr>
        <p:spPr bwMode="auto">
          <a:xfrm>
            <a:off x="5284788" y="3465513"/>
            <a:ext cx="233362" cy="23336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2" name="Line 8"/>
          <p:cNvSpPr>
            <a:spLocks noChangeAspect="1" noChangeShapeType="1"/>
          </p:cNvSpPr>
          <p:nvPr/>
        </p:nvSpPr>
        <p:spPr bwMode="auto">
          <a:xfrm>
            <a:off x="2389188" y="4532313"/>
            <a:ext cx="3505200" cy="12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3" name="Freeform 9"/>
          <p:cNvSpPr>
            <a:spLocks noChangeAspect="1"/>
          </p:cNvSpPr>
          <p:nvPr/>
        </p:nvSpPr>
        <p:spPr bwMode="auto">
          <a:xfrm>
            <a:off x="4065588" y="4456113"/>
            <a:ext cx="233362" cy="231775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4" name="Freeform 10"/>
          <p:cNvSpPr>
            <a:spLocks noChangeAspect="1"/>
          </p:cNvSpPr>
          <p:nvPr/>
        </p:nvSpPr>
        <p:spPr bwMode="auto">
          <a:xfrm>
            <a:off x="866775" y="5213350"/>
            <a:ext cx="239713" cy="23336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5" name="Freeform 11"/>
          <p:cNvSpPr>
            <a:spLocks noChangeAspect="1"/>
          </p:cNvSpPr>
          <p:nvPr/>
        </p:nvSpPr>
        <p:spPr bwMode="auto">
          <a:xfrm>
            <a:off x="2235200" y="5213350"/>
            <a:ext cx="238125" cy="23336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6" name="Freeform 12"/>
          <p:cNvSpPr>
            <a:spLocks noChangeAspect="1"/>
          </p:cNvSpPr>
          <p:nvPr/>
        </p:nvSpPr>
        <p:spPr bwMode="auto">
          <a:xfrm>
            <a:off x="712788" y="3694113"/>
            <a:ext cx="239712" cy="233362"/>
          </a:xfrm>
          <a:custGeom>
            <a:avLst/>
            <a:gdLst/>
            <a:ahLst/>
            <a:cxnLst>
              <a:cxn ang="0">
                <a:pos x="115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7" name="Line 13"/>
          <p:cNvSpPr>
            <a:spLocks noChangeAspect="1" noChangeShapeType="1"/>
          </p:cNvSpPr>
          <p:nvPr/>
        </p:nvSpPr>
        <p:spPr bwMode="auto">
          <a:xfrm flipH="1" flipV="1">
            <a:off x="831850" y="3927475"/>
            <a:ext cx="292100" cy="165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8" name="Line 14"/>
          <p:cNvSpPr>
            <a:spLocks noChangeAspect="1" noChangeShapeType="1"/>
          </p:cNvSpPr>
          <p:nvPr/>
        </p:nvSpPr>
        <p:spPr bwMode="auto">
          <a:xfrm flipH="1">
            <a:off x="985838" y="4821238"/>
            <a:ext cx="376237" cy="385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39" name="Line 15"/>
          <p:cNvSpPr>
            <a:spLocks noChangeAspect="1" noChangeShapeType="1"/>
          </p:cNvSpPr>
          <p:nvPr/>
        </p:nvSpPr>
        <p:spPr bwMode="auto">
          <a:xfrm>
            <a:off x="1973263" y="4835525"/>
            <a:ext cx="379412" cy="3778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0" name="Cloud"/>
          <p:cNvSpPr>
            <a:spLocks noChangeAspect="1" noEditPoints="1" noChangeArrowheads="1"/>
          </p:cNvSpPr>
          <p:nvPr/>
        </p:nvSpPr>
        <p:spPr bwMode="auto">
          <a:xfrm>
            <a:off x="898525" y="3832225"/>
            <a:ext cx="1497013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ATM</a:t>
            </a:r>
          </a:p>
        </p:txBody>
      </p:sp>
      <p:sp>
        <p:nvSpPr>
          <p:cNvPr id="308241" name="Freeform 17"/>
          <p:cNvSpPr>
            <a:spLocks noChangeAspect="1"/>
          </p:cNvSpPr>
          <p:nvPr/>
        </p:nvSpPr>
        <p:spPr bwMode="auto">
          <a:xfrm>
            <a:off x="3983038" y="1789113"/>
            <a:ext cx="231775" cy="23336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2" name="Freeform 18"/>
          <p:cNvSpPr>
            <a:spLocks noChangeAspect="1"/>
          </p:cNvSpPr>
          <p:nvPr/>
        </p:nvSpPr>
        <p:spPr bwMode="auto">
          <a:xfrm>
            <a:off x="2846388" y="2430463"/>
            <a:ext cx="238125" cy="231775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4" y="0"/>
              </a:cxn>
              <a:cxn ang="0">
                <a:pos x="0" y="0"/>
              </a:cxn>
              <a:cxn ang="0">
                <a:pos x="0" y="112"/>
              </a:cxn>
              <a:cxn ang="0">
                <a:pos x="114" y="112"/>
              </a:cxn>
              <a:cxn ang="0">
                <a:pos x="114" y="112"/>
              </a:cxn>
            </a:cxnLst>
            <a:rect l="0" t="0" r="r" b="b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3" name="Freeform 19"/>
          <p:cNvSpPr>
            <a:spLocks noChangeAspect="1"/>
          </p:cNvSpPr>
          <p:nvPr/>
        </p:nvSpPr>
        <p:spPr bwMode="auto">
          <a:xfrm>
            <a:off x="5132388" y="2424113"/>
            <a:ext cx="236537" cy="238125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114" y="115"/>
              </a:cxn>
              <a:cxn ang="0">
                <a:pos x="114" y="0"/>
              </a:cxn>
              <a:cxn ang="0">
                <a:pos x="2" y="0"/>
              </a:cxn>
              <a:cxn ang="0">
                <a:pos x="2" y="115"/>
              </a:cxn>
              <a:cxn ang="0">
                <a:pos x="2" y="115"/>
              </a:cxn>
            </a:cxnLst>
            <a:rect l="0" t="0" r="r" b="b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4" name="Line 20"/>
          <p:cNvSpPr>
            <a:spLocks noChangeAspect="1" noChangeShapeType="1"/>
          </p:cNvSpPr>
          <p:nvPr/>
        </p:nvSpPr>
        <p:spPr bwMode="auto">
          <a:xfrm>
            <a:off x="4097338" y="2017713"/>
            <a:ext cx="1587" cy="247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5" name="Line 21"/>
          <p:cNvSpPr>
            <a:spLocks noChangeAspect="1" noChangeShapeType="1"/>
          </p:cNvSpPr>
          <p:nvPr/>
        </p:nvSpPr>
        <p:spPr bwMode="auto">
          <a:xfrm flipH="1" flipV="1">
            <a:off x="3084513" y="2547938"/>
            <a:ext cx="357187" cy="198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6" name="Line 22"/>
          <p:cNvSpPr>
            <a:spLocks noChangeAspect="1" noChangeShapeType="1"/>
          </p:cNvSpPr>
          <p:nvPr/>
        </p:nvSpPr>
        <p:spPr bwMode="auto">
          <a:xfrm flipV="1">
            <a:off x="4749800" y="2544763"/>
            <a:ext cx="382588" cy="2111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7" name="Cloud"/>
          <p:cNvSpPr>
            <a:spLocks noChangeAspect="1" noEditPoints="1" noChangeArrowheads="1"/>
          </p:cNvSpPr>
          <p:nvPr/>
        </p:nvSpPr>
        <p:spPr bwMode="auto">
          <a:xfrm>
            <a:off x="3321050" y="2173288"/>
            <a:ext cx="1497013" cy="12557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Ethernet</a:t>
            </a:r>
          </a:p>
        </p:txBody>
      </p:sp>
      <p:sp>
        <p:nvSpPr>
          <p:cNvPr id="308248" name="Freeform 24"/>
          <p:cNvSpPr>
            <a:spLocks noChangeAspect="1"/>
          </p:cNvSpPr>
          <p:nvPr/>
        </p:nvSpPr>
        <p:spPr bwMode="auto">
          <a:xfrm>
            <a:off x="7426325" y="3770313"/>
            <a:ext cx="233363" cy="236537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112" y="114"/>
              </a:cxn>
              <a:cxn ang="0">
                <a:pos x="112" y="0"/>
              </a:cxn>
              <a:cxn ang="0">
                <a:pos x="0" y="0"/>
              </a:cxn>
              <a:cxn ang="0">
                <a:pos x="0" y="114"/>
              </a:cxn>
              <a:cxn ang="0">
                <a:pos x="0" y="114"/>
              </a:cxn>
            </a:cxnLst>
            <a:rect l="0" t="0" r="r" b="b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49" name="Freeform 25"/>
          <p:cNvSpPr>
            <a:spLocks noChangeAspect="1"/>
          </p:cNvSpPr>
          <p:nvPr/>
        </p:nvSpPr>
        <p:spPr bwMode="auto">
          <a:xfrm>
            <a:off x="5894388" y="5286375"/>
            <a:ext cx="239712" cy="23971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5"/>
              </a:cxn>
              <a:cxn ang="0">
                <a:pos x="115" y="115"/>
              </a:cxn>
              <a:cxn ang="0">
                <a:pos x="115" y="115"/>
              </a:cxn>
            </a:cxnLst>
            <a:rect l="0" t="0" r="r" b="b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50" name="Freeform 26"/>
          <p:cNvSpPr>
            <a:spLocks noChangeAspect="1"/>
          </p:cNvSpPr>
          <p:nvPr/>
        </p:nvSpPr>
        <p:spPr bwMode="auto">
          <a:xfrm>
            <a:off x="7223125" y="5286375"/>
            <a:ext cx="233363" cy="23971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5"/>
              </a:cxn>
              <a:cxn ang="0">
                <a:pos x="112" y="115"/>
              </a:cxn>
              <a:cxn ang="0">
                <a:pos x="112" y="115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51" name="Line 27"/>
          <p:cNvSpPr>
            <a:spLocks noChangeAspect="1" noChangeShapeType="1"/>
          </p:cNvSpPr>
          <p:nvPr/>
        </p:nvSpPr>
        <p:spPr bwMode="auto">
          <a:xfrm flipV="1">
            <a:off x="7234238" y="4006850"/>
            <a:ext cx="306387" cy="153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52" name="Line 28"/>
          <p:cNvSpPr>
            <a:spLocks noChangeAspect="1" noChangeShapeType="1"/>
          </p:cNvSpPr>
          <p:nvPr/>
        </p:nvSpPr>
        <p:spPr bwMode="auto">
          <a:xfrm flipH="1">
            <a:off x="6015038" y="4910138"/>
            <a:ext cx="369887" cy="3762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53" name="Line 29"/>
          <p:cNvSpPr>
            <a:spLocks noChangeAspect="1" noChangeShapeType="1"/>
          </p:cNvSpPr>
          <p:nvPr/>
        </p:nvSpPr>
        <p:spPr bwMode="auto">
          <a:xfrm>
            <a:off x="7010400" y="4891088"/>
            <a:ext cx="327025" cy="395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54" name="Cloud"/>
          <p:cNvSpPr>
            <a:spLocks noChangeAspect="1" noEditPoints="1" noChangeArrowheads="1"/>
          </p:cNvSpPr>
          <p:nvPr/>
        </p:nvSpPr>
        <p:spPr bwMode="auto">
          <a:xfrm>
            <a:off x="5926138" y="3911600"/>
            <a:ext cx="1497012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FDDI</a:t>
            </a:r>
          </a:p>
        </p:txBody>
      </p:sp>
      <p:sp>
        <p:nvSpPr>
          <p:cNvPr id="308255" name="Freeform 31"/>
          <p:cNvSpPr>
            <a:spLocks noChangeAspect="1"/>
          </p:cNvSpPr>
          <p:nvPr/>
        </p:nvSpPr>
        <p:spPr bwMode="auto">
          <a:xfrm>
            <a:off x="2414588" y="3228975"/>
            <a:ext cx="1193800" cy="1074738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591"/>
              </a:cxn>
            </a:cxnLst>
            <a:rect l="0" t="0" r="r" b="b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56" name="Freeform 32"/>
          <p:cNvSpPr>
            <a:spLocks noChangeAspect="1"/>
          </p:cNvSpPr>
          <p:nvPr/>
        </p:nvSpPr>
        <p:spPr bwMode="auto">
          <a:xfrm>
            <a:off x="2870200" y="3638550"/>
            <a:ext cx="234950" cy="239713"/>
          </a:xfrm>
          <a:custGeom>
            <a:avLst/>
            <a:gdLst/>
            <a:ahLst/>
            <a:cxnLst>
              <a:cxn ang="0">
                <a:pos x="113" y="112"/>
              </a:cxn>
              <a:cxn ang="0">
                <a:pos x="113" y="0"/>
              </a:cxn>
              <a:cxn ang="0">
                <a:pos x="0" y="0"/>
              </a:cxn>
              <a:cxn ang="0">
                <a:pos x="0" y="115"/>
              </a:cxn>
              <a:cxn ang="0">
                <a:pos x="113" y="115"/>
              </a:cxn>
              <a:cxn ang="0">
                <a:pos x="113" y="115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257" name="Group 33"/>
          <p:cNvGrpSpPr>
            <a:grpSpLocks/>
          </p:cNvGrpSpPr>
          <p:nvPr/>
        </p:nvGrpSpPr>
        <p:grpSpPr bwMode="auto">
          <a:xfrm>
            <a:off x="712788" y="1789113"/>
            <a:ext cx="3502025" cy="2138362"/>
            <a:chOff x="960" y="1344"/>
            <a:chExt cx="2206" cy="1347"/>
          </a:xfrm>
        </p:grpSpPr>
        <p:sp>
          <p:nvSpPr>
            <p:cNvPr id="308258" name="Freeform 34"/>
            <p:cNvSpPr>
              <a:spLocks noChangeAspect="1"/>
            </p:cNvSpPr>
            <p:nvPr/>
          </p:nvSpPr>
          <p:spPr bwMode="auto">
            <a:xfrm>
              <a:off x="960" y="2544"/>
              <a:ext cx="151" cy="147"/>
            </a:xfrm>
            <a:custGeom>
              <a:avLst/>
              <a:gdLst/>
              <a:ahLst/>
              <a:cxnLst>
                <a:cxn ang="0">
                  <a:pos x="115" y="112"/>
                </a:cxn>
                <a:cxn ang="0">
                  <a:pos x="115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115" y="112"/>
                </a:cxn>
                <a:cxn ang="0">
                  <a:pos x="115" y="112"/>
                </a:cxn>
              </a:cxnLst>
              <a:rect l="0" t="0" r="r" b="b"/>
              <a:pathLst>
                <a:path w="115" h="112">
                  <a:moveTo>
                    <a:pt x="115" y="11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5" y="112"/>
                  </a:lnTo>
                </a:path>
              </a:pathLst>
            </a:custGeom>
            <a:solidFill>
              <a:schemeClr val="accent2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59" name="Freeform 35"/>
            <p:cNvSpPr>
              <a:spLocks noChangeAspect="1"/>
            </p:cNvSpPr>
            <p:nvPr/>
          </p:nvSpPr>
          <p:spPr bwMode="auto">
            <a:xfrm>
              <a:off x="3020" y="1344"/>
              <a:ext cx="146" cy="147"/>
            </a:xfrm>
            <a:custGeom>
              <a:avLst/>
              <a:gdLst/>
              <a:ahLst/>
              <a:cxnLst>
                <a:cxn ang="0">
                  <a:pos x="112" y="112"/>
                </a:cxn>
                <a:cxn ang="0">
                  <a:pos x="112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112" y="112"/>
                </a:cxn>
                <a:cxn ang="0">
                  <a:pos x="112" y="112"/>
                </a:cxn>
              </a:cxnLst>
              <a:rect l="0" t="0" r="r" b="b"/>
              <a:pathLst>
                <a:path w="112" h="112">
                  <a:moveTo>
                    <a:pt x="112" y="112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112" y="112"/>
                  </a:lnTo>
                </a:path>
              </a:pathLst>
            </a:custGeom>
            <a:solidFill>
              <a:schemeClr val="accent2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260" name="Freeform 36"/>
          <p:cNvSpPr>
            <a:spLocks/>
          </p:cNvSpPr>
          <p:nvPr/>
        </p:nvSpPr>
        <p:spPr bwMode="auto">
          <a:xfrm>
            <a:off x="1017588" y="1941513"/>
            <a:ext cx="3028950" cy="2138362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480" y="1328"/>
              </a:cxn>
              <a:cxn ang="0">
                <a:pos x="888" y="1088"/>
              </a:cxn>
              <a:cxn ang="0">
                <a:pos x="1752" y="256"/>
              </a:cxn>
              <a:cxn ang="0">
                <a:pos x="1824" y="0"/>
              </a:cxn>
            </a:cxnLst>
            <a:rect l="0" t="0" r="r" b="b"/>
            <a:pathLst>
              <a:path w="1908" h="1347">
                <a:moveTo>
                  <a:pt x="0" y="1200"/>
                </a:moveTo>
                <a:cubicBezTo>
                  <a:pt x="80" y="1221"/>
                  <a:pt x="332" y="1347"/>
                  <a:pt x="480" y="1328"/>
                </a:cubicBezTo>
                <a:cubicBezTo>
                  <a:pt x="628" y="1309"/>
                  <a:pt x="676" y="1267"/>
                  <a:pt x="888" y="1088"/>
                </a:cubicBezTo>
                <a:cubicBezTo>
                  <a:pt x="1100" y="909"/>
                  <a:pt x="1596" y="437"/>
                  <a:pt x="1752" y="256"/>
                </a:cubicBezTo>
                <a:cubicBezTo>
                  <a:pt x="1908" y="75"/>
                  <a:pt x="1809" y="53"/>
                  <a:pt x="1824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30CD20-1843-4106-9FF1-F140CD16D27C}" type="slidenum">
              <a:rPr lang="en-US"/>
              <a:pPr/>
              <a:t>25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Message Transmission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35100"/>
            <a:ext cx="4267200" cy="491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H1-TCP: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creates a packet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destination = IP </a:t>
            </a:r>
            <a:r>
              <a:rPr lang="en-US" sz="2000" dirty="0" err="1" smtClean="0"/>
              <a:t>addr</a:t>
            </a:r>
            <a:r>
              <a:rPr lang="en-US" sz="2000" dirty="0" smtClean="0"/>
              <a:t> of </a:t>
            </a:r>
            <a:r>
              <a:rPr lang="en-US" sz="2000" dirty="0"/>
              <a:t>H2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H1-IP: </a:t>
            </a:r>
          </a:p>
          <a:p>
            <a:pPr lvl="1">
              <a:lnSpc>
                <a:spcPct val="90000"/>
              </a:lnSpc>
            </a:pPr>
            <a:r>
              <a:rPr lang="en-US" sz="2000" u="sng" dirty="0" err="1"/>
              <a:t>dest</a:t>
            </a:r>
            <a:r>
              <a:rPr lang="en-US" sz="2000" u="sng" dirty="0"/>
              <a:t> is on a different network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so, IP forwards packet to </a:t>
            </a:r>
            <a:r>
              <a:rPr lang="en-US" sz="2000" dirty="0">
                <a:solidFill>
                  <a:srgbClr val="0033CC"/>
                </a:solidFill>
              </a:rPr>
              <a:t>default router</a:t>
            </a:r>
            <a:r>
              <a:rPr lang="en-US" sz="2000" dirty="0"/>
              <a:t> 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IP looks up R’s ATM address and sends packet via ATM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R-IP: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 notices </a:t>
            </a:r>
            <a:r>
              <a:rPr lang="en-US" sz="2000" u="sng" dirty="0"/>
              <a:t>destination </a:t>
            </a:r>
            <a:r>
              <a:rPr lang="en-US" sz="2000" u="sng" dirty="0" err="1"/>
              <a:t>addr</a:t>
            </a:r>
            <a:r>
              <a:rPr lang="en-US" sz="2000" u="sng" dirty="0"/>
              <a:t> is on the same network </a:t>
            </a:r>
            <a:r>
              <a:rPr lang="en-US" sz="2000" dirty="0"/>
              <a:t>as R.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IP looks up destination (H2) Ethernet address and sends </a:t>
            </a:r>
            <a:r>
              <a:rPr lang="en-US" sz="2000" dirty="0" smtClean="0"/>
              <a:t>packet via Ethernet</a:t>
            </a:r>
            <a:endParaRPr lang="en-US" sz="2000" dirty="0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4572000" y="1600200"/>
            <a:ext cx="4267200" cy="4114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876800" y="1981200"/>
            <a:ext cx="685800" cy="32766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lang="en-US" sz="1400" b="1"/>
              <a:t>H1</a:t>
            </a:r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4953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ATM</a:t>
            </a:r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6019800" y="3200400"/>
            <a:ext cx="1447800" cy="2057400"/>
          </a:xfrm>
          <a:prstGeom prst="rect">
            <a:avLst/>
          </a:prstGeom>
          <a:solidFill>
            <a:srgbClr val="00CC99"/>
          </a:solidFill>
          <a:ln w="1905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lang="en-US" sz="1400" b="1"/>
              <a:t>R</a:t>
            </a:r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6096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ATM</a:t>
            </a:r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6858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Ether</a:t>
            </a:r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7924800" y="1981200"/>
            <a:ext cx="685800" cy="32766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lang="en-US" sz="1400" b="1"/>
              <a:t>H2</a:t>
            </a:r>
          </a:p>
        </p:txBody>
      </p:sp>
      <p:sp>
        <p:nvSpPr>
          <p:cNvPr id="309259" name="Rectangle 11"/>
          <p:cNvSpPr>
            <a:spLocks noChangeArrowheads="1"/>
          </p:cNvSpPr>
          <p:nvPr/>
        </p:nvSpPr>
        <p:spPr bwMode="auto">
          <a:xfrm>
            <a:off x="8001000" y="46482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Ether</a:t>
            </a:r>
            <a:endParaRPr lang="en-US" sz="1400" b="1" dirty="0"/>
          </a:p>
        </p:txBody>
      </p:sp>
      <p:sp>
        <p:nvSpPr>
          <p:cNvPr id="309260" name="Rectangle 12"/>
          <p:cNvSpPr>
            <a:spLocks noChangeArrowheads="1"/>
          </p:cNvSpPr>
          <p:nvPr/>
        </p:nvSpPr>
        <p:spPr bwMode="auto">
          <a:xfrm>
            <a:off x="4953000" y="35814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09261" name="Rectangle 13"/>
          <p:cNvSpPr>
            <a:spLocks noChangeArrowheads="1"/>
          </p:cNvSpPr>
          <p:nvPr/>
        </p:nvSpPr>
        <p:spPr bwMode="auto">
          <a:xfrm>
            <a:off x="6477000" y="35814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09262" name="Rectangle 14"/>
          <p:cNvSpPr>
            <a:spLocks noChangeArrowheads="1"/>
          </p:cNvSpPr>
          <p:nvPr/>
        </p:nvSpPr>
        <p:spPr bwMode="auto">
          <a:xfrm>
            <a:off x="8001000" y="35814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09263" name="Rectangle 15"/>
          <p:cNvSpPr>
            <a:spLocks noChangeArrowheads="1"/>
          </p:cNvSpPr>
          <p:nvPr/>
        </p:nvSpPr>
        <p:spPr bwMode="auto">
          <a:xfrm>
            <a:off x="4953000" y="25146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TCP</a:t>
            </a:r>
          </a:p>
        </p:txBody>
      </p:sp>
      <p:sp>
        <p:nvSpPr>
          <p:cNvPr id="309264" name="Rectangle 16"/>
          <p:cNvSpPr>
            <a:spLocks noChangeArrowheads="1"/>
          </p:cNvSpPr>
          <p:nvPr/>
        </p:nvSpPr>
        <p:spPr bwMode="auto">
          <a:xfrm>
            <a:off x="8001000" y="25146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TCP</a:t>
            </a: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>
            <a:off x="5181600" y="4114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>
            <a:off x="8305800" y="4114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 flipH="1">
            <a:off x="6324600" y="41148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>
            <a:off x="6858000" y="41148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>
            <a:off x="51816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9270" name="Line 22"/>
          <p:cNvSpPr>
            <a:spLocks noChangeShapeType="1"/>
          </p:cNvSpPr>
          <p:nvPr/>
        </p:nvSpPr>
        <p:spPr bwMode="auto">
          <a:xfrm>
            <a:off x="8305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cxnSp>
        <p:nvCxnSpPr>
          <p:cNvPr id="309271" name="AutoShape 23"/>
          <p:cNvCxnSpPr>
            <a:cxnSpLocks noChangeShapeType="1"/>
            <a:stCxn id="309254" idx="2"/>
            <a:endCxn id="309256" idx="2"/>
          </p:cNvCxnSpPr>
          <p:nvPr/>
        </p:nvCxnSpPr>
        <p:spPr bwMode="auto">
          <a:xfrm rot="16200000" flipH="1">
            <a:off x="5790406" y="4625182"/>
            <a:ext cx="1587" cy="1143000"/>
          </a:xfrm>
          <a:prstGeom prst="bentConnector3">
            <a:avLst>
              <a:gd name="adj1" fmla="val 135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9272" name="AutoShape 24"/>
          <p:cNvCxnSpPr>
            <a:cxnSpLocks noChangeShapeType="1"/>
            <a:stCxn id="309257" idx="2"/>
            <a:endCxn id="309259" idx="2"/>
          </p:cNvCxnSpPr>
          <p:nvPr/>
        </p:nvCxnSpPr>
        <p:spPr bwMode="auto">
          <a:xfrm rot="16200000" flipH="1">
            <a:off x="7695406" y="4625182"/>
            <a:ext cx="1587" cy="1143000"/>
          </a:xfrm>
          <a:prstGeom prst="bentConnector3">
            <a:avLst>
              <a:gd name="adj1" fmla="val 135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9273" name="AutoShape 25"/>
          <p:cNvCxnSpPr>
            <a:cxnSpLocks noChangeShapeType="1"/>
            <a:stCxn id="309260" idx="3"/>
            <a:endCxn id="309261" idx="1"/>
          </p:cNvCxnSpPr>
          <p:nvPr/>
        </p:nvCxnSpPr>
        <p:spPr bwMode="auto">
          <a:xfrm>
            <a:off x="5500688" y="38481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309274" name="AutoShape 26"/>
          <p:cNvCxnSpPr>
            <a:cxnSpLocks noChangeShapeType="1"/>
            <a:stCxn id="309261" idx="3"/>
            <a:endCxn id="309262" idx="1"/>
          </p:cNvCxnSpPr>
          <p:nvPr/>
        </p:nvCxnSpPr>
        <p:spPr bwMode="auto">
          <a:xfrm>
            <a:off x="7024688" y="38481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1F5EC6-F9B2-412D-8513-E52EFD190FE1}" type="slidenum">
              <a:rPr lang="en-US"/>
              <a:pPr/>
              <a:t>26</a:t>
            </a:fld>
            <a:endParaRPr lang="en-US"/>
          </a:p>
        </p:txBody>
      </p:sp>
      <p:sp>
        <p:nvSpPr>
          <p:cNvPr id="310275" name="Freeform 3"/>
          <p:cNvSpPr>
            <a:spLocks/>
          </p:cNvSpPr>
          <p:nvPr/>
        </p:nvSpPr>
        <p:spPr bwMode="auto">
          <a:xfrm>
            <a:off x="946150" y="1928813"/>
            <a:ext cx="6824663" cy="2566987"/>
          </a:xfrm>
          <a:custGeom>
            <a:avLst/>
            <a:gdLst/>
            <a:ahLst/>
            <a:cxnLst>
              <a:cxn ang="0">
                <a:pos x="3458" y="2071"/>
              </a:cxn>
              <a:cxn ang="0">
                <a:pos x="3458" y="0"/>
              </a:cxn>
              <a:cxn ang="0">
                <a:pos x="0" y="0"/>
              </a:cxn>
              <a:cxn ang="0">
                <a:pos x="0" y="2075"/>
              </a:cxn>
            </a:cxnLst>
            <a:rect l="0" t="0" r="r" b="b"/>
            <a:pathLst>
              <a:path w="3458" h="2075">
                <a:moveTo>
                  <a:pt x="3458" y="2071"/>
                </a:moveTo>
                <a:lnTo>
                  <a:pt x="3458" y="0"/>
                </a:lnTo>
                <a:lnTo>
                  <a:pt x="0" y="0"/>
                </a:lnTo>
                <a:lnTo>
                  <a:pt x="0" y="2075"/>
                </a:lnTo>
              </a:path>
            </a:pathLst>
          </a:custGeom>
          <a:solidFill>
            <a:schemeClr val="accent1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Packet Format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062038" y="2052638"/>
            <a:ext cx="134937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V</a:t>
            </a:r>
            <a:endParaRPr lang="en-US" sz="1600"/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1212850" y="2052638"/>
            <a:ext cx="552450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ersion</a:t>
            </a:r>
            <a:endParaRPr lang="en-US" sz="1600"/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2243138" y="2052638"/>
            <a:ext cx="485775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HLen</a:t>
            </a:r>
            <a:endParaRPr lang="en-US" sz="1600"/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3406775" y="2047875"/>
            <a:ext cx="41751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TOS</a:t>
            </a:r>
            <a:endParaRPr lang="en-US" sz="1600"/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5759450" y="2047875"/>
            <a:ext cx="62071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Length</a:t>
            </a:r>
            <a:endParaRPr lang="en-US" sz="1600"/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2378075" y="2466975"/>
            <a:ext cx="452438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Ident</a:t>
            </a:r>
            <a:endParaRPr lang="en-US" sz="1600"/>
          </a:p>
        </p:txBody>
      </p:sp>
      <p:sp>
        <p:nvSpPr>
          <p:cNvPr id="310283" name="Rectangle 11"/>
          <p:cNvSpPr>
            <a:spLocks noChangeArrowheads="1"/>
          </p:cNvSpPr>
          <p:nvPr/>
        </p:nvSpPr>
        <p:spPr bwMode="auto">
          <a:xfrm>
            <a:off x="4513263" y="2466975"/>
            <a:ext cx="495300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Flags</a:t>
            </a:r>
            <a:endParaRPr lang="en-US" sz="1600"/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>
            <a:off x="6188075" y="2466975"/>
            <a:ext cx="544513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Offset</a:t>
            </a:r>
            <a:endParaRPr lang="en-US" sz="1600"/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1789113" y="2868613"/>
            <a:ext cx="36036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TTL</a:t>
            </a:r>
            <a:endParaRPr lang="en-US" sz="1600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3259138" y="2868613"/>
            <a:ext cx="744537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Protocol</a:t>
            </a:r>
            <a:endParaRPr lang="en-US" sz="1600"/>
          </a:p>
        </p:txBody>
      </p:sp>
      <p:sp>
        <p:nvSpPr>
          <p:cNvPr id="310287" name="Rectangle 15"/>
          <p:cNvSpPr>
            <a:spLocks noChangeArrowheads="1"/>
          </p:cNvSpPr>
          <p:nvPr/>
        </p:nvSpPr>
        <p:spPr bwMode="auto">
          <a:xfrm>
            <a:off x="5572125" y="2868613"/>
            <a:ext cx="958850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Checksum</a:t>
            </a:r>
            <a:endParaRPr lang="en-US" sz="1600"/>
          </a:p>
        </p:txBody>
      </p:sp>
      <p:sp>
        <p:nvSpPr>
          <p:cNvPr id="310288" name="Rectangle 16"/>
          <p:cNvSpPr>
            <a:spLocks noChangeArrowheads="1"/>
          </p:cNvSpPr>
          <p:nvPr/>
        </p:nvSpPr>
        <p:spPr bwMode="auto">
          <a:xfrm>
            <a:off x="3706813" y="3267075"/>
            <a:ext cx="107156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SourceAddr</a:t>
            </a:r>
            <a:endParaRPr lang="en-US" sz="1600"/>
          </a:p>
        </p:txBody>
      </p:sp>
      <p:sp>
        <p:nvSpPr>
          <p:cNvPr id="310289" name="Rectangle 17"/>
          <p:cNvSpPr>
            <a:spLocks noChangeArrowheads="1"/>
          </p:cNvSpPr>
          <p:nvPr/>
        </p:nvSpPr>
        <p:spPr bwMode="auto">
          <a:xfrm>
            <a:off x="3467100" y="3676650"/>
            <a:ext cx="1443038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DestinationAddr</a:t>
            </a:r>
            <a:endParaRPr lang="en-US" sz="1600"/>
          </a:p>
        </p:txBody>
      </p:sp>
      <p:sp>
        <p:nvSpPr>
          <p:cNvPr id="310290" name="Rectangle 18"/>
          <p:cNvSpPr>
            <a:spLocks noChangeArrowheads="1"/>
          </p:cNvSpPr>
          <p:nvPr/>
        </p:nvSpPr>
        <p:spPr bwMode="auto">
          <a:xfrm>
            <a:off x="2600325" y="4083050"/>
            <a:ext cx="1603375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Options (variable)</a:t>
            </a:r>
            <a:endParaRPr lang="en-US" sz="1600"/>
          </a:p>
        </p:txBody>
      </p:sp>
      <p:sp>
        <p:nvSpPr>
          <p:cNvPr id="310291" name="Rectangle 19"/>
          <p:cNvSpPr>
            <a:spLocks noChangeArrowheads="1"/>
          </p:cNvSpPr>
          <p:nvPr/>
        </p:nvSpPr>
        <p:spPr bwMode="auto">
          <a:xfrm>
            <a:off x="6737350" y="3970338"/>
            <a:ext cx="360363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Pad</a:t>
            </a:r>
            <a:endParaRPr lang="en-US" sz="1600"/>
          </a:p>
        </p:txBody>
      </p:sp>
      <p:sp>
        <p:nvSpPr>
          <p:cNvPr id="310292" name="Rectangle 20"/>
          <p:cNvSpPr>
            <a:spLocks noChangeArrowheads="1"/>
          </p:cNvSpPr>
          <p:nvPr/>
        </p:nvSpPr>
        <p:spPr bwMode="auto">
          <a:xfrm>
            <a:off x="6465888" y="4176713"/>
            <a:ext cx="846137" cy="244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(variable)</a:t>
            </a:r>
            <a:endParaRPr lang="en-US" sz="1600"/>
          </a:p>
        </p:txBody>
      </p:sp>
      <p:sp>
        <p:nvSpPr>
          <p:cNvPr id="310293" name="Line 21"/>
          <p:cNvSpPr>
            <a:spLocks noChangeShapeType="1"/>
          </p:cNvSpPr>
          <p:nvPr/>
        </p:nvSpPr>
        <p:spPr bwMode="auto">
          <a:xfrm>
            <a:off x="946150" y="2360613"/>
            <a:ext cx="6824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94" name="Line 22"/>
          <p:cNvSpPr>
            <a:spLocks noChangeShapeType="1"/>
          </p:cNvSpPr>
          <p:nvPr/>
        </p:nvSpPr>
        <p:spPr bwMode="auto">
          <a:xfrm>
            <a:off x="946150" y="2770188"/>
            <a:ext cx="6824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95" name="Line 23"/>
          <p:cNvSpPr>
            <a:spLocks noChangeShapeType="1"/>
          </p:cNvSpPr>
          <p:nvPr/>
        </p:nvSpPr>
        <p:spPr bwMode="auto">
          <a:xfrm>
            <a:off x="946150" y="3176588"/>
            <a:ext cx="6824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96" name="Line 24"/>
          <p:cNvSpPr>
            <a:spLocks noChangeShapeType="1"/>
          </p:cNvSpPr>
          <p:nvPr/>
        </p:nvSpPr>
        <p:spPr bwMode="auto">
          <a:xfrm>
            <a:off x="969963" y="3995738"/>
            <a:ext cx="6824662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97" name="Line 25"/>
          <p:cNvSpPr>
            <a:spLocks noChangeShapeType="1"/>
          </p:cNvSpPr>
          <p:nvPr/>
        </p:nvSpPr>
        <p:spPr bwMode="auto">
          <a:xfrm>
            <a:off x="4379913" y="1962150"/>
            <a:ext cx="1587" cy="1233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98" name="Line 26"/>
          <p:cNvSpPr>
            <a:spLocks noChangeShapeType="1"/>
          </p:cNvSpPr>
          <p:nvPr/>
        </p:nvSpPr>
        <p:spPr bwMode="auto">
          <a:xfrm>
            <a:off x="3040063" y="1947863"/>
            <a:ext cx="1587" cy="4127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99" name="Line 27"/>
          <p:cNvSpPr>
            <a:spLocks noChangeShapeType="1"/>
          </p:cNvSpPr>
          <p:nvPr/>
        </p:nvSpPr>
        <p:spPr bwMode="auto">
          <a:xfrm>
            <a:off x="5238750" y="2360613"/>
            <a:ext cx="1588" cy="409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00" name="Line 28"/>
          <p:cNvSpPr>
            <a:spLocks noChangeShapeType="1"/>
          </p:cNvSpPr>
          <p:nvPr/>
        </p:nvSpPr>
        <p:spPr bwMode="auto">
          <a:xfrm>
            <a:off x="6116638" y="3998913"/>
            <a:ext cx="6350" cy="4079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01" name="Line 29"/>
          <p:cNvSpPr>
            <a:spLocks noChangeShapeType="1"/>
          </p:cNvSpPr>
          <p:nvPr/>
        </p:nvSpPr>
        <p:spPr bwMode="auto">
          <a:xfrm>
            <a:off x="3040063" y="2770188"/>
            <a:ext cx="1587" cy="4064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02" name="Line 30"/>
          <p:cNvSpPr>
            <a:spLocks noChangeShapeType="1"/>
          </p:cNvSpPr>
          <p:nvPr/>
        </p:nvSpPr>
        <p:spPr bwMode="auto">
          <a:xfrm>
            <a:off x="1995488" y="1947863"/>
            <a:ext cx="1587" cy="4127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03" name="Rectangle 31"/>
          <p:cNvSpPr>
            <a:spLocks noChangeArrowheads="1"/>
          </p:cNvSpPr>
          <p:nvPr/>
        </p:nvSpPr>
        <p:spPr bwMode="auto">
          <a:xfrm>
            <a:off x="882650" y="171450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 sz="1600"/>
          </a:p>
        </p:txBody>
      </p:sp>
      <p:sp>
        <p:nvSpPr>
          <p:cNvPr id="310304" name="Rectangle 32"/>
          <p:cNvSpPr>
            <a:spLocks noChangeArrowheads="1"/>
          </p:cNvSpPr>
          <p:nvPr/>
        </p:nvSpPr>
        <p:spPr bwMode="auto">
          <a:xfrm>
            <a:off x="1924050" y="1714500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4</a:t>
            </a:r>
            <a:endParaRPr lang="en-US" sz="1600"/>
          </a:p>
        </p:txBody>
      </p:sp>
      <p:sp>
        <p:nvSpPr>
          <p:cNvPr id="310305" name="Rectangle 33"/>
          <p:cNvSpPr>
            <a:spLocks noChangeArrowheads="1"/>
          </p:cNvSpPr>
          <p:nvPr/>
        </p:nvSpPr>
        <p:spPr bwMode="auto">
          <a:xfrm>
            <a:off x="2967038" y="17145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8</a:t>
            </a:r>
            <a:endParaRPr lang="en-US" sz="1600"/>
          </a:p>
        </p:txBody>
      </p:sp>
      <p:sp>
        <p:nvSpPr>
          <p:cNvPr id="310306" name="Rectangle 34"/>
          <p:cNvSpPr>
            <a:spLocks noChangeArrowheads="1"/>
          </p:cNvSpPr>
          <p:nvPr/>
        </p:nvSpPr>
        <p:spPr bwMode="auto">
          <a:xfrm>
            <a:off x="4210050" y="17145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16</a:t>
            </a:r>
            <a:endParaRPr lang="en-US" sz="1600"/>
          </a:p>
        </p:txBody>
      </p:sp>
      <p:sp>
        <p:nvSpPr>
          <p:cNvPr id="310307" name="Rectangle 35"/>
          <p:cNvSpPr>
            <a:spLocks noChangeArrowheads="1"/>
          </p:cNvSpPr>
          <p:nvPr/>
        </p:nvSpPr>
        <p:spPr bwMode="auto">
          <a:xfrm>
            <a:off x="5195888" y="17145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19</a:t>
            </a:r>
            <a:endParaRPr lang="en-US" sz="1600"/>
          </a:p>
        </p:txBody>
      </p:sp>
      <p:sp>
        <p:nvSpPr>
          <p:cNvPr id="310308" name="Rectangle 36"/>
          <p:cNvSpPr>
            <a:spLocks noChangeArrowheads="1"/>
          </p:cNvSpPr>
          <p:nvPr/>
        </p:nvSpPr>
        <p:spPr bwMode="auto">
          <a:xfrm>
            <a:off x="7634288" y="1714500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31</a:t>
            </a:r>
            <a:endParaRPr lang="en-US" sz="1600"/>
          </a:p>
        </p:txBody>
      </p:sp>
      <p:sp>
        <p:nvSpPr>
          <p:cNvPr id="310309" name="Freeform 37"/>
          <p:cNvSpPr>
            <a:spLocks/>
          </p:cNvSpPr>
          <p:nvPr/>
        </p:nvSpPr>
        <p:spPr bwMode="auto">
          <a:xfrm>
            <a:off x="946150" y="4406900"/>
            <a:ext cx="6824663" cy="557213"/>
          </a:xfrm>
          <a:custGeom>
            <a:avLst/>
            <a:gdLst/>
            <a:ahLst/>
            <a:cxnLst>
              <a:cxn ang="0">
                <a:pos x="0" y="375"/>
              </a:cxn>
              <a:cxn ang="0">
                <a:pos x="0" y="0"/>
              </a:cxn>
              <a:cxn ang="0">
                <a:pos x="3458" y="0"/>
              </a:cxn>
              <a:cxn ang="0">
                <a:pos x="3458" y="375"/>
              </a:cxn>
              <a:cxn ang="0">
                <a:pos x="3217" y="254"/>
              </a:cxn>
              <a:cxn ang="0">
                <a:pos x="2926" y="349"/>
              </a:cxn>
              <a:cxn ang="0">
                <a:pos x="2667" y="200"/>
              </a:cxn>
              <a:cxn ang="0">
                <a:pos x="2481" y="349"/>
              </a:cxn>
              <a:cxn ang="0">
                <a:pos x="2223" y="276"/>
              </a:cxn>
              <a:cxn ang="0">
                <a:pos x="1964" y="345"/>
              </a:cxn>
              <a:cxn ang="0">
                <a:pos x="1716" y="251"/>
              </a:cxn>
              <a:cxn ang="0">
                <a:pos x="1520" y="367"/>
              </a:cxn>
              <a:cxn ang="0">
                <a:pos x="1352" y="258"/>
              </a:cxn>
              <a:cxn ang="0">
                <a:pos x="1155" y="324"/>
              </a:cxn>
              <a:cxn ang="0">
                <a:pos x="984" y="251"/>
              </a:cxn>
              <a:cxn ang="0">
                <a:pos x="780" y="407"/>
              </a:cxn>
              <a:cxn ang="0">
                <a:pos x="612" y="265"/>
              </a:cxn>
              <a:cxn ang="0">
                <a:pos x="387" y="345"/>
              </a:cxn>
              <a:cxn ang="0">
                <a:pos x="208" y="265"/>
              </a:cxn>
              <a:cxn ang="0">
                <a:pos x="0" y="378"/>
              </a:cxn>
              <a:cxn ang="0">
                <a:pos x="0" y="378"/>
              </a:cxn>
              <a:cxn ang="0">
                <a:pos x="0" y="375"/>
              </a:cxn>
            </a:cxnLst>
            <a:rect l="0" t="0" r="r" b="b"/>
            <a:pathLst>
              <a:path w="3458" h="407">
                <a:moveTo>
                  <a:pt x="0" y="375"/>
                </a:moveTo>
                <a:lnTo>
                  <a:pt x="0" y="0"/>
                </a:lnTo>
                <a:lnTo>
                  <a:pt x="3458" y="0"/>
                </a:lnTo>
                <a:lnTo>
                  <a:pt x="3458" y="375"/>
                </a:lnTo>
                <a:lnTo>
                  <a:pt x="3217" y="254"/>
                </a:lnTo>
                <a:lnTo>
                  <a:pt x="2926" y="349"/>
                </a:lnTo>
                <a:lnTo>
                  <a:pt x="2667" y="200"/>
                </a:lnTo>
                <a:lnTo>
                  <a:pt x="2481" y="349"/>
                </a:lnTo>
                <a:lnTo>
                  <a:pt x="2223" y="276"/>
                </a:lnTo>
                <a:lnTo>
                  <a:pt x="1964" y="345"/>
                </a:lnTo>
                <a:lnTo>
                  <a:pt x="1716" y="251"/>
                </a:lnTo>
                <a:lnTo>
                  <a:pt x="1520" y="367"/>
                </a:lnTo>
                <a:lnTo>
                  <a:pt x="1352" y="258"/>
                </a:lnTo>
                <a:lnTo>
                  <a:pt x="1155" y="324"/>
                </a:lnTo>
                <a:lnTo>
                  <a:pt x="984" y="251"/>
                </a:lnTo>
                <a:lnTo>
                  <a:pt x="780" y="407"/>
                </a:lnTo>
                <a:lnTo>
                  <a:pt x="612" y="265"/>
                </a:lnTo>
                <a:lnTo>
                  <a:pt x="387" y="345"/>
                </a:lnTo>
                <a:lnTo>
                  <a:pt x="208" y="265"/>
                </a:lnTo>
                <a:lnTo>
                  <a:pt x="0" y="378"/>
                </a:lnTo>
                <a:lnTo>
                  <a:pt x="0" y="378"/>
                </a:lnTo>
                <a:lnTo>
                  <a:pt x="0" y="375"/>
                </a:lnTo>
                <a:close/>
              </a:path>
            </a:pathLst>
          </a:custGeom>
          <a:solidFill>
            <a:srgbClr val="BFADD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10" name="Freeform 38"/>
          <p:cNvSpPr>
            <a:spLocks/>
          </p:cNvSpPr>
          <p:nvPr/>
        </p:nvSpPr>
        <p:spPr bwMode="auto">
          <a:xfrm>
            <a:off x="946150" y="4406900"/>
            <a:ext cx="6824663" cy="557213"/>
          </a:xfrm>
          <a:custGeom>
            <a:avLst/>
            <a:gdLst/>
            <a:ahLst/>
            <a:cxnLst>
              <a:cxn ang="0">
                <a:pos x="0" y="375"/>
              </a:cxn>
              <a:cxn ang="0">
                <a:pos x="0" y="0"/>
              </a:cxn>
              <a:cxn ang="0">
                <a:pos x="3458" y="0"/>
              </a:cxn>
              <a:cxn ang="0">
                <a:pos x="3458" y="375"/>
              </a:cxn>
              <a:cxn ang="0">
                <a:pos x="3217" y="254"/>
              </a:cxn>
              <a:cxn ang="0">
                <a:pos x="2926" y="349"/>
              </a:cxn>
              <a:cxn ang="0">
                <a:pos x="2667" y="200"/>
              </a:cxn>
              <a:cxn ang="0">
                <a:pos x="2481" y="349"/>
              </a:cxn>
              <a:cxn ang="0">
                <a:pos x="2223" y="276"/>
              </a:cxn>
              <a:cxn ang="0">
                <a:pos x="1964" y="345"/>
              </a:cxn>
              <a:cxn ang="0">
                <a:pos x="1716" y="251"/>
              </a:cxn>
              <a:cxn ang="0">
                <a:pos x="1520" y="367"/>
              </a:cxn>
              <a:cxn ang="0">
                <a:pos x="1352" y="258"/>
              </a:cxn>
              <a:cxn ang="0">
                <a:pos x="1155" y="324"/>
              </a:cxn>
              <a:cxn ang="0">
                <a:pos x="984" y="251"/>
              </a:cxn>
              <a:cxn ang="0">
                <a:pos x="780" y="407"/>
              </a:cxn>
              <a:cxn ang="0">
                <a:pos x="612" y="265"/>
              </a:cxn>
              <a:cxn ang="0">
                <a:pos x="387" y="345"/>
              </a:cxn>
              <a:cxn ang="0">
                <a:pos x="208" y="265"/>
              </a:cxn>
              <a:cxn ang="0">
                <a:pos x="0" y="378"/>
              </a:cxn>
              <a:cxn ang="0">
                <a:pos x="0" y="378"/>
              </a:cxn>
            </a:cxnLst>
            <a:rect l="0" t="0" r="r" b="b"/>
            <a:pathLst>
              <a:path w="3458" h="407">
                <a:moveTo>
                  <a:pt x="0" y="375"/>
                </a:moveTo>
                <a:lnTo>
                  <a:pt x="0" y="0"/>
                </a:lnTo>
                <a:lnTo>
                  <a:pt x="3458" y="0"/>
                </a:lnTo>
                <a:lnTo>
                  <a:pt x="3458" y="375"/>
                </a:lnTo>
                <a:lnTo>
                  <a:pt x="3217" y="254"/>
                </a:lnTo>
                <a:lnTo>
                  <a:pt x="2926" y="349"/>
                </a:lnTo>
                <a:lnTo>
                  <a:pt x="2667" y="200"/>
                </a:lnTo>
                <a:lnTo>
                  <a:pt x="2481" y="349"/>
                </a:lnTo>
                <a:lnTo>
                  <a:pt x="2223" y="276"/>
                </a:lnTo>
                <a:lnTo>
                  <a:pt x="1964" y="345"/>
                </a:lnTo>
                <a:lnTo>
                  <a:pt x="1716" y="251"/>
                </a:lnTo>
                <a:lnTo>
                  <a:pt x="1520" y="367"/>
                </a:lnTo>
                <a:lnTo>
                  <a:pt x="1352" y="258"/>
                </a:lnTo>
                <a:lnTo>
                  <a:pt x="1155" y="324"/>
                </a:lnTo>
                <a:lnTo>
                  <a:pt x="984" y="251"/>
                </a:lnTo>
                <a:lnTo>
                  <a:pt x="780" y="407"/>
                </a:lnTo>
                <a:lnTo>
                  <a:pt x="612" y="265"/>
                </a:lnTo>
                <a:lnTo>
                  <a:pt x="387" y="345"/>
                </a:lnTo>
                <a:lnTo>
                  <a:pt x="208" y="265"/>
                </a:lnTo>
                <a:lnTo>
                  <a:pt x="0" y="378"/>
                </a:lnTo>
                <a:lnTo>
                  <a:pt x="0" y="37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11" name="Rectangle 39"/>
          <p:cNvSpPr>
            <a:spLocks noChangeArrowheads="1"/>
          </p:cNvSpPr>
          <p:nvPr/>
        </p:nvSpPr>
        <p:spPr bwMode="auto">
          <a:xfrm>
            <a:off x="4084638" y="4452938"/>
            <a:ext cx="428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Data</a:t>
            </a:r>
            <a:endParaRPr lang="en-US" sz="1600"/>
          </a:p>
        </p:txBody>
      </p:sp>
      <p:sp>
        <p:nvSpPr>
          <p:cNvPr id="310312" name="Freeform 40"/>
          <p:cNvSpPr>
            <a:spLocks/>
          </p:cNvSpPr>
          <p:nvPr/>
        </p:nvSpPr>
        <p:spPr bwMode="auto">
          <a:xfrm>
            <a:off x="954088" y="4829175"/>
            <a:ext cx="6823075" cy="682625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4" y="499"/>
              </a:cxn>
              <a:cxn ang="0">
                <a:pos x="3457" y="499"/>
              </a:cxn>
              <a:cxn ang="0">
                <a:pos x="3457" y="171"/>
              </a:cxn>
              <a:cxn ang="0">
                <a:pos x="3220" y="55"/>
              </a:cxn>
              <a:cxn ang="0">
                <a:pos x="2929" y="149"/>
              </a:cxn>
              <a:cxn ang="0">
                <a:pos x="2670" y="0"/>
              </a:cxn>
              <a:cxn ang="0">
                <a:pos x="2485" y="149"/>
              </a:cxn>
              <a:cxn ang="0">
                <a:pos x="2226" y="73"/>
              </a:cxn>
              <a:cxn ang="0">
                <a:pos x="1964" y="146"/>
              </a:cxn>
              <a:cxn ang="0">
                <a:pos x="1716" y="51"/>
              </a:cxn>
              <a:cxn ang="0">
                <a:pos x="1519" y="164"/>
              </a:cxn>
              <a:cxn ang="0">
                <a:pos x="1352" y="58"/>
              </a:cxn>
              <a:cxn ang="0">
                <a:pos x="1155" y="124"/>
              </a:cxn>
              <a:cxn ang="0">
                <a:pos x="984" y="51"/>
              </a:cxn>
              <a:cxn ang="0">
                <a:pos x="780" y="208"/>
              </a:cxn>
              <a:cxn ang="0">
                <a:pos x="612" y="66"/>
              </a:cxn>
              <a:cxn ang="0">
                <a:pos x="390" y="146"/>
              </a:cxn>
              <a:cxn ang="0">
                <a:pos x="211" y="66"/>
              </a:cxn>
              <a:cxn ang="0">
                <a:pos x="4" y="178"/>
              </a:cxn>
              <a:cxn ang="0">
                <a:pos x="4" y="178"/>
              </a:cxn>
              <a:cxn ang="0">
                <a:pos x="0" y="175"/>
              </a:cxn>
            </a:cxnLst>
            <a:rect l="0" t="0" r="r" b="b"/>
            <a:pathLst>
              <a:path w="3457" h="499">
                <a:moveTo>
                  <a:pt x="0" y="175"/>
                </a:moveTo>
                <a:lnTo>
                  <a:pt x="4" y="499"/>
                </a:lnTo>
                <a:lnTo>
                  <a:pt x="3457" y="499"/>
                </a:lnTo>
                <a:lnTo>
                  <a:pt x="3457" y="171"/>
                </a:lnTo>
                <a:lnTo>
                  <a:pt x="3220" y="55"/>
                </a:lnTo>
                <a:lnTo>
                  <a:pt x="2929" y="149"/>
                </a:lnTo>
                <a:lnTo>
                  <a:pt x="2670" y="0"/>
                </a:lnTo>
                <a:lnTo>
                  <a:pt x="2485" y="149"/>
                </a:lnTo>
                <a:lnTo>
                  <a:pt x="2226" y="73"/>
                </a:lnTo>
                <a:lnTo>
                  <a:pt x="1964" y="146"/>
                </a:lnTo>
                <a:lnTo>
                  <a:pt x="1716" y="51"/>
                </a:lnTo>
                <a:lnTo>
                  <a:pt x="1519" y="164"/>
                </a:lnTo>
                <a:lnTo>
                  <a:pt x="1352" y="58"/>
                </a:lnTo>
                <a:lnTo>
                  <a:pt x="1155" y="124"/>
                </a:lnTo>
                <a:lnTo>
                  <a:pt x="984" y="51"/>
                </a:lnTo>
                <a:lnTo>
                  <a:pt x="780" y="208"/>
                </a:lnTo>
                <a:lnTo>
                  <a:pt x="612" y="66"/>
                </a:lnTo>
                <a:lnTo>
                  <a:pt x="390" y="146"/>
                </a:lnTo>
                <a:lnTo>
                  <a:pt x="211" y="66"/>
                </a:lnTo>
                <a:lnTo>
                  <a:pt x="4" y="178"/>
                </a:lnTo>
                <a:lnTo>
                  <a:pt x="4" y="178"/>
                </a:lnTo>
                <a:lnTo>
                  <a:pt x="0" y="175"/>
                </a:lnTo>
                <a:close/>
              </a:path>
            </a:pathLst>
          </a:custGeom>
          <a:solidFill>
            <a:srgbClr val="BFADD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13" name="Freeform 41"/>
          <p:cNvSpPr>
            <a:spLocks/>
          </p:cNvSpPr>
          <p:nvPr/>
        </p:nvSpPr>
        <p:spPr bwMode="auto">
          <a:xfrm>
            <a:off x="954088" y="4829175"/>
            <a:ext cx="6823075" cy="682625"/>
          </a:xfrm>
          <a:custGeom>
            <a:avLst/>
            <a:gdLst/>
            <a:ahLst/>
            <a:cxnLst>
              <a:cxn ang="0">
                <a:pos x="0" y="175"/>
              </a:cxn>
              <a:cxn ang="0">
                <a:pos x="4" y="499"/>
              </a:cxn>
              <a:cxn ang="0">
                <a:pos x="3457" y="499"/>
              </a:cxn>
              <a:cxn ang="0">
                <a:pos x="3457" y="171"/>
              </a:cxn>
              <a:cxn ang="0">
                <a:pos x="3220" y="55"/>
              </a:cxn>
              <a:cxn ang="0">
                <a:pos x="2929" y="149"/>
              </a:cxn>
              <a:cxn ang="0">
                <a:pos x="2670" y="0"/>
              </a:cxn>
              <a:cxn ang="0">
                <a:pos x="2485" y="149"/>
              </a:cxn>
              <a:cxn ang="0">
                <a:pos x="2226" y="73"/>
              </a:cxn>
              <a:cxn ang="0">
                <a:pos x="1964" y="146"/>
              </a:cxn>
              <a:cxn ang="0">
                <a:pos x="1716" y="51"/>
              </a:cxn>
              <a:cxn ang="0">
                <a:pos x="1519" y="164"/>
              </a:cxn>
              <a:cxn ang="0">
                <a:pos x="1352" y="58"/>
              </a:cxn>
              <a:cxn ang="0">
                <a:pos x="1155" y="124"/>
              </a:cxn>
              <a:cxn ang="0">
                <a:pos x="984" y="51"/>
              </a:cxn>
              <a:cxn ang="0">
                <a:pos x="780" y="208"/>
              </a:cxn>
              <a:cxn ang="0">
                <a:pos x="612" y="66"/>
              </a:cxn>
              <a:cxn ang="0">
                <a:pos x="390" y="146"/>
              </a:cxn>
              <a:cxn ang="0">
                <a:pos x="211" y="66"/>
              </a:cxn>
              <a:cxn ang="0">
                <a:pos x="4" y="178"/>
              </a:cxn>
              <a:cxn ang="0">
                <a:pos x="4" y="178"/>
              </a:cxn>
            </a:cxnLst>
            <a:rect l="0" t="0" r="r" b="b"/>
            <a:pathLst>
              <a:path w="3457" h="499">
                <a:moveTo>
                  <a:pt x="0" y="175"/>
                </a:moveTo>
                <a:lnTo>
                  <a:pt x="4" y="499"/>
                </a:lnTo>
                <a:lnTo>
                  <a:pt x="3457" y="499"/>
                </a:lnTo>
                <a:lnTo>
                  <a:pt x="3457" y="171"/>
                </a:lnTo>
                <a:lnTo>
                  <a:pt x="3220" y="55"/>
                </a:lnTo>
                <a:lnTo>
                  <a:pt x="2929" y="149"/>
                </a:lnTo>
                <a:lnTo>
                  <a:pt x="2670" y="0"/>
                </a:lnTo>
                <a:lnTo>
                  <a:pt x="2485" y="149"/>
                </a:lnTo>
                <a:lnTo>
                  <a:pt x="2226" y="73"/>
                </a:lnTo>
                <a:lnTo>
                  <a:pt x="1964" y="146"/>
                </a:lnTo>
                <a:lnTo>
                  <a:pt x="1716" y="51"/>
                </a:lnTo>
                <a:lnTo>
                  <a:pt x="1519" y="164"/>
                </a:lnTo>
                <a:lnTo>
                  <a:pt x="1352" y="58"/>
                </a:lnTo>
                <a:lnTo>
                  <a:pt x="1155" y="124"/>
                </a:lnTo>
                <a:lnTo>
                  <a:pt x="984" y="51"/>
                </a:lnTo>
                <a:lnTo>
                  <a:pt x="780" y="208"/>
                </a:lnTo>
                <a:lnTo>
                  <a:pt x="612" y="66"/>
                </a:lnTo>
                <a:lnTo>
                  <a:pt x="390" y="146"/>
                </a:lnTo>
                <a:lnTo>
                  <a:pt x="211" y="66"/>
                </a:lnTo>
                <a:lnTo>
                  <a:pt x="4" y="178"/>
                </a:lnTo>
                <a:lnTo>
                  <a:pt x="4" y="17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14" name="Line 42"/>
          <p:cNvSpPr>
            <a:spLocks noChangeShapeType="1"/>
          </p:cNvSpPr>
          <p:nvPr/>
        </p:nvSpPr>
        <p:spPr bwMode="auto">
          <a:xfrm>
            <a:off x="958850" y="3600450"/>
            <a:ext cx="6824663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BA9F9C-1291-42C1-BD42-EFFEA196D209}" type="slidenum">
              <a:rPr lang="en-US"/>
              <a:pPr/>
              <a:t>27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Packet Format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4-bit version</a:t>
            </a:r>
          </a:p>
          <a:p>
            <a:pPr lvl="1"/>
            <a:r>
              <a:rPr lang="en-US"/>
              <a:t>IPv4 = 4, IPv6 = 6</a:t>
            </a:r>
          </a:p>
          <a:p>
            <a:r>
              <a:rPr lang="en-US"/>
              <a:t>4-bit header length</a:t>
            </a:r>
          </a:p>
          <a:p>
            <a:pPr lvl="1"/>
            <a:r>
              <a:rPr lang="en-US"/>
              <a:t>Counted in words, minimum of 5</a:t>
            </a:r>
          </a:p>
          <a:p>
            <a:r>
              <a:rPr lang="en-US"/>
              <a:t>8-bit type of service field (TOS)</a:t>
            </a:r>
          </a:p>
          <a:p>
            <a:pPr lvl="1"/>
            <a:r>
              <a:rPr lang="en-US"/>
              <a:t>Mostly unused</a:t>
            </a:r>
          </a:p>
          <a:p>
            <a:r>
              <a:rPr lang="en-US"/>
              <a:t>16-bit data length</a:t>
            </a:r>
          </a:p>
          <a:p>
            <a:pPr lvl="1"/>
            <a:r>
              <a:rPr lang="en-US"/>
              <a:t>Counted in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4E1423-84F8-4BD6-8F1A-B17DCEEC2CB0}" type="slidenum">
              <a:rPr lang="en-US"/>
              <a:pPr/>
              <a:t>28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Packet Format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Fragmentation support</a:t>
            </a:r>
          </a:p>
          <a:p>
            <a:pPr lvl="1"/>
            <a:r>
              <a:rPr lang="en-US" dirty="0"/>
              <a:t>16-bit packet (datagram) ID </a:t>
            </a:r>
            <a:endParaRPr lang="en-US" dirty="0" smtClean="0"/>
          </a:p>
          <a:p>
            <a:pPr lvl="2"/>
            <a:r>
              <a:rPr lang="en-US" dirty="0" smtClean="0"/>
              <a:t>Increases by 1 for every packet sent by the host</a:t>
            </a:r>
            <a:endParaRPr lang="en-US" dirty="0"/>
          </a:p>
          <a:p>
            <a:pPr lvl="2"/>
            <a:r>
              <a:rPr lang="en-US" dirty="0" smtClean="0"/>
              <a:t>If packet is later fragmented, all </a:t>
            </a:r>
            <a:r>
              <a:rPr lang="en-US" dirty="0"/>
              <a:t>fragments from the same packet have the same ID</a:t>
            </a:r>
          </a:p>
          <a:p>
            <a:pPr lvl="3"/>
            <a:r>
              <a:rPr lang="en-US" sz="1800" dirty="0"/>
              <a:t>Each fragment is an IP packet in its own right</a:t>
            </a:r>
          </a:p>
          <a:p>
            <a:pPr lvl="1"/>
            <a:r>
              <a:rPr lang="en-US" dirty="0"/>
              <a:t>3-bit flags in header</a:t>
            </a:r>
          </a:p>
          <a:p>
            <a:pPr lvl="2"/>
            <a:r>
              <a:rPr lang="en-US" dirty="0"/>
              <a:t>1-bit is used to mark last fragment</a:t>
            </a:r>
          </a:p>
          <a:p>
            <a:pPr lvl="1"/>
            <a:r>
              <a:rPr lang="en-US" dirty="0"/>
              <a:t>13-bit fragment offset into packet</a:t>
            </a:r>
          </a:p>
          <a:p>
            <a:pPr lvl="2"/>
            <a:r>
              <a:rPr lang="en-US" dirty="0"/>
              <a:t>Counted in words</a:t>
            </a:r>
          </a:p>
          <a:p>
            <a:r>
              <a:rPr lang="en-US" dirty="0"/>
              <a:t>8-bit time-to-live field (TTL)</a:t>
            </a:r>
          </a:p>
          <a:p>
            <a:pPr lvl="1"/>
            <a:r>
              <a:rPr lang="en-US" dirty="0"/>
              <a:t>Hop count decremented at each router</a:t>
            </a:r>
          </a:p>
          <a:p>
            <a:pPr lvl="1"/>
            <a:r>
              <a:rPr lang="en-US" dirty="0"/>
              <a:t>Packet is discard if TTL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E1738D-CC2A-4AA6-B349-C6DB0666C0F1}" type="slidenum">
              <a:rPr lang="en-US"/>
              <a:pPr/>
              <a:t>29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Packet Format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8-bit protocol </a:t>
            </a:r>
            <a:r>
              <a:rPr lang="en-US" dirty="0" smtClean="0"/>
              <a:t>field </a:t>
            </a:r>
            <a:r>
              <a:rPr lang="en-US" sz="2000" dirty="0" smtClean="0"/>
              <a:t>(who do you give the packet to?)</a:t>
            </a:r>
            <a:endParaRPr lang="en-US" dirty="0"/>
          </a:p>
          <a:p>
            <a:pPr lvl="1"/>
            <a:r>
              <a:rPr lang="en-US" dirty="0"/>
              <a:t>TCP = 6, UDP = 17</a:t>
            </a:r>
          </a:p>
          <a:p>
            <a:r>
              <a:rPr lang="en-US" dirty="0"/>
              <a:t>16-bit IP checksum on header </a:t>
            </a:r>
            <a:r>
              <a:rPr lang="en-US" sz="2000" dirty="0"/>
              <a:t>(not the </a:t>
            </a:r>
            <a:r>
              <a:rPr lang="en-US" sz="2000" dirty="0" smtClean="0"/>
              <a:t>data!)</a:t>
            </a:r>
            <a:endParaRPr lang="en-US" dirty="0"/>
          </a:p>
          <a:p>
            <a:r>
              <a:rPr lang="en-US" dirty="0"/>
              <a:t>32-bit source IP address</a:t>
            </a:r>
          </a:p>
          <a:p>
            <a:r>
              <a:rPr lang="en-US" dirty="0"/>
              <a:t>32-bit destination IP address</a:t>
            </a:r>
          </a:p>
          <a:p>
            <a:r>
              <a:rPr lang="en-US" dirty="0"/>
              <a:t>Options (variable sized)</a:t>
            </a:r>
          </a:p>
          <a:p>
            <a:pPr lvl="1"/>
            <a:r>
              <a:rPr lang="en-US" dirty="0"/>
              <a:t>Source-based routing</a:t>
            </a:r>
          </a:p>
          <a:p>
            <a:pPr lvl="1"/>
            <a:r>
              <a:rPr lang="en-US" dirty="0"/>
              <a:t>Record </a:t>
            </a:r>
            <a:r>
              <a:rPr lang="en-US" dirty="0" smtClean="0"/>
              <a:t>route (limited)</a:t>
            </a:r>
            <a:endParaRPr lang="en-US" dirty="0"/>
          </a:p>
          <a:p>
            <a:r>
              <a:rPr lang="en-US" dirty="0"/>
              <a:t>Padding</a:t>
            </a:r>
          </a:p>
          <a:p>
            <a:pPr lvl="1"/>
            <a:r>
              <a:rPr lang="en-US" dirty="0"/>
              <a:t>Fill to 32-bit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38A0C-ACB9-4832-80D5-EFB1A5D7B3FA}" type="slidenum">
              <a:rPr lang="en-US"/>
              <a:pPr/>
              <a:t>3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of Internetworking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/>
              <a:t>What is an internetwork</a:t>
            </a:r>
            <a:r>
              <a:rPr lang="en-US"/>
              <a:t>?</a:t>
            </a:r>
          </a:p>
          <a:p>
            <a:pPr lvl="1">
              <a:lnSpc>
                <a:spcPct val="90000"/>
              </a:lnSpc>
            </a:pPr>
            <a:r>
              <a:rPr lang="en-US"/>
              <a:t>Gives an illusion of a single (direct link) network</a:t>
            </a:r>
          </a:p>
          <a:p>
            <a:pPr lvl="1">
              <a:lnSpc>
                <a:spcPct val="90000"/>
              </a:lnSpc>
            </a:pPr>
            <a:r>
              <a:rPr lang="en-US"/>
              <a:t>Built on a set of distributed heterogeneous networks</a:t>
            </a:r>
          </a:p>
          <a:p>
            <a:pPr lvl="1">
              <a:lnSpc>
                <a:spcPct val="90000"/>
              </a:lnSpc>
            </a:pPr>
            <a:r>
              <a:rPr lang="en-US"/>
              <a:t>Abstraction typically supported by software</a:t>
            </a:r>
          </a:p>
          <a:p>
            <a:pPr>
              <a:lnSpc>
                <a:spcPct val="90000"/>
              </a:lnSpc>
            </a:pPr>
            <a:r>
              <a:rPr lang="en-US" sz="2000" b="1"/>
              <a:t>Internetwork properties</a:t>
            </a:r>
          </a:p>
          <a:p>
            <a:pPr lvl="1">
              <a:lnSpc>
                <a:spcPct val="90000"/>
              </a:lnSpc>
            </a:pPr>
            <a:r>
              <a:rPr lang="en-US"/>
              <a:t>Supports heterogeneity: Hardware, OS, network type, and topology independent</a:t>
            </a:r>
          </a:p>
          <a:p>
            <a:pPr lvl="1">
              <a:lnSpc>
                <a:spcPct val="90000"/>
              </a:lnSpc>
            </a:pPr>
            <a:r>
              <a:rPr lang="en-US"/>
              <a:t>Scales to global connectivity</a:t>
            </a:r>
          </a:p>
          <a:p>
            <a:pPr>
              <a:lnSpc>
                <a:spcPct val="90000"/>
              </a:lnSpc>
            </a:pPr>
            <a:r>
              <a:rPr lang="en-US" sz="2000" b="1"/>
              <a:t>Network (ATM, Ethernet, etc) properties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33CC"/>
                </a:solidFill>
              </a:rPr>
              <a:t>Must be able to transfer messages between any two nodes in the network.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33CC"/>
                </a:solidFill>
              </a:rPr>
              <a:t>Preferably must support broadcast</a:t>
            </a:r>
          </a:p>
          <a:p>
            <a:pPr>
              <a:lnSpc>
                <a:spcPct val="90000"/>
              </a:lnSpc>
            </a:pPr>
            <a:r>
              <a:rPr lang="en-US" sz="2000" b="1"/>
              <a:t>The Internet is the specific global internetwork that grew out of ARPANET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6DCFE-7D54-467C-9A15-D60C943FCD31}" type="slidenum">
              <a:rPr lang="en-US"/>
              <a:pPr/>
              <a:t>30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63525"/>
            <a:ext cx="8305800" cy="1403350"/>
          </a:xfrm>
        </p:spPr>
        <p:txBody>
          <a:bodyPr/>
          <a:lstStyle/>
          <a:p>
            <a:r>
              <a:rPr lang="en-US"/>
              <a:t>IP Fragmentation and Reassembly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Different physical layers provide different limits on </a:t>
            </a:r>
            <a:r>
              <a:rPr lang="en-US" dirty="0" smtClean="0"/>
              <a:t>frame (packet) </a:t>
            </a:r>
            <a:r>
              <a:rPr lang="en-US" dirty="0"/>
              <a:t>length</a:t>
            </a:r>
          </a:p>
          <a:p>
            <a:pPr lvl="2"/>
            <a:r>
              <a:rPr lang="en-US" dirty="0" smtClean="0"/>
              <a:t>Known as the maximum </a:t>
            </a:r>
            <a:r>
              <a:rPr lang="en-US" dirty="0"/>
              <a:t>transmission unit (MTU)</a:t>
            </a:r>
          </a:p>
          <a:p>
            <a:pPr lvl="1"/>
            <a:r>
              <a:rPr lang="en-US" dirty="0"/>
              <a:t>Source host does not know minimum value of </a:t>
            </a:r>
            <a:r>
              <a:rPr lang="en-US" dirty="0" smtClean="0"/>
              <a:t>MTU along the path</a:t>
            </a:r>
            <a:r>
              <a:rPr lang="en-US" dirty="0"/>
              <a:t> </a:t>
            </a:r>
            <a:r>
              <a:rPr lang="en-US" dirty="0" smtClean="0"/>
              <a:t>(especially </a:t>
            </a:r>
            <a:r>
              <a:rPr lang="en-US" dirty="0"/>
              <a:t>along dynamic </a:t>
            </a:r>
            <a:r>
              <a:rPr lang="en-US" dirty="0" smtClean="0"/>
              <a:t>routes)</a:t>
            </a:r>
            <a:endParaRPr lang="en-US" dirty="0"/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When necessary, split IP packet into acceptably sized packets prior to sending over physical link</a:t>
            </a:r>
          </a:p>
          <a:p>
            <a:pPr lvl="1"/>
            <a:r>
              <a:rPr lang="en-US" dirty="0"/>
              <a:t>Questions</a:t>
            </a:r>
          </a:p>
          <a:p>
            <a:pPr lvl="2"/>
            <a:r>
              <a:rPr lang="en-US" dirty="0"/>
              <a:t>Where should reassembly occur?</a:t>
            </a:r>
          </a:p>
          <a:p>
            <a:pPr lvl="2"/>
            <a:r>
              <a:rPr lang="en-US" dirty="0"/>
              <a:t>What happens when a fragment is damaged/lost?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FE2FB-DA54-477B-98CA-87089B8360FE}" type="slidenum">
              <a:rPr lang="en-US"/>
              <a:pPr/>
              <a:t>31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-274638"/>
            <a:ext cx="8305800" cy="1403351"/>
          </a:xfrm>
        </p:spPr>
        <p:txBody>
          <a:bodyPr/>
          <a:lstStyle/>
          <a:p>
            <a:r>
              <a:rPr lang="en-US"/>
              <a:t>IP Fragmentation and Reassembly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9" y="1524000"/>
            <a:ext cx="8127999" cy="4419600"/>
          </a:xfrm>
        </p:spPr>
        <p:txBody>
          <a:bodyPr/>
          <a:lstStyle/>
          <a:p>
            <a:r>
              <a:rPr lang="en-US" dirty="0"/>
              <a:t>Fragments are self-contained IP packets</a:t>
            </a:r>
          </a:p>
          <a:p>
            <a:endParaRPr lang="en-US" dirty="0" smtClean="0"/>
          </a:p>
          <a:p>
            <a:r>
              <a:rPr lang="en-US" dirty="0" smtClean="0"/>
              <a:t>Reassemble </a:t>
            </a:r>
            <a:r>
              <a:rPr lang="en-US" dirty="0"/>
              <a:t>at destination to minimize </a:t>
            </a:r>
            <a:r>
              <a:rPr lang="en-US" dirty="0" smtClean="0"/>
              <a:t>re-fragmentation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Drop </a:t>
            </a:r>
            <a:r>
              <a:rPr lang="en-US" dirty="0"/>
              <a:t>all fragments of a packet at the destination if one or more fragments are lost</a:t>
            </a:r>
          </a:p>
          <a:p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/>
              <a:t>fragmentation at source host</a:t>
            </a:r>
          </a:p>
          <a:p>
            <a:pPr lvl="1"/>
            <a:r>
              <a:rPr lang="en-US" dirty="0"/>
              <a:t>Transport layer should send packets small enough to fit into one MTU of local physical network</a:t>
            </a:r>
          </a:p>
          <a:p>
            <a:pPr lvl="1"/>
            <a:r>
              <a:rPr lang="en-US" dirty="0"/>
              <a:t>Must consider IP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56C7E2-1B52-4CA0-8D80-AC05E294D267}" type="slidenum">
              <a:rPr lang="en-US"/>
              <a:pPr/>
              <a:t>32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-276225"/>
            <a:ext cx="8305800" cy="1403350"/>
          </a:xfrm>
        </p:spPr>
        <p:txBody>
          <a:bodyPr/>
          <a:lstStyle/>
          <a:p>
            <a:r>
              <a:rPr lang="en-US"/>
              <a:t>IP Fragmentation and Reassembly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808038" y="33607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1265238" y="33607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6423" name="Rectangle 7"/>
          <p:cNvSpPr>
            <a:spLocks noChangeArrowheads="1"/>
          </p:cNvSpPr>
          <p:nvPr/>
        </p:nvSpPr>
        <p:spPr bwMode="auto">
          <a:xfrm>
            <a:off x="1570038" y="33607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(1400)</a:t>
            </a:r>
          </a:p>
        </p:txBody>
      </p:sp>
      <p:sp>
        <p:nvSpPr>
          <p:cNvPr id="316425" name="Rectangle 9"/>
          <p:cNvSpPr>
            <a:spLocks noChangeArrowheads="1"/>
          </p:cNvSpPr>
          <p:nvPr/>
        </p:nvSpPr>
        <p:spPr bwMode="auto">
          <a:xfrm>
            <a:off x="1646238" y="37417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FDDI</a:t>
            </a:r>
          </a:p>
        </p:txBody>
      </p:sp>
      <p:sp>
        <p:nvSpPr>
          <p:cNvPr id="316426" name="Rectangle 10"/>
          <p:cNvSpPr>
            <a:spLocks noChangeArrowheads="1"/>
          </p:cNvSpPr>
          <p:nvPr/>
        </p:nvSpPr>
        <p:spPr bwMode="auto">
          <a:xfrm>
            <a:off x="2103438" y="37417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6427" name="Rectangle 11"/>
          <p:cNvSpPr>
            <a:spLocks noChangeArrowheads="1"/>
          </p:cNvSpPr>
          <p:nvPr/>
        </p:nvSpPr>
        <p:spPr bwMode="auto">
          <a:xfrm>
            <a:off x="2408238" y="37417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(1400)</a:t>
            </a:r>
          </a:p>
        </p:txBody>
      </p:sp>
      <p:sp>
        <p:nvSpPr>
          <p:cNvPr id="316430" name="Rectangle 14"/>
          <p:cNvSpPr>
            <a:spLocks noChangeArrowheads="1"/>
          </p:cNvSpPr>
          <p:nvPr/>
        </p:nvSpPr>
        <p:spPr bwMode="auto">
          <a:xfrm>
            <a:off x="2560638" y="46561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sp>
        <p:nvSpPr>
          <p:cNvPr id="316431" name="Rectangle 15"/>
          <p:cNvSpPr>
            <a:spLocks noChangeArrowheads="1"/>
          </p:cNvSpPr>
          <p:nvPr/>
        </p:nvSpPr>
        <p:spPr bwMode="auto">
          <a:xfrm>
            <a:off x="3017838" y="46561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6432" name="Rectangle 16"/>
          <p:cNvSpPr>
            <a:spLocks noChangeArrowheads="1"/>
          </p:cNvSpPr>
          <p:nvPr/>
        </p:nvSpPr>
        <p:spPr bwMode="auto">
          <a:xfrm>
            <a:off x="3322638" y="46561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(376)</a:t>
            </a:r>
          </a:p>
        </p:txBody>
      </p:sp>
      <p:sp>
        <p:nvSpPr>
          <p:cNvPr id="316434" name="Rectangle 18"/>
          <p:cNvSpPr>
            <a:spLocks noChangeArrowheads="1"/>
          </p:cNvSpPr>
          <p:nvPr/>
        </p:nvSpPr>
        <p:spPr bwMode="auto">
          <a:xfrm>
            <a:off x="2560638" y="43513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sp>
        <p:nvSpPr>
          <p:cNvPr id="316435" name="Rectangle 19"/>
          <p:cNvSpPr>
            <a:spLocks noChangeArrowheads="1"/>
          </p:cNvSpPr>
          <p:nvPr/>
        </p:nvSpPr>
        <p:spPr bwMode="auto">
          <a:xfrm>
            <a:off x="3017838" y="43513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6436" name="Rectangle 20"/>
          <p:cNvSpPr>
            <a:spLocks noChangeArrowheads="1"/>
          </p:cNvSpPr>
          <p:nvPr/>
        </p:nvSpPr>
        <p:spPr bwMode="auto">
          <a:xfrm>
            <a:off x="3322638" y="43513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(512)</a:t>
            </a:r>
          </a:p>
        </p:txBody>
      </p:sp>
      <p:sp>
        <p:nvSpPr>
          <p:cNvPr id="316438" name="Rectangle 22"/>
          <p:cNvSpPr>
            <a:spLocks noChangeArrowheads="1"/>
          </p:cNvSpPr>
          <p:nvPr/>
        </p:nvSpPr>
        <p:spPr bwMode="auto">
          <a:xfrm>
            <a:off x="2560638" y="40465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sp>
        <p:nvSpPr>
          <p:cNvPr id="316439" name="Rectangle 23"/>
          <p:cNvSpPr>
            <a:spLocks noChangeArrowheads="1"/>
          </p:cNvSpPr>
          <p:nvPr/>
        </p:nvSpPr>
        <p:spPr bwMode="auto">
          <a:xfrm>
            <a:off x="3017838" y="40465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6440" name="Rectangle 24"/>
          <p:cNvSpPr>
            <a:spLocks noChangeArrowheads="1"/>
          </p:cNvSpPr>
          <p:nvPr/>
        </p:nvSpPr>
        <p:spPr bwMode="auto">
          <a:xfrm>
            <a:off x="3322638" y="40465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(512)</a:t>
            </a:r>
          </a:p>
        </p:txBody>
      </p:sp>
      <p:sp>
        <p:nvSpPr>
          <p:cNvPr id="316443" name="Rectangle 27"/>
          <p:cNvSpPr>
            <a:spLocks noChangeArrowheads="1"/>
          </p:cNvSpPr>
          <p:nvPr/>
        </p:nvSpPr>
        <p:spPr bwMode="auto">
          <a:xfrm>
            <a:off x="3398838" y="56467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316444" name="Rectangle 28"/>
          <p:cNvSpPr>
            <a:spLocks noChangeArrowheads="1"/>
          </p:cNvSpPr>
          <p:nvPr/>
        </p:nvSpPr>
        <p:spPr bwMode="auto">
          <a:xfrm>
            <a:off x="3856038" y="56467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6445" name="Rectangle 29"/>
          <p:cNvSpPr>
            <a:spLocks noChangeArrowheads="1"/>
          </p:cNvSpPr>
          <p:nvPr/>
        </p:nvSpPr>
        <p:spPr bwMode="auto">
          <a:xfrm>
            <a:off x="4160838" y="56467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(376)</a:t>
            </a:r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3398838" y="53419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316448" name="Rectangle 32"/>
          <p:cNvSpPr>
            <a:spLocks noChangeArrowheads="1"/>
          </p:cNvSpPr>
          <p:nvPr/>
        </p:nvSpPr>
        <p:spPr bwMode="auto">
          <a:xfrm>
            <a:off x="3856038" y="53419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6449" name="Rectangle 33"/>
          <p:cNvSpPr>
            <a:spLocks noChangeArrowheads="1"/>
          </p:cNvSpPr>
          <p:nvPr/>
        </p:nvSpPr>
        <p:spPr bwMode="auto">
          <a:xfrm>
            <a:off x="4160838" y="53419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(512)</a:t>
            </a:r>
          </a:p>
        </p:txBody>
      </p:sp>
      <p:sp>
        <p:nvSpPr>
          <p:cNvPr id="316451" name="Rectangle 35"/>
          <p:cNvSpPr>
            <a:spLocks noChangeArrowheads="1"/>
          </p:cNvSpPr>
          <p:nvPr/>
        </p:nvSpPr>
        <p:spPr bwMode="auto">
          <a:xfrm>
            <a:off x="3398838" y="5037138"/>
            <a:ext cx="457200" cy="2286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316452" name="Rectangle 36"/>
          <p:cNvSpPr>
            <a:spLocks noChangeArrowheads="1"/>
          </p:cNvSpPr>
          <p:nvPr/>
        </p:nvSpPr>
        <p:spPr bwMode="auto">
          <a:xfrm>
            <a:off x="3856038" y="5037138"/>
            <a:ext cx="304800" cy="228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316453" name="Rectangle 37"/>
          <p:cNvSpPr>
            <a:spLocks noChangeArrowheads="1"/>
          </p:cNvSpPr>
          <p:nvPr/>
        </p:nvSpPr>
        <p:spPr bwMode="auto">
          <a:xfrm>
            <a:off x="4160838" y="5037138"/>
            <a:ext cx="609600" cy="228600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(512)</a:t>
            </a:r>
          </a:p>
        </p:txBody>
      </p:sp>
      <p:sp>
        <p:nvSpPr>
          <p:cNvPr id="316455" name="Rectangle 39"/>
          <p:cNvSpPr>
            <a:spLocks noChangeArrowheads="1"/>
          </p:cNvSpPr>
          <p:nvPr/>
        </p:nvSpPr>
        <p:spPr bwMode="auto">
          <a:xfrm>
            <a:off x="4999038" y="206533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Start of header</a:t>
            </a:r>
          </a:p>
        </p:txBody>
      </p:sp>
      <p:sp>
        <p:nvSpPr>
          <p:cNvPr id="316456" name="Rectangle 40"/>
          <p:cNvSpPr>
            <a:spLocks noChangeArrowheads="1"/>
          </p:cNvSpPr>
          <p:nvPr/>
        </p:nvSpPr>
        <p:spPr bwMode="auto">
          <a:xfrm>
            <a:off x="4999038" y="2259013"/>
            <a:ext cx="1600200" cy="193675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Ident = x</a:t>
            </a:r>
          </a:p>
        </p:txBody>
      </p:sp>
      <p:sp>
        <p:nvSpPr>
          <p:cNvPr id="316457" name="Rectangle 41"/>
          <p:cNvSpPr>
            <a:spLocks noChangeArrowheads="1"/>
          </p:cNvSpPr>
          <p:nvPr/>
        </p:nvSpPr>
        <p:spPr bwMode="auto">
          <a:xfrm>
            <a:off x="6599238" y="2259013"/>
            <a:ext cx="246062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6458" name="Rectangle 42"/>
          <p:cNvSpPr>
            <a:spLocks noChangeArrowheads="1"/>
          </p:cNvSpPr>
          <p:nvPr/>
        </p:nvSpPr>
        <p:spPr bwMode="auto">
          <a:xfrm>
            <a:off x="6751638" y="2259013"/>
            <a:ext cx="24765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6459" name="Rectangle 43"/>
          <p:cNvSpPr>
            <a:spLocks noChangeArrowheads="1"/>
          </p:cNvSpPr>
          <p:nvPr/>
        </p:nvSpPr>
        <p:spPr bwMode="auto">
          <a:xfrm>
            <a:off x="6904038" y="2259013"/>
            <a:ext cx="246062" cy="1936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0</a:t>
            </a:r>
          </a:p>
        </p:txBody>
      </p:sp>
      <p:sp>
        <p:nvSpPr>
          <p:cNvPr id="316460" name="Rectangle 44"/>
          <p:cNvSpPr>
            <a:spLocks noChangeArrowheads="1"/>
          </p:cNvSpPr>
          <p:nvPr/>
        </p:nvSpPr>
        <p:spPr bwMode="auto">
          <a:xfrm>
            <a:off x="7102475" y="2259013"/>
            <a:ext cx="1096963" cy="193675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Offset 0</a:t>
            </a:r>
          </a:p>
        </p:txBody>
      </p:sp>
      <p:sp>
        <p:nvSpPr>
          <p:cNvPr id="316461" name="Rectangle 45"/>
          <p:cNvSpPr>
            <a:spLocks noChangeArrowheads="1"/>
          </p:cNvSpPr>
          <p:nvPr/>
        </p:nvSpPr>
        <p:spPr bwMode="auto">
          <a:xfrm>
            <a:off x="4999038" y="245268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Rest of header</a:t>
            </a:r>
          </a:p>
        </p:txBody>
      </p:sp>
      <p:sp>
        <p:nvSpPr>
          <p:cNvPr id="316462" name="Rectangle 46"/>
          <p:cNvSpPr>
            <a:spLocks noChangeArrowheads="1"/>
          </p:cNvSpPr>
          <p:nvPr/>
        </p:nvSpPr>
        <p:spPr bwMode="auto">
          <a:xfrm>
            <a:off x="4999038" y="2646363"/>
            <a:ext cx="3200400" cy="257175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1400 data bytes</a:t>
            </a:r>
          </a:p>
        </p:txBody>
      </p:sp>
      <p:sp>
        <p:nvSpPr>
          <p:cNvPr id="316464" name="Rectangle 48"/>
          <p:cNvSpPr>
            <a:spLocks noChangeArrowheads="1"/>
          </p:cNvSpPr>
          <p:nvPr/>
        </p:nvSpPr>
        <p:spPr bwMode="auto">
          <a:xfrm>
            <a:off x="4999038" y="320833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Start of header</a:t>
            </a:r>
          </a:p>
        </p:txBody>
      </p:sp>
      <p:sp>
        <p:nvSpPr>
          <p:cNvPr id="316465" name="Rectangle 49"/>
          <p:cNvSpPr>
            <a:spLocks noChangeArrowheads="1"/>
          </p:cNvSpPr>
          <p:nvPr/>
        </p:nvSpPr>
        <p:spPr bwMode="auto">
          <a:xfrm>
            <a:off x="4999038" y="3402013"/>
            <a:ext cx="1600200" cy="193675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Ident = x</a:t>
            </a:r>
          </a:p>
        </p:txBody>
      </p:sp>
      <p:sp>
        <p:nvSpPr>
          <p:cNvPr id="316466" name="Rectangle 50"/>
          <p:cNvSpPr>
            <a:spLocks noChangeArrowheads="1"/>
          </p:cNvSpPr>
          <p:nvPr/>
        </p:nvSpPr>
        <p:spPr bwMode="auto">
          <a:xfrm>
            <a:off x="6599238" y="3402013"/>
            <a:ext cx="246062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6467" name="Rectangle 51"/>
          <p:cNvSpPr>
            <a:spLocks noChangeArrowheads="1"/>
          </p:cNvSpPr>
          <p:nvPr/>
        </p:nvSpPr>
        <p:spPr bwMode="auto">
          <a:xfrm>
            <a:off x="6751638" y="3402013"/>
            <a:ext cx="24765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6468" name="Rectangle 52"/>
          <p:cNvSpPr>
            <a:spLocks noChangeArrowheads="1"/>
          </p:cNvSpPr>
          <p:nvPr/>
        </p:nvSpPr>
        <p:spPr bwMode="auto">
          <a:xfrm>
            <a:off x="6904038" y="3402013"/>
            <a:ext cx="246062" cy="1936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1</a:t>
            </a:r>
          </a:p>
        </p:txBody>
      </p:sp>
      <p:sp>
        <p:nvSpPr>
          <p:cNvPr id="316469" name="Rectangle 53"/>
          <p:cNvSpPr>
            <a:spLocks noChangeArrowheads="1"/>
          </p:cNvSpPr>
          <p:nvPr/>
        </p:nvSpPr>
        <p:spPr bwMode="auto">
          <a:xfrm>
            <a:off x="7102475" y="3402013"/>
            <a:ext cx="1096963" cy="193675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Offset 0</a:t>
            </a:r>
          </a:p>
        </p:txBody>
      </p:sp>
      <p:sp>
        <p:nvSpPr>
          <p:cNvPr id="316470" name="Rectangle 54"/>
          <p:cNvSpPr>
            <a:spLocks noChangeArrowheads="1"/>
          </p:cNvSpPr>
          <p:nvPr/>
        </p:nvSpPr>
        <p:spPr bwMode="auto">
          <a:xfrm>
            <a:off x="4999038" y="359568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Rest of header</a:t>
            </a:r>
          </a:p>
        </p:txBody>
      </p:sp>
      <p:sp>
        <p:nvSpPr>
          <p:cNvPr id="316471" name="Rectangle 55"/>
          <p:cNvSpPr>
            <a:spLocks noChangeArrowheads="1"/>
          </p:cNvSpPr>
          <p:nvPr/>
        </p:nvSpPr>
        <p:spPr bwMode="auto">
          <a:xfrm>
            <a:off x="5016500" y="3789363"/>
            <a:ext cx="3200400" cy="257175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512 data bytes</a:t>
            </a:r>
          </a:p>
        </p:txBody>
      </p:sp>
      <p:sp>
        <p:nvSpPr>
          <p:cNvPr id="316472" name="Rectangle 56"/>
          <p:cNvSpPr>
            <a:spLocks noChangeArrowheads="1"/>
          </p:cNvSpPr>
          <p:nvPr/>
        </p:nvSpPr>
        <p:spPr bwMode="auto">
          <a:xfrm>
            <a:off x="4999038" y="412273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Start of header</a:t>
            </a:r>
          </a:p>
        </p:txBody>
      </p:sp>
      <p:sp>
        <p:nvSpPr>
          <p:cNvPr id="316473" name="Rectangle 57"/>
          <p:cNvSpPr>
            <a:spLocks noChangeArrowheads="1"/>
          </p:cNvSpPr>
          <p:nvPr/>
        </p:nvSpPr>
        <p:spPr bwMode="auto">
          <a:xfrm>
            <a:off x="4999038" y="4316413"/>
            <a:ext cx="1600200" cy="193675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Ident = x</a:t>
            </a:r>
          </a:p>
        </p:txBody>
      </p:sp>
      <p:sp>
        <p:nvSpPr>
          <p:cNvPr id="316474" name="Rectangle 58"/>
          <p:cNvSpPr>
            <a:spLocks noChangeArrowheads="1"/>
          </p:cNvSpPr>
          <p:nvPr/>
        </p:nvSpPr>
        <p:spPr bwMode="auto">
          <a:xfrm>
            <a:off x="6599238" y="4316413"/>
            <a:ext cx="246062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6475" name="Rectangle 59"/>
          <p:cNvSpPr>
            <a:spLocks noChangeArrowheads="1"/>
          </p:cNvSpPr>
          <p:nvPr/>
        </p:nvSpPr>
        <p:spPr bwMode="auto">
          <a:xfrm>
            <a:off x="6751638" y="4316413"/>
            <a:ext cx="24765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6476" name="Rectangle 60"/>
          <p:cNvSpPr>
            <a:spLocks noChangeArrowheads="1"/>
          </p:cNvSpPr>
          <p:nvPr/>
        </p:nvSpPr>
        <p:spPr bwMode="auto">
          <a:xfrm>
            <a:off x="6904038" y="4316413"/>
            <a:ext cx="246062" cy="1936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1</a:t>
            </a:r>
          </a:p>
        </p:txBody>
      </p:sp>
      <p:sp>
        <p:nvSpPr>
          <p:cNvPr id="316477" name="Rectangle 61"/>
          <p:cNvSpPr>
            <a:spLocks noChangeArrowheads="1"/>
          </p:cNvSpPr>
          <p:nvPr/>
        </p:nvSpPr>
        <p:spPr bwMode="auto">
          <a:xfrm>
            <a:off x="7102475" y="4316413"/>
            <a:ext cx="1096963" cy="193675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Offset 512/8</a:t>
            </a:r>
          </a:p>
        </p:txBody>
      </p:sp>
      <p:sp>
        <p:nvSpPr>
          <p:cNvPr id="316478" name="Rectangle 62"/>
          <p:cNvSpPr>
            <a:spLocks noChangeArrowheads="1"/>
          </p:cNvSpPr>
          <p:nvPr/>
        </p:nvSpPr>
        <p:spPr bwMode="auto">
          <a:xfrm>
            <a:off x="4999038" y="451008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Rest of header</a:t>
            </a:r>
          </a:p>
        </p:txBody>
      </p:sp>
      <p:sp>
        <p:nvSpPr>
          <p:cNvPr id="316479" name="Rectangle 63"/>
          <p:cNvSpPr>
            <a:spLocks noChangeArrowheads="1"/>
          </p:cNvSpPr>
          <p:nvPr/>
        </p:nvSpPr>
        <p:spPr bwMode="auto">
          <a:xfrm>
            <a:off x="4999038" y="4703763"/>
            <a:ext cx="3200400" cy="257175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512 data bytes</a:t>
            </a:r>
          </a:p>
        </p:txBody>
      </p:sp>
      <p:sp>
        <p:nvSpPr>
          <p:cNvPr id="316480" name="Rectangle 64"/>
          <p:cNvSpPr>
            <a:spLocks noChangeArrowheads="1"/>
          </p:cNvSpPr>
          <p:nvPr/>
        </p:nvSpPr>
        <p:spPr bwMode="auto">
          <a:xfrm>
            <a:off x="4999038" y="503713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Start of header</a:t>
            </a:r>
          </a:p>
        </p:txBody>
      </p:sp>
      <p:sp>
        <p:nvSpPr>
          <p:cNvPr id="316481" name="Rectangle 65"/>
          <p:cNvSpPr>
            <a:spLocks noChangeArrowheads="1"/>
          </p:cNvSpPr>
          <p:nvPr/>
        </p:nvSpPr>
        <p:spPr bwMode="auto">
          <a:xfrm>
            <a:off x="4999038" y="5230813"/>
            <a:ext cx="1600200" cy="193675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Ident = x</a:t>
            </a:r>
          </a:p>
        </p:txBody>
      </p:sp>
      <p:sp>
        <p:nvSpPr>
          <p:cNvPr id="316482" name="Rectangle 66"/>
          <p:cNvSpPr>
            <a:spLocks noChangeArrowheads="1"/>
          </p:cNvSpPr>
          <p:nvPr/>
        </p:nvSpPr>
        <p:spPr bwMode="auto">
          <a:xfrm>
            <a:off x="6599238" y="5230813"/>
            <a:ext cx="246062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6483" name="Rectangle 67"/>
          <p:cNvSpPr>
            <a:spLocks noChangeArrowheads="1"/>
          </p:cNvSpPr>
          <p:nvPr/>
        </p:nvSpPr>
        <p:spPr bwMode="auto">
          <a:xfrm>
            <a:off x="6751638" y="5230813"/>
            <a:ext cx="24765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200" b="1"/>
          </a:p>
        </p:txBody>
      </p:sp>
      <p:sp>
        <p:nvSpPr>
          <p:cNvPr id="316484" name="Rectangle 68"/>
          <p:cNvSpPr>
            <a:spLocks noChangeArrowheads="1"/>
          </p:cNvSpPr>
          <p:nvPr/>
        </p:nvSpPr>
        <p:spPr bwMode="auto">
          <a:xfrm>
            <a:off x="6904038" y="5230813"/>
            <a:ext cx="246062" cy="193675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0</a:t>
            </a:r>
          </a:p>
        </p:txBody>
      </p:sp>
      <p:sp>
        <p:nvSpPr>
          <p:cNvPr id="316485" name="Rectangle 69"/>
          <p:cNvSpPr>
            <a:spLocks noChangeArrowheads="1"/>
          </p:cNvSpPr>
          <p:nvPr/>
        </p:nvSpPr>
        <p:spPr bwMode="auto">
          <a:xfrm>
            <a:off x="7102475" y="5230813"/>
            <a:ext cx="1096963" cy="193675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Offset 1024/8</a:t>
            </a:r>
          </a:p>
        </p:txBody>
      </p:sp>
      <p:sp>
        <p:nvSpPr>
          <p:cNvPr id="316486" name="Rectangle 70"/>
          <p:cNvSpPr>
            <a:spLocks noChangeArrowheads="1"/>
          </p:cNvSpPr>
          <p:nvPr/>
        </p:nvSpPr>
        <p:spPr bwMode="auto">
          <a:xfrm>
            <a:off x="4999038" y="5424488"/>
            <a:ext cx="3200400" cy="193675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Rest of header</a:t>
            </a:r>
          </a:p>
        </p:txBody>
      </p:sp>
      <p:sp>
        <p:nvSpPr>
          <p:cNvPr id="316487" name="Rectangle 71"/>
          <p:cNvSpPr>
            <a:spLocks noChangeArrowheads="1"/>
          </p:cNvSpPr>
          <p:nvPr/>
        </p:nvSpPr>
        <p:spPr bwMode="auto">
          <a:xfrm>
            <a:off x="4999038" y="5618163"/>
            <a:ext cx="3200400" cy="257175"/>
          </a:xfrm>
          <a:prstGeom prst="rect">
            <a:avLst/>
          </a:prstGeom>
          <a:solidFill>
            <a:srgbClr val="5CB0AE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b="1"/>
              <a:t>376 data bytes</a:t>
            </a:r>
          </a:p>
        </p:txBody>
      </p:sp>
      <p:sp>
        <p:nvSpPr>
          <p:cNvPr id="316488" name="Line 72"/>
          <p:cNvSpPr>
            <a:spLocks noChangeShapeType="1"/>
          </p:cNvSpPr>
          <p:nvPr/>
        </p:nvSpPr>
        <p:spPr bwMode="auto">
          <a:xfrm>
            <a:off x="6599238" y="29035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6491" name="Freeform 75"/>
          <p:cNvSpPr>
            <a:spLocks/>
          </p:cNvSpPr>
          <p:nvPr/>
        </p:nvSpPr>
        <p:spPr bwMode="auto">
          <a:xfrm>
            <a:off x="898525" y="2079625"/>
            <a:ext cx="504825" cy="915988"/>
          </a:xfrm>
          <a:custGeom>
            <a:avLst/>
            <a:gdLst/>
            <a:ahLst/>
            <a:cxnLst>
              <a:cxn ang="0">
                <a:pos x="429" y="577"/>
              </a:cxn>
              <a:cxn ang="0">
                <a:pos x="429" y="0"/>
              </a:cxn>
              <a:cxn ang="0">
                <a:pos x="0" y="0"/>
              </a:cxn>
              <a:cxn ang="0">
                <a:pos x="0" y="577"/>
              </a:cxn>
              <a:cxn ang="0">
                <a:pos x="429" y="577"/>
              </a:cxn>
              <a:cxn ang="0">
                <a:pos x="429" y="577"/>
              </a:cxn>
            </a:cxnLst>
            <a:rect l="0" t="0" r="r" b="b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lnTo>
                  <a:pt x="429" y="577"/>
                </a:lnTo>
                <a:close/>
              </a:path>
            </a:pathLst>
          </a:custGeom>
          <a:solidFill>
            <a:srgbClr val="99CCFF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92" name="Freeform 76"/>
          <p:cNvSpPr>
            <a:spLocks/>
          </p:cNvSpPr>
          <p:nvPr/>
        </p:nvSpPr>
        <p:spPr bwMode="auto">
          <a:xfrm>
            <a:off x="898525" y="2079625"/>
            <a:ext cx="504825" cy="915988"/>
          </a:xfrm>
          <a:custGeom>
            <a:avLst/>
            <a:gdLst/>
            <a:ahLst/>
            <a:cxnLst>
              <a:cxn ang="0">
                <a:pos x="429" y="577"/>
              </a:cxn>
              <a:cxn ang="0">
                <a:pos x="429" y="0"/>
              </a:cxn>
              <a:cxn ang="0">
                <a:pos x="0" y="0"/>
              </a:cxn>
              <a:cxn ang="0">
                <a:pos x="0" y="577"/>
              </a:cxn>
              <a:cxn ang="0">
                <a:pos x="429" y="577"/>
              </a:cxn>
              <a:cxn ang="0">
                <a:pos x="429" y="577"/>
              </a:cxn>
            </a:cxnLst>
            <a:rect l="0" t="0" r="r" b="b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lnTo>
                  <a:pt x="429" y="577"/>
                </a:lnTo>
              </a:path>
            </a:pathLst>
          </a:custGeom>
          <a:noFill/>
          <a:ln w="7938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93" name="Rectangle 77"/>
          <p:cNvSpPr>
            <a:spLocks noChangeArrowheads="1"/>
          </p:cNvSpPr>
          <p:nvPr/>
        </p:nvSpPr>
        <p:spPr bwMode="auto">
          <a:xfrm>
            <a:off x="1055688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H1</a:t>
            </a:r>
            <a:endParaRPr lang="en-US" sz="1400" b="1"/>
          </a:p>
        </p:txBody>
      </p:sp>
      <p:sp>
        <p:nvSpPr>
          <p:cNvPr id="316494" name="Freeform 78"/>
          <p:cNvSpPr>
            <a:spLocks/>
          </p:cNvSpPr>
          <p:nvPr/>
        </p:nvSpPr>
        <p:spPr bwMode="auto">
          <a:xfrm>
            <a:off x="1739900" y="2079625"/>
            <a:ext cx="504825" cy="915988"/>
          </a:xfrm>
          <a:custGeom>
            <a:avLst/>
            <a:gdLst/>
            <a:ahLst/>
            <a:cxnLst>
              <a:cxn ang="0">
                <a:pos x="429" y="577"/>
              </a:cxn>
              <a:cxn ang="0">
                <a:pos x="429" y="0"/>
              </a:cxn>
              <a:cxn ang="0">
                <a:pos x="0" y="0"/>
              </a:cxn>
              <a:cxn ang="0">
                <a:pos x="0" y="577"/>
              </a:cxn>
              <a:cxn ang="0">
                <a:pos x="429" y="577"/>
              </a:cxn>
              <a:cxn ang="0">
                <a:pos x="429" y="577"/>
              </a:cxn>
            </a:cxnLst>
            <a:rect l="0" t="0" r="r" b="b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lnTo>
                  <a:pt x="429" y="577"/>
                </a:lnTo>
                <a:close/>
              </a:path>
            </a:pathLst>
          </a:custGeom>
          <a:solidFill>
            <a:srgbClr val="CCCCFF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95" name="Freeform 79"/>
          <p:cNvSpPr>
            <a:spLocks/>
          </p:cNvSpPr>
          <p:nvPr/>
        </p:nvSpPr>
        <p:spPr bwMode="auto">
          <a:xfrm>
            <a:off x="1739900" y="2079625"/>
            <a:ext cx="504825" cy="915988"/>
          </a:xfrm>
          <a:custGeom>
            <a:avLst/>
            <a:gdLst/>
            <a:ahLst/>
            <a:cxnLst>
              <a:cxn ang="0">
                <a:pos x="429" y="577"/>
              </a:cxn>
              <a:cxn ang="0">
                <a:pos x="429" y="0"/>
              </a:cxn>
              <a:cxn ang="0">
                <a:pos x="0" y="0"/>
              </a:cxn>
              <a:cxn ang="0">
                <a:pos x="0" y="577"/>
              </a:cxn>
              <a:cxn ang="0">
                <a:pos x="429" y="577"/>
              </a:cxn>
              <a:cxn ang="0">
                <a:pos x="429" y="577"/>
              </a:cxn>
            </a:cxnLst>
            <a:rect l="0" t="0" r="r" b="b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lnTo>
                  <a:pt x="429" y="577"/>
                </a:lnTo>
              </a:path>
            </a:pathLst>
          </a:custGeom>
          <a:noFill/>
          <a:ln w="7938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96" name="Rectangle 80"/>
          <p:cNvSpPr>
            <a:spLocks noChangeArrowheads="1"/>
          </p:cNvSpPr>
          <p:nvPr/>
        </p:nvSpPr>
        <p:spPr bwMode="auto">
          <a:xfrm>
            <a:off x="1900238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R1</a:t>
            </a:r>
            <a:endParaRPr lang="en-US" sz="1400" b="1"/>
          </a:p>
        </p:txBody>
      </p:sp>
      <p:sp>
        <p:nvSpPr>
          <p:cNvPr id="316497" name="Freeform 81"/>
          <p:cNvSpPr>
            <a:spLocks/>
          </p:cNvSpPr>
          <p:nvPr/>
        </p:nvSpPr>
        <p:spPr bwMode="auto">
          <a:xfrm>
            <a:off x="2581275" y="2079625"/>
            <a:ext cx="506413" cy="915988"/>
          </a:xfrm>
          <a:custGeom>
            <a:avLst/>
            <a:gdLst/>
            <a:ahLst/>
            <a:cxnLst>
              <a:cxn ang="0">
                <a:pos x="429" y="577"/>
              </a:cxn>
              <a:cxn ang="0">
                <a:pos x="429" y="0"/>
              </a:cxn>
              <a:cxn ang="0">
                <a:pos x="0" y="0"/>
              </a:cxn>
              <a:cxn ang="0">
                <a:pos x="0" y="577"/>
              </a:cxn>
              <a:cxn ang="0">
                <a:pos x="429" y="577"/>
              </a:cxn>
              <a:cxn ang="0">
                <a:pos x="429" y="577"/>
              </a:cxn>
            </a:cxnLst>
            <a:rect l="0" t="0" r="r" b="b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lnTo>
                  <a:pt x="429" y="577"/>
                </a:lnTo>
                <a:close/>
              </a:path>
            </a:pathLst>
          </a:custGeom>
          <a:solidFill>
            <a:srgbClr val="CCCCFF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98" name="Freeform 82"/>
          <p:cNvSpPr>
            <a:spLocks/>
          </p:cNvSpPr>
          <p:nvPr/>
        </p:nvSpPr>
        <p:spPr bwMode="auto">
          <a:xfrm>
            <a:off x="2581275" y="2079625"/>
            <a:ext cx="506413" cy="915988"/>
          </a:xfrm>
          <a:custGeom>
            <a:avLst/>
            <a:gdLst/>
            <a:ahLst/>
            <a:cxnLst>
              <a:cxn ang="0">
                <a:pos x="429" y="577"/>
              </a:cxn>
              <a:cxn ang="0">
                <a:pos x="429" y="0"/>
              </a:cxn>
              <a:cxn ang="0">
                <a:pos x="0" y="0"/>
              </a:cxn>
              <a:cxn ang="0">
                <a:pos x="0" y="577"/>
              </a:cxn>
              <a:cxn ang="0">
                <a:pos x="429" y="577"/>
              </a:cxn>
              <a:cxn ang="0">
                <a:pos x="429" y="577"/>
              </a:cxn>
            </a:cxnLst>
            <a:rect l="0" t="0" r="r" b="b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lnTo>
                  <a:pt x="429" y="577"/>
                </a:lnTo>
              </a:path>
            </a:pathLst>
          </a:custGeom>
          <a:noFill/>
          <a:ln w="7938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99" name="Rectangle 83"/>
          <p:cNvSpPr>
            <a:spLocks noChangeArrowheads="1"/>
          </p:cNvSpPr>
          <p:nvPr/>
        </p:nvSpPr>
        <p:spPr bwMode="auto">
          <a:xfrm>
            <a:off x="2741613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R2</a:t>
            </a:r>
            <a:endParaRPr lang="en-US" sz="1400" b="1"/>
          </a:p>
        </p:txBody>
      </p:sp>
      <p:sp>
        <p:nvSpPr>
          <p:cNvPr id="316500" name="Freeform 84"/>
          <p:cNvSpPr>
            <a:spLocks/>
          </p:cNvSpPr>
          <p:nvPr/>
        </p:nvSpPr>
        <p:spPr bwMode="auto">
          <a:xfrm>
            <a:off x="3424238" y="2079625"/>
            <a:ext cx="504825" cy="915988"/>
          </a:xfrm>
          <a:custGeom>
            <a:avLst/>
            <a:gdLst/>
            <a:ahLst/>
            <a:cxnLst>
              <a:cxn ang="0">
                <a:pos x="429" y="577"/>
              </a:cxn>
              <a:cxn ang="0">
                <a:pos x="429" y="0"/>
              </a:cxn>
              <a:cxn ang="0">
                <a:pos x="0" y="0"/>
              </a:cxn>
              <a:cxn ang="0">
                <a:pos x="0" y="577"/>
              </a:cxn>
              <a:cxn ang="0">
                <a:pos x="429" y="577"/>
              </a:cxn>
              <a:cxn ang="0">
                <a:pos x="429" y="577"/>
              </a:cxn>
            </a:cxnLst>
            <a:rect l="0" t="0" r="r" b="b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lnTo>
                  <a:pt x="429" y="577"/>
                </a:lnTo>
                <a:close/>
              </a:path>
            </a:pathLst>
          </a:custGeom>
          <a:solidFill>
            <a:srgbClr val="CCCCFF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501" name="Freeform 85"/>
          <p:cNvSpPr>
            <a:spLocks/>
          </p:cNvSpPr>
          <p:nvPr/>
        </p:nvSpPr>
        <p:spPr bwMode="auto">
          <a:xfrm>
            <a:off x="3424238" y="2079625"/>
            <a:ext cx="504825" cy="915988"/>
          </a:xfrm>
          <a:custGeom>
            <a:avLst/>
            <a:gdLst/>
            <a:ahLst/>
            <a:cxnLst>
              <a:cxn ang="0">
                <a:pos x="429" y="577"/>
              </a:cxn>
              <a:cxn ang="0">
                <a:pos x="429" y="0"/>
              </a:cxn>
              <a:cxn ang="0">
                <a:pos x="0" y="0"/>
              </a:cxn>
              <a:cxn ang="0">
                <a:pos x="0" y="577"/>
              </a:cxn>
              <a:cxn ang="0">
                <a:pos x="429" y="577"/>
              </a:cxn>
              <a:cxn ang="0">
                <a:pos x="429" y="577"/>
              </a:cxn>
            </a:cxnLst>
            <a:rect l="0" t="0" r="r" b="b"/>
            <a:pathLst>
              <a:path w="429" h="577">
                <a:moveTo>
                  <a:pt x="429" y="577"/>
                </a:moveTo>
                <a:lnTo>
                  <a:pt x="429" y="0"/>
                </a:lnTo>
                <a:lnTo>
                  <a:pt x="0" y="0"/>
                </a:lnTo>
                <a:lnTo>
                  <a:pt x="0" y="577"/>
                </a:lnTo>
                <a:lnTo>
                  <a:pt x="429" y="577"/>
                </a:lnTo>
                <a:lnTo>
                  <a:pt x="429" y="577"/>
                </a:lnTo>
              </a:path>
            </a:pathLst>
          </a:custGeom>
          <a:noFill/>
          <a:ln w="7938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502" name="Rectangle 86"/>
          <p:cNvSpPr>
            <a:spLocks noChangeArrowheads="1"/>
          </p:cNvSpPr>
          <p:nvPr/>
        </p:nvSpPr>
        <p:spPr bwMode="auto">
          <a:xfrm>
            <a:off x="3582988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R3</a:t>
            </a:r>
            <a:endParaRPr lang="en-US" sz="1400" b="1"/>
          </a:p>
        </p:txBody>
      </p:sp>
      <p:sp>
        <p:nvSpPr>
          <p:cNvPr id="316503" name="Freeform 87"/>
          <p:cNvSpPr>
            <a:spLocks/>
          </p:cNvSpPr>
          <p:nvPr/>
        </p:nvSpPr>
        <p:spPr bwMode="auto">
          <a:xfrm>
            <a:off x="4267200" y="2079625"/>
            <a:ext cx="503238" cy="915988"/>
          </a:xfrm>
          <a:custGeom>
            <a:avLst/>
            <a:gdLst/>
            <a:ahLst/>
            <a:cxnLst>
              <a:cxn ang="0">
                <a:pos x="427" y="577"/>
              </a:cxn>
              <a:cxn ang="0">
                <a:pos x="427" y="0"/>
              </a:cxn>
              <a:cxn ang="0">
                <a:pos x="0" y="0"/>
              </a:cxn>
              <a:cxn ang="0">
                <a:pos x="0" y="577"/>
              </a:cxn>
              <a:cxn ang="0">
                <a:pos x="427" y="577"/>
              </a:cxn>
              <a:cxn ang="0">
                <a:pos x="427" y="577"/>
              </a:cxn>
            </a:cxnLst>
            <a:rect l="0" t="0" r="r" b="b"/>
            <a:pathLst>
              <a:path w="427" h="577">
                <a:moveTo>
                  <a:pt x="427" y="577"/>
                </a:moveTo>
                <a:lnTo>
                  <a:pt x="427" y="0"/>
                </a:lnTo>
                <a:lnTo>
                  <a:pt x="0" y="0"/>
                </a:lnTo>
                <a:lnTo>
                  <a:pt x="0" y="577"/>
                </a:lnTo>
                <a:lnTo>
                  <a:pt x="427" y="577"/>
                </a:lnTo>
                <a:lnTo>
                  <a:pt x="427" y="577"/>
                </a:lnTo>
                <a:close/>
              </a:path>
            </a:pathLst>
          </a:custGeom>
          <a:solidFill>
            <a:srgbClr val="99CCFF"/>
          </a:solidFill>
          <a:ln w="31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504" name="Freeform 88"/>
          <p:cNvSpPr>
            <a:spLocks/>
          </p:cNvSpPr>
          <p:nvPr/>
        </p:nvSpPr>
        <p:spPr bwMode="auto">
          <a:xfrm>
            <a:off x="4267200" y="2079625"/>
            <a:ext cx="503238" cy="915988"/>
          </a:xfrm>
          <a:custGeom>
            <a:avLst/>
            <a:gdLst/>
            <a:ahLst/>
            <a:cxnLst>
              <a:cxn ang="0">
                <a:pos x="427" y="577"/>
              </a:cxn>
              <a:cxn ang="0">
                <a:pos x="427" y="0"/>
              </a:cxn>
              <a:cxn ang="0">
                <a:pos x="0" y="0"/>
              </a:cxn>
              <a:cxn ang="0">
                <a:pos x="0" y="577"/>
              </a:cxn>
              <a:cxn ang="0">
                <a:pos x="427" y="577"/>
              </a:cxn>
              <a:cxn ang="0">
                <a:pos x="427" y="577"/>
              </a:cxn>
            </a:cxnLst>
            <a:rect l="0" t="0" r="r" b="b"/>
            <a:pathLst>
              <a:path w="427" h="577">
                <a:moveTo>
                  <a:pt x="427" y="577"/>
                </a:moveTo>
                <a:lnTo>
                  <a:pt x="427" y="0"/>
                </a:lnTo>
                <a:lnTo>
                  <a:pt x="0" y="0"/>
                </a:lnTo>
                <a:lnTo>
                  <a:pt x="0" y="577"/>
                </a:lnTo>
                <a:lnTo>
                  <a:pt x="427" y="577"/>
                </a:lnTo>
                <a:lnTo>
                  <a:pt x="427" y="577"/>
                </a:lnTo>
              </a:path>
            </a:pathLst>
          </a:custGeom>
          <a:noFill/>
          <a:ln w="7938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505" name="Rectangle 89"/>
          <p:cNvSpPr>
            <a:spLocks noChangeArrowheads="1"/>
          </p:cNvSpPr>
          <p:nvPr/>
        </p:nvSpPr>
        <p:spPr bwMode="auto">
          <a:xfrm>
            <a:off x="4421188" y="2462213"/>
            <a:ext cx="227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400" b="1">
                <a:solidFill>
                  <a:srgbClr val="000000"/>
                </a:solidFill>
              </a:rPr>
              <a:t>H2</a:t>
            </a:r>
            <a:endParaRPr lang="en-US" sz="1400" b="1"/>
          </a:p>
        </p:txBody>
      </p:sp>
      <p:sp>
        <p:nvSpPr>
          <p:cNvPr id="316506" name="Freeform 90"/>
          <p:cNvSpPr>
            <a:spLocks/>
          </p:cNvSpPr>
          <p:nvPr/>
        </p:nvSpPr>
        <p:spPr bwMode="auto">
          <a:xfrm>
            <a:off x="1114425" y="2979738"/>
            <a:ext cx="790575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4"/>
              </a:cxn>
              <a:cxn ang="0">
                <a:pos x="768" y="1944"/>
              </a:cxn>
              <a:cxn ang="0">
                <a:pos x="768" y="1"/>
              </a:cxn>
            </a:cxnLst>
            <a:rect l="0" t="0" r="r" b="b"/>
            <a:pathLst>
              <a:path w="768" h="1944">
                <a:moveTo>
                  <a:pt x="0" y="0"/>
                </a:moveTo>
                <a:lnTo>
                  <a:pt x="0" y="1944"/>
                </a:lnTo>
                <a:lnTo>
                  <a:pt x="768" y="1944"/>
                </a:lnTo>
                <a:lnTo>
                  <a:pt x="768" y="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6507" name="Freeform 91"/>
          <p:cNvSpPr>
            <a:spLocks/>
          </p:cNvSpPr>
          <p:nvPr/>
        </p:nvSpPr>
        <p:spPr bwMode="auto">
          <a:xfrm>
            <a:off x="2074863" y="2979738"/>
            <a:ext cx="677862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4"/>
              </a:cxn>
              <a:cxn ang="0">
                <a:pos x="768" y="1944"/>
              </a:cxn>
              <a:cxn ang="0">
                <a:pos x="768" y="1"/>
              </a:cxn>
            </a:cxnLst>
            <a:rect l="0" t="0" r="r" b="b"/>
            <a:pathLst>
              <a:path w="768" h="1944">
                <a:moveTo>
                  <a:pt x="0" y="0"/>
                </a:moveTo>
                <a:lnTo>
                  <a:pt x="0" y="1944"/>
                </a:lnTo>
                <a:lnTo>
                  <a:pt x="768" y="1944"/>
                </a:lnTo>
                <a:lnTo>
                  <a:pt x="768" y="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6508" name="Freeform 92"/>
          <p:cNvSpPr>
            <a:spLocks/>
          </p:cNvSpPr>
          <p:nvPr/>
        </p:nvSpPr>
        <p:spPr bwMode="auto">
          <a:xfrm>
            <a:off x="2922588" y="2979738"/>
            <a:ext cx="677862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4"/>
              </a:cxn>
              <a:cxn ang="0">
                <a:pos x="768" y="1944"/>
              </a:cxn>
              <a:cxn ang="0">
                <a:pos x="768" y="1"/>
              </a:cxn>
            </a:cxnLst>
            <a:rect l="0" t="0" r="r" b="b"/>
            <a:pathLst>
              <a:path w="768" h="1944">
                <a:moveTo>
                  <a:pt x="0" y="0"/>
                </a:moveTo>
                <a:lnTo>
                  <a:pt x="0" y="1944"/>
                </a:lnTo>
                <a:lnTo>
                  <a:pt x="768" y="1944"/>
                </a:lnTo>
                <a:lnTo>
                  <a:pt x="768" y="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6509" name="Freeform 93"/>
          <p:cNvSpPr>
            <a:spLocks/>
          </p:cNvSpPr>
          <p:nvPr/>
        </p:nvSpPr>
        <p:spPr bwMode="auto">
          <a:xfrm>
            <a:off x="3770313" y="2979738"/>
            <a:ext cx="790575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44"/>
              </a:cxn>
              <a:cxn ang="0">
                <a:pos x="768" y="1944"/>
              </a:cxn>
              <a:cxn ang="0">
                <a:pos x="768" y="1"/>
              </a:cxn>
            </a:cxnLst>
            <a:rect l="0" t="0" r="r" b="b"/>
            <a:pathLst>
              <a:path w="768" h="1944">
                <a:moveTo>
                  <a:pt x="0" y="0"/>
                </a:moveTo>
                <a:lnTo>
                  <a:pt x="0" y="1944"/>
                </a:lnTo>
                <a:lnTo>
                  <a:pt x="768" y="1944"/>
                </a:lnTo>
                <a:lnTo>
                  <a:pt x="768" y="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6510" name="Text Box 94"/>
          <p:cNvSpPr txBox="1">
            <a:spLocks noChangeArrowheads="1"/>
          </p:cNvSpPr>
          <p:nvPr/>
        </p:nvSpPr>
        <p:spPr bwMode="auto">
          <a:xfrm>
            <a:off x="1112838" y="3086100"/>
            <a:ext cx="762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/>
              <a:t>ETH</a:t>
            </a:r>
          </a:p>
        </p:txBody>
      </p:sp>
      <p:sp>
        <p:nvSpPr>
          <p:cNvPr id="316511" name="Text Box 95"/>
          <p:cNvSpPr txBox="1">
            <a:spLocks noChangeArrowheads="1"/>
          </p:cNvSpPr>
          <p:nvPr/>
        </p:nvSpPr>
        <p:spPr bwMode="auto">
          <a:xfrm>
            <a:off x="2027238" y="3086100"/>
            <a:ext cx="762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/>
              <a:t>FDDI</a:t>
            </a:r>
          </a:p>
        </p:txBody>
      </p:sp>
      <p:sp>
        <p:nvSpPr>
          <p:cNvPr id="316512" name="Text Box 96"/>
          <p:cNvSpPr txBox="1">
            <a:spLocks noChangeArrowheads="1"/>
          </p:cNvSpPr>
          <p:nvPr/>
        </p:nvSpPr>
        <p:spPr bwMode="auto">
          <a:xfrm>
            <a:off x="2865438" y="3086100"/>
            <a:ext cx="762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/>
              <a:t>PPP</a:t>
            </a:r>
          </a:p>
        </p:txBody>
      </p:sp>
      <p:sp>
        <p:nvSpPr>
          <p:cNvPr id="316513" name="Text Box 97"/>
          <p:cNvSpPr txBox="1">
            <a:spLocks noChangeArrowheads="1"/>
          </p:cNvSpPr>
          <p:nvPr/>
        </p:nvSpPr>
        <p:spPr bwMode="auto">
          <a:xfrm>
            <a:off x="3779838" y="3086100"/>
            <a:ext cx="762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/>
              <a:t>ETH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3D437D-F80C-4BF5-92E8-9807930D715F}" type="slidenum">
              <a:rPr lang="en-US"/>
              <a:pPr/>
              <a:t>33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Configuration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r>
              <a:rPr lang="en-US" dirty="0"/>
              <a:t>What configuration information does a host need?</a:t>
            </a:r>
          </a:p>
          <a:p>
            <a:pPr lvl="1"/>
            <a:r>
              <a:rPr lang="en-US" dirty="0"/>
              <a:t>Its IP address (leased for certain duration) </a:t>
            </a:r>
          </a:p>
          <a:p>
            <a:pPr lvl="1"/>
            <a:r>
              <a:rPr lang="en-US" dirty="0"/>
              <a:t>Subnet mask (later)</a:t>
            </a:r>
          </a:p>
          <a:p>
            <a:pPr lvl="1"/>
            <a:r>
              <a:rPr lang="en-US" dirty="0"/>
              <a:t>Default router address</a:t>
            </a:r>
          </a:p>
          <a:p>
            <a:pPr lvl="1"/>
            <a:r>
              <a:rPr lang="en-US" dirty="0"/>
              <a:t>DNS </a:t>
            </a:r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961EF9-288C-49F9-832F-6EA038016E5D}" type="slidenum">
              <a:rPr lang="en-US"/>
              <a:pPr/>
              <a:t>34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512763"/>
            <a:ext cx="8305800" cy="631825"/>
          </a:xfrm>
        </p:spPr>
        <p:txBody>
          <a:bodyPr/>
          <a:lstStyle/>
          <a:p>
            <a:r>
              <a:rPr lang="en-US" sz="2900"/>
              <a:t>Dynamic Host Configuration Protocol (DHCP)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701800"/>
            <a:ext cx="7696200" cy="4419600"/>
          </a:xfrm>
        </p:spPr>
        <p:txBody>
          <a:bodyPr/>
          <a:lstStyle/>
          <a:p>
            <a:r>
              <a:rPr lang="en-US" dirty="0" smtClean="0"/>
              <a:t>Want: allow the automatic management and sharing of IP addresses</a:t>
            </a:r>
          </a:p>
          <a:p>
            <a:pPr lvl="1"/>
            <a:r>
              <a:rPr lang="en-US" dirty="0" smtClean="0"/>
              <a:t>Servers manage a finite number of IP addresses</a:t>
            </a:r>
          </a:p>
          <a:p>
            <a:pPr lvl="1"/>
            <a:r>
              <a:rPr lang="en-US" dirty="0" smtClean="0"/>
              <a:t>Addresses are leased to clients for finite leases</a:t>
            </a:r>
          </a:p>
          <a:p>
            <a:pPr lvl="1"/>
            <a:r>
              <a:rPr lang="en-US" dirty="0" smtClean="0"/>
              <a:t>Renew lease if you need IP address longer</a:t>
            </a:r>
          </a:p>
          <a:p>
            <a:r>
              <a:rPr lang="en-US" dirty="0" smtClean="0"/>
              <a:t>Implementation by the DHCP protocol</a:t>
            </a:r>
          </a:p>
          <a:p>
            <a:pPr lvl="1"/>
            <a:r>
              <a:rPr lang="en-US" dirty="0" smtClean="0"/>
              <a:t>It is a </a:t>
            </a:r>
            <a:r>
              <a:rPr lang="en-US" dirty="0"/>
              <a:t>simple way to automate configuration information</a:t>
            </a:r>
          </a:p>
          <a:p>
            <a:pPr lvl="1"/>
            <a:r>
              <a:rPr lang="en-US" dirty="0"/>
              <a:t>Network administrator does not need to enter host IP address by hand</a:t>
            </a:r>
          </a:p>
          <a:p>
            <a:pPr lvl="1"/>
            <a:r>
              <a:rPr lang="en-US" dirty="0"/>
              <a:t>Good for large and/or dynamic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ED9D31-C530-44D8-A8A8-C3964815511A}" type="slidenum">
              <a:rPr lang="en-US"/>
              <a:pPr/>
              <a:t>35</a:t>
            </a:fld>
            <a:endParaRPr lang="en-US"/>
          </a:p>
        </p:txBody>
      </p:sp>
      <p:sp>
        <p:nvSpPr>
          <p:cNvPr id="319490" name="Freeform 2"/>
          <p:cNvSpPr>
            <a:spLocks/>
          </p:cNvSpPr>
          <p:nvPr/>
        </p:nvSpPr>
        <p:spPr bwMode="auto">
          <a:xfrm>
            <a:off x="5273675" y="1685925"/>
            <a:ext cx="755650" cy="603250"/>
          </a:xfrm>
          <a:custGeom>
            <a:avLst/>
            <a:gdLst/>
            <a:ahLst/>
            <a:cxnLst>
              <a:cxn ang="0">
                <a:pos x="472" y="376"/>
              </a:cxn>
              <a:cxn ang="0">
                <a:pos x="0" y="380"/>
              </a:cxn>
              <a:cxn ang="0">
                <a:pos x="0" y="0"/>
              </a:cxn>
              <a:cxn ang="0">
                <a:pos x="476" y="0"/>
              </a:cxn>
              <a:cxn ang="0">
                <a:pos x="476" y="380"/>
              </a:cxn>
              <a:cxn ang="0">
                <a:pos x="476" y="380"/>
              </a:cxn>
            </a:cxnLst>
            <a:rect l="0" t="0" r="r" b="b"/>
            <a:pathLst>
              <a:path w="476" h="380">
                <a:moveTo>
                  <a:pt x="472" y="376"/>
                </a:moveTo>
                <a:lnTo>
                  <a:pt x="0" y="380"/>
                </a:lnTo>
                <a:lnTo>
                  <a:pt x="0" y="0"/>
                </a:lnTo>
                <a:lnTo>
                  <a:pt x="476" y="0"/>
                </a:lnTo>
                <a:lnTo>
                  <a:pt x="476" y="380"/>
                </a:lnTo>
                <a:lnTo>
                  <a:pt x="476" y="380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1" name="Freeform 3"/>
          <p:cNvSpPr>
            <a:spLocks/>
          </p:cNvSpPr>
          <p:nvPr/>
        </p:nvSpPr>
        <p:spPr bwMode="auto">
          <a:xfrm>
            <a:off x="2181225" y="1685925"/>
            <a:ext cx="755650" cy="603250"/>
          </a:xfrm>
          <a:custGeom>
            <a:avLst/>
            <a:gdLst/>
            <a:ahLst/>
            <a:cxnLst>
              <a:cxn ang="0">
                <a:pos x="476" y="376"/>
              </a:cxn>
              <a:cxn ang="0">
                <a:pos x="0" y="380"/>
              </a:cxn>
              <a:cxn ang="0">
                <a:pos x="0" y="0"/>
              </a:cxn>
              <a:cxn ang="0">
                <a:pos x="476" y="0"/>
              </a:cxn>
              <a:cxn ang="0">
                <a:pos x="476" y="380"/>
              </a:cxn>
              <a:cxn ang="0">
                <a:pos x="476" y="380"/>
              </a:cxn>
            </a:cxnLst>
            <a:rect l="0" t="0" r="r" b="b"/>
            <a:pathLst>
              <a:path w="476" h="380">
                <a:moveTo>
                  <a:pt x="476" y="376"/>
                </a:moveTo>
                <a:lnTo>
                  <a:pt x="0" y="380"/>
                </a:lnTo>
                <a:lnTo>
                  <a:pt x="0" y="0"/>
                </a:lnTo>
                <a:lnTo>
                  <a:pt x="476" y="0"/>
                </a:lnTo>
                <a:lnTo>
                  <a:pt x="476" y="380"/>
                </a:lnTo>
                <a:lnTo>
                  <a:pt x="476" y="380"/>
                </a:lnTo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229600" cy="685800"/>
          </a:xfrm>
        </p:spPr>
        <p:txBody>
          <a:bodyPr/>
          <a:lstStyle/>
          <a:p>
            <a:r>
              <a:rPr lang="en-US"/>
              <a:t>DHCP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2266950" y="1746250"/>
            <a:ext cx="57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DHCP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2344738" y="1987550"/>
            <a:ext cx="439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relay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5357813" y="1746250"/>
            <a:ext cx="573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DHCP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5389563" y="1987550"/>
            <a:ext cx="56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server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9497" name="Line 9"/>
          <p:cNvSpPr>
            <a:spLocks noChangeShapeType="1"/>
          </p:cNvSpPr>
          <p:nvPr/>
        </p:nvSpPr>
        <p:spPr bwMode="auto">
          <a:xfrm>
            <a:off x="4959350" y="1981200"/>
            <a:ext cx="30797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8" name="Line 10"/>
          <p:cNvSpPr>
            <a:spLocks noChangeShapeType="1"/>
          </p:cNvSpPr>
          <p:nvPr/>
        </p:nvSpPr>
        <p:spPr bwMode="auto">
          <a:xfrm>
            <a:off x="2930525" y="1981200"/>
            <a:ext cx="32067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9" name="Line 11"/>
          <p:cNvSpPr>
            <a:spLocks noChangeShapeType="1"/>
          </p:cNvSpPr>
          <p:nvPr/>
        </p:nvSpPr>
        <p:spPr bwMode="auto">
          <a:xfrm>
            <a:off x="1862138" y="1981200"/>
            <a:ext cx="319087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0" name="Freeform 12"/>
          <p:cNvSpPr>
            <a:spLocks/>
          </p:cNvSpPr>
          <p:nvPr/>
        </p:nvSpPr>
        <p:spPr bwMode="auto">
          <a:xfrm>
            <a:off x="781050" y="3357563"/>
            <a:ext cx="760413" cy="604837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479" y="381"/>
              </a:cxn>
              <a:cxn ang="0">
                <a:pos x="479" y="0"/>
              </a:cxn>
              <a:cxn ang="0">
                <a:pos x="4" y="0"/>
              </a:cxn>
              <a:cxn ang="0">
                <a:pos x="4" y="381"/>
              </a:cxn>
              <a:cxn ang="0">
                <a:pos x="4" y="381"/>
              </a:cxn>
            </a:cxnLst>
            <a:rect l="0" t="0" r="r" b="b"/>
            <a:pathLst>
              <a:path w="479" h="381">
                <a:moveTo>
                  <a:pt x="0" y="381"/>
                </a:moveTo>
                <a:lnTo>
                  <a:pt x="479" y="381"/>
                </a:lnTo>
                <a:lnTo>
                  <a:pt x="479" y="0"/>
                </a:lnTo>
                <a:lnTo>
                  <a:pt x="4" y="0"/>
                </a:lnTo>
                <a:lnTo>
                  <a:pt x="4" y="381"/>
                </a:lnTo>
                <a:lnTo>
                  <a:pt x="4" y="381"/>
                </a:lnTo>
              </a:path>
            </a:pathLst>
          </a:custGeom>
          <a:solidFill>
            <a:srgbClr val="FF9999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1" name="Line 13"/>
          <p:cNvSpPr>
            <a:spLocks noChangeShapeType="1"/>
          </p:cNvSpPr>
          <p:nvPr/>
        </p:nvSpPr>
        <p:spPr bwMode="auto">
          <a:xfrm flipH="1">
            <a:off x="1541463" y="3660775"/>
            <a:ext cx="3143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2" name="Freeform 14"/>
          <p:cNvSpPr>
            <a:spLocks/>
          </p:cNvSpPr>
          <p:nvPr/>
        </p:nvSpPr>
        <p:spPr bwMode="auto">
          <a:xfrm>
            <a:off x="3371850" y="1287463"/>
            <a:ext cx="198438" cy="198437"/>
          </a:xfrm>
          <a:custGeom>
            <a:avLst/>
            <a:gdLst/>
            <a:ahLst/>
            <a:cxnLst>
              <a:cxn ang="0">
                <a:pos x="125" y="125"/>
              </a:cxn>
              <a:cxn ang="0">
                <a:pos x="0" y="125"/>
              </a:cxn>
              <a:cxn ang="0">
                <a:pos x="0" y="0"/>
              </a:cxn>
              <a:cxn ang="0">
                <a:pos x="125" y="0"/>
              </a:cxn>
              <a:cxn ang="0">
                <a:pos x="125" y="125"/>
              </a:cxn>
              <a:cxn ang="0">
                <a:pos x="125" y="125"/>
              </a:cxn>
            </a:cxnLst>
            <a:rect l="0" t="0" r="r" b="b"/>
            <a:pathLst>
              <a:path w="125" h="125">
                <a:moveTo>
                  <a:pt x="125" y="125"/>
                </a:moveTo>
                <a:lnTo>
                  <a:pt x="0" y="125"/>
                </a:lnTo>
                <a:lnTo>
                  <a:pt x="0" y="0"/>
                </a:lnTo>
                <a:lnTo>
                  <a:pt x="125" y="0"/>
                </a:lnTo>
                <a:lnTo>
                  <a:pt x="125" y="125"/>
                </a:lnTo>
                <a:lnTo>
                  <a:pt x="125" y="125"/>
                </a:lnTo>
              </a:path>
            </a:pathLst>
          </a:custGeom>
          <a:solidFill>
            <a:srgbClr val="008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3" name="Freeform 15"/>
          <p:cNvSpPr>
            <a:spLocks/>
          </p:cNvSpPr>
          <p:nvPr/>
        </p:nvSpPr>
        <p:spPr bwMode="auto">
          <a:xfrm>
            <a:off x="2767013" y="1287463"/>
            <a:ext cx="604837" cy="198437"/>
          </a:xfrm>
          <a:custGeom>
            <a:avLst/>
            <a:gdLst/>
            <a:ahLst/>
            <a:cxnLst>
              <a:cxn ang="0">
                <a:pos x="381" y="125"/>
              </a:cxn>
              <a:cxn ang="0">
                <a:pos x="0" y="125"/>
              </a:cxn>
              <a:cxn ang="0">
                <a:pos x="0" y="0"/>
              </a:cxn>
              <a:cxn ang="0">
                <a:pos x="381" y="0"/>
              </a:cxn>
              <a:cxn ang="0">
                <a:pos x="381" y="125"/>
              </a:cxn>
              <a:cxn ang="0">
                <a:pos x="381" y="125"/>
              </a:cxn>
            </a:cxnLst>
            <a:rect l="0" t="0" r="r" b="b"/>
            <a:pathLst>
              <a:path w="381" h="125">
                <a:moveTo>
                  <a:pt x="381" y="125"/>
                </a:moveTo>
                <a:lnTo>
                  <a:pt x="0" y="125"/>
                </a:lnTo>
                <a:lnTo>
                  <a:pt x="0" y="0"/>
                </a:lnTo>
                <a:lnTo>
                  <a:pt x="381" y="0"/>
                </a:lnTo>
                <a:lnTo>
                  <a:pt x="381" y="125"/>
                </a:lnTo>
                <a:lnTo>
                  <a:pt x="381" y="125"/>
                </a:lnTo>
              </a:path>
            </a:pathLst>
          </a:custGeom>
          <a:solidFill>
            <a:srgbClr val="99CC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4" name="Line 16"/>
          <p:cNvSpPr>
            <a:spLocks noChangeShapeType="1"/>
          </p:cNvSpPr>
          <p:nvPr/>
        </p:nvSpPr>
        <p:spPr bwMode="auto">
          <a:xfrm>
            <a:off x="2767013" y="1147763"/>
            <a:ext cx="6159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5" name="Freeform 17"/>
          <p:cNvSpPr>
            <a:spLocks/>
          </p:cNvSpPr>
          <p:nvPr/>
        </p:nvSpPr>
        <p:spPr bwMode="auto">
          <a:xfrm>
            <a:off x="3359150" y="1112838"/>
            <a:ext cx="139700" cy="7143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88" y="22"/>
              </a:cxn>
              <a:cxn ang="0">
                <a:pos x="0" y="0"/>
              </a:cxn>
              <a:cxn ang="0">
                <a:pos x="0" y="45"/>
              </a:cxn>
              <a:cxn ang="0">
                <a:pos x="0" y="45"/>
              </a:cxn>
            </a:cxnLst>
            <a:rect l="0" t="0" r="r" b="b"/>
            <a:pathLst>
              <a:path w="88" h="45">
                <a:moveTo>
                  <a:pt x="0" y="45"/>
                </a:moveTo>
                <a:lnTo>
                  <a:pt x="88" y="22"/>
                </a:lnTo>
                <a:lnTo>
                  <a:pt x="0" y="0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6" name="Rectangle 18"/>
          <p:cNvSpPr>
            <a:spLocks noChangeArrowheads="1"/>
          </p:cNvSpPr>
          <p:nvPr/>
        </p:nvSpPr>
        <p:spPr bwMode="auto">
          <a:xfrm>
            <a:off x="2767013" y="809625"/>
            <a:ext cx="1525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Unicast to server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9507" name="Freeform 19"/>
          <p:cNvSpPr>
            <a:spLocks/>
          </p:cNvSpPr>
          <p:nvPr/>
        </p:nvSpPr>
        <p:spPr bwMode="auto">
          <a:xfrm>
            <a:off x="1457325" y="2252663"/>
            <a:ext cx="204788" cy="206375"/>
          </a:xfrm>
          <a:custGeom>
            <a:avLst/>
            <a:gdLst/>
            <a:ahLst/>
            <a:cxnLst>
              <a:cxn ang="0">
                <a:pos x="125" y="0"/>
              </a:cxn>
              <a:cxn ang="0">
                <a:pos x="129" y="130"/>
              </a:cxn>
              <a:cxn ang="0">
                <a:pos x="0" y="130"/>
              </a:cxn>
              <a:cxn ang="0">
                <a:pos x="0" y="4"/>
              </a:cxn>
              <a:cxn ang="0">
                <a:pos x="129" y="4"/>
              </a:cxn>
              <a:cxn ang="0">
                <a:pos x="129" y="4"/>
              </a:cxn>
            </a:cxnLst>
            <a:rect l="0" t="0" r="r" b="b"/>
            <a:pathLst>
              <a:path w="129" h="130">
                <a:moveTo>
                  <a:pt x="125" y="0"/>
                </a:moveTo>
                <a:lnTo>
                  <a:pt x="129" y="130"/>
                </a:lnTo>
                <a:lnTo>
                  <a:pt x="0" y="130"/>
                </a:lnTo>
                <a:lnTo>
                  <a:pt x="0" y="4"/>
                </a:lnTo>
                <a:lnTo>
                  <a:pt x="129" y="4"/>
                </a:lnTo>
                <a:lnTo>
                  <a:pt x="129" y="4"/>
                </a:lnTo>
              </a:path>
            </a:pathLst>
          </a:custGeom>
          <a:solidFill>
            <a:srgbClr val="008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8" name="Freeform 20"/>
          <p:cNvSpPr>
            <a:spLocks/>
          </p:cNvSpPr>
          <p:nvPr/>
        </p:nvSpPr>
        <p:spPr bwMode="auto">
          <a:xfrm>
            <a:off x="1457325" y="2459038"/>
            <a:ext cx="204788" cy="603250"/>
          </a:xfrm>
          <a:custGeom>
            <a:avLst/>
            <a:gdLst/>
            <a:ahLst/>
            <a:cxnLst>
              <a:cxn ang="0">
                <a:pos x="125" y="0"/>
              </a:cxn>
              <a:cxn ang="0">
                <a:pos x="129" y="380"/>
              </a:cxn>
              <a:cxn ang="0">
                <a:pos x="0" y="380"/>
              </a:cxn>
              <a:cxn ang="0">
                <a:pos x="0" y="0"/>
              </a:cxn>
              <a:cxn ang="0">
                <a:pos x="129" y="0"/>
              </a:cxn>
              <a:cxn ang="0">
                <a:pos x="129" y="0"/>
              </a:cxn>
            </a:cxnLst>
            <a:rect l="0" t="0" r="r" b="b"/>
            <a:pathLst>
              <a:path w="129" h="380">
                <a:moveTo>
                  <a:pt x="125" y="0"/>
                </a:moveTo>
                <a:lnTo>
                  <a:pt x="129" y="380"/>
                </a:lnTo>
                <a:lnTo>
                  <a:pt x="0" y="380"/>
                </a:lnTo>
                <a:lnTo>
                  <a:pt x="0" y="0"/>
                </a:lnTo>
                <a:lnTo>
                  <a:pt x="129" y="0"/>
                </a:lnTo>
                <a:lnTo>
                  <a:pt x="129" y="0"/>
                </a:lnTo>
              </a:path>
            </a:pathLst>
          </a:custGeom>
          <a:solidFill>
            <a:srgbClr val="99CC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9" name="Line 21"/>
          <p:cNvSpPr>
            <a:spLocks noChangeShapeType="1"/>
          </p:cNvSpPr>
          <p:nvPr/>
        </p:nvSpPr>
        <p:spPr bwMode="auto">
          <a:xfrm flipV="1">
            <a:off x="1317625" y="2439988"/>
            <a:ext cx="6350" cy="615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0" name="Freeform 22"/>
          <p:cNvSpPr>
            <a:spLocks/>
          </p:cNvSpPr>
          <p:nvPr/>
        </p:nvSpPr>
        <p:spPr bwMode="auto">
          <a:xfrm>
            <a:off x="1281113" y="2332038"/>
            <a:ext cx="79375" cy="133350"/>
          </a:xfrm>
          <a:custGeom>
            <a:avLst/>
            <a:gdLst/>
            <a:ahLst/>
            <a:cxnLst>
              <a:cxn ang="0">
                <a:pos x="46" y="84"/>
              </a:cxn>
              <a:cxn ang="0">
                <a:pos x="27" y="0"/>
              </a:cxn>
              <a:cxn ang="0">
                <a:pos x="0" y="84"/>
              </a:cxn>
              <a:cxn ang="0">
                <a:pos x="50" y="84"/>
              </a:cxn>
              <a:cxn ang="0">
                <a:pos x="50" y="84"/>
              </a:cxn>
              <a:cxn ang="0">
                <a:pos x="46" y="84"/>
              </a:cxn>
            </a:cxnLst>
            <a:rect l="0" t="0" r="r" b="b"/>
            <a:pathLst>
              <a:path w="50" h="84">
                <a:moveTo>
                  <a:pt x="46" y="84"/>
                </a:moveTo>
                <a:lnTo>
                  <a:pt x="27" y="0"/>
                </a:lnTo>
                <a:lnTo>
                  <a:pt x="0" y="84"/>
                </a:lnTo>
                <a:lnTo>
                  <a:pt x="50" y="84"/>
                </a:lnTo>
                <a:lnTo>
                  <a:pt x="50" y="84"/>
                </a:lnTo>
                <a:lnTo>
                  <a:pt x="46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1" name="Rectangle 23"/>
          <p:cNvSpPr>
            <a:spLocks noChangeArrowheads="1"/>
          </p:cNvSpPr>
          <p:nvPr/>
        </p:nvSpPr>
        <p:spPr bwMode="auto">
          <a:xfrm>
            <a:off x="357188" y="2692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Broadcast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9512" name="Line 24"/>
          <p:cNvSpPr>
            <a:spLocks noChangeShapeType="1"/>
          </p:cNvSpPr>
          <p:nvPr/>
        </p:nvSpPr>
        <p:spPr bwMode="auto">
          <a:xfrm>
            <a:off x="1831975" y="1612900"/>
            <a:ext cx="6350" cy="287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3" name="Rectangle 25"/>
          <p:cNvSpPr>
            <a:spLocks noChangeArrowheads="1"/>
          </p:cNvSpPr>
          <p:nvPr/>
        </p:nvSpPr>
        <p:spPr bwMode="auto">
          <a:xfrm>
            <a:off x="949325" y="3521075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Host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9514" name="Cloud"/>
          <p:cNvSpPr>
            <a:spLocks noChangeAspect="1" noEditPoints="1" noChangeArrowheads="1"/>
          </p:cNvSpPr>
          <p:nvPr/>
        </p:nvSpPr>
        <p:spPr bwMode="auto">
          <a:xfrm>
            <a:off x="3328987" y="1495425"/>
            <a:ext cx="1797195" cy="10731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dirty="0"/>
              <a:t>Other Networks</a:t>
            </a:r>
          </a:p>
        </p:txBody>
      </p:sp>
      <p:sp>
        <p:nvSpPr>
          <p:cNvPr id="319515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452688" y="2647950"/>
            <a:ext cx="6400800" cy="35179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Layered on top of UDP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When a host “wakes up”, it sends a DHCPDISCOVER message (</a:t>
            </a:r>
            <a:r>
              <a:rPr lang="en-US" sz="1800" dirty="0" err="1"/>
              <a:t>ip</a:t>
            </a:r>
            <a:r>
              <a:rPr lang="en-US" sz="1800" dirty="0"/>
              <a:t> destination address 255.255.255.255)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 contains host’s physical address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Either the DHCP server or a DHCP relay agent receives the message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DHCP relay agent, it forwards the message to the DHCP server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Server replies with an IP number and configuration information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What happens if a host turns itself off without releasing the address?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716FF1-CD72-4EAD-B824-C2623C0145BB}" type="slidenum">
              <a:rPr lang="en-US"/>
              <a:pPr/>
              <a:t>36</a:t>
            </a:fld>
            <a:endParaRPr lang="en-US"/>
          </a:p>
        </p:txBody>
      </p:sp>
      <p:sp>
        <p:nvSpPr>
          <p:cNvPr id="327682" name="Freeform 2"/>
          <p:cNvSpPr>
            <a:spLocks/>
          </p:cNvSpPr>
          <p:nvPr/>
        </p:nvSpPr>
        <p:spPr bwMode="auto">
          <a:xfrm>
            <a:off x="5273675" y="1685925"/>
            <a:ext cx="755650" cy="603250"/>
          </a:xfrm>
          <a:custGeom>
            <a:avLst/>
            <a:gdLst/>
            <a:ahLst/>
            <a:cxnLst>
              <a:cxn ang="0">
                <a:pos x="472" y="376"/>
              </a:cxn>
              <a:cxn ang="0">
                <a:pos x="0" y="380"/>
              </a:cxn>
              <a:cxn ang="0">
                <a:pos x="0" y="0"/>
              </a:cxn>
              <a:cxn ang="0">
                <a:pos x="476" y="0"/>
              </a:cxn>
              <a:cxn ang="0">
                <a:pos x="476" y="380"/>
              </a:cxn>
              <a:cxn ang="0">
                <a:pos x="476" y="380"/>
              </a:cxn>
            </a:cxnLst>
            <a:rect l="0" t="0" r="r" b="b"/>
            <a:pathLst>
              <a:path w="476" h="380">
                <a:moveTo>
                  <a:pt x="472" y="376"/>
                </a:moveTo>
                <a:lnTo>
                  <a:pt x="0" y="380"/>
                </a:lnTo>
                <a:lnTo>
                  <a:pt x="0" y="0"/>
                </a:lnTo>
                <a:lnTo>
                  <a:pt x="476" y="0"/>
                </a:lnTo>
                <a:lnTo>
                  <a:pt x="476" y="380"/>
                </a:lnTo>
                <a:lnTo>
                  <a:pt x="476" y="380"/>
                </a:lnTo>
              </a:path>
            </a:pathLst>
          </a:custGeom>
          <a:solidFill>
            <a:srgbClr val="00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83" name="Freeform 3"/>
          <p:cNvSpPr>
            <a:spLocks/>
          </p:cNvSpPr>
          <p:nvPr/>
        </p:nvSpPr>
        <p:spPr bwMode="auto">
          <a:xfrm>
            <a:off x="2181225" y="1685925"/>
            <a:ext cx="755650" cy="603250"/>
          </a:xfrm>
          <a:custGeom>
            <a:avLst/>
            <a:gdLst/>
            <a:ahLst/>
            <a:cxnLst>
              <a:cxn ang="0">
                <a:pos x="476" y="376"/>
              </a:cxn>
              <a:cxn ang="0">
                <a:pos x="0" y="380"/>
              </a:cxn>
              <a:cxn ang="0">
                <a:pos x="0" y="0"/>
              </a:cxn>
              <a:cxn ang="0">
                <a:pos x="476" y="0"/>
              </a:cxn>
              <a:cxn ang="0">
                <a:pos x="476" y="380"/>
              </a:cxn>
              <a:cxn ang="0">
                <a:pos x="476" y="380"/>
              </a:cxn>
            </a:cxnLst>
            <a:rect l="0" t="0" r="r" b="b"/>
            <a:pathLst>
              <a:path w="476" h="380">
                <a:moveTo>
                  <a:pt x="476" y="376"/>
                </a:moveTo>
                <a:lnTo>
                  <a:pt x="0" y="380"/>
                </a:lnTo>
                <a:lnTo>
                  <a:pt x="0" y="0"/>
                </a:lnTo>
                <a:lnTo>
                  <a:pt x="476" y="0"/>
                </a:lnTo>
                <a:lnTo>
                  <a:pt x="476" y="380"/>
                </a:lnTo>
                <a:lnTo>
                  <a:pt x="476" y="380"/>
                </a:lnTo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229600" cy="685800"/>
          </a:xfrm>
        </p:spPr>
        <p:txBody>
          <a:bodyPr/>
          <a:lstStyle/>
          <a:p>
            <a:r>
              <a:rPr lang="en-US"/>
              <a:t>DHCP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2266950" y="1746250"/>
            <a:ext cx="57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DHCP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2344738" y="1987550"/>
            <a:ext cx="439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relay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5357813" y="1746250"/>
            <a:ext cx="573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DHCP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5389563" y="1987550"/>
            <a:ext cx="565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server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>
            <a:off x="4959350" y="1981200"/>
            <a:ext cx="30797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90" name="Line 10"/>
          <p:cNvSpPr>
            <a:spLocks noChangeShapeType="1"/>
          </p:cNvSpPr>
          <p:nvPr/>
        </p:nvSpPr>
        <p:spPr bwMode="auto">
          <a:xfrm>
            <a:off x="2930525" y="1981200"/>
            <a:ext cx="32067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91" name="Line 11"/>
          <p:cNvSpPr>
            <a:spLocks noChangeShapeType="1"/>
          </p:cNvSpPr>
          <p:nvPr/>
        </p:nvSpPr>
        <p:spPr bwMode="auto">
          <a:xfrm>
            <a:off x="1862138" y="1981200"/>
            <a:ext cx="319087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92" name="Freeform 12"/>
          <p:cNvSpPr>
            <a:spLocks/>
          </p:cNvSpPr>
          <p:nvPr/>
        </p:nvSpPr>
        <p:spPr bwMode="auto">
          <a:xfrm>
            <a:off x="781050" y="3357563"/>
            <a:ext cx="760413" cy="604837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479" y="381"/>
              </a:cxn>
              <a:cxn ang="0">
                <a:pos x="479" y="0"/>
              </a:cxn>
              <a:cxn ang="0">
                <a:pos x="4" y="0"/>
              </a:cxn>
              <a:cxn ang="0">
                <a:pos x="4" y="381"/>
              </a:cxn>
              <a:cxn ang="0">
                <a:pos x="4" y="381"/>
              </a:cxn>
            </a:cxnLst>
            <a:rect l="0" t="0" r="r" b="b"/>
            <a:pathLst>
              <a:path w="479" h="381">
                <a:moveTo>
                  <a:pt x="0" y="381"/>
                </a:moveTo>
                <a:lnTo>
                  <a:pt x="479" y="381"/>
                </a:lnTo>
                <a:lnTo>
                  <a:pt x="479" y="0"/>
                </a:lnTo>
                <a:lnTo>
                  <a:pt x="4" y="0"/>
                </a:lnTo>
                <a:lnTo>
                  <a:pt x="4" y="381"/>
                </a:lnTo>
                <a:lnTo>
                  <a:pt x="4" y="381"/>
                </a:lnTo>
              </a:path>
            </a:pathLst>
          </a:custGeom>
          <a:solidFill>
            <a:srgbClr val="FF9999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 flipH="1">
            <a:off x="1541463" y="3660775"/>
            <a:ext cx="3143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94" name="Freeform 14"/>
          <p:cNvSpPr>
            <a:spLocks/>
          </p:cNvSpPr>
          <p:nvPr/>
        </p:nvSpPr>
        <p:spPr bwMode="auto">
          <a:xfrm>
            <a:off x="3371850" y="1287463"/>
            <a:ext cx="198438" cy="198437"/>
          </a:xfrm>
          <a:custGeom>
            <a:avLst/>
            <a:gdLst/>
            <a:ahLst/>
            <a:cxnLst>
              <a:cxn ang="0">
                <a:pos x="125" y="125"/>
              </a:cxn>
              <a:cxn ang="0">
                <a:pos x="0" y="125"/>
              </a:cxn>
              <a:cxn ang="0">
                <a:pos x="0" y="0"/>
              </a:cxn>
              <a:cxn ang="0">
                <a:pos x="125" y="0"/>
              </a:cxn>
              <a:cxn ang="0">
                <a:pos x="125" y="125"/>
              </a:cxn>
              <a:cxn ang="0">
                <a:pos x="125" y="125"/>
              </a:cxn>
            </a:cxnLst>
            <a:rect l="0" t="0" r="r" b="b"/>
            <a:pathLst>
              <a:path w="125" h="125">
                <a:moveTo>
                  <a:pt x="125" y="125"/>
                </a:moveTo>
                <a:lnTo>
                  <a:pt x="0" y="125"/>
                </a:lnTo>
                <a:lnTo>
                  <a:pt x="0" y="0"/>
                </a:lnTo>
                <a:lnTo>
                  <a:pt x="125" y="0"/>
                </a:lnTo>
                <a:lnTo>
                  <a:pt x="125" y="125"/>
                </a:lnTo>
                <a:lnTo>
                  <a:pt x="125" y="125"/>
                </a:lnTo>
              </a:path>
            </a:pathLst>
          </a:custGeom>
          <a:solidFill>
            <a:srgbClr val="008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95" name="Freeform 15"/>
          <p:cNvSpPr>
            <a:spLocks/>
          </p:cNvSpPr>
          <p:nvPr/>
        </p:nvSpPr>
        <p:spPr bwMode="auto">
          <a:xfrm>
            <a:off x="2767013" y="1287463"/>
            <a:ext cx="604837" cy="198437"/>
          </a:xfrm>
          <a:custGeom>
            <a:avLst/>
            <a:gdLst/>
            <a:ahLst/>
            <a:cxnLst>
              <a:cxn ang="0">
                <a:pos x="381" y="125"/>
              </a:cxn>
              <a:cxn ang="0">
                <a:pos x="0" y="125"/>
              </a:cxn>
              <a:cxn ang="0">
                <a:pos x="0" y="0"/>
              </a:cxn>
              <a:cxn ang="0">
                <a:pos x="381" y="0"/>
              </a:cxn>
              <a:cxn ang="0">
                <a:pos x="381" y="125"/>
              </a:cxn>
              <a:cxn ang="0">
                <a:pos x="381" y="125"/>
              </a:cxn>
            </a:cxnLst>
            <a:rect l="0" t="0" r="r" b="b"/>
            <a:pathLst>
              <a:path w="381" h="125">
                <a:moveTo>
                  <a:pt x="381" y="125"/>
                </a:moveTo>
                <a:lnTo>
                  <a:pt x="0" y="125"/>
                </a:lnTo>
                <a:lnTo>
                  <a:pt x="0" y="0"/>
                </a:lnTo>
                <a:lnTo>
                  <a:pt x="381" y="0"/>
                </a:lnTo>
                <a:lnTo>
                  <a:pt x="381" y="125"/>
                </a:lnTo>
                <a:lnTo>
                  <a:pt x="381" y="125"/>
                </a:lnTo>
              </a:path>
            </a:pathLst>
          </a:custGeom>
          <a:solidFill>
            <a:srgbClr val="99CC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>
            <a:off x="2767013" y="1147763"/>
            <a:ext cx="6159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697" name="Freeform 17"/>
          <p:cNvSpPr>
            <a:spLocks/>
          </p:cNvSpPr>
          <p:nvPr/>
        </p:nvSpPr>
        <p:spPr bwMode="auto">
          <a:xfrm>
            <a:off x="3359150" y="1112838"/>
            <a:ext cx="139700" cy="7143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88" y="22"/>
              </a:cxn>
              <a:cxn ang="0">
                <a:pos x="0" y="0"/>
              </a:cxn>
              <a:cxn ang="0">
                <a:pos x="0" y="45"/>
              </a:cxn>
              <a:cxn ang="0">
                <a:pos x="0" y="45"/>
              </a:cxn>
            </a:cxnLst>
            <a:rect l="0" t="0" r="r" b="b"/>
            <a:pathLst>
              <a:path w="88" h="45">
                <a:moveTo>
                  <a:pt x="0" y="45"/>
                </a:moveTo>
                <a:lnTo>
                  <a:pt x="88" y="22"/>
                </a:lnTo>
                <a:lnTo>
                  <a:pt x="0" y="0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2767013" y="809625"/>
            <a:ext cx="676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Unicast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699" name="Freeform 19"/>
          <p:cNvSpPr>
            <a:spLocks/>
          </p:cNvSpPr>
          <p:nvPr/>
        </p:nvSpPr>
        <p:spPr bwMode="auto">
          <a:xfrm>
            <a:off x="1457325" y="2252663"/>
            <a:ext cx="204788" cy="206375"/>
          </a:xfrm>
          <a:custGeom>
            <a:avLst/>
            <a:gdLst/>
            <a:ahLst/>
            <a:cxnLst>
              <a:cxn ang="0">
                <a:pos x="125" y="0"/>
              </a:cxn>
              <a:cxn ang="0">
                <a:pos x="129" y="130"/>
              </a:cxn>
              <a:cxn ang="0">
                <a:pos x="0" y="130"/>
              </a:cxn>
              <a:cxn ang="0">
                <a:pos x="0" y="4"/>
              </a:cxn>
              <a:cxn ang="0">
                <a:pos x="129" y="4"/>
              </a:cxn>
              <a:cxn ang="0">
                <a:pos x="129" y="4"/>
              </a:cxn>
            </a:cxnLst>
            <a:rect l="0" t="0" r="r" b="b"/>
            <a:pathLst>
              <a:path w="129" h="130">
                <a:moveTo>
                  <a:pt x="125" y="0"/>
                </a:moveTo>
                <a:lnTo>
                  <a:pt x="129" y="130"/>
                </a:lnTo>
                <a:lnTo>
                  <a:pt x="0" y="130"/>
                </a:lnTo>
                <a:lnTo>
                  <a:pt x="0" y="4"/>
                </a:lnTo>
                <a:lnTo>
                  <a:pt x="129" y="4"/>
                </a:lnTo>
                <a:lnTo>
                  <a:pt x="129" y="4"/>
                </a:lnTo>
              </a:path>
            </a:pathLst>
          </a:custGeom>
          <a:solidFill>
            <a:srgbClr val="008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00" name="Freeform 20"/>
          <p:cNvSpPr>
            <a:spLocks/>
          </p:cNvSpPr>
          <p:nvPr/>
        </p:nvSpPr>
        <p:spPr bwMode="auto">
          <a:xfrm>
            <a:off x="1457325" y="2459038"/>
            <a:ext cx="204788" cy="603250"/>
          </a:xfrm>
          <a:custGeom>
            <a:avLst/>
            <a:gdLst/>
            <a:ahLst/>
            <a:cxnLst>
              <a:cxn ang="0">
                <a:pos x="125" y="0"/>
              </a:cxn>
              <a:cxn ang="0">
                <a:pos x="129" y="380"/>
              </a:cxn>
              <a:cxn ang="0">
                <a:pos x="0" y="380"/>
              </a:cxn>
              <a:cxn ang="0">
                <a:pos x="0" y="0"/>
              </a:cxn>
              <a:cxn ang="0">
                <a:pos x="129" y="0"/>
              </a:cxn>
              <a:cxn ang="0">
                <a:pos x="129" y="0"/>
              </a:cxn>
            </a:cxnLst>
            <a:rect l="0" t="0" r="r" b="b"/>
            <a:pathLst>
              <a:path w="129" h="380">
                <a:moveTo>
                  <a:pt x="125" y="0"/>
                </a:moveTo>
                <a:lnTo>
                  <a:pt x="129" y="380"/>
                </a:lnTo>
                <a:lnTo>
                  <a:pt x="0" y="380"/>
                </a:lnTo>
                <a:lnTo>
                  <a:pt x="0" y="0"/>
                </a:lnTo>
                <a:lnTo>
                  <a:pt x="129" y="0"/>
                </a:lnTo>
                <a:lnTo>
                  <a:pt x="129" y="0"/>
                </a:lnTo>
              </a:path>
            </a:pathLst>
          </a:custGeom>
          <a:solidFill>
            <a:srgbClr val="99CC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 flipV="1">
            <a:off x="1317625" y="2439988"/>
            <a:ext cx="6350" cy="615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02" name="Freeform 22"/>
          <p:cNvSpPr>
            <a:spLocks/>
          </p:cNvSpPr>
          <p:nvPr/>
        </p:nvSpPr>
        <p:spPr bwMode="auto">
          <a:xfrm>
            <a:off x="1281113" y="2332038"/>
            <a:ext cx="79375" cy="133350"/>
          </a:xfrm>
          <a:custGeom>
            <a:avLst/>
            <a:gdLst/>
            <a:ahLst/>
            <a:cxnLst>
              <a:cxn ang="0">
                <a:pos x="46" y="84"/>
              </a:cxn>
              <a:cxn ang="0">
                <a:pos x="27" y="0"/>
              </a:cxn>
              <a:cxn ang="0">
                <a:pos x="0" y="84"/>
              </a:cxn>
              <a:cxn ang="0">
                <a:pos x="50" y="84"/>
              </a:cxn>
              <a:cxn ang="0">
                <a:pos x="50" y="84"/>
              </a:cxn>
              <a:cxn ang="0">
                <a:pos x="46" y="84"/>
              </a:cxn>
            </a:cxnLst>
            <a:rect l="0" t="0" r="r" b="b"/>
            <a:pathLst>
              <a:path w="50" h="84">
                <a:moveTo>
                  <a:pt x="46" y="84"/>
                </a:moveTo>
                <a:lnTo>
                  <a:pt x="27" y="0"/>
                </a:lnTo>
                <a:lnTo>
                  <a:pt x="0" y="84"/>
                </a:lnTo>
                <a:lnTo>
                  <a:pt x="50" y="84"/>
                </a:lnTo>
                <a:lnTo>
                  <a:pt x="50" y="84"/>
                </a:lnTo>
                <a:lnTo>
                  <a:pt x="46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03" name="Rectangle 23"/>
          <p:cNvSpPr>
            <a:spLocks noChangeArrowheads="1"/>
          </p:cNvSpPr>
          <p:nvPr/>
        </p:nvSpPr>
        <p:spPr bwMode="auto">
          <a:xfrm>
            <a:off x="357188" y="26924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Broadcast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704" name="Line 24"/>
          <p:cNvSpPr>
            <a:spLocks noChangeShapeType="1"/>
          </p:cNvSpPr>
          <p:nvPr/>
        </p:nvSpPr>
        <p:spPr bwMode="auto">
          <a:xfrm>
            <a:off x="1831975" y="1612900"/>
            <a:ext cx="6350" cy="287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05" name="Rectangle 25"/>
          <p:cNvSpPr>
            <a:spLocks noChangeArrowheads="1"/>
          </p:cNvSpPr>
          <p:nvPr/>
        </p:nvSpPr>
        <p:spPr bwMode="auto">
          <a:xfrm>
            <a:off x="949325" y="3521075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Host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706" name="Cloud"/>
          <p:cNvSpPr>
            <a:spLocks noChangeAspect="1" noEditPoints="1" noChangeArrowheads="1"/>
          </p:cNvSpPr>
          <p:nvPr/>
        </p:nvSpPr>
        <p:spPr bwMode="auto">
          <a:xfrm>
            <a:off x="3245861" y="1495425"/>
            <a:ext cx="1797194" cy="10731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/>
              <a:t>Other Networks</a:t>
            </a:r>
          </a:p>
        </p:txBody>
      </p:sp>
      <p:sp>
        <p:nvSpPr>
          <p:cNvPr id="32770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443452" y="2518641"/>
            <a:ext cx="6400800" cy="3517900"/>
          </a:xfrm>
          <a:noFill/>
          <a:ln/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DHCPDISCOVER (</a:t>
            </a:r>
            <a:r>
              <a:rPr lang="en-US" sz="1800" dirty="0">
                <a:solidFill>
                  <a:srgbClr val="003CB4"/>
                </a:solidFill>
              </a:rPr>
              <a:t>looks for server</a:t>
            </a:r>
            <a:r>
              <a:rPr lang="en-US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Host </a:t>
            </a:r>
            <a:r>
              <a:rPr lang="en-US" sz="1600" b="1" dirty="0"/>
              <a:t>broadcasts</a:t>
            </a:r>
            <a:r>
              <a:rPr lang="en-US" sz="1600" dirty="0"/>
              <a:t> a DHCPDISCOVER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Relay </a:t>
            </a:r>
            <a:r>
              <a:rPr lang="en-US" sz="1600" dirty="0" err="1" smtClean="0"/>
              <a:t>unicasts</a:t>
            </a:r>
            <a:r>
              <a:rPr lang="en-US" sz="1600" dirty="0" smtClean="0"/>
              <a:t> the </a:t>
            </a:r>
            <a:r>
              <a:rPr lang="en-US" sz="1600" dirty="0"/>
              <a:t>DHCPDISCOVER to server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DHCPOFFER (</a:t>
            </a:r>
            <a:r>
              <a:rPr lang="en-US" sz="1800" dirty="0">
                <a:solidFill>
                  <a:srgbClr val="003CB4"/>
                </a:solidFill>
              </a:rPr>
              <a:t>server offers IP address</a:t>
            </a:r>
            <a:r>
              <a:rPr lang="en-US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Server </a:t>
            </a:r>
            <a:r>
              <a:rPr lang="en-US" sz="1600" dirty="0" err="1"/>
              <a:t>unicasts</a:t>
            </a:r>
            <a:r>
              <a:rPr lang="en-US" sz="1600" dirty="0"/>
              <a:t> DHCPOFFER to relay’s IP address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Relay </a:t>
            </a:r>
            <a:r>
              <a:rPr lang="en-US" sz="1600" b="1" dirty="0"/>
              <a:t>broadcasts</a:t>
            </a:r>
            <a:r>
              <a:rPr lang="en-US" sz="1600" dirty="0"/>
              <a:t> DHCPOFFER to host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DHCPREQUEST (</a:t>
            </a:r>
            <a:r>
              <a:rPr lang="en-US" sz="1800" dirty="0">
                <a:solidFill>
                  <a:srgbClr val="003CB4"/>
                </a:solidFill>
              </a:rPr>
              <a:t>hosts requests offered IP address</a:t>
            </a:r>
            <a:r>
              <a:rPr lang="en-US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Host </a:t>
            </a:r>
            <a:r>
              <a:rPr lang="en-US" sz="1600" b="1" dirty="0"/>
              <a:t>broadcasts</a:t>
            </a:r>
            <a:r>
              <a:rPr lang="en-US" sz="1600" dirty="0"/>
              <a:t> DHCPREQUEST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Relay </a:t>
            </a:r>
            <a:r>
              <a:rPr lang="en-US" sz="1600" dirty="0" err="1"/>
              <a:t>unicasts</a:t>
            </a:r>
            <a:r>
              <a:rPr lang="en-US" sz="1600" dirty="0"/>
              <a:t> DHCPREQUEST to server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DHCPACK (</a:t>
            </a:r>
            <a:r>
              <a:rPr lang="en-US" sz="1800" dirty="0">
                <a:solidFill>
                  <a:srgbClr val="003CB4"/>
                </a:solidFill>
              </a:rPr>
              <a:t>server </a:t>
            </a:r>
            <a:r>
              <a:rPr lang="en-US" sz="1800" dirty="0" err="1">
                <a:solidFill>
                  <a:srgbClr val="003CB4"/>
                </a:solidFill>
              </a:rPr>
              <a:t>acks</a:t>
            </a:r>
            <a:r>
              <a:rPr lang="en-US" sz="1800" dirty="0">
                <a:solidFill>
                  <a:srgbClr val="003CB4"/>
                </a:solidFill>
              </a:rPr>
              <a:t>, i.e. grants, IP address</a:t>
            </a:r>
            <a:r>
              <a:rPr lang="en-US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Server </a:t>
            </a:r>
            <a:r>
              <a:rPr lang="en-US" sz="1600" dirty="0" err="1"/>
              <a:t>unicasts</a:t>
            </a:r>
            <a:r>
              <a:rPr lang="en-US" sz="1600" dirty="0"/>
              <a:t> DHCPACK to relay’s IP address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Relay </a:t>
            </a:r>
            <a:r>
              <a:rPr lang="en-US" sz="1600" b="1" dirty="0"/>
              <a:t>broadcasts</a:t>
            </a:r>
            <a:r>
              <a:rPr lang="en-US" sz="1600" dirty="0"/>
              <a:t> DHCPACK to host</a:t>
            </a:r>
          </a:p>
        </p:txBody>
      </p:sp>
      <p:sp>
        <p:nvSpPr>
          <p:cNvPr id="327708" name="Line 28"/>
          <p:cNvSpPr>
            <a:spLocks noChangeShapeType="1"/>
          </p:cNvSpPr>
          <p:nvPr/>
        </p:nvSpPr>
        <p:spPr bwMode="auto">
          <a:xfrm>
            <a:off x="1308100" y="24257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75D65-3604-4480-A346-6C9F254EAD24}" type="slidenum">
              <a:rPr lang="en-US"/>
              <a:pPr/>
              <a:t>37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Microsoft’s web site</a:t>
            </a:r>
          </a:p>
        </p:txBody>
      </p:sp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50975"/>
            <a:ext cx="94329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809625" y="4354513"/>
            <a:ext cx="818515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Ethernet broadcasts are used to let other servers (if any) know of the exchange</a:t>
            </a:r>
          </a:p>
          <a:p>
            <a:r>
              <a:rPr lang="en-US"/>
              <a:t>occurring between the host and the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A0B7C-E540-4EE9-9918-7B3D4B122349}" type="slidenum">
              <a:rPr lang="en-US"/>
              <a:pPr/>
              <a:t>38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522288"/>
            <a:ext cx="8305800" cy="595312"/>
          </a:xfrm>
        </p:spPr>
        <p:txBody>
          <a:bodyPr/>
          <a:lstStyle/>
          <a:p>
            <a:r>
              <a:rPr lang="en-US" sz="2900"/>
              <a:t>Internet Control Message Protocol (ICMP)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 companion protocol</a:t>
            </a:r>
          </a:p>
          <a:p>
            <a:pPr lvl="1"/>
            <a:r>
              <a:rPr lang="en-US"/>
              <a:t>Handles error and control messages</a:t>
            </a:r>
          </a:p>
        </p:txBody>
      </p:sp>
      <p:grpSp>
        <p:nvGrpSpPr>
          <p:cNvPr id="320517" name="Group 5"/>
          <p:cNvGrpSpPr>
            <a:grpSpLocks/>
          </p:cNvGrpSpPr>
          <p:nvPr/>
        </p:nvGrpSpPr>
        <p:grpSpPr bwMode="auto">
          <a:xfrm>
            <a:off x="1077913" y="3033713"/>
            <a:ext cx="6400800" cy="1884362"/>
            <a:chOff x="1104" y="2605"/>
            <a:chExt cx="4032" cy="1187"/>
          </a:xfrm>
        </p:grpSpPr>
        <p:grpSp>
          <p:nvGrpSpPr>
            <p:cNvPr id="320518" name="Group 6"/>
            <p:cNvGrpSpPr>
              <a:grpSpLocks/>
            </p:cNvGrpSpPr>
            <p:nvPr/>
          </p:nvGrpSpPr>
          <p:grpSpPr bwMode="auto">
            <a:xfrm>
              <a:off x="1149" y="3622"/>
              <a:ext cx="3942" cy="170"/>
              <a:chOff x="1149" y="3622"/>
              <a:chExt cx="3942" cy="170"/>
            </a:xfrm>
          </p:grpSpPr>
          <p:sp>
            <p:nvSpPr>
              <p:cNvPr id="320519" name="Rectangle 7"/>
              <p:cNvSpPr>
                <a:spLocks noChangeArrowheads="1"/>
              </p:cNvSpPr>
              <p:nvPr/>
            </p:nvSpPr>
            <p:spPr bwMode="auto">
              <a:xfrm>
                <a:off x="4464" y="3622"/>
                <a:ext cx="627" cy="17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Modem</a:t>
                </a:r>
              </a:p>
            </p:txBody>
          </p:sp>
          <p:sp>
            <p:nvSpPr>
              <p:cNvPr id="320520" name="Rectangle 8"/>
              <p:cNvSpPr>
                <a:spLocks noChangeArrowheads="1"/>
              </p:cNvSpPr>
              <p:nvPr/>
            </p:nvSpPr>
            <p:spPr bwMode="auto">
              <a:xfrm>
                <a:off x="3299" y="3622"/>
                <a:ext cx="627" cy="17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ATM</a:t>
                </a:r>
              </a:p>
            </p:txBody>
          </p:sp>
          <p:sp>
            <p:nvSpPr>
              <p:cNvPr id="320521" name="Rectangle 9"/>
              <p:cNvSpPr>
                <a:spLocks noChangeArrowheads="1"/>
              </p:cNvSpPr>
              <p:nvPr/>
            </p:nvSpPr>
            <p:spPr bwMode="auto">
              <a:xfrm>
                <a:off x="2224" y="3622"/>
                <a:ext cx="627" cy="17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FDDI</a:t>
                </a:r>
              </a:p>
            </p:txBody>
          </p:sp>
          <p:sp>
            <p:nvSpPr>
              <p:cNvPr id="320522" name="Rectangle 10"/>
              <p:cNvSpPr>
                <a:spLocks noChangeArrowheads="1"/>
              </p:cNvSpPr>
              <p:nvPr/>
            </p:nvSpPr>
            <p:spPr bwMode="auto">
              <a:xfrm>
                <a:off x="1149" y="3622"/>
                <a:ext cx="627" cy="17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Ethernet</a:t>
                </a:r>
              </a:p>
            </p:txBody>
          </p:sp>
        </p:grpSp>
        <p:grpSp>
          <p:nvGrpSpPr>
            <p:cNvPr id="320523" name="Group 11"/>
            <p:cNvGrpSpPr>
              <a:grpSpLocks/>
            </p:cNvGrpSpPr>
            <p:nvPr/>
          </p:nvGrpSpPr>
          <p:grpSpPr bwMode="auto">
            <a:xfrm>
              <a:off x="1104" y="2605"/>
              <a:ext cx="4032" cy="339"/>
              <a:chOff x="1104" y="2605"/>
              <a:chExt cx="4032" cy="339"/>
            </a:xfrm>
          </p:grpSpPr>
          <p:sp>
            <p:nvSpPr>
              <p:cNvPr id="320524" name="Rectangle 12"/>
              <p:cNvSpPr>
                <a:spLocks noChangeArrowheads="1"/>
              </p:cNvSpPr>
              <p:nvPr/>
            </p:nvSpPr>
            <p:spPr bwMode="auto">
              <a:xfrm>
                <a:off x="1104" y="2605"/>
                <a:ext cx="627" cy="170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FTP</a:t>
                </a:r>
              </a:p>
            </p:txBody>
          </p:sp>
          <p:sp>
            <p:nvSpPr>
              <p:cNvPr id="320525" name="Rectangle 13"/>
              <p:cNvSpPr>
                <a:spLocks noChangeArrowheads="1"/>
              </p:cNvSpPr>
              <p:nvPr/>
            </p:nvSpPr>
            <p:spPr bwMode="auto">
              <a:xfrm>
                <a:off x="4509" y="2605"/>
                <a:ext cx="627" cy="170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TFTP</a:t>
                </a:r>
              </a:p>
            </p:txBody>
          </p:sp>
          <p:sp>
            <p:nvSpPr>
              <p:cNvPr id="320526" name="Rectangle 14"/>
              <p:cNvSpPr>
                <a:spLocks noChangeArrowheads="1"/>
              </p:cNvSpPr>
              <p:nvPr/>
            </p:nvSpPr>
            <p:spPr bwMode="auto">
              <a:xfrm>
                <a:off x="3389" y="2605"/>
                <a:ext cx="627" cy="170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NV</a:t>
                </a:r>
              </a:p>
            </p:txBody>
          </p:sp>
          <p:sp>
            <p:nvSpPr>
              <p:cNvPr id="320527" name="Rectangle 15"/>
              <p:cNvSpPr>
                <a:spLocks noChangeArrowheads="1"/>
              </p:cNvSpPr>
              <p:nvPr/>
            </p:nvSpPr>
            <p:spPr bwMode="auto">
              <a:xfrm>
                <a:off x="2224" y="2605"/>
                <a:ext cx="627" cy="170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HTTP</a:t>
                </a:r>
              </a:p>
            </p:txBody>
          </p:sp>
          <p:sp>
            <p:nvSpPr>
              <p:cNvPr id="320528" name="Line 16"/>
              <p:cNvSpPr>
                <a:spLocks noChangeShapeType="1"/>
              </p:cNvSpPr>
              <p:nvPr/>
            </p:nvSpPr>
            <p:spPr bwMode="auto">
              <a:xfrm>
                <a:off x="1418" y="2775"/>
                <a:ext cx="537" cy="1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0529" name="Line 17"/>
              <p:cNvSpPr>
                <a:spLocks noChangeShapeType="1"/>
              </p:cNvSpPr>
              <p:nvPr/>
            </p:nvSpPr>
            <p:spPr bwMode="auto">
              <a:xfrm flipH="1">
                <a:off x="1955" y="2775"/>
                <a:ext cx="583" cy="1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0530" name="Line 18"/>
              <p:cNvSpPr>
                <a:spLocks noChangeShapeType="1"/>
              </p:cNvSpPr>
              <p:nvPr/>
            </p:nvSpPr>
            <p:spPr bwMode="auto">
              <a:xfrm>
                <a:off x="3702" y="2775"/>
                <a:ext cx="538" cy="1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0531" name="Line 19"/>
              <p:cNvSpPr>
                <a:spLocks noChangeShapeType="1"/>
              </p:cNvSpPr>
              <p:nvPr/>
            </p:nvSpPr>
            <p:spPr bwMode="auto">
              <a:xfrm flipH="1">
                <a:off x="4240" y="2775"/>
                <a:ext cx="582" cy="1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20532" name="Group 20"/>
            <p:cNvGrpSpPr>
              <a:grpSpLocks/>
            </p:cNvGrpSpPr>
            <p:nvPr/>
          </p:nvGrpSpPr>
          <p:grpSpPr bwMode="auto">
            <a:xfrm>
              <a:off x="1642" y="2944"/>
              <a:ext cx="2912" cy="283"/>
              <a:chOff x="1642" y="2944"/>
              <a:chExt cx="2912" cy="283"/>
            </a:xfrm>
          </p:grpSpPr>
          <p:sp>
            <p:nvSpPr>
              <p:cNvPr id="320533" name="Rectangle 21"/>
              <p:cNvSpPr>
                <a:spLocks noChangeArrowheads="1"/>
              </p:cNvSpPr>
              <p:nvPr/>
            </p:nvSpPr>
            <p:spPr bwMode="auto">
              <a:xfrm>
                <a:off x="1642" y="2944"/>
                <a:ext cx="627" cy="170"/>
              </a:xfrm>
              <a:prstGeom prst="rect">
                <a:avLst/>
              </a:prstGeom>
              <a:solidFill>
                <a:srgbClr val="BFADD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TCP</a:t>
                </a:r>
              </a:p>
            </p:txBody>
          </p:sp>
          <p:sp>
            <p:nvSpPr>
              <p:cNvPr id="320534" name="Rectangle 22"/>
              <p:cNvSpPr>
                <a:spLocks noChangeArrowheads="1"/>
              </p:cNvSpPr>
              <p:nvPr/>
            </p:nvSpPr>
            <p:spPr bwMode="auto">
              <a:xfrm>
                <a:off x="3926" y="2944"/>
                <a:ext cx="628" cy="170"/>
              </a:xfrm>
              <a:prstGeom prst="rect">
                <a:avLst/>
              </a:prstGeom>
              <a:solidFill>
                <a:srgbClr val="BFADD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UDP</a:t>
                </a:r>
              </a:p>
            </p:txBody>
          </p:sp>
          <p:sp>
            <p:nvSpPr>
              <p:cNvPr id="320535" name="Line 23"/>
              <p:cNvSpPr>
                <a:spLocks noChangeShapeType="1"/>
              </p:cNvSpPr>
              <p:nvPr/>
            </p:nvSpPr>
            <p:spPr bwMode="auto">
              <a:xfrm>
                <a:off x="1955" y="3114"/>
                <a:ext cx="1075" cy="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0536" name="Line 24"/>
              <p:cNvSpPr>
                <a:spLocks noChangeShapeType="1"/>
              </p:cNvSpPr>
              <p:nvPr/>
            </p:nvSpPr>
            <p:spPr bwMode="auto">
              <a:xfrm flipH="1">
                <a:off x="3075" y="3114"/>
                <a:ext cx="1165" cy="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20537" name="Group 25"/>
            <p:cNvGrpSpPr>
              <a:grpSpLocks/>
            </p:cNvGrpSpPr>
            <p:nvPr/>
          </p:nvGrpSpPr>
          <p:grpSpPr bwMode="auto">
            <a:xfrm>
              <a:off x="1418" y="3227"/>
              <a:ext cx="3315" cy="395"/>
              <a:chOff x="1418" y="3227"/>
              <a:chExt cx="3315" cy="395"/>
            </a:xfrm>
          </p:grpSpPr>
          <p:sp>
            <p:nvSpPr>
              <p:cNvPr id="320538" name="Rectangle 26"/>
              <p:cNvSpPr>
                <a:spLocks noChangeArrowheads="1"/>
              </p:cNvSpPr>
              <p:nvPr/>
            </p:nvSpPr>
            <p:spPr bwMode="auto">
              <a:xfrm>
                <a:off x="2762" y="3227"/>
                <a:ext cx="627" cy="169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/>
                  <a:t>IP</a:t>
                </a:r>
              </a:p>
            </p:txBody>
          </p:sp>
          <p:sp>
            <p:nvSpPr>
              <p:cNvPr id="320539" name="Line 27"/>
              <p:cNvSpPr>
                <a:spLocks noChangeShapeType="1"/>
              </p:cNvSpPr>
              <p:nvPr/>
            </p:nvSpPr>
            <p:spPr bwMode="auto">
              <a:xfrm flipH="1">
                <a:off x="1418" y="3396"/>
                <a:ext cx="1657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0540" name="Line 28"/>
              <p:cNvSpPr>
                <a:spLocks noChangeShapeType="1"/>
              </p:cNvSpPr>
              <p:nvPr/>
            </p:nvSpPr>
            <p:spPr bwMode="auto">
              <a:xfrm flipH="1">
                <a:off x="2538" y="3396"/>
                <a:ext cx="537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0541" name="Line 29"/>
              <p:cNvSpPr>
                <a:spLocks noChangeShapeType="1"/>
              </p:cNvSpPr>
              <p:nvPr/>
            </p:nvSpPr>
            <p:spPr bwMode="auto">
              <a:xfrm>
                <a:off x="3075" y="3396"/>
                <a:ext cx="538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0542" name="Line 30"/>
              <p:cNvSpPr>
                <a:spLocks noChangeShapeType="1"/>
              </p:cNvSpPr>
              <p:nvPr/>
            </p:nvSpPr>
            <p:spPr bwMode="auto">
              <a:xfrm>
                <a:off x="3075" y="3396"/>
                <a:ext cx="1658" cy="2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20543" name="Group 31"/>
          <p:cNvGrpSpPr>
            <a:grpSpLocks/>
          </p:cNvGrpSpPr>
          <p:nvPr/>
        </p:nvGrpSpPr>
        <p:grpSpPr bwMode="auto">
          <a:xfrm>
            <a:off x="4735513" y="4040188"/>
            <a:ext cx="1828800" cy="268287"/>
            <a:chOff x="3408" y="3239"/>
            <a:chExt cx="1152" cy="169"/>
          </a:xfrm>
        </p:grpSpPr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933" y="3239"/>
              <a:ext cx="627" cy="16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ICMP</a:t>
              </a:r>
            </a:p>
          </p:txBody>
        </p:sp>
        <p:sp>
          <p:nvSpPr>
            <p:cNvPr id="320545" name="Line 33"/>
            <p:cNvSpPr>
              <a:spLocks noChangeShapeType="1"/>
            </p:cNvSpPr>
            <p:nvPr/>
          </p:nvSpPr>
          <p:spPr bwMode="auto">
            <a:xfrm>
              <a:off x="3408" y="33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27304E-3A7F-4EBA-A5FB-C9B8239F7B24}" type="slidenum">
              <a:rPr lang="en-US"/>
              <a:pPr/>
              <a:t>39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ICMP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Error Messages</a:t>
            </a:r>
          </a:p>
          <a:p>
            <a:pPr lvl="1"/>
            <a:r>
              <a:rPr lang="en-US"/>
              <a:t>Host unreachable</a:t>
            </a:r>
          </a:p>
          <a:p>
            <a:pPr lvl="1"/>
            <a:r>
              <a:rPr lang="en-US"/>
              <a:t>Reassembly failed</a:t>
            </a:r>
          </a:p>
          <a:p>
            <a:pPr lvl="1"/>
            <a:r>
              <a:rPr lang="en-US"/>
              <a:t>IP checksum failed</a:t>
            </a:r>
          </a:p>
          <a:p>
            <a:pPr lvl="1"/>
            <a:r>
              <a:rPr lang="en-US"/>
              <a:t>TTL exceeded (packet dropped)</a:t>
            </a:r>
          </a:p>
          <a:p>
            <a:pPr lvl="1"/>
            <a:r>
              <a:rPr lang="en-US"/>
              <a:t>Invalid header</a:t>
            </a:r>
          </a:p>
          <a:p>
            <a:r>
              <a:rPr lang="en-US"/>
              <a:t>Control Messages</a:t>
            </a:r>
          </a:p>
          <a:p>
            <a:pPr lvl="1"/>
            <a:r>
              <a:rPr lang="en-US"/>
              <a:t>Echo/ping request and reply</a:t>
            </a:r>
          </a:p>
          <a:p>
            <a:pPr lvl="1"/>
            <a:r>
              <a:rPr lang="en-US"/>
              <a:t>Echo/ping request and reply with timestamps</a:t>
            </a:r>
          </a:p>
          <a:p>
            <a:pPr lvl="1"/>
            <a:r>
              <a:rPr lang="en-US"/>
              <a:t>Route redirect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BE294-50FA-447A-BE83-0FC9CAE454A2}" type="slidenum">
              <a:rPr lang="en-US"/>
              <a:pPr/>
              <a:t>4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 (IP)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2046288"/>
          </a:xfrm>
        </p:spPr>
        <p:txBody>
          <a:bodyPr/>
          <a:lstStyle/>
          <a:p>
            <a:r>
              <a:rPr lang="en-US"/>
              <a:t>Network-level protocol for the Internet</a:t>
            </a:r>
          </a:p>
          <a:p>
            <a:r>
              <a:rPr lang="en-US"/>
              <a:t>Operates on all hosts and routers</a:t>
            </a:r>
          </a:p>
          <a:p>
            <a:r>
              <a:rPr lang="en-US"/>
              <a:t>Protocol stack has an “hourglass” shape</a:t>
            </a:r>
          </a:p>
        </p:txBody>
      </p:sp>
      <p:grpSp>
        <p:nvGrpSpPr>
          <p:cNvPr id="286725" name="Group 5"/>
          <p:cNvGrpSpPr>
            <a:grpSpLocks/>
          </p:cNvGrpSpPr>
          <p:nvPr/>
        </p:nvGrpSpPr>
        <p:grpSpPr bwMode="auto">
          <a:xfrm>
            <a:off x="1290638" y="5130800"/>
            <a:ext cx="6257925" cy="269875"/>
            <a:chOff x="1149" y="3622"/>
            <a:chExt cx="3942" cy="170"/>
          </a:xfrm>
        </p:grpSpPr>
        <p:sp>
          <p:nvSpPr>
            <p:cNvPr id="286726" name="Rectangle 6"/>
            <p:cNvSpPr>
              <a:spLocks noChangeArrowheads="1"/>
            </p:cNvSpPr>
            <p:nvPr/>
          </p:nvSpPr>
          <p:spPr bwMode="auto">
            <a:xfrm>
              <a:off x="4464" y="3622"/>
              <a:ext cx="627" cy="17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 dirty="0" smtClean="0"/>
                <a:t>FDDI</a:t>
              </a:r>
              <a:endParaRPr lang="en-US" sz="1600" dirty="0"/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3299" y="3622"/>
              <a:ext cx="627" cy="17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ATM</a:t>
              </a:r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2224" y="3622"/>
              <a:ext cx="627" cy="17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 dirty="0" smtClean="0"/>
                <a:t>Ethernet-2</a:t>
              </a:r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1149" y="3622"/>
              <a:ext cx="627" cy="17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 dirty="0" smtClean="0"/>
                <a:t>Ethernet-1</a:t>
              </a:r>
              <a:endParaRPr lang="en-US" sz="1600" dirty="0"/>
            </a:p>
          </p:txBody>
        </p:sp>
      </p:grpSp>
      <p:grpSp>
        <p:nvGrpSpPr>
          <p:cNvPr id="286730" name="Group 10"/>
          <p:cNvGrpSpPr>
            <a:grpSpLocks/>
          </p:cNvGrpSpPr>
          <p:nvPr/>
        </p:nvGrpSpPr>
        <p:grpSpPr bwMode="auto">
          <a:xfrm>
            <a:off x="1219200" y="3516313"/>
            <a:ext cx="6400800" cy="538162"/>
            <a:chOff x="1104" y="2605"/>
            <a:chExt cx="4032" cy="339"/>
          </a:xfrm>
        </p:grpSpPr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1104" y="2605"/>
              <a:ext cx="627" cy="17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FTP</a:t>
              </a:r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4509" y="2605"/>
              <a:ext cx="627" cy="17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TFTP</a:t>
              </a:r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3389" y="2605"/>
              <a:ext cx="627" cy="17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NV</a:t>
              </a:r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2224" y="2605"/>
              <a:ext cx="627" cy="17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HTTP</a:t>
              </a:r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>
              <a:off x="1418" y="2775"/>
              <a:ext cx="537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 flipH="1">
              <a:off x="1955" y="2775"/>
              <a:ext cx="583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>
              <a:off x="3702" y="2775"/>
              <a:ext cx="538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H="1">
              <a:off x="4240" y="2775"/>
              <a:ext cx="582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86739" name="Group 19"/>
          <p:cNvGrpSpPr>
            <a:grpSpLocks/>
          </p:cNvGrpSpPr>
          <p:nvPr/>
        </p:nvGrpSpPr>
        <p:grpSpPr bwMode="auto">
          <a:xfrm>
            <a:off x="2073275" y="4054475"/>
            <a:ext cx="4622800" cy="449263"/>
            <a:chOff x="1642" y="2944"/>
            <a:chExt cx="2912" cy="283"/>
          </a:xfrm>
        </p:grpSpPr>
        <p:sp>
          <p:nvSpPr>
            <p:cNvPr id="286740" name="Rectangle 20"/>
            <p:cNvSpPr>
              <a:spLocks noChangeArrowheads="1"/>
            </p:cNvSpPr>
            <p:nvPr/>
          </p:nvSpPr>
          <p:spPr bwMode="auto">
            <a:xfrm>
              <a:off x="1642" y="2944"/>
              <a:ext cx="627" cy="170"/>
            </a:xfrm>
            <a:prstGeom prst="rect">
              <a:avLst/>
            </a:prstGeom>
            <a:solidFill>
              <a:srgbClr val="BFADD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TCP</a:t>
              </a:r>
            </a:p>
          </p:txBody>
        </p:sp>
        <p:sp>
          <p:nvSpPr>
            <p:cNvPr id="286741" name="Rectangle 21"/>
            <p:cNvSpPr>
              <a:spLocks noChangeArrowheads="1"/>
            </p:cNvSpPr>
            <p:nvPr/>
          </p:nvSpPr>
          <p:spPr bwMode="auto">
            <a:xfrm>
              <a:off x="3926" y="2944"/>
              <a:ext cx="628" cy="170"/>
            </a:xfrm>
            <a:prstGeom prst="rect">
              <a:avLst/>
            </a:prstGeom>
            <a:solidFill>
              <a:srgbClr val="BFADD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UDP</a:t>
              </a:r>
            </a:p>
          </p:txBody>
        </p:sp>
        <p:sp>
          <p:nvSpPr>
            <p:cNvPr id="286742" name="Line 22"/>
            <p:cNvSpPr>
              <a:spLocks noChangeShapeType="1"/>
            </p:cNvSpPr>
            <p:nvPr/>
          </p:nvSpPr>
          <p:spPr bwMode="auto">
            <a:xfrm>
              <a:off x="1955" y="3114"/>
              <a:ext cx="1075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743" name="Line 23"/>
            <p:cNvSpPr>
              <a:spLocks noChangeShapeType="1"/>
            </p:cNvSpPr>
            <p:nvPr/>
          </p:nvSpPr>
          <p:spPr bwMode="auto">
            <a:xfrm flipH="1">
              <a:off x="3075" y="3114"/>
              <a:ext cx="1165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86744" name="Group 24"/>
          <p:cNvGrpSpPr>
            <a:grpSpLocks/>
          </p:cNvGrpSpPr>
          <p:nvPr/>
        </p:nvGrpSpPr>
        <p:grpSpPr bwMode="auto">
          <a:xfrm>
            <a:off x="1717675" y="4503738"/>
            <a:ext cx="5262563" cy="627062"/>
            <a:chOff x="1418" y="3227"/>
            <a:chExt cx="3315" cy="395"/>
          </a:xfrm>
        </p:grpSpPr>
        <p:sp>
          <p:nvSpPr>
            <p:cNvPr id="286745" name="Rectangle 25"/>
            <p:cNvSpPr>
              <a:spLocks noChangeArrowheads="1"/>
            </p:cNvSpPr>
            <p:nvPr/>
          </p:nvSpPr>
          <p:spPr bwMode="auto">
            <a:xfrm>
              <a:off x="2762" y="3227"/>
              <a:ext cx="627" cy="169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IP</a:t>
              </a:r>
            </a:p>
          </p:txBody>
        </p:sp>
        <p:sp>
          <p:nvSpPr>
            <p:cNvPr id="286746" name="Line 26"/>
            <p:cNvSpPr>
              <a:spLocks noChangeShapeType="1"/>
            </p:cNvSpPr>
            <p:nvPr/>
          </p:nvSpPr>
          <p:spPr bwMode="auto">
            <a:xfrm flipH="1">
              <a:off x="1418" y="3396"/>
              <a:ext cx="1657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747" name="Line 27"/>
            <p:cNvSpPr>
              <a:spLocks noChangeShapeType="1"/>
            </p:cNvSpPr>
            <p:nvPr/>
          </p:nvSpPr>
          <p:spPr bwMode="auto">
            <a:xfrm flipH="1">
              <a:off x="2538" y="3396"/>
              <a:ext cx="537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748" name="Line 28"/>
            <p:cNvSpPr>
              <a:spLocks noChangeShapeType="1"/>
            </p:cNvSpPr>
            <p:nvPr/>
          </p:nvSpPr>
          <p:spPr bwMode="auto">
            <a:xfrm>
              <a:off x="3075" y="3396"/>
              <a:ext cx="538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749" name="Line 29"/>
            <p:cNvSpPr>
              <a:spLocks noChangeShapeType="1"/>
            </p:cNvSpPr>
            <p:nvPr/>
          </p:nvSpPr>
          <p:spPr bwMode="auto">
            <a:xfrm>
              <a:off x="3075" y="3396"/>
              <a:ext cx="1658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C4C219-D53A-4112-8228-53B7F58BFE1A}" type="slidenum">
              <a:rPr lang="en-US"/>
              <a:pPr/>
              <a:t>5</a:t>
            </a:fld>
            <a:endParaRPr lang="en-US"/>
          </a:p>
        </p:txBody>
      </p:sp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838200" y="1524000"/>
            <a:ext cx="685800" cy="3962400"/>
          </a:xfrm>
          <a:prstGeom prst="rect">
            <a:avLst/>
          </a:prstGeom>
          <a:solidFill>
            <a:srgbClr val="99CCFF"/>
          </a:solidFill>
          <a:ln w="1905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lang="en-US" sz="1400" b="1"/>
              <a:t>H1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1905000" y="3429000"/>
            <a:ext cx="1447800" cy="2057400"/>
          </a:xfrm>
          <a:prstGeom prst="rect">
            <a:avLst/>
          </a:prstGeom>
          <a:solidFill>
            <a:srgbClr val="BFADD3"/>
          </a:solidFill>
          <a:ln w="1905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lang="en-US" sz="1400" b="1"/>
              <a:t>R1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733800" y="3429000"/>
            <a:ext cx="1447800" cy="2057400"/>
          </a:xfrm>
          <a:prstGeom prst="rect">
            <a:avLst/>
          </a:prstGeom>
          <a:solidFill>
            <a:srgbClr val="BFADD3"/>
          </a:solidFill>
          <a:ln w="1905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lang="en-US" sz="1400" b="1"/>
              <a:t>R2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5562600" y="3429000"/>
            <a:ext cx="1447800" cy="2057400"/>
          </a:xfrm>
          <a:prstGeom prst="rect">
            <a:avLst/>
          </a:prstGeom>
          <a:solidFill>
            <a:srgbClr val="BFADD3"/>
          </a:solidFill>
          <a:ln w="1905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lang="en-US" sz="1400" b="1"/>
              <a:t>R3</a:t>
            </a:r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7391400" y="1524000"/>
            <a:ext cx="685800" cy="3962400"/>
          </a:xfrm>
          <a:prstGeom prst="rect">
            <a:avLst/>
          </a:prstGeom>
          <a:solidFill>
            <a:srgbClr val="99CCFF"/>
          </a:solidFill>
          <a:ln w="1905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lang="en-US" sz="1400" b="1"/>
              <a:t>H2</a:t>
            </a:r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Internetworking with IP</a:t>
            </a:r>
          </a:p>
        </p:txBody>
      </p:sp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23622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87753" name="Rectangle 9"/>
          <p:cNvSpPr>
            <a:spLocks noChangeArrowheads="1"/>
          </p:cNvSpPr>
          <p:nvPr/>
        </p:nvSpPr>
        <p:spPr bwMode="auto">
          <a:xfrm>
            <a:off x="9144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87754" name="Rectangle 10"/>
          <p:cNvSpPr>
            <a:spLocks noChangeArrowheads="1"/>
          </p:cNvSpPr>
          <p:nvPr/>
        </p:nvSpPr>
        <p:spPr bwMode="auto">
          <a:xfrm>
            <a:off x="41910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60198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87756" name="Rectangle 12"/>
          <p:cNvSpPr>
            <a:spLocks noChangeArrowheads="1"/>
          </p:cNvSpPr>
          <p:nvPr/>
        </p:nvSpPr>
        <p:spPr bwMode="auto">
          <a:xfrm>
            <a:off x="7467600" y="38100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IP</a:t>
            </a:r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>
            <a:off x="11430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58" name="Line 14"/>
          <p:cNvSpPr>
            <a:spLocks noChangeShapeType="1"/>
          </p:cNvSpPr>
          <p:nvPr/>
        </p:nvSpPr>
        <p:spPr bwMode="auto">
          <a:xfrm>
            <a:off x="7772400" y="4343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59" name="Line 15"/>
          <p:cNvSpPr>
            <a:spLocks noChangeShapeType="1"/>
          </p:cNvSpPr>
          <p:nvPr/>
        </p:nvSpPr>
        <p:spPr bwMode="auto">
          <a:xfrm flipH="1">
            <a:off x="58674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60" name="Line 16"/>
          <p:cNvSpPr>
            <a:spLocks noChangeShapeType="1"/>
          </p:cNvSpPr>
          <p:nvPr/>
        </p:nvSpPr>
        <p:spPr bwMode="auto">
          <a:xfrm>
            <a:off x="64008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61" name="Line 17"/>
          <p:cNvSpPr>
            <a:spLocks noChangeShapeType="1"/>
          </p:cNvSpPr>
          <p:nvPr/>
        </p:nvSpPr>
        <p:spPr bwMode="auto">
          <a:xfrm flipH="1">
            <a:off x="40386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62" name="Line 18"/>
          <p:cNvSpPr>
            <a:spLocks noChangeShapeType="1"/>
          </p:cNvSpPr>
          <p:nvPr/>
        </p:nvSpPr>
        <p:spPr bwMode="auto">
          <a:xfrm>
            <a:off x="45720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63" name="Line 19"/>
          <p:cNvSpPr>
            <a:spLocks noChangeShapeType="1"/>
          </p:cNvSpPr>
          <p:nvPr/>
        </p:nvSpPr>
        <p:spPr bwMode="auto">
          <a:xfrm flipH="1">
            <a:off x="22098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>
            <a:off x="2743200" y="4343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287765" name="Group 21"/>
          <p:cNvGrpSpPr>
            <a:grpSpLocks/>
          </p:cNvGrpSpPr>
          <p:nvPr/>
        </p:nvGrpSpPr>
        <p:grpSpPr bwMode="auto">
          <a:xfrm>
            <a:off x="914400" y="2743200"/>
            <a:ext cx="7086600" cy="533400"/>
            <a:chOff x="864" y="1872"/>
            <a:chExt cx="4464" cy="336"/>
          </a:xfrm>
        </p:grpSpPr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864" y="187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TCP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4992" y="187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TCP</a:t>
              </a:r>
            </a:p>
          </p:txBody>
        </p:sp>
      </p:grp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1143000" y="3276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>
            <a:off x="7772400" y="3276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70" name="Rectangle 26"/>
          <p:cNvSpPr>
            <a:spLocks noChangeArrowheads="1"/>
          </p:cNvSpPr>
          <p:nvPr/>
        </p:nvSpPr>
        <p:spPr bwMode="auto">
          <a:xfrm>
            <a:off x="19812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cxnSp>
        <p:nvCxnSpPr>
          <p:cNvPr id="287771" name="AutoShape 27"/>
          <p:cNvCxnSpPr>
            <a:cxnSpLocks noChangeShapeType="1"/>
            <a:stCxn id="287778" idx="2"/>
            <a:endCxn id="287770" idx="2"/>
          </p:cNvCxnSpPr>
          <p:nvPr/>
        </p:nvCxnSpPr>
        <p:spPr bwMode="auto">
          <a:xfrm rot="16200000" flipH="1">
            <a:off x="1713706" y="4891882"/>
            <a:ext cx="1587" cy="1066800"/>
          </a:xfrm>
          <a:prstGeom prst="bentConnector3">
            <a:avLst>
              <a:gd name="adj1" fmla="val 135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87772" name="Rectangle 28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FDDI</a:t>
            </a:r>
          </a:p>
        </p:txBody>
      </p:sp>
      <p:sp>
        <p:nvSpPr>
          <p:cNvPr id="287773" name="Rectangle 29"/>
          <p:cNvSpPr>
            <a:spLocks noChangeArrowheads="1"/>
          </p:cNvSpPr>
          <p:nvPr/>
        </p:nvSpPr>
        <p:spPr bwMode="auto">
          <a:xfrm>
            <a:off x="38100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FDDI</a:t>
            </a:r>
          </a:p>
        </p:txBody>
      </p:sp>
      <p:cxnSp>
        <p:nvCxnSpPr>
          <p:cNvPr id="287774" name="AutoShape 30"/>
          <p:cNvCxnSpPr>
            <a:cxnSpLocks noChangeShapeType="1"/>
            <a:stCxn id="287772" idx="2"/>
            <a:endCxn id="287773" idx="2"/>
          </p:cNvCxnSpPr>
          <p:nvPr/>
        </p:nvCxnSpPr>
        <p:spPr bwMode="auto">
          <a:xfrm rot="16200000" flipH="1">
            <a:off x="3542506" y="4891882"/>
            <a:ext cx="1587" cy="1066800"/>
          </a:xfrm>
          <a:prstGeom prst="bentConnector3">
            <a:avLst>
              <a:gd name="adj1" fmla="val 135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87775" name="Rectangle 31"/>
          <p:cNvSpPr>
            <a:spLocks noChangeArrowheads="1"/>
          </p:cNvSpPr>
          <p:nvPr/>
        </p:nvSpPr>
        <p:spPr bwMode="auto">
          <a:xfrm>
            <a:off x="45720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sp>
        <p:nvSpPr>
          <p:cNvPr id="287776" name="Rectangle 32"/>
          <p:cNvSpPr>
            <a:spLocks noChangeArrowheads="1"/>
          </p:cNvSpPr>
          <p:nvPr/>
        </p:nvSpPr>
        <p:spPr bwMode="auto">
          <a:xfrm>
            <a:off x="56388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PPP</a:t>
            </a:r>
          </a:p>
        </p:txBody>
      </p:sp>
      <p:cxnSp>
        <p:nvCxnSpPr>
          <p:cNvPr id="287777" name="AutoShape 33"/>
          <p:cNvCxnSpPr>
            <a:cxnSpLocks noChangeShapeType="1"/>
            <a:stCxn id="287775" idx="2"/>
            <a:endCxn id="287776" idx="2"/>
          </p:cNvCxnSpPr>
          <p:nvPr/>
        </p:nvCxnSpPr>
        <p:spPr bwMode="auto">
          <a:xfrm rot="16200000" flipH="1">
            <a:off x="5371306" y="4891882"/>
            <a:ext cx="1587" cy="1066800"/>
          </a:xfrm>
          <a:prstGeom prst="bentConnector3">
            <a:avLst>
              <a:gd name="adj1" fmla="val 135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9144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74676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6400800" y="487680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ETH</a:t>
            </a:r>
          </a:p>
        </p:txBody>
      </p:sp>
      <p:cxnSp>
        <p:nvCxnSpPr>
          <p:cNvPr id="287781" name="AutoShape 37"/>
          <p:cNvCxnSpPr>
            <a:cxnSpLocks noChangeShapeType="1"/>
            <a:stCxn id="287780" idx="2"/>
            <a:endCxn id="287779" idx="2"/>
          </p:cNvCxnSpPr>
          <p:nvPr/>
        </p:nvCxnSpPr>
        <p:spPr bwMode="auto">
          <a:xfrm rot="16200000" flipH="1">
            <a:off x="7200106" y="4891882"/>
            <a:ext cx="1587" cy="1066800"/>
          </a:xfrm>
          <a:prstGeom prst="bentConnector3">
            <a:avLst>
              <a:gd name="adj1" fmla="val 135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287782" name="Group 38"/>
          <p:cNvGrpSpPr>
            <a:grpSpLocks/>
          </p:cNvGrpSpPr>
          <p:nvPr/>
        </p:nvGrpSpPr>
        <p:grpSpPr bwMode="auto">
          <a:xfrm>
            <a:off x="914400" y="1905000"/>
            <a:ext cx="7086600" cy="533400"/>
            <a:chOff x="864" y="1872"/>
            <a:chExt cx="4464" cy="336"/>
          </a:xfrm>
        </p:grpSpPr>
        <p:sp>
          <p:nvSpPr>
            <p:cNvPr id="287783" name="Rectangle 39"/>
            <p:cNvSpPr>
              <a:spLocks noChangeArrowheads="1"/>
            </p:cNvSpPr>
            <p:nvPr/>
          </p:nvSpPr>
          <p:spPr bwMode="auto">
            <a:xfrm>
              <a:off x="864" y="187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APPL</a:t>
              </a:r>
            </a:p>
          </p:txBody>
        </p:sp>
        <p:sp>
          <p:nvSpPr>
            <p:cNvPr id="287784" name="Rectangle 40"/>
            <p:cNvSpPr>
              <a:spLocks noChangeArrowheads="1"/>
            </p:cNvSpPr>
            <p:nvPr/>
          </p:nvSpPr>
          <p:spPr bwMode="auto">
            <a:xfrm>
              <a:off x="4992" y="187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APPL</a:t>
              </a:r>
            </a:p>
          </p:txBody>
        </p:sp>
      </p:grp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11430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86" name="Line 42"/>
          <p:cNvSpPr>
            <a:spLocks noChangeShapeType="1"/>
          </p:cNvSpPr>
          <p:nvPr/>
        </p:nvSpPr>
        <p:spPr bwMode="auto">
          <a:xfrm>
            <a:off x="77724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7787" name="Text Box 43"/>
          <p:cNvSpPr txBox="1">
            <a:spLocks noChangeArrowheads="1"/>
          </p:cNvSpPr>
          <p:nvPr/>
        </p:nvSpPr>
        <p:spPr bwMode="auto">
          <a:xfrm>
            <a:off x="381000" y="2438400"/>
            <a:ext cx="37306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287788" name="Text Box 44"/>
          <p:cNvSpPr txBox="1">
            <a:spLocks noChangeArrowheads="1"/>
          </p:cNvSpPr>
          <p:nvPr/>
        </p:nvSpPr>
        <p:spPr bwMode="auto">
          <a:xfrm>
            <a:off x="228600" y="3352800"/>
            <a:ext cx="600075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th,m</a:t>
            </a:r>
          </a:p>
        </p:txBody>
      </p:sp>
      <p:sp>
        <p:nvSpPr>
          <p:cNvPr id="287789" name="Text Box 45"/>
          <p:cNvSpPr txBox="1">
            <a:spLocks noChangeArrowheads="1"/>
          </p:cNvSpPr>
          <p:nvPr/>
        </p:nvSpPr>
        <p:spPr bwMode="auto">
          <a:xfrm>
            <a:off x="152400" y="4419600"/>
            <a:ext cx="814388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ih,th,m</a:t>
            </a:r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143000" y="5715000"/>
            <a:ext cx="109696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eh,ih,th,m</a:t>
            </a:r>
          </a:p>
        </p:txBody>
      </p:sp>
      <p:sp>
        <p:nvSpPr>
          <p:cNvPr id="287791" name="Text Box 47"/>
          <p:cNvSpPr txBox="1">
            <a:spLocks noChangeArrowheads="1"/>
          </p:cNvSpPr>
          <p:nvPr/>
        </p:nvSpPr>
        <p:spPr bwMode="auto">
          <a:xfrm>
            <a:off x="8305800" y="2438400"/>
            <a:ext cx="37306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287792" name="Text Box 48"/>
          <p:cNvSpPr txBox="1">
            <a:spLocks noChangeArrowheads="1"/>
          </p:cNvSpPr>
          <p:nvPr/>
        </p:nvSpPr>
        <p:spPr bwMode="auto">
          <a:xfrm>
            <a:off x="8153400" y="3352800"/>
            <a:ext cx="600075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th,m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8077200" y="4419600"/>
            <a:ext cx="814388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ih,th,m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6781800" y="5715000"/>
            <a:ext cx="109696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eh,ih,th,m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3027363" y="5770563"/>
            <a:ext cx="1311275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fddih,ih,th,m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4929188" y="5762625"/>
            <a:ext cx="1322387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ppph,ih,th,m</a:t>
            </a:r>
          </a:p>
        </p:txBody>
      </p:sp>
      <p:sp>
        <p:nvSpPr>
          <p:cNvPr id="287797" name="Text Box 53"/>
          <p:cNvSpPr txBox="1">
            <a:spLocks noChangeArrowheads="1"/>
          </p:cNvSpPr>
          <p:nvPr/>
        </p:nvSpPr>
        <p:spPr bwMode="auto">
          <a:xfrm>
            <a:off x="1622425" y="1497013"/>
            <a:ext cx="5857373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Each layer adds its own header as messages go down</a:t>
            </a:r>
          </a:p>
          <a:p>
            <a:r>
              <a:rPr lang="en-US" dirty="0"/>
              <a:t>Each layer removes its header as messages go up</a:t>
            </a:r>
          </a:p>
          <a:p>
            <a:endParaRPr lang="en-US" dirty="0"/>
          </a:p>
          <a:p>
            <a:r>
              <a:rPr lang="en-US" dirty="0"/>
              <a:t>TCP – End-to-end issues, provides service to APPL</a:t>
            </a:r>
          </a:p>
          <a:p>
            <a:r>
              <a:rPr lang="en-US" dirty="0"/>
              <a:t>IP – mostly </a:t>
            </a:r>
            <a:r>
              <a:rPr lang="en-US" dirty="0" smtClean="0"/>
              <a:t>addressing/routing</a:t>
            </a:r>
            <a:r>
              <a:rPr lang="en-US" dirty="0"/>
              <a:t>, provides service to TCP</a:t>
            </a:r>
          </a:p>
          <a:p>
            <a:r>
              <a:rPr lang="en-US" dirty="0"/>
              <a:t>ETH, FDDI, PPP – local networks (perhaps multi-hop)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0C6D6-71E0-4E01-8B57-EE9B2CCB4720}" type="slidenum">
              <a:rPr lang="en-US"/>
              <a:pPr/>
              <a:t>6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Protocol (IP)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What Services does IP provide?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Defines a global name (and address) 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</a:t>
            </a:r>
            <a:r>
              <a:rPr lang="en-US" dirty="0"/>
              <a:t>service to the transport layer (TCP, UDP)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Host-to-host connectivity (connectionless)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Best-effort </a:t>
            </a:r>
            <a:r>
              <a:rPr lang="en-US" dirty="0"/>
              <a:t>packet delivery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</a:rPr>
              <a:t>Not</a:t>
            </a:r>
            <a:r>
              <a:rPr lang="en-US" dirty="0"/>
              <a:t> in IP service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Delivery guarantees on bandwidth, delay or loss</a:t>
            </a:r>
          </a:p>
          <a:p>
            <a:pPr>
              <a:lnSpc>
                <a:spcPct val="90000"/>
              </a:lnSpc>
            </a:pPr>
            <a:r>
              <a:rPr lang="en-US" dirty="0"/>
              <a:t>Delivery failure modes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Packet delayed for a very long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Packet loss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Packet delivered more than once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Packets delivered out of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A7D9C-966B-49CE-9164-0B236DE51414}" type="slidenum">
              <a:rPr lang="en-US"/>
              <a:pPr/>
              <a:t>7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-342900"/>
            <a:ext cx="8305800" cy="1403350"/>
          </a:xfrm>
        </p:spPr>
        <p:txBody>
          <a:bodyPr/>
          <a:lstStyle/>
          <a:p>
            <a:r>
              <a:rPr lang="en-US"/>
              <a:t>Simple Internetworking with IPv4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Host addressing</a:t>
            </a:r>
          </a:p>
          <a:p>
            <a:r>
              <a:rPr lang="en-US" sz="2000"/>
              <a:t>Forwarding</a:t>
            </a:r>
          </a:p>
          <a:p>
            <a:r>
              <a:rPr lang="en-US" sz="2000"/>
              <a:t>Fragmentation and reassembly</a:t>
            </a:r>
          </a:p>
          <a:p>
            <a:r>
              <a:rPr lang="en-US" sz="2000"/>
              <a:t>Error reporting/control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58001D-4486-4BAD-A55B-A77C64397CF8}" type="slidenum">
              <a:rPr lang="en-US"/>
              <a:pPr/>
              <a:t>8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Address Model (the first try …)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32-bit address</a:t>
            </a:r>
          </a:p>
          <a:p>
            <a:pPr lvl="1"/>
            <a:r>
              <a:rPr lang="en-US" dirty="0"/>
              <a:t>Hierarchical</a:t>
            </a:r>
          </a:p>
          <a:p>
            <a:pPr lvl="2"/>
            <a:r>
              <a:rPr lang="en-US" dirty="0" smtClean="0"/>
              <a:t>(Network</a:t>
            </a:r>
            <a:r>
              <a:rPr lang="en-US" dirty="0"/>
              <a:t>, </a:t>
            </a:r>
            <a:r>
              <a:rPr lang="en-US" dirty="0" smtClean="0"/>
              <a:t>host) </a:t>
            </a:r>
            <a:r>
              <a:rPr lang="en-US" dirty="0"/>
              <a:t>hierarchy</a:t>
            </a:r>
          </a:p>
          <a:p>
            <a:pPr lvl="2"/>
            <a:r>
              <a:rPr lang="en-US" dirty="0"/>
              <a:t>Each network has a unique id in the globe</a:t>
            </a:r>
          </a:p>
          <a:p>
            <a:pPr lvl="2"/>
            <a:r>
              <a:rPr lang="en-US" dirty="0"/>
              <a:t>Each host within each network has a unique id within the network.</a:t>
            </a:r>
          </a:p>
          <a:p>
            <a:pPr lvl="1"/>
            <a:r>
              <a:rPr lang="en-US" dirty="0"/>
              <a:t>Maps to logically unique network adaptor</a:t>
            </a:r>
          </a:p>
          <a:p>
            <a:pPr lvl="2"/>
            <a:r>
              <a:rPr lang="en-US" dirty="0"/>
              <a:t>Hosts have (typically) one IP address</a:t>
            </a:r>
          </a:p>
          <a:p>
            <a:pPr lvl="2"/>
            <a:r>
              <a:rPr lang="en-US" dirty="0"/>
              <a:t>Routers have multiple IP addresses, one per attached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A41BD-2223-4737-8E7A-C0275826FD2A}" type="slidenum">
              <a:rPr lang="en-US"/>
              <a:pPr/>
              <a:t>9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Internetworking</a:t>
            </a:r>
          </a:p>
        </p:txBody>
      </p:sp>
      <p:sp>
        <p:nvSpPr>
          <p:cNvPr id="291843" name="Freeform 3"/>
          <p:cNvSpPr>
            <a:spLocks noChangeAspect="1"/>
          </p:cNvSpPr>
          <p:nvPr/>
        </p:nvSpPr>
        <p:spPr bwMode="auto">
          <a:xfrm>
            <a:off x="2667000" y="2932113"/>
            <a:ext cx="1143000" cy="1030287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591"/>
              </a:cxn>
            </a:cxnLst>
            <a:rect l="0" t="0" r="r" b="b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44" name="Freeform 4"/>
          <p:cNvSpPr>
            <a:spLocks noChangeAspect="1"/>
          </p:cNvSpPr>
          <p:nvPr/>
        </p:nvSpPr>
        <p:spPr bwMode="auto">
          <a:xfrm>
            <a:off x="3122613" y="3297238"/>
            <a:ext cx="234950" cy="239712"/>
          </a:xfrm>
          <a:custGeom>
            <a:avLst/>
            <a:gdLst/>
            <a:ahLst/>
            <a:cxnLst>
              <a:cxn ang="0">
                <a:pos x="113" y="112"/>
              </a:cxn>
              <a:cxn ang="0">
                <a:pos x="113" y="0"/>
              </a:cxn>
              <a:cxn ang="0">
                <a:pos x="0" y="0"/>
              </a:cxn>
              <a:cxn ang="0">
                <a:pos x="0" y="115"/>
              </a:cxn>
              <a:cxn ang="0">
                <a:pos x="113" y="115"/>
              </a:cxn>
              <a:cxn ang="0">
                <a:pos x="113" y="115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45" name="Freeform 5"/>
          <p:cNvSpPr>
            <a:spLocks noChangeAspect="1"/>
          </p:cNvSpPr>
          <p:nvPr/>
        </p:nvSpPr>
        <p:spPr bwMode="auto">
          <a:xfrm>
            <a:off x="5105400" y="2971800"/>
            <a:ext cx="1423988" cy="1127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7" y="710"/>
              </a:cxn>
            </a:cxnLst>
            <a:rect l="0" t="0" r="r" b="b"/>
            <a:pathLst>
              <a:path w="897" h="710">
                <a:moveTo>
                  <a:pt x="0" y="0"/>
                </a:moveTo>
                <a:lnTo>
                  <a:pt x="897" y="710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46" name="Freeform 6"/>
          <p:cNvSpPr>
            <a:spLocks noChangeAspect="1"/>
          </p:cNvSpPr>
          <p:nvPr/>
        </p:nvSpPr>
        <p:spPr bwMode="auto">
          <a:xfrm>
            <a:off x="5715000" y="3429000"/>
            <a:ext cx="233363" cy="23336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47" name="Line 7"/>
          <p:cNvSpPr>
            <a:spLocks noChangeAspect="1" noChangeShapeType="1"/>
          </p:cNvSpPr>
          <p:nvPr/>
        </p:nvSpPr>
        <p:spPr bwMode="auto">
          <a:xfrm>
            <a:off x="2819400" y="4495800"/>
            <a:ext cx="3505200" cy="12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48" name="Freeform 8"/>
          <p:cNvSpPr>
            <a:spLocks noChangeAspect="1"/>
          </p:cNvSpPr>
          <p:nvPr/>
        </p:nvSpPr>
        <p:spPr bwMode="auto">
          <a:xfrm>
            <a:off x="4495800" y="4419600"/>
            <a:ext cx="233363" cy="231775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49" name="Freeform 9"/>
          <p:cNvSpPr>
            <a:spLocks noChangeAspect="1"/>
          </p:cNvSpPr>
          <p:nvPr/>
        </p:nvSpPr>
        <p:spPr bwMode="auto">
          <a:xfrm>
            <a:off x="1296988" y="5176838"/>
            <a:ext cx="239712" cy="23336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0" name="Freeform 10"/>
          <p:cNvSpPr>
            <a:spLocks noChangeAspect="1"/>
          </p:cNvSpPr>
          <p:nvPr/>
        </p:nvSpPr>
        <p:spPr bwMode="auto">
          <a:xfrm>
            <a:off x="2665413" y="5176838"/>
            <a:ext cx="238125" cy="23336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1" name="Freeform 11"/>
          <p:cNvSpPr>
            <a:spLocks noChangeAspect="1"/>
          </p:cNvSpPr>
          <p:nvPr/>
        </p:nvSpPr>
        <p:spPr bwMode="auto">
          <a:xfrm>
            <a:off x="1143000" y="3657600"/>
            <a:ext cx="239713" cy="233363"/>
          </a:xfrm>
          <a:custGeom>
            <a:avLst/>
            <a:gdLst/>
            <a:ahLst/>
            <a:cxnLst>
              <a:cxn ang="0">
                <a:pos x="115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2" name="Line 12"/>
          <p:cNvSpPr>
            <a:spLocks noChangeAspect="1" noChangeShapeType="1"/>
          </p:cNvSpPr>
          <p:nvPr/>
        </p:nvSpPr>
        <p:spPr bwMode="auto">
          <a:xfrm flipH="1" flipV="1">
            <a:off x="1262063" y="3890963"/>
            <a:ext cx="292100" cy="165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3" name="Line 13"/>
          <p:cNvSpPr>
            <a:spLocks noChangeAspect="1" noChangeShapeType="1"/>
          </p:cNvSpPr>
          <p:nvPr/>
        </p:nvSpPr>
        <p:spPr bwMode="auto">
          <a:xfrm flipH="1">
            <a:off x="1416050" y="4784725"/>
            <a:ext cx="376238" cy="385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4" name="Line 14"/>
          <p:cNvSpPr>
            <a:spLocks noChangeAspect="1" noChangeShapeType="1"/>
          </p:cNvSpPr>
          <p:nvPr/>
        </p:nvSpPr>
        <p:spPr bwMode="auto">
          <a:xfrm>
            <a:off x="2403475" y="4799013"/>
            <a:ext cx="379413" cy="3778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5" name="Cloud"/>
          <p:cNvSpPr>
            <a:spLocks noChangeAspect="1" noEditPoints="1" noChangeArrowheads="1"/>
          </p:cNvSpPr>
          <p:nvPr/>
        </p:nvSpPr>
        <p:spPr bwMode="auto">
          <a:xfrm>
            <a:off x="1328738" y="3795713"/>
            <a:ext cx="1497012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Network 0</a:t>
            </a:r>
          </a:p>
        </p:txBody>
      </p:sp>
      <p:sp>
        <p:nvSpPr>
          <p:cNvPr id="291856" name="Freeform 16"/>
          <p:cNvSpPr>
            <a:spLocks noChangeAspect="1"/>
          </p:cNvSpPr>
          <p:nvPr/>
        </p:nvSpPr>
        <p:spPr bwMode="auto">
          <a:xfrm>
            <a:off x="4413250" y="1752600"/>
            <a:ext cx="231775" cy="233363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7" name="Freeform 17"/>
          <p:cNvSpPr>
            <a:spLocks noChangeAspect="1"/>
          </p:cNvSpPr>
          <p:nvPr/>
        </p:nvSpPr>
        <p:spPr bwMode="auto">
          <a:xfrm>
            <a:off x="3276600" y="2393950"/>
            <a:ext cx="238125" cy="231775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4" y="0"/>
              </a:cxn>
              <a:cxn ang="0">
                <a:pos x="0" y="0"/>
              </a:cxn>
              <a:cxn ang="0">
                <a:pos x="0" y="112"/>
              </a:cxn>
              <a:cxn ang="0">
                <a:pos x="114" y="112"/>
              </a:cxn>
              <a:cxn ang="0">
                <a:pos x="114" y="112"/>
              </a:cxn>
            </a:cxnLst>
            <a:rect l="0" t="0" r="r" b="b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8" name="Freeform 18"/>
          <p:cNvSpPr>
            <a:spLocks noChangeAspect="1"/>
          </p:cNvSpPr>
          <p:nvPr/>
        </p:nvSpPr>
        <p:spPr bwMode="auto">
          <a:xfrm>
            <a:off x="5562600" y="2387600"/>
            <a:ext cx="236538" cy="238125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114" y="115"/>
              </a:cxn>
              <a:cxn ang="0">
                <a:pos x="114" y="0"/>
              </a:cxn>
              <a:cxn ang="0">
                <a:pos x="2" y="0"/>
              </a:cxn>
              <a:cxn ang="0">
                <a:pos x="2" y="115"/>
              </a:cxn>
              <a:cxn ang="0">
                <a:pos x="2" y="115"/>
              </a:cxn>
            </a:cxnLst>
            <a:rect l="0" t="0" r="r" b="b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9" name="Line 19"/>
          <p:cNvSpPr>
            <a:spLocks noChangeAspect="1" noChangeShapeType="1"/>
          </p:cNvSpPr>
          <p:nvPr/>
        </p:nvSpPr>
        <p:spPr bwMode="auto">
          <a:xfrm>
            <a:off x="4527550" y="1981200"/>
            <a:ext cx="1588" cy="247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0" name="Line 20"/>
          <p:cNvSpPr>
            <a:spLocks noChangeAspect="1" noChangeShapeType="1"/>
          </p:cNvSpPr>
          <p:nvPr/>
        </p:nvSpPr>
        <p:spPr bwMode="auto">
          <a:xfrm flipH="1" flipV="1">
            <a:off x="3514725" y="2511425"/>
            <a:ext cx="357188" cy="1984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1" name="Line 21"/>
          <p:cNvSpPr>
            <a:spLocks noChangeAspect="1" noChangeShapeType="1"/>
          </p:cNvSpPr>
          <p:nvPr/>
        </p:nvSpPr>
        <p:spPr bwMode="auto">
          <a:xfrm flipV="1">
            <a:off x="5180013" y="2508250"/>
            <a:ext cx="382587" cy="2111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2" name="Cloud"/>
          <p:cNvSpPr>
            <a:spLocks noChangeAspect="1" noEditPoints="1" noChangeArrowheads="1"/>
          </p:cNvSpPr>
          <p:nvPr/>
        </p:nvSpPr>
        <p:spPr bwMode="auto">
          <a:xfrm>
            <a:off x="3751263" y="2133600"/>
            <a:ext cx="1497012" cy="12557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Network 1</a:t>
            </a:r>
          </a:p>
        </p:txBody>
      </p:sp>
      <p:sp>
        <p:nvSpPr>
          <p:cNvPr id="291863" name="Freeform 23"/>
          <p:cNvSpPr>
            <a:spLocks noChangeAspect="1"/>
          </p:cNvSpPr>
          <p:nvPr/>
        </p:nvSpPr>
        <p:spPr bwMode="auto">
          <a:xfrm>
            <a:off x="7856538" y="3733800"/>
            <a:ext cx="233362" cy="236538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112" y="114"/>
              </a:cxn>
              <a:cxn ang="0">
                <a:pos x="112" y="0"/>
              </a:cxn>
              <a:cxn ang="0">
                <a:pos x="0" y="0"/>
              </a:cxn>
              <a:cxn ang="0">
                <a:pos x="0" y="114"/>
              </a:cxn>
              <a:cxn ang="0">
                <a:pos x="0" y="114"/>
              </a:cxn>
            </a:cxnLst>
            <a:rect l="0" t="0" r="r" b="b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4" name="Freeform 24"/>
          <p:cNvSpPr>
            <a:spLocks noChangeAspect="1"/>
          </p:cNvSpPr>
          <p:nvPr/>
        </p:nvSpPr>
        <p:spPr bwMode="auto">
          <a:xfrm>
            <a:off x="6324600" y="5249863"/>
            <a:ext cx="239713" cy="23971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5"/>
              </a:cxn>
              <a:cxn ang="0">
                <a:pos x="115" y="115"/>
              </a:cxn>
              <a:cxn ang="0">
                <a:pos x="115" y="115"/>
              </a:cxn>
            </a:cxnLst>
            <a:rect l="0" t="0" r="r" b="b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5" name="Freeform 25"/>
          <p:cNvSpPr>
            <a:spLocks noChangeAspect="1"/>
          </p:cNvSpPr>
          <p:nvPr/>
        </p:nvSpPr>
        <p:spPr bwMode="auto">
          <a:xfrm>
            <a:off x="7653338" y="5249863"/>
            <a:ext cx="233362" cy="239712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5"/>
              </a:cxn>
              <a:cxn ang="0">
                <a:pos x="112" y="115"/>
              </a:cxn>
              <a:cxn ang="0">
                <a:pos x="112" y="115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6" name="Line 26"/>
          <p:cNvSpPr>
            <a:spLocks noChangeAspect="1" noChangeShapeType="1"/>
          </p:cNvSpPr>
          <p:nvPr/>
        </p:nvSpPr>
        <p:spPr bwMode="auto">
          <a:xfrm flipV="1">
            <a:off x="7664450" y="3970338"/>
            <a:ext cx="306388" cy="1539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7" name="Line 27"/>
          <p:cNvSpPr>
            <a:spLocks noChangeAspect="1" noChangeShapeType="1"/>
          </p:cNvSpPr>
          <p:nvPr/>
        </p:nvSpPr>
        <p:spPr bwMode="auto">
          <a:xfrm flipH="1">
            <a:off x="6445250" y="4873625"/>
            <a:ext cx="369888" cy="3762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8" name="Line 28"/>
          <p:cNvSpPr>
            <a:spLocks noChangeAspect="1" noChangeShapeType="1"/>
          </p:cNvSpPr>
          <p:nvPr/>
        </p:nvSpPr>
        <p:spPr bwMode="auto">
          <a:xfrm>
            <a:off x="7440613" y="4854575"/>
            <a:ext cx="327025" cy="395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9" name="Cloud"/>
          <p:cNvSpPr>
            <a:spLocks noChangeAspect="1" noEditPoints="1" noChangeArrowheads="1"/>
          </p:cNvSpPr>
          <p:nvPr/>
        </p:nvSpPr>
        <p:spPr bwMode="auto">
          <a:xfrm>
            <a:off x="6356350" y="3875088"/>
            <a:ext cx="1497013" cy="12541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BFADD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algn="ctr" eaLnBrk="1" hangingPunct="1"/>
            <a:r>
              <a:rPr lang="en-US" sz="1400" b="1"/>
              <a:t>Network 2</a:t>
            </a:r>
          </a:p>
        </p:txBody>
      </p:sp>
      <p:sp>
        <p:nvSpPr>
          <p:cNvPr id="291870" name="Freeform 30"/>
          <p:cNvSpPr>
            <a:spLocks noChangeAspect="1"/>
          </p:cNvSpPr>
          <p:nvPr/>
        </p:nvSpPr>
        <p:spPr bwMode="auto">
          <a:xfrm>
            <a:off x="2844800" y="3192463"/>
            <a:ext cx="1193800" cy="1074737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591"/>
              </a:cxn>
            </a:cxnLst>
            <a:rect l="0" t="0" r="r" b="b"/>
            <a:pathLst>
              <a:path w="656" h="591">
                <a:moveTo>
                  <a:pt x="656" y="0"/>
                </a:moveTo>
                <a:lnTo>
                  <a:pt x="0" y="591"/>
                </a:lnTo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1" name="Freeform 31"/>
          <p:cNvSpPr>
            <a:spLocks noChangeAspect="1"/>
          </p:cNvSpPr>
          <p:nvPr/>
        </p:nvSpPr>
        <p:spPr bwMode="auto">
          <a:xfrm>
            <a:off x="3300413" y="3602038"/>
            <a:ext cx="234950" cy="239712"/>
          </a:xfrm>
          <a:custGeom>
            <a:avLst/>
            <a:gdLst/>
            <a:ahLst/>
            <a:cxnLst>
              <a:cxn ang="0">
                <a:pos x="113" y="112"/>
              </a:cxn>
              <a:cxn ang="0">
                <a:pos x="113" y="0"/>
              </a:cxn>
              <a:cxn ang="0">
                <a:pos x="0" y="0"/>
              </a:cxn>
              <a:cxn ang="0">
                <a:pos x="0" y="115"/>
              </a:cxn>
              <a:cxn ang="0">
                <a:pos x="113" y="115"/>
              </a:cxn>
              <a:cxn ang="0">
                <a:pos x="113" y="115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2" name="Text Box 32"/>
          <p:cNvSpPr txBox="1">
            <a:spLocks noChangeArrowheads="1"/>
          </p:cNvSpPr>
          <p:nvPr/>
        </p:nvSpPr>
        <p:spPr bwMode="auto">
          <a:xfrm>
            <a:off x="4191000" y="13716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(1,0)</a:t>
            </a:r>
          </a:p>
        </p:txBody>
      </p:sp>
      <p:sp>
        <p:nvSpPr>
          <p:cNvPr id="291873" name="Text Box 33"/>
          <p:cNvSpPr txBox="1">
            <a:spLocks noChangeArrowheads="1"/>
          </p:cNvSpPr>
          <p:nvPr/>
        </p:nvSpPr>
        <p:spPr bwMode="auto">
          <a:xfrm>
            <a:off x="5715000" y="37338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(2,1)</a:t>
            </a:r>
          </a:p>
        </p:txBody>
      </p:sp>
      <p:sp>
        <p:nvSpPr>
          <p:cNvPr id="291874" name="Text Box 34"/>
          <p:cNvSpPr txBox="1">
            <a:spLocks noChangeArrowheads="1"/>
          </p:cNvSpPr>
          <p:nvPr/>
        </p:nvSpPr>
        <p:spPr bwMode="auto">
          <a:xfrm>
            <a:off x="3505200" y="3505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(1,3)</a:t>
            </a:r>
          </a:p>
        </p:txBody>
      </p: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2590800" y="33528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(0,5)</a:t>
            </a:r>
          </a:p>
        </p:txBody>
      </p:sp>
      <p:sp>
        <p:nvSpPr>
          <p:cNvPr id="291876" name="Text Box 36"/>
          <p:cNvSpPr txBox="1">
            <a:spLocks noChangeArrowheads="1"/>
          </p:cNvSpPr>
          <p:nvPr/>
        </p:nvSpPr>
        <p:spPr bwMode="auto">
          <a:xfrm>
            <a:off x="2895600" y="28956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(1,2)</a:t>
            </a:r>
          </a:p>
        </p:txBody>
      </p:sp>
      <p:sp>
        <p:nvSpPr>
          <p:cNvPr id="291877" name="Text Box 37"/>
          <p:cNvSpPr txBox="1">
            <a:spLocks noChangeArrowheads="1"/>
          </p:cNvSpPr>
          <p:nvPr/>
        </p:nvSpPr>
        <p:spPr bwMode="auto">
          <a:xfrm>
            <a:off x="5334000" y="1981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(1,5)</a:t>
            </a:r>
          </a:p>
        </p:txBody>
      </p:sp>
      <p:sp>
        <p:nvSpPr>
          <p:cNvPr id="291878" name="Text Box 38"/>
          <p:cNvSpPr txBox="1">
            <a:spLocks noChangeArrowheads="1"/>
          </p:cNvSpPr>
          <p:nvPr/>
        </p:nvSpPr>
        <p:spPr bwMode="auto">
          <a:xfrm>
            <a:off x="3048000" y="20574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(1,1)</a:t>
            </a:r>
          </a:p>
        </p:txBody>
      </p:sp>
      <p:sp>
        <p:nvSpPr>
          <p:cNvPr id="291879" name="Text Box 39"/>
          <p:cNvSpPr txBox="1">
            <a:spLocks noChangeArrowheads="1"/>
          </p:cNvSpPr>
          <p:nvPr/>
        </p:nvSpPr>
        <p:spPr bwMode="auto">
          <a:xfrm>
            <a:off x="2438400" y="5410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(0,2)</a:t>
            </a:r>
          </a:p>
        </p:txBody>
      </p:sp>
      <p:sp>
        <p:nvSpPr>
          <p:cNvPr id="291880" name="Text Box 40"/>
          <p:cNvSpPr txBox="1">
            <a:spLocks noChangeArrowheads="1"/>
          </p:cNvSpPr>
          <p:nvPr/>
        </p:nvSpPr>
        <p:spPr bwMode="auto">
          <a:xfrm>
            <a:off x="990600" y="54102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(0,1)</a:t>
            </a:r>
          </a:p>
        </p:txBody>
      </p:sp>
      <p:sp>
        <p:nvSpPr>
          <p:cNvPr id="291881" name="Text Box 41"/>
          <p:cNvSpPr txBox="1">
            <a:spLocks noChangeArrowheads="1"/>
          </p:cNvSpPr>
          <p:nvPr/>
        </p:nvSpPr>
        <p:spPr bwMode="auto">
          <a:xfrm>
            <a:off x="914400" y="32766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(0,0)</a:t>
            </a:r>
          </a:p>
        </p:txBody>
      </p:sp>
      <p:sp>
        <p:nvSpPr>
          <p:cNvPr id="291882" name="Text Box 42"/>
          <p:cNvSpPr txBox="1">
            <a:spLocks noChangeArrowheads="1"/>
          </p:cNvSpPr>
          <p:nvPr/>
        </p:nvSpPr>
        <p:spPr bwMode="auto">
          <a:xfrm>
            <a:off x="3200400" y="38100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(0,4)</a:t>
            </a:r>
          </a:p>
        </p:txBody>
      </p:sp>
      <p:sp>
        <p:nvSpPr>
          <p:cNvPr id="291883" name="Text Box 43"/>
          <p:cNvSpPr txBox="1">
            <a:spLocks noChangeArrowheads="1"/>
          </p:cNvSpPr>
          <p:nvPr/>
        </p:nvSpPr>
        <p:spPr bwMode="auto">
          <a:xfrm>
            <a:off x="5562600" y="30480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(1,4)</a:t>
            </a:r>
          </a:p>
        </p:txBody>
      </p:sp>
      <p:sp>
        <p:nvSpPr>
          <p:cNvPr id="291884" name="Text Box 44"/>
          <p:cNvSpPr txBox="1">
            <a:spLocks noChangeArrowheads="1"/>
          </p:cNvSpPr>
          <p:nvPr/>
        </p:nvSpPr>
        <p:spPr bwMode="auto">
          <a:xfrm>
            <a:off x="4648200" y="45720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(2,2) </a:t>
            </a:r>
          </a:p>
        </p:txBody>
      </p:sp>
      <p:sp>
        <p:nvSpPr>
          <p:cNvPr id="291885" name="Text Box 45"/>
          <p:cNvSpPr txBox="1">
            <a:spLocks noChangeArrowheads="1"/>
          </p:cNvSpPr>
          <p:nvPr/>
        </p:nvSpPr>
        <p:spPr bwMode="auto">
          <a:xfrm>
            <a:off x="3962400" y="45720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(0,3)</a:t>
            </a:r>
          </a:p>
        </p:txBody>
      </p:sp>
      <p:sp>
        <p:nvSpPr>
          <p:cNvPr id="291886" name="Text Box 46"/>
          <p:cNvSpPr txBox="1">
            <a:spLocks noChangeArrowheads="1"/>
          </p:cNvSpPr>
          <p:nvPr/>
        </p:nvSpPr>
        <p:spPr bwMode="auto">
          <a:xfrm>
            <a:off x="6096000" y="54864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(2,3)</a:t>
            </a:r>
          </a:p>
        </p:txBody>
      </p:sp>
      <p:sp>
        <p:nvSpPr>
          <p:cNvPr id="291887" name="Text Box 47"/>
          <p:cNvSpPr txBox="1">
            <a:spLocks noChangeArrowheads="1"/>
          </p:cNvSpPr>
          <p:nvPr/>
        </p:nvSpPr>
        <p:spPr bwMode="auto">
          <a:xfrm>
            <a:off x="7467600" y="54864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(2,4)</a:t>
            </a:r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7696200" y="3352800"/>
            <a:ext cx="685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(2,0)</a:t>
            </a:r>
          </a:p>
        </p:txBody>
      </p:sp>
      <p:sp>
        <p:nvSpPr>
          <p:cNvPr id="50" name="Freeform 11"/>
          <p:cNvSpPr>
            <a:spLocks noChangeAspect="1"/>
          </p:cNvSpPr>
          <p:nvPr/>
        </p:nvSpPr>
        <p:spPr bwMode="auto">
          <a:xfrm>
            <a:off x="885968" y="1749187"/>
            <a:ext cx="239713" cy="233363"/>
          </a:xfrm>
          <a:custGeom>
            <a:avLst/>
            <a:gdLst/>
            <a:ahLst/>
            <a:cxnLst>
              <a:cxn ang="0">
                <a:pos x="115" y="112"/>
              </a:cxn>
              <a:cxn ang="0">
                <a:pos x="115" y="0"/>
              </a:cxn>
              <a:cxn ang="0">
                <a:pos x="0" y="0"/>
              </a:cxn>
              <a:cxn ang="0">
                <a:pos x="0" y="112"/>
              </a:cxn>
              <a:cxn ang="0">
                <a:pos x="115" y="112"/>
              </a:cxn>
              <a:cxn ang="0">
                <a:pos x="115" y="112"/>
              </a:cxn>
            </a:cxnLst>
            <a:rect l="0" t="0" r="r" b="b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rgbClr val="0099CC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8"/>
          <p:cNvSpPr>
            <a:spLocks noChangeAspect="1"/>
          </p:cNvSpPr>
          <p:nvPr/>
        </p:nvSpPr>
        <p:spPr bwMode="auto">
          <a:xfrm>
            <a:off x="867771" y="2224585"/>
            <a:ext cx="233363" cy="231775"/>
          </a:xfrm>
          <a:custGeom>
            <a:avLst/>
            <a:gdLst/>
            <a:ahLst/>
            <a:cxnLst>
              <a:cxn ang="0">
                <a:pos x="112" y="112"/>
              </a:cxn>
              <a:cxn ang="0">
                <a:pos x="112" y="0"/>
              </a:cxn>
              <a:cxn ang="0">
                <a:pos x="0" y="0"/>
              </a:cxn>
              <a:cxn ang="0">
                <a:pos x="0" y="112"/>
              </a:cxn>
              <a:cxn ang="0">
                <a:pos x="112" y="112"/>
              </a:cxn>
              <a:cxn ang="0">
                <a:pos x="112" y="112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00CC99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69241" y="21836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12459" y="168094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3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006600"/>
      </a:hlink>
      <a:folHlink>
        <a:srgbClr val="336666"/>
      </a:folHlink>
    </a:clrScheme>
    <a:fontScheme name="Studi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006600"/>
        </a:hlink>
        <a:folHlink>
          <a:srgbClr val="0D50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12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0066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13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0066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8832</TotalTime>
  <Words>2373</Words>
  <Application>Microsoft Office PowerPoint</Application>
  <PresentationFormat>On-screen Show (4:3)</PresentationFormat>
  <Paragraphs>611</Paragraphs>
  <Slides>39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Studio</vt:lpstr>
      <vt:lpstr>Internetworking (Pet. and Davie, chapter 4)</vt:lpstr>
      <vt:lpstr>Internetworking</vt:lpstr>
      <vt:lpstr>Basics of Internetworking</vt:lpstr>
      <vt:lpstr>Internet Protocol (IP)</vt:lpstr>
      <vt:lpstr>Internetworking with IP</vt:lpstr>
      <vt:lpstr>Internet Protocol (IP)</vt:lpstr>
      <vt:lpstr>Simple Internetworking with IPv4</vt:lpstr>
      <vt:lpstr>IPv4 Address Model (the first try …)</vt:lpstr>
      <vt:lpstr>Internetworking</vt:lpstr>
      <vt:lpstr>Three Classes of Networks (and IP addresses within them)</vt:lpstr>
      <vt:lpstr>IPv4 Address Model</vt:lpstr>
      <vt:lpstr>IPv4 Address Model</vt:lpstr>
      <vt:lpstr>IPv4 Translation support</vt:lpstr>
      <vt:lpstr>Translation to Physical Addresses </vt:lpstr>
      <vt:lpstr>Solution – Address Translation</vt:lpstr>
      <vt:lpstr>Example</vt:lpstr>
      <vt:lpstr>IP to Physical Address Translation</vt:lpstr>
      <vt:lpstr>ARP in the Protocol “Stack”</vt:lpstr>
      <vt:lpstr>ARP Request</vt:lpstr>
      <vt:lpstr>ARP Reply</vt:lpstr>
      <vt:lpstr>ARP caching</vt:lpstr>
      <vt:lpstr>Datagram Forwarding (routing) within IP</vt:lpstr>
      <vt:lpstr>Datagram Forwarding cont …</vt:lpstr>
      <vt:lpstr>IP Message Transmission</vt:lpstr>
      <vt:lpstr>IP Message Transmission</vt:lpstr>
      <vt:lpstr>IP Packet Format</vt:lpstr>
      <vt:lpstr>IP Packet Format</vt:lpstr>
      <vt:lpstr>IP Packet Format</vt:lpstr>
      <vt:lpstr>IP Packet Format</vt:lpstr>
      <vt:lpstr>IP Fragmentation and Reassembly</vt:lpstr>
      <vt:lpstr>IP Fragmentation and Reassembly</vt:lpstr>
      <vt:lpstr>IP Fragmentation and Reassembly</vt:lpstr>
      <vt:lpstr>Host Configuration</vt:lpstr>
      <vt:lpstr>Dynamic Host Configuration Protocol (DHCP)</vt:lpstr>
      <vt:lpstr>DHCP</vt:lpstr>
      <vt:lpstr>DHCP</vt:lpstr>
      <vt:lpstr>From Microsoft’s web site</vt:lpstr>
      <vt:lpstr>Internet Control Message Protocol (ICMP)</vt:lpstr>
      <vt:lpstr>ICMP</vt:lpstr>
    </vt:vector>
  </TitlesOfParts>
  <Company>Georgia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Overview</dc:title>
  <dc:creator>robink</dc:creator>
  <cp:lastModifiedBy>Cobb, Jorge A</cp:lastModifiedBy>
  <cp:revision>180</cp:revision>
  <dcterms:created xsi:type="dcterms:W3CDTF">2000-07-31T21:40:56Z</dcterms:created>
  <dcterms:modified xsi:type="dcterms:W3CDTF">2012-01-23T21:12:45Z</dcterms:modified>
</cp:coreProperties>
</file>