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1"/>
    <p:sldMasterId id="2147483792" r:id="rId2"/>
  </p:sldMasterIdLst>
  <p:notesMasterIdLst>
    <p:notesMasterId r:id="rId14"/>
  </p:notesMasterIdLst>
  <p:sldIdLst>
    <p:sldId id="256" r:id="rId3"/>
    <p:sldId id="347" r:id="rId4"/>
    <p:sldId id="335" r:id="rId5"/>
    <p:sldId id="360" r:id="rId6"/>
    <p:sldId id="362" r:id="rId7"/>
    <p:sldId id="359" r:id="rId8"/>
    <p:sldId id="336" r:id="rId9"/>
    <p:sldId id="358" r:id="rId10"/>
    <p:sldId id="351" r:id="rId11"/>
    <p:sldId id="353" r:id="rId12"/>
    <p:sldId id="35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F474BD-A8DE-4475-9F14-81BA27632C76}">
          <p14:sldIdLst>
            <p14:sldId id="256"/>
            <p14:sldId id="347"/>
            <p14:sldId id="335"/>
            <p14:sldId id="360"/>
            <p14:sldId id="362"/>
            <p14:sldId id="359"/>
            <p14:sldId id="336"/>
            <p14:sldId id="358"/>
            <p14:sldId id="351"/>
            <p14:sldId id="353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3" autoAdjust="0"/>
    <p:restoredTop sz="96835" autoAdjust="0"/>
  </p:normalViewPr>
  <p:slideViewPr>
    <p:cSldViewPr showGuides="1">
      <p:cViewPr>
        <p:scale>
          <a:sx n="85" d="100"/>
          <a:sy n="85" d="100"/>
        </p:scale>
        <p:origin x="-180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80CDB-35C3-4D7F-ADCB-071D226B08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9D658C-A703-423B-9DDA-29BD2A7660C5}">
      <dgm:prSet/>
      <dgm:spPr/>
      <dgm:t>
        <a:bodyPr/>
        <a:lstStyle/>
        <a:p>
          <a:pPr rtl="0" latinLnBrk="1"/>
          <a:r>
            <a:rPr lang="en-US" dirty="0" smtClean="0">
              <a:latin typeface="Calibri" pitchFamily="34" charset="0"/>
              <a:cs typeface="Calibri" pitchFamily="34" charset="0"/>
            </a:rPr>
            <a:t>Machine Learning Model for </a:t>
          </a:r>
        </a:p>
        <a:p>
          <a:pPr rtl="0" latinLnBrk="1"/>
          <a:r>
            <a:rPr lang="en-US" dirty="0" smtClean="0">
              <a:latin typeface="Calibri" pitchFamily="34" charset="0"/>
              <a:cs typeface="Calibri" pitchFamily="34" charset="0"/>
            </a:rPr>
            <a:t>Detecting Bug in Inconsistent Code Clones</a:t>
          </a:r>
          <a:endParaRPr lang="ko-KR" dirty="0">
            <a:latin typeface="Calibri" pitchFamily="34" charset="0"/>
            <a:cs typeface="Calibri" pitchFamily="34" charset="0"/>
          </a:endParaRPr>
        </a:p>
      </dgm:t>
    </dgm:pt>
    <dgm:pt modelId="{7C232351-68D3-4E9F-AA6C-EF62D4C37DC7}" type="parTrans" cxnId="{6C02B4A0-6051-4A0C-B85C-BE9D4FC5E540}">
      <dgm:prSet/>
      <dgm:spPr/>
      <dgm:t>
        <a:bodyPr/>
        <a:lstStyle/>
        <a:p>
          <a:pPr latinLnBrk="1"/>
          <a:endParaRPr lang="ko-KR" altLang="en-US"/>
        </a:p>
      </dgm:t>
    </dgm:pt>
    <dgm:pt modelId="{9C2476C7-33D8-4567-8DA1-6FD3D5481AE9}" type="sibTrans" cxnId="{6C02B4A0-6051-4A0C-B85C-BE9D4FC5E540}">
      <dgm:prSet/>
      <dgm:spPr/>
      <dgm:t>
        <a:bodyPr/>
        <a:lstStyle/>
        <a:p>
          <a:pPr latinLnBrk="1"/>
          <a:endParaRPr lang="ko-KR" altLang="en-US"/>
        </a:p>
      </dgm:t>
    </dgm:pt>
    <dgm:pt modelId="{4AF145D6-EA28-4353-B328-62B3E620B894}" type="pres">
      <dgm:prSet presAssocID="{CE180CDB-35C3-4D7F-ADCB-071D226B08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3EE7E7-3FD7-48AC-A2E5-7E9E8683F2BF}" type="pres">
      <dgm:prSet presAssocID="{819D658C-A703-423B-9DDA-29BD2A7660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55B700-E3D7-4146-9201-A114C392FC5F}" type="presOf" srcId="{CE180CDB-35C3-4D7F-ADCB-071D226B0863}" destId="{4AF145D6-EA28-4353-B328-62B3E620B894}" srcOrd="0" destOrd="0" presId="urn:microsoft.com/office/officeart/2005/8/layout/vList2"/>
    <dgm:cxn modelId="{BBFF5C37-A885-4753-86BA-26C26D66A73B}" type="presOf" srcId="{819D658C-A703-423B-9DDA-29BD2A7660C5}" destId="{0D3EE7E7-3FD7-48AC-A2E5-7E9E8683F2BF}" srcOrd="0" destOrd="0" presId="urn:microsoft.com/office/officeart/2005/8/layout/vList2"/>
    <dgm:cxn modelId="{6C02B4A0-6051-4A0C-B85C-BE9D4FC5E540}" srcId="{CE180CDB-35C3-4D7F-ADCB-071D226B0863}" destId="{819D658C-A703-423B-9DDA-29BD2A7660C5}" srcOrd="0" destOrd="0" parTransId="{7C232351-68D3-4E9F-AA6C-EF62D4C37DC7}" sibTransId="{9C2476C7-33D8-4567-8DA1-6FD3D5481AE9}"/>
    <dgm:cxn modelId="{E8CE442B-87BF-4FD9-B1CA-FEDB119C8619}" type="presParOf" srcId="{4AF145D6-EA28-4353-B328-62B3E620B894}" destId="{0D3EE7E7-3FD7-48AC-A2E5-7E9E8683F2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E9A46-5EFF-4E30-9506-CC62CC75C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53189F-F6F5-4C80-9A9F-E0300ABEECC8}">
      <dgm:prSet/>
      <dgm:spPr/>
      <dgm:t>
        <a:bodyPr/>
        <a:lstStyle/>
        <a:p>
          <a:pPr rtl="0" latinLnBrk="1"/>
          <a:r>
            <a:rPr lang="en-US" dirty="0" err="1" smtClean="0">
              <a:latin typeface="Calibri" pitchFamily="34" charset="0"/>
              <a:cs typeface="Calibri" pitchFamily="34" charset="0"/>
            </a:rPr>
            <a:t>Chowdhury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Ashabul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Yeameen</a:t>
          </a:r>
          <a:r>
            <a:rPr lang="en-US" dirty="0" smtClean="0">
              <a:latin typeface="Calibri" pitchFamily="34" charset="0"/>
              <a:cs typeface="Calibri" pitchFamily="34" charset="0"/>
            </a:rPr>
            <a:t/>
          </a:r>
          <a:br>
            <a:rPr lang="en-US" dirty="0" smtClean="0">
              <a:latin typeface="Calibri" pitchFamily="34" charset="0"/>
              <a:cs typeface="Calibri" pitchFamily="34" charset="0"/>
            </a:rPr>
          </a:br>
          <a:r>
            <a:rPr lang="en-US" dirty="0" smtClean="0">
              <a:latin typeface="Calibri" pitchFamily="34" charset="0"/>
              <a:cs typeface="Calibri" pitchFamily="34" charset="0"/>
            </a:rPr>
            <a:t>Seungtack Baek</a:t>
          </a:r>
          <a:endParaRPr lang="ko-KR" dirty="0">
            <a:latin typeface="Calibri" pitchFamily="34" charset="0"/>
            <a:cs typeface="Calibri" pitchFamily="34" charset="0"/>
          </a:endParaRPr>
        </a:p>
      </dgm:t>
    </dgm:pt>
    <dgm:pt modelId="{A0EA9364-EE9B-4BE6-AB08-4DA5B2E6520C}" type="parTrans" cxnId="{3485D422-8805-4213-BF51-B8376330DEAA}">
      <dgm:prSet/>
      <dgm:spPr/>
      <dgm:t>
        <a:bodyPr/>
        <a:lstStyle/>
        <a:p>
          <a:pPr latinLnBrk="1"/>
          <a:endParaRPr lang="ko-KR" altLang="en-US"/>
        </a:p>
      </dgm:t>
    </dgm:pt>
    <dgm:pt modelId="{E942AC81-7687-4E79-B82B-D4A26DFA5948}" type="sibTrans" cxnId="{3485D422-8805-4213-BF51-B8376330DEAA}">
      <dgm:prSet/>
      <dgm:spPr/>
      <dgm:t>
        <a:bodyPr/>
        <a:lstStyle/>
        <a:p>
          <a:pPr latinLnBrk="1"/>
          <a:endParaRPr lang="ko-KR" altLang="en-US"/>
        </a:p>
      </dgm:t>
    </dgm:pt>
    <dgm:pt modelId="{5541590F-E9E7-480A-BE1B-2074B1D6427C}" type="pres">
      <dgm:prSet presAssocID="{CCEE9A46-5EFF-4E30-9506-CC62CC75C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542CCD-1920-4576-9D7F-C0DDD9AB77FA}" type="pres">
      <dgm:prSet presAssocID="{BC53189F-F6F5-4C80-9A9F-E0300ABEECC8}" presName="parentText" presStyleLbl="node1" presStyleIdx="0" presStyleCnt="1" custLinFactY="2659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1BFD6F-BCD4-4AC0-8238-667AA39DFE73}" type="presOf" srcId="{CCEE9A46-5EFF-4E30-9506-CC62CC75C428}" destId="{5541590F-E9E7-480A-BE1B-2074B1D6427C}" srcOrd="0" destOrd="0" presId="urn:microsoft.com/office/officeart/2005/8/layout/vList2"/>
    <dgm:cxn modelId="{3485D422-8805-4213-BF51-B8376330DEAA}" srcId="{CCEE9A46-5EFF-4E30-9506-CC62CC75C428}" destId="{BC53189F-F6F5-4C80-9A9F-E0300ABEECC8}" srcOrd="0" destOrd="0" parTransId="{A0EA9364-EE9B-4BE6-AB08-4DA5B2E6520C}" sibTransId="{E942AC81-7687-4E79-B82B-D4A26DFA5948}"/>
    <dgm:cxn modelId="{E54B4801-7CA6-4BFC-91D0-97E804265A39}" type="presOf" srcId="{BC53189F-F6F5-4C80-9A9F-E0300ABEECC8}" destId="{9D542CCD-1920-4576-9D7F-C0DDD9AB77FA}" srcOrd="0" destOrd="0" presId="urn:microsoft.com/office/officeart/2005/8/layout/vList2"/>
    <dgm:cxn modelId="{948A89DE-5B0A-4400-92A8-2B0AE000F769}" type="presParOf" srcId="{5541590F-E9E7-480A-BE1B-2074B1D6427C}" destId="{9D542CCD-1920-4576-9D7F-C0DDD9AB77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E7E7-3FD7-48AC-A2E5-7E9E8683F2BF}">
      <dsp:nvSpPr>
        <dsp:cNvPr id="0" name=""/>
        <dsp:cNvSpPr/>
      </dsp:nvSpPr>
      <dsp:spPr>
        <a:xfrm>
          <a:off x="0" y="163886"/>
          <a:ext cx="7757630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Calibri" pitchFamily="34" charset="0"/>
            </a:rPr>
            <a:t>Machine Learning Model for </a:t>
          </a:r>
        </a:p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Calibri" pitchFamily="34" charset="0"/>
            </a:rPr>
            <a:t>Detecting Bug in Inconsistent Code Clones</a:t>
          </a:r>
          <a:endParaRPr lang="ko-KR" sz="3300" kern="1200" dirty="0">
            <a:latin typeface="Calibri" pitchFamily="34" charset="0"/>
            <a:cs typeface="Calibri" pitchFamily="34" charset="0"/>
          </a:endParaRPr>
        </a:p>
      </dsp:txBody>
      <dsp:txXfrm>
        <a:off x="73507" y="237393"/>
        <a:ext cx="7610616" cy="13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42CCD-1920-4576-9D7F-C0DDD9AB77FA}">
      <dsp:nvSpPr>
        <dsp:cNvPr id="0" name=""/>
        <dsp:cNvSpPr/>
      </dsp:nvSpPr>
      <dsp:spPr>
        <a:xfrm>
          <a:off x="0" y="340680"/>
          <a:ext cx="4038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Chowdhury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Ashabul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Yeameen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2400" kern="1200" dirty="0" smtClean="0">
              <a:latin typeface="Calibri" pitchFamily="34" charset="0"/>
              <a:cs typeface="Calibri" pitchFamily="34" charset="0"/>
            </a:rPr>
          </a:br>
          <a:r>
            <a:rPr lang="en-US" sz="2400" kern="1200" dirty="0" smtClean="0">
              <a:latin typeface="Calibri" pitchFamily="34" charset="0"/>
              <a:cs typeface="Calibri" pitchFamily="34" charset="0"/>
            </a:rPr>
            <a:t>Seungtack Baek</a:t>
          </a:r>
          <a:endParaRPr lang="ko-KR" sz="2400" kern="1200" dirty="0">
            <a:latin typeface="Calibri" pitchFamily="34" charset="0"/>
            <a:cs typeface="Calibri" pitchFamily="34" charset="0"/>
          </a:endParaRPr>
        </a:p>
      </dsp:txBody>
      <dsp:txXfrm>
        <a:off x="46606" y="387286"/>
        <a:ext cx="394538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9DBB-8097-4514-A4FE-726B7F7943F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69BD-49CE-4DF4-B40D-3114FD6CC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28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28600" y="4876800"/>
            <a:ext cx="4572000" cy="1752600"/>
          </a:xfrm>
          <a:prstGeom prst="rect">
            <a:avLst/>
          </a:prstGeom>
          <a:solidFill>
            <a:srgbClr val="BF9900"/>
          </a:solidFill>
          <a:ln w="9525">
            <a:solidFill>
              <a:srgbClr val="B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029200" y="4876800"/>
            <a:ext cx="3886200" cy="1752600"/>
          </a:xfrm>
          <a:prstGeom prst="rect">
            <a:avLst/>
          </a:prstGeom>
          <a:solidFill>
            <a:srgbClr val="2F4D6A"/>
          </a:solidFill>
          <a:ln w="9525">
            <a:solidFill>
              <a:srgbClr val="2F4D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28600" y="228600"/>
            <a:ext cx="8686800" cy="4495800"/>
          </a:xfrm>
          <a:prstGeom prst="rect">
            <a:avLst/>
          </a:prstGeom>
          <a:solidFill>
            <a:srgbClr val="002666"/>
          </a:solidFill>
          <a:ln w="9525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848600" cy="1470025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8550" name="Picture 6" descr="http://ucomm.ucdavis.edu/images/logos_marks/expanded_logo/expanded_logo_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0"/>
            <a:ext cx="4114800" cy="1163638"/>
          </a:xfrm>
          <a:prstGeom prst="rect">
            <a:avLst/>
          </a:prstGeom>
          <a:noFill/>
        </p:spPr>
      </p:pic>
      <p:sp>
        <p:nvSpPr>
          <p:cNvPr id="10855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48200" y="2819400"/>
            <a:ext cx="3886200" cy="1295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Author 1</a:t>
            </a:r>
          </a:p>
          <a:p>
            <a:r>
              <a:rPr lang="en-US"/>
              <a:t>Author 2</a:t>
            </a:r>
          </a:p>
        </p:txBody>
      </p:sp>
      <p:pic>
        <p:nvPicPr>
          <p:cNvPr id="108552" name="Picture 8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029200"/>
            <a:ext cx="2371725" cy="1500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46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73A7D6-23E1-4D49-9322-F8C2955B7E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E96293-A1EA-484D-814F-41A616D16E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693D4E-FDE6-486E-86F0-A4FFFC890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985763-4878-4ADE-97E0-DCD35973C6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FD0008-8EE2-43E9-ADB2-C0163B3FD9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5477AF-4111-489D-BEA4-DAC520C769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F38B04-F32E-4F23-8B03-582F30AC2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F2D078-1077-40AD-B0E0-0179F63C48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15DB4-4187-4DF4-9F43-09E0287E84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2209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4770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BBF1AC-9A41-4536-8707-32B72EF15E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75688" y="6224588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B7A1DB6C-5147-4CF9-A678-03E845CE5A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75688" y="6224588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F769960C-9AEE-4624-A386-74A6DC4A62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4D09-3551-4D79-A9C1-A3199AFC0ABE}" type="datetimeFigureOut">
              <a:rPr lang="en-US" smtClean="0"/>
              <a:t>5/2/2012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6477000"/>
            <a:ext cx="1447800" cy="381000"/>
          </a:xfrm>
          <a:prstGeom prst="rect">
            <a:avLst/>
          </a:prstGeom>
          <a:solidFill>
            <a:srgbClr val="BF9900"/>
          </a:solidFill>
          <a:ln w="9525" algn="ctr">
            <a:solidFill>
              <a:srgbClr val="B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8001000" y="6477000"/>
            <a:ext cx="1143000" cy="381000"/>
          </a:xfrm>
          <a:prstGeom prst="rect">
            <a:avLst/>
          </a:prstGeom>
          <a:solidFill>
            <a:srgbClr val="2F4D6A"/>
          </a:solidFill>
          <a:ln w="9525" algn="ctr">
            <a:solidFill>
              <a:srgbClr val="2F4D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447800" y="6477000"/>
            <a:ext cx="6553200" cy="381000"/>
          </a:xfrm>
          <a:prstGeom prst="rect">
            <a:avLst/>
          </a:prstGeom>
          <a:solidFill>
            <a:srgbClr val="002666"/>
          </a:solidFill>
          <a:ln w="9525" algn="ctr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7527" name="Picture 7" descr="http://ucomm.ucdavis.edu/images/logos_marks/expanded_logo/expanded_logo_bl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075" y="6526213"/>
            <a:ext cx="1003300" cy="284162"/>
          </a:xfrm>
          <a:prstGeom prst="rect">
            <a:avLst/>
          </a:prstGeom>
          <a:noFill/>
        </p:spPr>
      </p:pic>
      <p:pic>
        <p:nvPicPr>
          <p:cNvPr id="107528" name="Picture 8" descr="logo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43900" y="6526213"/>
            <a:ext cx="465138" cy="293687"/>
          </a:xfrm>
          <a:prstGeom prst="rect">
            <a:avLst/>
          </a:prstGeom>
          <a:noFill/>
        </p:spPr>
      </p:pic>
      <p:sp>
        <p:nvSpPr>
          <p:cNvPr id="1075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2245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D28EE5-3554-4127-9736-EC6E3BC6E2E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666"/>
          </a:solidFill>
          <a:ln w="9525" algn="ctr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76786301"/>
              </p:ext>
            </p:extLst>
          </p:nvPr>
        </p:nvGraphicFramePr>
        <p:xfrm>
          <a:off x="616984" y="685800"/>
          <a:ext cx="7757631" cy="183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5922905"/>
              </p:ext>
            </p:extLst>
          </p:nvPr>
        </p:nvGraphicFramePr>
        <p:xfrm>
          <a:off x="4572000" y="4191000"/>
          <a:ext cx="40386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81662"/>
            <a:ext cx="2219325" cy="936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8" y="3796990"/>
            <a:ext cx="2308787" cy="1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each clone pair, the diff will have certain semantic features, such as…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19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altLang="ko-KR" sz="2400" dirty="0"/>
              <a:t>Introduction of new branch (</a:t>
            </a:r>
            <a:r>
              <a:rPr lang="en-US" altLang="ko-KR" sz="2400" i="1" dirty="0"/>
              <a:t>if</a:t>
            </a:r>
            <a:r>
              <a:rPr lang="en-US" altLang="ko-KR" sz="2400" dirty="0"/>
              <a:t>, </a:t>
            </a:r>
            <a:r>
              <a:rPr lang="en-US" altLang="ko-KR" sz="2400" i="1" dirty="0"/>
              <a:t>#</a:t>
            </a:r>
            <a:r>
              <a:rPr lang="en-US" altLang="ko-KR" sz="2400" i="1" dirty="0" err="1"/>
              <a:t>ifdef</a:t>
            </a:r>
            <a:r>
              <a:rPr lang="en-US" altLang="ko-KR" sz="2400" dirty="0"/>
              <a:t>,  </a:t>
            </a:r>
            <a:r>
              <a:rPr lang="en-US" altLang="ko-KR" sz="2400" i="1" dirty="0"/>
              <a:t>#</a:t>
            </a:r>
            <a:r>
              <a:rPr lang="en-US" altLang="ko-KR" sz="2400" i="1" dirty="0" err="1"/>
              <a:t>endif</a:t>
            </a:r>
            <a:r>
              <a:rPr lang="en-US" altLang="ko-KR" sz="2400" i="1" dirty="0"/>
              <a:t>, </a:t>
            </a:r>
            <a:r>
              <a:rPr lang="en-US" altLang="ko-KR" sz="2400" dirty="0"/>
              <a:t>etc.) </a:t>
            </a:r>
            <a:endParaRPr lang="en-US" altLang="ko-KR" sz="2400" dirty="0" smtClean="0"/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</a:t>
            </a:r>
            <a:r>
              <a:rPr lang="en-US" altLang="ko-KR" sz="2400" dirty="0" smtClean="0"/>
              <a:t>in the number of conditions (for same decision)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</a:t>
            </a:r>
            <a:r>
              <a:rPr lang="en-US" altLang="ko-KR" sz="2400" dirty="0" smtClean="0"/>
              <a:t>in </a:t>
            </a:r>
            <a:r>
              <a:rPr lang="en-US" altLang="ko-KR" sz="2400" i="1" dirty="0" smtClean="0"/>
              <a:t>return </a:t>
            </a:r>
            <a:r>
              <a:rPr lang="en-US" altLang="ko-KR" sz="2400" dirty="0" smtClean="0"/>
              <a:t>statement</a:t>
            </a:r>
            <a:endParaRPr lang="en-US" altLang="ko-KR" sz="2400" dirty="0" smtClean="0"/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in branching logic (</a:t>
            </a:r>
            <a:r>
              <a:rPr lang="en-US" altLang="ko-KR" sz="2400" i="1" dirty="0" smtClean="0"/>
              <a:t>continue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break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Introduction of new variable definition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Calling a resource allocation/release </a:t>
            </a:r>
            <a:r>
              <a:rPr lang="en-US" altLang="ko-KR" sz="2400" dirty="0" smtClean="0"/>
              <a:t>function</a:t>
            </a:r>
          </a:p>
          <a:p>
            <a:pPr lvl="1"/>
            <a:r>
              <a:rPr lang="en-US" altLang="ko-KR" sz="2400" dirty="0" smtClean="0"/>
              <a:t>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6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4428391" cy="32605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2023695" y="3722648"/>
            <a:ext cx="990600" cy="9144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199" y="4750420"/>
            <a:ext cx="39624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Reports Contains:</a:t>
            </a:r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   1. Source Code of the candidates</a:t>
            </a:r>
          </a:p>
          <a:p>
            <a:r>
              <a:rPr lang="en-US" altLang="ko-KR" dirty="0" smtClean="0"/>
              <a:t>   2. Potential buggy difference</a:t>
            </a:r>
          </a:p>
          <a:p>
            <a:r>
              <a:rPr lang="en-US" altLang="ko-KR" dirty="0" smtClean="0"/>
              <a:t>   3. Other attributes  (e.g. </a:t>
            </a:r>
            <a:r>
              <a:rPr lang="en-US" altLang="ko-KR" dirty="0" err="1" smtClean="0"/>
              <a:t>TextSim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Distance, etc.)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11459" y="5216913"/>
            <a:ext cx="36576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1. Source Code of the candidates</a:t>
            </a: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 Potential buggy difference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777" y="2397512"/>
            <a:ext cx="1916898" cy="15314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Learning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527045" y="5022954"/>
            <a:ext cx="1157048" cy="1283732"/>
            <a:chOff x="5423638" y="4291277"/>
            <a:chExt cx="1157048" cy="1283732"/>
          </a:xfrm>
        </p:grpSpPr>
        <p:sp>
          <p:nvSpPr>
            <p:cNvPr id="75" name="Flowchart: Document 74"/>
            <p:cNvSpPr/>
            <p:nvPr/>
          </p:nvSpPr>
          <p:spPr>
            <a:xfrm>
              <a:off x="5610922" y="4660609"/>
              <a:ext cx="533400" cy="762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lowchart: Document 75"/>
            <p:cNvSpPr/>
            <p:nvPr/>
          </p:nvSpPr>
          <p:spPr>
            <a:xfrm>
              <a:off x="5763322" y="4813009"/>
              <a:ext cx="533400" cy="762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23638" y="4291277"/>
              <a:ext cx="115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ARFF File</a:t>
              </a:r>
              <a:endParaRPr lang="ko-KR" altLang="en-US" dirty="0"/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4269060" y="5470159"/>
            <a:ext cx="1826940" cy="3031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07775" y="5228581"/>
            <a:ext cx="1786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Extract Features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4282999" y="6172470"/>
            <a:ext cx="1813002" cy="2630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63971" y="5918923"/>
            <a:ext cx="195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Extract Attributes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7742" y="5978913"/>
            <a:ext cx="3657600" cy="498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3. Other attributes  (e.g.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TextSim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       Distance, etc.)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Up Arrow 85"/>
          <p:cNvSpPr/>
          <p:nvPr/>
        </p:nvSpPr>
        <p:spPr>
          <a:xfrm>
            <a:off x="6767542" y="4157546"/>
            <a:ext cx="685800" cy="773152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574062" y="762000"/>
            <a:ext cx="1043876" cy="914400"/>
            <a:chOff x="5778174" y="638499"/>
            <a:chExt cx="1043876" cy="9144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87" name="Donut 86"/>
            <p:cNvSpPr/>
            <p:nvPr/>
          </p:nvSpPr>
          <p:spPr>
            <a:xfrm>
              <a:off x="5853142" y="638499"/>
              <a:ext cx="914400" cy="914400"/>
            </a:xfrm>
            <a:prstGeom prst="don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78174" y="91103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BENIGN</a:t>
              </a:r>
              <a:endParaRPr lang="ko-KR" alt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665493" y="762000"/>
            <a:ext cx="979138" cy="914400"/>
            <a:chOff x="7739813" y="638499"/>
            <a:chExt cx="979138" cy="9144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88" name="&quot;No&quot; Symbol 87"/>
            <p:cNvSpPr/>
            <p:nvPr/>
          </p:nvSpPr>
          <p:spPr>
            <a:xfrm>
              <a:off x="7804551" y="638499"/>
              <a:ext cx="914400" cy="9144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739813" y="91103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BUGGY</a:t>
              </a:r>
              <a:endParaRPr lang="ko-KR" altLang="en-US" dirty="0"/>
            </a:p>
          </p:txBody>
        </p:sp>
      </p:grpSp>
      <p:sp>
        <p:nvSpPr>
          <p:cNvPr id="95" name="Bent Arrow 94"/>
          <p:cNvSpPr/>
          <p:nvPr/>
        </p:nvSpPr>
        <p:spPr>
          <a:xfrm>
            <a:off x="7110442" y="1186417"/>
            <a:ext cx="489997" cy="1143000"/>
          </a:xfrm>
          <a:prstGeom prst="ben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>
              <a:rot lat="0" lon="21299999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rot="10800000" flipV="1">
            <a:off x="6736030" y="1183888"/>
            <a:ext cx="489997" cy="1143000"/>
          </a:xfrm>
          <a:prstGeom prst="bentArrow">
            <a:avLst>
              <a:gd name="adj1" fmla="val 25000"/>
              <a:gd name="adj2" fmla="val 23862"/>
              <a:gd name="adj3" fmla="val 25000"/>
              <a:gd name="adj4" fmla="val 43750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>
              <a:rot lat="0" lon="21299999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80" grpId="0" animBg="1"/>
      <p:bldP spid="81" grpId="0"/>
      <p:bldP spid="82" grpId="0" animBg="1"/>
      <p:bldP spid="83" grpId="0"/>
      <p:bldP spid="84" grpId="0" animBg="1"/>
      <p:bldP spid="86" grpId="0" animBg="1"/>
      <p:bldP spid="95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 basics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is </a:t>
            </a:r>
            <a:r>
              <a:rPr lang="en-US" altLang="ko-KR" sz="3200" i="1" dirty="0" smtClean="0"/>
              <a:t>Code Clone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87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lowchart: Process 168"/>
          <p:cNvSpPr/>
          <p:nvPr/>
        </p:nvSpPr>
        <p:spPr>
          <a:xfrm>
            <a:off x="1219199" y="304800"/>
            <a:ext cx="6751571" cy="1143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638800" y="685800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Write code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87604" y="1204642"/>
            <a:ext cx="6751571" cy="1897463"/>
            <a:chOff x="1187604" y="1204642"/>
            <a:chExt cx="6751571" cy="1897463"/>
          </a:xfrm>
        </p:grpSpPr>
        <p:sp>
          <p:nvSpPr>
            <p:cNvPr id="170" name="Flowchart: Process 169"/>
            <p:cNvSpPr/>
            <p:nvPr/>
          </p:nvSpPr>
          <p:spPr>
            <a:xfrm>
              <a:off x="1187604" y="1959105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40" idx="2"/>
              <a:endCxn id="132" idx="0"/>
            </p:cNvCxnSpPr>
            <p:nvPr/>
          </p:nvCxnSpPr>
          <p:spPr>
            <a:xfrm flipH="1">
              <a:off x="2112932" y="1204642"/>
              <a:ext cx="1052438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40" idx="2"/>
              <a:endCxn id="133" idx="0"/>
            </p:cNvCxnSpPr>
            <p:nvPr/>
          </p:nvCxnSpPr>
          <p:spPr>
            <a:xfrm>
              <a:off x="3165370" y="1204642"/>
              <a:ext cx="1146458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olded Corner 131"/>
            <p:cNvSpPr/>
            <p:nvPr/>
          </p:nvSpPr>
          <p:spPr>
            <a:xfrm>
              <a:off x="1696902" y="2118784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38800" y="2331251"/>
              <a:ext cx="1930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Copy and paste</a:t>
              </a:r>
              <a:endParaRPr lang="en-US" dirty="0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3895798" y="2118784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Folded Corner 39"/>
          <p:cNvSpPr/>
          <p:nvPr/>
        </p:nvSpPr>
        <p:spPr>
          <a:xfrm>
            <a:off x="2749340" y="381000"/>
            <a:ext cx="832060" cy="823642"/>
          </a:xfrm>
          <a:prstGeom prst="foldedCorner">
            <a:avLst>
              <a:gd name="adj" fmla="val 303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19199" y="2942426"/>
            <a:ext cx="6751571" cy="1934374"/>
            <a:chOff x="1219199" y="2942426"/>
            <a:chExt cx="6751571" cy="1934374"/>
          </a:xfrm>
        </p:grpSpPr>
        <p:sp>
          <p:nvSpPr>
            <p:cNvPr id="171" name="Flowchart: Process 170"/>
            <p:cNvSpPr/>
            <p:nvPr/>
          </p:nvSpPr>
          <p:spPr>
            <a:xfrm>
              <a:off x="1219199" y="3733800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33" idx="2"/>
              <a:endCxn id="139" idx="0"/>
            </p:cNvCxnSpPr>
            <p:nvPr/>
          </p:nvCxnSpPr>
          <p:spPr>
            <a:xfrm>
              <a:off x="4311828" y="2942426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32" idx="2"/>
              <a:endCxn id="137" idx="0"/>
            </p:cNvCxnSpPr>
            <p:nvPr/>
          </p:nvCxnSpPr>
          <p:spPr>
            <a:xfrm>
              <a:off x="2112932" y="2942426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38800" y="3976702"/>
              <a:ext cx="18880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Discover error </a:t>
              </a:r>
              <a:br>
                <a:rPr lang="en-US" dirty="0" smtClean="0"/>
              </a:br>
              <a:r>
                <a:rPr lang="en-US" dirty="0" smtClean="0"/>
                <a:t>    in </a:t>
              </a:r>
              <a:r>
                <a:rPr lang="en-US" i="1" dirty="0" smtClean="0"/>
                <a:t>one</a:t>
              </a:r>
              <a:r>
                <a:rPr lang="en-US" dirty="0" smtClean="0"/>
                <a:t> copy</a:t>
              </a:r>
              <a:endParaRPr lang="en-US" dirty="0"/>
            </a:p>
          </p:txBody>
        </p:sp>
        <p:sp>
          <p:nvSpPr>
            <p:cNvPr id="137" name="Folded Corner 136"/>
            <p:cNvSpPr/>
            <p:nvPr/>
          </p:nvSpPr>
          <p:spPr>
            <a:xfrm>
              <a:off x="1696902" y="3856568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750261" y="3905718"/>
              <a:ext cx="674543" cy="674543"/>
            </a:xfrm>
            <a:prstGeom prst="mathMultiply">
              <a:avLst>
                <a:gd name="adj1" fmla="val 1287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3895798" y="3856568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2" name="Multiply 141"/>
          <p:cNvSpPr/>
          <p:nvPr/>
        </p:nvSpPr>
        <p:spPr>
          <a:xfrm>
            <a:off x="3949157" y="3905718"/>
            <a:ext cx="674543" cy="674543"/>
          </a:xfrm>
          <a:prstGeom prst="mathMultiply">
            <a:avLst>
              <a:gd name="adj1" fmla="val 12877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19199" y="4680210"/>
            <a:ext cx="6751571" cy="1975108"/>
            <a:chOff x="1219199" y="4680210"/>
            <a:chExt cx="6751571" cy="1975108"/>
          </a:xfrm>
        </p:grpSpPr>
        <p:sp>
          <p:nvSpPr>
            <p:cNvPr id="172" name="Flowchart: Process 171"/>
            <p:cNvSpPr/>
            <p:nvPr/>
          </p:nvSpPr>
          <p:spPr>
            <a:xfrm>
              <a:off x="1219199" y="5512318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39" idx="2"/>
              <a:endCxn id="144" idx="0"/>
            </p:cNvCxnSpPr>
            <p:nvPr/>
          </p:nvCxnSpPr>
          <p:spPr>
            <a:xfrm>
              <a:off x="4311828" y="4680210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37" idx="2"/>
              <a:endCxn id="143" idx="0"/>
            </p:cNvCxnSpPr>
            <p:nvPr/>
          </p:nvCxnSpPr>
          <p:spPr>
            <a:xfrm>
              <a:off x="2112932" y="4680210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638800" y="5899152"/>
              <a:ext cx="2179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Fix inconsistently</a:t>
              </a:r>
              <a:endParaRPr lang="en-US" dirty="0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3895798" y="5594352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3949157" y="5643502"/>
              <a:ext cx="674543" cy="674543"/>
            </a:xfrm>
            <a:prstGeom prst="mathMultiply">
              <a:avLst>
                <a:gd name="adj1" fmla="val 1287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olded Corner 142"/>
            <p:cNvSpPr/>
            <p:nvPr/>
          </p:nvSpPr>
          <p:spPr>
            <a:xfrm>
              <a:off x="1696902" y="5594352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1902169" y="5846656"/>
              <a:ext cx="421527" cy="319035"/>
            </a:xfrm>
            <a:custGeom>
              <a:avLst/>
              <a:gdLst>
                <a:gd name="connsiteX0" fmla="*/ 163154 w 838200"/>
                <a:gd name="connsiteY0" fmla="*/ 239475 h 838200"/>
                <a:gd name="connsiteX1" fmla="*/ 239475 w 838200"/>
                <a:gd name="connsiteY1" fmla="*/ 163154 h 838200"/>
                <a:gd name="connsiteX2" fmla="*/ 419100 w 838200"/>
                <a:gd name="connsiteY2" fmla="*/ 342778 h 838200"/>
                <a:gd name="connsiteX3" fmla="*/ 598725 w 838200"/>
                <a:gd name="connsiteY3" fmla="*/ 163154 h 838200"/>
                <a:gd name="connsiteX4" fmla="*/ 675046 w 838200"/>
                <a:gd name="connsiteY4" fmla="*/ 239475 h 838200"/>
                <a:gd name="connsiteX5" fmla="*/ 495422 w 838200"/>
                <a:gd name="connsiteY5" fmla="*/ 419100 h 838200"/>
                <a:gd name="connsiteX6" fmla="*/ 675046 w 838200"/>
                <a:gd name="connsiteY6" fmla="*/ 598725 h 838200"/>
                <a:gd name="connsiteX7" fmla="*/ 598725 w 838200"/>
                <a:gd name="connsiteY7" fmla="*/ 675046 h 838200"/>
                <a:gd name="connsiteX8" fmla="*/ 419100 w 838200"/>
                <a:gd name="connsiteY8" fmla="*/ 495422 h 838200"/>
                <a:gd name="connsiteX9" fmla="*/ 239475 w 838200"/>
                <a:gd name="connsiteY9" fmla="*/ 675046 h 838200"/>
                <a:gd name="connsiteX10" fmla="*/ 163154 w 838200"/>
                <a:gd name="connsiteY10" fmla="*/ 598725 h 838200"/>
                <a:gd name="connsiteX11" fmla="*/ 342778 w 838200"/>
                <a:gd name="connsiteY11" fmla="*/ 419100 h 838200"/>
                <a:gd name="connsiteX12" fmla="*/ 163154 w 838200"/>
                <a:gd name="connsiteY12" fmla="*/ 239475 h 838200"/>
                <a:gd name="connsiteX0" fmla="*/ 255946 w 527011"/>
                <a:gd name="connsiteY0" fmla="*/ 332268 h 603332"/>
                <a:gd name="connsiteX1" fmla="*/ 76321 w 527011"/>
                <a:gd name="connsiteY1" fmla="*/ 511892 h 603332"/>
                <a:gd name="connsiteX2" fmla="*/ 0 w 527011"/>
                <a:gd name="connsiteY2" fmla="*/ 435571 h 603332"/>
                <a:gd name="connsiteX3" fmla="*/ 179624 w 527011"/>
                <a:gd name="connsiteY3" fmla="*/ 255946 h 603332"/>
                <a:gd name="connsiteX4" fmla="*/ 0 w 527011"/>
                <a:gd name="connsiteY4" fmla="*/ 76321 h 603332"/>
                <a:gd name="connsiteX5" fmla="*/ 76321 w 527011"/>
                <a:gd name="connsiteY5" fmla="*/ 0 h 603332"/>
                <a:gd name="connsiteX6" fmla="*/ 255946 w 527011"/>
                <a:gd name="connsiteY6" fmla="*/ 179624 h 603332"/>
                <a:gd name="connsiteX7" fmla="*/ 435571 w 527011"/>
                <a:gd name="connsiteY7" fmla="*/ 0 h 603332"/>
                <a:gd name="connsiteX8" fmla="*/ 511892 w 527011"/>
                <a:gd name="connsiteY8" fmla="*/ 76321 h 603332"/>
                <a:gd name="connsiteX9" fmla="*/ 332268 w 527011"/>
                <a:gd name="connsiteY9" fmla="*/ 255946 h 603332"/>
                <a:gd name="connsiteX10" fmla="*/ 511892 w 527011"/>
                <a:gd name="connsiteY10" fmla="*/ 435571 h 603332"/>
                <a:gd name="connsiteX11" fmla="*/ 527011 w 527011"/>
                <a:gd name="connsiteY11" fmla="*/ 603332 h 603332"/>
                <a:gd name="connsiteX0" fmla="*/ 255946 w 511892"/>
                <a:gd name="connsiteY0" fmla="*/ 332268 h 511892"/>
                <a:gd name="connsiteX1" fmla="*/ 76321 w 511892"/>
                <a:gd name="connsiteY1" fmla="*/ 511892 h 511892"/>
                <a:gd name="connsiteX2" fmla="*/ 0 w 511892"/>
                <a:gd name="connsiteY2" fmla="*/ 435571 h 511892"/>
                <a:gd name="connsiteX3" fmla="*/ 179624 w 511892"/>
                <a:gd name="connsiteY3" fmla="*/ 255946 h 511892"/>
                <a:gd name="connsiteX4" fmla="*/ 0 w 511892"/>
                <a:gd name="connsiteY4" fmla="*/ 76321 h 511892"/>
                <a:gd name="connsiteX5" fmla="*/ 76321 w 511892"/>
                <a:gd name="connsiteY5" fmla="*/ 0 h 511892"/>
                <a:gd name="connsiteX6" fmla="*/ 255946 w 511892"/>
                <a:gd name="connsiteY6" fmla="*/ 179624 h 511892"/>
                <a:gd name="connsiteX7" fmla="*/ 435571 w 511892"/>
                <a:gd name="connsiteY7" fmla="*/ 0 h 511892"/>
                <a:gd name="connsiteX8" fmla="*/ 511892 w 511892"/>
                <a:gd name="connsiteY8" fmla="*/ 76321 h 511892"/>
                <a:gd name="connsiteX9" fmla="*/ 332268 w 511892"/>
                <a:gd name="connsiteY9" fmla="*/ 255946 h 511892"/>
                <a:gd name="connsiteX10" fmla="*/ 511892 w 511892"/>
                <a:gd name="connsiteY10" fmla="*/ 435571 h 511892"/>
                <a:gd name="connsiteX0" fmla="*/ 255946 w 511892"/>
                <a:gd name="connsiteY0" fmla="*/ 332268 h 511892"/>
                <a:gd name="connsiteX1" fmla="*/ 76321 w 511892"/>
                <a:gd name="connsiteY1" fmla="*/ 511892 h 511892"/>
                <a:gd name="connsiteX2" fmla="*/ 0 w 511892"/>
                <a:gd name="connsiteY2" fmla="*/ 435571 h 511892"/>
                <a:gd name="connsiteX3" fmla="*/ 179624 w 511892"/>
                <a:gd name="connsiteY3" fmla="*/ 255946 h 511892"/>
                <a:gd name="connsiteX4" fmla="*/ 0 w 511892"/>
                <a:gd name="connsiteY4" fmla="*/ 76321 h 511892"/>
                <a:gd name="connsiteX5" fmla="*/ 76321 w 511892"/>
                <a:gd name="connsiteY5" fmla="*/ 0 h 511892"/>
                <a:gd name="connsiteX6" fmla="*/ 255946 w 511892"/>
                <a:gd name="connsiteY6" fmla="*/ 179624 h 511892"/>
                <a:gd name="connsiteX7" fmla="*/ 435571 w 511892"/>
                <a:gd name="connsiteY7" fmla="*/ 0 h 511892"/>
                <a:gd name="connsiteX8" fmla="*/ 511892 w 511892"/>
                <a:gd name="connsiteY8" fmla="*/ 76321 h 511892"/>
                <a:gd name="connsiteX9" fmla="*/ 332268 w 511892"/>
                <a:gd name="connsiteY9" fmla="*/ 255946 h 511892"/>
                <a:gd name="connsiteX0" fmla="*/ 76321 w 511892"/>
                <a:gd name="connsiteY0" fmla="*/ 511892 h 511892"/>
                <a:gd name="connsiteX1" fmla="*/ 0 w 511892"/>
                <a:gd name="connsiteY1" fmla="*/ 435571 h 511892"/>
                <a:gd name="connsiteX2" fmla="*/ 179624 w 511892"/>
                <a:gd name="connsiteY2" fmla="*/ 255946 h 511892"/>
                <a:gd name="connsiteX3" fmla="*/ 0 w 511892"/>
                <a:gd name="connsiteY3" fmla="*/ 76321 h 511892"/>
                <a:gd name="connsiteX4" fmla="*/ 76321 w 511892"/>
                <a:gd name="connsiteY4" fmla="*/ 0 h 511892"/>
                <a:gd name="connsiteX5" fmla="*/ 255946 w 511892"/>
                <a:gd name="connsiteY5" fmla="*/ 179624 h 511892"/>
                <a:gd name="connsiteX6" fmla="*/ 435571 w 511892"/>
                <a:gd name="connsiteY6" fmla="*/ 0 h 511892"/>
                <a:gd name="connsiteX7" fmla="*/ 511892 w 511892"/>
                <a:gd name="connsiteY7" fmla="*/ 76321 h 511892"/>
                <a:gd name="connsiteX8" fmla="*/ 332268 w 511892"/>
                <a:gd name="connsiteY8" fmla="*/ 255946 h 511892"/>
                <a:gd name="connsiteX0" fmla="*/ 0 w 511892"/>
                <a:gd name="connsiteY0" fmla="*/ 435571 h 435571"/>
                <a:gd name="connsiteX1" fmla="*/ 179624 w 511892"/>
                <a:gd name="connsiteY1" fmla="*/ 255946 h 435571"/>
                <a:gd name="connsiteX2" fmla="*/ 0 w 511892"/>
                <a:gd name="connsiteY2" fmla="*/ 76321 h 435571"/>
                <a:gd name="connsiteX3" fmla="*/ 76321 w 511892"/>
                <a:gd name="connsiteY3" fmla="*/ 0 h 435571"/>
                <a:gd name="connsiteX4" fmla="*/ 255946 w 511892"/>
                <a:gd name="connsiteY4" fmla="*/ 179624 h 435571"/>
                <a:gd name="connsiteX5" fmla="*/ 435571 w 511892"/>
                <a:gd name="connsiteY5" fmla="*/ 0 h 435571"/>
                <a:gd name="connsiteX6" fmla="*/ 511892 w 511892"/>
                <a:gd name="connsiteY6" fmla="*/ 76321 h 435571"/>
                <a:gd name="connsiteX7" fmla="*/ 332268 w 511892"/>
                <a:gd name="connsiteY7" fmla="*/ 255946 h 435571"/>
                <a:gd name="connsiteX0" fmla="*/ 179624 w 511892"/>
                <a:gd name="connsiteY0" fmla="*/ 255946 h 255946"/>
                <a:gd name="connsiteX1" fmla="*/ 0 w 511892"/>
                <a:gd name="connsiteY1" fmla="*/ 76321 h 255946"/>
                <a:gd name="connsiteX2" fmla="*/ 76321 w 511892"/>
                <a:gd name="connsiteY2" fmla="*/ 0 h 255946"/>
                <a:gd name="connsiteX3" fmla="*/ 255946 w 511892"/>
                <a:gd name="connsiteY3" fmla="*/ 179624 h 255946"/>
                <a:gd name="connsiteX4" fmla="*/ 435571 w 511892"/>
                <a:gd name="connsiteY4" fmla="*/ 0 h 255946"/>
                <a:gd name="connsiteX5" fmla="*/ 511892 w 511892"/>
                <a:gd name="connsiteY5" fmla="*/ 76321 h 255946"/>
                <a:gd name="connsiteX6" fmla="*/ 332268 w 511892"/>
                <a:gd name="connsiteY6" fmla="*/ 255946 h 255946"/>
                <a:gd name="connsiteX0" fmla="*/ 243917 w 511892"/>
                <a:gd name="connsiteY0" fmla="*/ 320239 h 320239"/>
                <a:gd name="connsiteX1" fmla="*/ 0 w 511892"/>
                <a:gd name="connsiteY1" fmla="*/ 76321 h 320239"/>
                <a:gd name="connsiteX2" fmla="*/ 76321 w 511892"/>
                <a:gd name="connsiteY2" fmla="*/ 0 h 320239"/>
                <a:gd name="connsiteX3" fmla="*/ 255946 w 511892"/>
                <a:gd name="connsiteY3" fmla="*/ 179624 h 320239"/>
                <a:gd name="connsiteX4" fmla="*/ 435571 w 511892"/>
                <a:gd name="connsiteY4" fmla="*/ 0 h 320239"/>
                <a:gd name="connsiteX5" fmla="*/ 511892 w 511892"/>
                <a:gd name="connsiteY5" fmla="*/ 76321 h 320239"/>
                <a:gd name="connsiteX6" fmla="*/ 332268 w 511892"/>
                <a:gd name="connsiteY6" fmla="*/ 255946 h 320239"/>
                <a:gd name="connsiteX0" fmla="*/ 265348 w 511892"/>
                <a:gd name="connsiteY0" fmla="*/ 334526 h 334526"/>
                <a:gd name="connsiteX1" fmla="*/ 0 w 511892"/>
                <a:gd name="connsiteY1" fmla="*/ 76321 h 334526"/>
                <a:gd name="connsiteX2" fmla="*/ 76321 w 511892"/>
                <a:gd name="connsiteY2" fmla="*/ 0 h 334526"/>
                <a:gd name="connsiteX3" fmla="*/ 255946 w 511892"/>
                <a:gd name="connsiteY3" fmla="*/ 179624 h 334526"/>
                <a:gd name="connsiteX4" fmla="*/ 435571 w 511892"/>
                <a:gd name="connsiteY4" fmla="*/ 0 h 334526"/>
                <a:gd name="connsiteX5" fmla="*/ 511892 w 511892"/>
                <a:gd name="connsiteY5" fmla="*/ 76321 h 334526"/>
                <a:gd name="connsiteX6" fmla="*/ 332268 w 511892"/>
                <a:gd name="connsiteY6" fmla="*/ 255946 h 334526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332268 w 511892"/>
                <a:gd name="connsiteY6" fmla="*/ 255946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332268 w 511892"/>
                <a:gd name="connsiteY6" fmla="*/ 255946 h 327382"/>
                <a:gd name="connsiteX0" fmla="*/ 258204 w 511892"/>
                <a:gd name="connsiteY0" fmla="*/ 327382 h 327384"/>
                <a:gd name="connsiteX1" fmla="*/ 0 w 511892"/>
                <a:gd name="connsiteY1" fmla="*/ 76321 h 327384"/>
                <a:gd name="connsiteX2" fmla="*/ 76321 w 511892"/>
                <a:gd name="connsiteY2" fmla="*/ 0 h 327384"/>
                <a:gd name="connsiteX3" fmla="*/ 255946 w 511892"/>
                <a:gd name="connsiteY3" fmla="*/ 179624 h 327384"/>
                <a:gd name="connsiteX4" fmla="*/ 435571 w 511892"/>
                <a:gd name="connsiteY4" fmla="*/ 0 h 327384"/>
                <a:gd name="connsiteX5" fmla="*/ 511892 w 511892"/>
                <a:gd name="connsiteY5" fmla="*/ 76321 h 327384"/>
                <a:gd name="connsiteX6" fmla="*/ 263212 w 511892"/>
                <a:gd name="connsiteY6" fmla="*/ 327384 h 327384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258204 w 511892"/>
                <a:gd name="connsiteY6" fmla="*/ 327382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169190 w 511892"/>
                <a:gd name="connsiteY2" fmla="*/ 97631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258204 w 511892"/>
                <a:gd name="connsiteY6" fmla="*/ 327382 h 327382"/>
                <a:gd name="connsiteX0" fmla="*/ 162954 w 416642"/>
                <a:gd name="connsiteY0" fmla="*/ 327382 h 327382"/>
                <a:gd name="connsiteX1" fmla="*/ 0 w 416642"/>
                <a:gd name="connsiteY1" fmla="*/ 171571 h 327382"/>
                <a:gd name="connsiteX2" fmla="*/ 73940 w 416642"/>
                <a:gd name="connsiteY2" fmla="*/ 97631 h 327382"/>
                <a:gd name="connsiteX3" fmla="*/ 160696 w 416642"/>
                <a:gd name="connsiteY3" fmla="*/ 179624 h 327382"/>
                <a:gd name="connsiteX4" fmla="*/ 340321 w 416642"/>
                <a:gd name="connsiteY4" fmla="*/ 0 h 327382"/>
                <a:gd name="connsiteX5" fmla="*/ 416642 w 416642"/>
                <a:gd name="connsiteY5" fmla="*/ 76321 h 327382"/>
                <a:gd name="connsiteX6" fmla="*/ 162954 w 416642"/>
                <a:gd name="connsiteY6" fmla="*/ 327382 h 327382"/>
                <a:gd name="connsiteX0" fmla="*/ 162954 w 416642"/>
                <a:gd name="connsiteY0" fmla="*/ 327382 h 327382"/>
                <a:gd name="connsiteX1" fmla="*/ 0 w 416642"/>
                <a:gd name="connsiteY1" fmla="*/ 171571 h 327382"/>
                <a:gd name="connsiteX2" fmla="*/ 31078 w 416642"/>
                <a:gd name="connsiteY2" fmla="*/ 57149 h 327382"/>
                <a:gd name="connsiteX3" fmla="*/ 160696 w 416642"/>
                <a:gd name="connsiteY3" fmla="*/ 179624 h 327382"/>
                <a:gd name="connsiteX4" fmla="*/ 340321 w 416642"/>
                <a:gd name="connsiteY4" fmla="*/ 0 h 327382"/>
                <a:gd name="connsiteX5" fmla="*/ 416642 w 416642"/>
                <a:gd name="connsiteY5" fmla="*/ 76321 h 327382"/>
                <a:gd name="connsiteX6" fmla="*/ 162954 w 416642"/>
                <a:gd name="connsiteY6" fmla="*/ 327382 h 327382"/>
                <a:gd name="connsiteX0" fmla="*/ 203435 w 457123"/>
                <a:gd name="connsiteY0" fmla="*/ 327382 h 327382"/>
                <a:gd name="connsiteX1" fmla="*/ 0 w 457123"/>
                <a:gd name="connsiteY1" fmla="*/ 142996 h 327382"/>
                <a:gd name="connsiteX2" fmla="*/ 71559 w 457123"/>
                <a:gd name="connsiteY2" fmla="*/ 57149 h 327382"/>
                <a:gd name="connsiteX3" fmla="*/ 201177 w 457123"/>
                <a:gd name="connsiteY3" fmla="*/ 179624 h 327382"/>
                <a:gd name="connsiteX4" fmla="*/ 380802 w 457123"/>
                <a:gd name="connsiteY4" fmla="*/ 0 h 327382"/>
                <a:gd name="connsiteX5" fmla="*/ 457123 w 457123"/>
                <a:gd name="connsiteY5" fmla="*/ 76321 h 327382"/>
                <a:gd name="connsiteX6" fmla="*/ 203435 w 457123"/>
                <a:gd name="connsiteY6" fmla="*/ 327382 h 327382"/>
                <a:gd name="connsiteX0" fmla="*/ 210579 w 464267"/>
                <a:gd name="connsiteY0" fmla="*/ 327382 h 327382"/>
                <a:gd name="connsiteX1" fmla="*/ 0 w 464267"/>
                <a:gd name="connsiteY1" fmla="*/ 126327 h 327382"/>
                <a:gd name="connsiteX2" fmla="*/ 78703 w 464267"/>
                <a:gd name="connsiteY2" fmla="*/ 57149 h 327382"/>
                <a:gd name="connsiteX3" fmla="*/ 208321 w 464267"/>
                <a:gd name="connsiteY3" fmla="*/ 179624 h 327382"/>
                <a:gd name="connsiteX4" fmla="*/ 387946 w 464267"/>
                <a:gd name="connsiteY4" fmla="*/ 0 h 327382"/>
                <a:gd name="connsiteX5" fmla="*/ 464267 w 464267"/>
                <a:gd name="connsiteY5" fmla="*/ 76321 h 327382"/>
                <a:gd name="connsiteX6" fmla="*/ 210579 w 464267"/>
                <a:gd name="connsiteY6" fmla="*/ 327382 h 327382"/>
                <a:gd name="connsiteX0" fmla="*/ 198672 w 452360"/>
                <a:gd name="connsiteY0" fmla="*/ 327382 h 327382"/>
                <a:gd name="connsiteX1" fmla="*/ 0 w 452360"/>
                <a:gd name="connsiteY1" fmla="*/ 133471 h 327382"/>
                <a:gd name="connsiteX2" fmla="*/ 66796 w 452360"/>
                <a:gd name="connsiteY2" fmla="*/ 57149 h 327382"/>
                <a:gd name="connsiteX3" fmla="*/ 196414 w 452360"/>
                <a:gd name="connsiteY3" fmla="*/ 179624 h 327382"/>
                <a:gd name="connsiteX4" fmla="*/ 376039 w 452360"/>
                <a:gd name="connsiteY4" fmla="*/ 0 h 327382"/>
                <a:gd name="connsiteX5" fmla="*/ 452360 w 452360"/>
                <a:gd name="connsiteY5" fmla="*/ 76321 h 327382"/>
                <a:gd name="connsiteX6" fmla="*/ 198672 w 452360"/>
                <a:gd name="connsiteY6" fmla="*/ 327382 h 327382"/>
                <a:gd name="connsiteX0" fmla="*/ 198672 w 452360"/>
                <a:gd name="connsiteY0" fmla="*/ 396439 h 396439"/>
                <a:gd name="connsiteX1" fmla="*/ 0 w 452360"/>
                <a:gd name="connsiteY1" fmla="*/ 202528 h 396439"/>
                <a:gd name="connsiteX2" fmla="*/ 66796 w 452360"/>
                <a:gd name="connsiteY2" fmla="*/ 126206 h 396439"/>
                <a:gd name="connsiteX3" fmla="*/ 196414 w 452360"/>
                <a:gd name="connsiteY3" fmla="*/ 248681 h 396439"/>
                <a:gd name="connsiteX4" fmla="*/ 452239 w 452360"/>
                <a:gd name="connsiteY4" fmla="*/ 0 h 396439"/>
                <a:gd name="connsiteX5" fmla="*/ 452360 w 452360"/>
                <a:gd name="connsiteY5" fmla="*/ 145378 h 396439"/>
                <a:gd name="connsiteX6" fmla="*/ 198672 w 452360"/>
                <a:gd name="connsiteY6" fmla="*/ 396439 h 396439"/>
                <a:gd name="connsiteX0" fmla="*/ 198672 w 521416"/>
                <a:gd name="connsiteY0" fmla="*/ 396439 h 396439"/>
                <a:gd name="connsiteX1" fmla="*/ 0 w 521416"/>
                <a:gd name="connsiteY1" fmla="*/ 202528 h 396439"/>
                <a:gd name="connsiteX2" fmla="*/ 66796 w 521416"/>
                <a:gd name="connsiteY2" fmla="*/ 126206 h 396439"/>
                <a:gd name="connsiteX3" fmla="*/ 196414 w 521416"/>
                <a:gd name="connsiteY3" fmla="*/ 248681 h 396439"/>
                <a:gd name="connsiteX4" fmla="*/ 452239 w 521416"/>
                <a:gd name="connsiteY4" fmla="*/ 0 h 396439"/>
                <a:gd name="connsiteX5" fmla="*/ 521416 w 521416"/>
                <a:gd name="connsiteY5" fmla="*/ 95372 h 396439"/>
                <a:gd name="connsiteX6" fmla="*/ 198672 w 521416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35865"/>
                <a:gd name="connsiteY0" fmla="*/ 396439 h 396439"/>
                <a:gd name="connsiteX1" fmla="*/ 0 w 535865"/>
                <a:gd name="connsiteY1" fmla="*/ 202528 h 396439"/>
                <a:gd name="connsiteX2" fmla="*/ 66796 w 535865"/>
                <a:gd name="connsiteY2" fmla="*/ 126206 h 396439"/>
                <a:gd name="connsiteX3" fmla="*/ 196414 w 535865"/>
                <a:gd name="connsiteY3" fmla="*/ 248681 h 396439"/>
                <a:gd name="connsiteX4" fmla="*/ 452239 w 535865"/>
                <a:gd name="connsiteY4" fmla="*/ 0 h 396439"/>
                <a:gd name="connsiteX5" fmla="*/ 519035 w 535865"/>
                <a:gd name="connsiteY5" fmla="*/ 83466 h 396439"/>
                <a:gd name="connsiteX6" fmla="*/ 198672 w 535865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23797"/>
                <a:gd name="connsiteY0" fmla="*/ 396439 h 396439"/>
                <a:gd name="connsiteX1" fmla="*/ 0 w 523797"/>
                <a:gd name="connsiteY1" fmla="*/ 202528 h 396439"/>
                <a:gd name="connsiteX2" fmla="*/ 66796 w 523797"/>
                <a:gd name="connsiteY2" fmla="*/ 126206 h 396439"/>
                <a:gd name="connsiteX3" fmla="*/ 196414 w 523797"/>
                <a:gd name="connsiteY3" fmla="*/ 248681 h 396439"/>
                <a:gd name="connsiteX4" fmla="*/ 452239 w 523797"/>
                <a:gd name="connsiteY4" fmla="*/ 0 h 396439"/>
                <a:gd name="connsiteX5" fmla="*/ 523797 w 523797"/>
                <a:gd name="connsiteY5" fmla="*/ 64416 h 396439"/>
                <a:gd name="connsiteX6" fmla="*/ 198672 w 523797"/>
                <a:gd name="connsiteY6" fmla="*/ 396439 h 39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97" h="396439">
                  <a:moveTo>
                    <a:pt x="198672" y="396439"/>
                  </a:moveTo>
                  <a:lnTo>
                    <a:pt x="0" y="202528"/>
                  </a:lnTo>
                  <a:lnTo>
                    <a:pt x="66796" y="126206"/>
                  </a:lnTo>
                  <a:lnTo>
                    <a:pt x="196414" y="248681"/>
                  </a:lnTo>
                  <a:lnTo>
                    <a:pt x="452239" y="0"/>
                  </a:lnTo>
                  <a:lnTo>
                    <a:pt x="523797" y="64416"/>
                  </a:lnTo>
                  <a:lnTo>
                    <a:pt x="198672" y="3964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8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Dataset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input did we use?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1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DejaVu</a:t>
            </a:r>
            <a:r>
              <a:rPr lang="en-US" altLang="ko-KR" dirty="0"/>
              <a:t> provides a labeled 139 dataset of Firefox source code</a:t>
            </a:r>
          </a:p>
          <a:p>
            <a:pPr lvl="1"/>
            <a:r>
              <a:rPr lang="en-US" altLang="ko-KR" b="1" dirty="0" smtClean="0"/>
              <a:t>BUG:</a:t>
            </a:r>
            <a:r>
              <a:rPr lang="en-US" altLang="ko-KR" dirty="0"/>
              <a:t> Clear sign of bug</a:t>
            </a:r>
          </a:p>
          <a:p>
            <a:pPr lvl="1"/>
            <a:r>
              <a:rPr lang="en-US" altLang="ko-KR" b="1" dirty="0" smtClean="0"/>
              <a:t>CHECK:</a:t>
            </a:r>
            <a:r>
              <a:rPr lang="en-US" altLang="ko-KR" dirty="0"/>
              <a:t> Possible bug; requires domain knowledge to verify</a:t>
            </a:r>
          </a:p>
          <a:p>
            <a:pPr lvl="1"/>
            <a:r>
              <a:rPr lang="en-US" altLang="ko-KR" b="1" dirty="0" smtClean="0"/>
              <a:t>SMELL:</a:t>
            </a:r>
            <a:r>
              <a:rPr lang="en-US" altLang="ko-KR" dirty="0"/>
              <a:t> Code smell. Not good practice and may end up </a:t>
            </a:r>
            <a:r>
              <a:rPr lang="en-US" altLang="ko-KR" dirty="0" smtClean="0"/>
              <a:t>with </a:t>
            </a:r>
            <a:r>
              <a:rPr lang="en-US" altLang="ko-KR" dirty="0"/>
              <a:t>introducing bug</a:t>
            </a:r>
          </a:p>
          <a:p>
            <a:pPr lvl="1"/>
            <a:r>
              <a:rPr lang="en-US" altLang="ko-KR" b="1" dirty="0" smtClean="0"/>
              <a:t>STYLE:</a:t>
            </a:r>
            <a:r>
              <a:rPr lang="en-US" altLang="ko-KR" dirty="0"/>
              <a:t> </a:t>
            </a:r>
            <a:r>
              <a:rPr lang="en-US" altLang="ko-KR" dirty="0" smtClean="0"/>
              <a:t>Change of style, say </a:t>
            </a:r>
            <a:r>
              <a:rPr lang="en-US" altLang="ko-KR" dirty="0"/>
              <a:t>adding braces for </a:t>
            </a:r>
            <a:r>
              <a:rPr lang="en-US" altLang="ko-KR" dirty="0" smtClean="0"/>
              <a:t>single </a:t>
            </a:r>
            <a:r>
              <a:rPr lang="en-US" altLang="ko-KR" dirty="0"/>
              <a:t>statement if clause</a:t>
            </a:r>
          </a:p>
          <a:p>
            <a:pPr lvl="1"/>
            <a:r>
              <a:rPr lang="en-US" altLang="ko-KR" b="1" dirty="0" smtClean="0"/>
              <a:t>FALSE:</a:t>
            </a:r>
            <a:r>
              <a:rPr lang="en-US" altLang="ko-KR" dirty="0"/>
              <a:t> Most likely not bug</a:t>
            </a:r>
          </a:p>
        </p:txBody>
      </p:sp>
    </p:spTree>
    <p:extLst>
      <p:ext uri="{BB962C8B-B14F-4D97-AF65-F5344CB8AC3E}">
        <p14:creationId xmlns:p14="http://schemas.microsoft.com/office/powerpoint/2010/main" val="22982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Figured </a:t>
            </a:r>
            <a:r>
              <a:rPr lang="en-US" altLang="ko-KR" dirty="0"/>
              <a:t>out important features</a:t>
            </a:r>
          </a:p>
          <a:p>
            <a:r>
              <a:rPr lang="en-US" altLang="ko-KR" dirty="0" smtClean="0"/>
              <a:t>Manually </a:t>
            </a:r>
            <a:r>
              <a:rPr lang="en-US" altLang="ko-KR" dirty="0"/>
              <a:t>extracted feature for 130 data points</a:t>
            </a:r>
          </a:p>
          <a:p>
            <a:r>
              <a:rPr lang="en-US" altLang="ko-KR" dirty="0" smtClean="0"/>
              <a:t>Automatically </a:t>
            </a:r>
            <a:r>
              <a:rPr lang="en-US" altLang="ko-KR" dirty="0"/>
              <a:t>fetch distance and cross file data</a:t>
            </a:r>
          </a:p>
          <a:p>
            <a:r>
              <a:rPr lang="en-US" altLang="ko-KR" dirty="0" smtClean="0"/>
              <a:t>Map </a:t>
            </a:r>
            <a:r>
              <a:rPr lang="en-US" altLang="ko-KR" dirty="0"/>
              <a:t>5-classifications to binary classification</a:t>
            </a:r>
          </a:p>
          <a:p>
            <a:pPr lvl="1"/>
            <a:r>
              <a:rPr lang="en-US" altLang="ko-KR" dirty="0" smtClean="0"/>
              <a:t>Harmful</a:t>
            </a:r>
            <a:endParaRPr lang="en-US" altLang="ko-KR" dirty="0"/>
          </a:p>
          <a:p>
            <a:pPr lvl="1"/>
            <a:r>
              <a:rPr lang="en-US" altLang="ko-KR" dirty="0" smtClean="0"/>
              <a:t>Benign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95230"/>
            <a:ext cx="8686800" cy="2347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 “A”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381500"/>
            <a:ext cx="8686800" cy="21193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File “B”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98" y="5638800"/>
            <a:ext cx="8788202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398" y="1676400"/>
            <a:ext cx="8788202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9523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ucida Console" pitchFamily="49" charset="0"/>
              </a:rPr>
              <a:t> </a:t>
            </a:r>
            <a:r>
              <a:rPr lang="en-US" altLang="ko-KR" sz="1400" dirty="0" smtClean="0">
                <a:latin typeface="Lucida Console" pitchFamily="49" charset="0"/>
              </a:rPr>
              <a:t>  </a:t>
            </a:r>
            <a:r>
              <a:rPr lang="en-US" altLang="ko-KR" sz="1400" dirty="0" err="1" smtClean="0">
                <a:latin typeface="Lucida Console" pitchFamily="49" charset="0"/>
              </a:rPr>
              <a:t>nsCOMPtr</a:t>
            </a:r>
            <a:r>
              <a:rPr lang="en-US" altLang="ko-KR" sz="1400" dirty="0" smtClean="0">
                <a:latin typeface="Lucida Console" pitchFamily="49" charset="0"/>
              </a:rPr>
              <a:t>&lt;</a:t>
            </a:r>
            <a:r>
              <a:rPr lang="en-US" altLang="ko-KR" sz="1400" dirty="0" err="1" smtClean="0">
                <a:latin typeface="Lucida Console" pitchFamily="49" charset="0"/>
              </a:rPr>
              <a:t>nsIPrivateDOMEvent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do_QueryInterface</a:t>
            </a:r>
            <a:r>
              <a:rPr lang="en-US" altLang="ko-KR" sz="1400" dirty="0">
                <a:latin typeface="Lucida Console" pitchFamily="49" charset="0"/>
              </a:rPr>
              <a:t>(event));</a:t>
            </a:r>
          </a:p>
          <a:p>
            <a:r>
              <a:rPr lang="en-US" altLang="ko-KR" sz="1400" dirty="0">
                <a:latin typeface="Lucida Console" pitchFamily="49" charset="0"/>
              </a:rPr>
              <a:t>   if (!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</a:t>
            </a:r>
            <a:r>
              <a:rPr lang="en-US" altLang="ko-KR" sz="1400" dirty="0" smtClean="0">
                <a:latin typeface="Lucida Console" pitchFamily="49" charset="0"/>
              </a:rPr>
              <a:t>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SetTrusted</a:t>
            </a:r>
            <a:r>
              <a:rPr lang="en-US" altLang="ko-KR" sz="1400" dirty="0">
                <a:latin typeface="Lucida Console" pitchFamily="49" charset="0"/>
              </a:rPr>
              <a:t>(PR_TRUE</a:t>
            </a:r>
            <a:r>
              <a:rPr lang="en-US" altLang="ko-KR" sz="1400" dirty="0" smtClean="0">
                <a:latin typeface="Lucida Console" pitchFamily="49" charset="0"/>
              </a:rPr>
              <a:t>);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nsRefPtr</a:t>
            </a:r>
            <a:r>
              <a:rPr lang="en-US" altLang="ko-KR" sz="1400" dirty="0">
                <a:latin typeface="Lucida Console" pitchFamily="49" charset="0"/>
              </a:rPr>
              <a:t>&lt;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 = new 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(content, event);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endParaRPr lang="en-US" altLang="ko-KR" sz="1400" dirty="0" smtClean="0">
              <a:latin typeface="Lucida Console" pitchFamily="49" charset="0"/>
            </a:endParaRPr>
          </a:p>
          <a:p>
            <a:r>
              <a:rPr lang="en-US" altLang="ko-KR" sz="1400" dirty="0" smtClean="0">
                <a:latin typeface="Lucida Console" pitchFamily="49" charset="0"/>
              </a:rPr>
              <a:t>   if </a:t>
            </a:r>
            <a:r>
              <a:rPr lang="en-US" altLang="ko-KR" sz="1400" dirty="0">
                <a:latin typeface="Lucida Console" pitchFamily="49" charset="0"/>
              </a:rPr>
              <a:t>(!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PostDOMEvent</a:t>
            </a:r>
            <a:r>
              <a:rPr lang="en-US" altLang="ko-KR" sz="1400" dirty="0">
                <a:latin typeface="Lucida Console" pitchFamily="49" charset="0"/>
              </a:rPr>
              <a:t>();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9545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ucida Console" pitchFamily="49" charset="0"/>
              </a:rPr>
              <a:t> </a:t>
            </a:r>
            <a:r>
              <a:rPr lang="en-US" altLang="ko-KR" sz="1400" dirty="0" smtClean="0">
                <a:latin typeface="Lucida Console" pitchFamily="49" charset="0"/>
              </a:rPr>
              <a:t>  </a:t>
            </a:r>
            <a:r>
              <a:rPr lang="en-US" altLang="ko-KR" sz="1400" dirty="0" err="1" smtClean="0">
                <a:latin typeface="Lucida Console" pitchFamily="49" charset="0"/>
              </a:rPr>
              <a:t>nsCOMPtr</a:t>
            </a:r>
            <a:r>
              <a:rPr lang="en-US" altLang="ko-KR" sz="1400" dirty="0" smtClean="0">
                <a:latin typeface="Lucida Console" pitchFamily="49" charset="0"/>
              </a:rPr>
              <a:t>&lt;</a:t>
            </a:r>
            <a:r>
              <a:rPr lang="en-US" altLang="ko-KR" sz="1400" dirty="0" err="1" smtClean="0">
                <a:latin typeface="Lucida Console" pitchFamily="49" charset="0"/>
              </a:rPr>
              <a:t>nsIPrivateDOMEvent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do_QueryInterface</a:t>
            </a:r>
            <a:r>
              <a:rPr lang="en-US" altLang="ko-KR" sz="1400" dirty="0">
                <a:latin typeface="Lucida Console" pitchFamily="49" charset="0"/>
              </a:rPr>
              <a:t>(event));</a:t>
            </a:r>
          </a:p>
          <a:p>
            <a:r>
              <a:rPr lang="en-US" altLang="ko-KR" sz="1400" dirty="0">
                <a:latin typeface="Lucida Console" pitchFamily="49" charset="0"/>
              </a:rPr>
              <a:t>   if (!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</a:t>
            </a:r>
            <a:r>
              <a:rPr lang="en-US" altLang="ko-KR" sz="1400" dirty="0" smtClean="0">
                <a:latin typeface="Lucida Console" pitchFamily="49" charset="0"/>
              </a:rPr>
              <a:t>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SetTrusted</a:t>
            </a:r>
            <a:r>
              <a:rPr lang="en-US" altLang="ko-KR" sz="1400" dirty="0">
                <a:latin typeface="Lucida Console" pitchFamily="49" charset="0"/>
              </a:rPr>
              <a:t>(PR_TRUE</a:t>
            </a:r>
            <a:r>
              <a:rPr lang="en-US" altLang="ko-KR" sz="1400" dirty="0" smtClean="0">
                <a:latin typeface="Lucida Console" pitchFamily="49" charset="0"/>
              </a:rPr>
              <a:t>);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nsRefPtr</a:t>
            </a:r>
            <a:r>
              <a:rPr lang="en-US" altLang="ko-KR" sz="1400" dirty="0">
                <a:latin typeface="Lucida Console" pitchFamily="49" charset="0"/>
              </a:rPr>
              <a:t>&lt;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 = new 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(content, event);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endParaRPr lang="en-US" altLang="ko-KR" sz="1400" dirty="0" smtClean="0">
              <a:latin typeface="Lucida Console" pitchFamily="49" charset="0"/>
            </a:endParaRPr>
          </a:p>
          <a:p>
            <a:r>
              <a:rPr lang="en-US" altLang="ko-KR" sz="1400" dirty="0" smtClean="0">
                <a:latin typeface="Lucida Console" pitchFamily="49" charset="0"/>
              </a:rPr>
              <a:t>   if 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PostDOMEvent</a:t>
            </a:r>
            <a:r>
              <a:rPr lang="en-US" altLang="ko-KR" sz="1400" dirty="0">
                <a:latin typeface="Lucida Console" pitchFamily="49" charset="0"/>
              </a:rPr>
              <a:t>();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95230"/>
            <a:ext cx="86868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 “A”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492851"/>
            <a:ext cx="8686800" cy="3008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File “B”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98" y="4419600"/>
            <a:ext cx="8788202" cy="480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398" y="1295400"/>
            <a:ext cx="8788202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9523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Lucida Console" pitchFamily="49" charset="0"/>
              </a:rPr>
              <a:t>nsTreeBodyFrame</a:t>
            </a:r>
            <a:r>
              <a:rPr lang="en-US" altLang="ko-KR" sz="1200" dirty="0">
                <a:latin typeface="Lucida Console" pitchFamily="49" charset="0"/>
              </a:rPr>
              <a:t>::</a:t>
            </a:r>
            <a:r>
              <a:rPr lang="en-US" altLang="ko-KR" sz="1200" dirty="0" err="1">
                <a:latin typeface="Lucida Console" pitchFamily="49" charset="0"/>
              </a:rPr>
              <a:t>ScrollByLines</a:t>
            </a:r>
            <a:r>
              <a:rPr lang="en-US" altLang="ko-KR" sz="1200" dirty="0">
                <a:latin typeface="Lucida Console" pitchFamily="49" charset="0"/>
              </a:rPr>
              <a:t>(PRInt32 </a:t>
            </a:r>
            <a:r>
              <a:rPr lang="en-US" altLang="ko-KR" sz="1200" dirty="0" err="1">
                <a:latin typeface="Lucida Console" pitchFamily="49" charset="0"/>
              </a:rPr>
              <a:t>aNumLines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{</a:t>
            </a:r>
          </a:p>
          <a:p>
            <a:r>
              <a:rPr lang="en-US" altLang="ko-KR" sz="1200" dirty="0">
                <a:latin typeface="Lucida Console" pitchFamily="49" charset="0"/>
              </a:rPr>
              <a:t>     if (!</a:t>
            </a:r>
            <a:r>
              <a:rPr lang="en-US" altLang="ko-KR" sz="1200" dirty="0" err="1">
                <a:latin typeface="Lucida Console" pitchFamily="49" charset="0"/>
              </a:rPr>
              <a:t>mView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return NS_OK;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</a:p>
          <a:p>
            <a:r>
              <a:rPr lang="en-US" altLang="ko-KR" sz="1200" dirty="0">
                <a:latin typeface="Lucida Console" pitchFamily="49" charset="0"/>
              </a:rPr>
              <a:t>     PRInt32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mTopRowIndex</a:t>
            </a:r>
            <a:r>
              <a:rPr lang="en-US" altLang="ko-KR" sz="1200" dirty="0">
                <a:latin typeface="Lucida Console" pitchFamily="49" charset="0"/>
              </a:rPr>
              <a:t> + </a:t>
            </a:r>
            <a:r>
              <a:rPr lang="en-US" altLang="ko-KR" sz="1200" dirty="0" err="1">
                <a:latin typeface="Lucida Console" pitchFamily="49" charset="0"/>
              </a:rPr>
              <a:t>aNumLines</a:t>
            </a:r>
            <a:r>
              <a:rPr lang="en-US" altLang="ko-KR" sz="1200" dirty="0" smtClean="0">
                <a:latin typeface="Lucida Console" pitchFamily="49" charset="0"/>
              </a:rPr>
              <a:t>;</a:t>
            </a:r>
          </a:p>
          <a:p>
            <a:endParaRPr lang="en-US" altLang="ko-KR" sz="1200" dirty="0">
              <a:latin typeface="Lucida Console" pitchFamily="49" charset="0"/>
            </a:endParaRPr>
          </a:p>
          <a:p>
            <a:r>
              <a:rPr lang="en-US" altLang="ko-KR" sz="1200" dirty="0">
                <a:latin typeface="Lucida Console" pitchFamily="49" charset="0"/>
              </a:rPr>
              <a:t>     </a:t>
            </a:r>
            <a:r>
              <a:rPr lang="en-US" altLang="ko-KR" sz="1200" dirty="0" smtClean="0">
                <a:latin typeface="Lucida Console" pitchFamily="49" charset="0"/>
              </a:rPr>
              <a:t>if (</a:t>
            </a:r>
            <a:r>
              <a:rPr lang="en-US" altLang="ko-KR" sz="1200" dirty="0" err="1" smtClean="0">
                <a:latin typeface="Lucida Console" pitchFamily="49" charset="0"/>
              </a:rPr>
              <a:t>newIndex</a:t>
            </a:r>
            <a:r>
              <a:rPr lang="en-US" altLang="ko-KR" sz="1200" dirty="0" smtClean="0">
                <a:latin typeface="Lucida Console" pitchFamily="49" charset="0"/>
              </a:rPr>
              <a:t> &lt; 0)</a:t>
            </a:r>
          </a:p>
          <a:p>
            <a:r>
              <a:rPr lang="en-US" altLang="ko-KR" sz="1200" dirty="0" smtClean="0">
                <a:latin typeface="Lucida Console" pitchFamily="49" charset="0"/>
              </a:rPr>
              <a:t>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0;</a:t>
            </a:r>
          </a:p>
          <a:p>
            <a:r>
              <a:rPr lang="en-US" altLang="ko-KR" sz="1200" dirty="0">
                <a:latin typeface="Lucida Console" pitchFamily="49" charset="0"/>
              </a:rPr>
              <a:t>     else {</a:t>
            </a:r>
          </a:p>
          <a:p>
            <a:r>
              <a:rPr lang="en-US" altLang="ko-KR" sz="1200" dirty="0">
                <a:latin typeface="Lucida Console" pitchFamily="49" charset="0"/>
              </a:rPr>
              <a:t>       PRInt32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mRowCount</a:t>
            </a:r>
            <a:r>
              <a:rPr lang="en-US" altLang="ko-KR" sz="1200" dirty="0">
                <a:latin typeface="Lucida Console" pitchFamily="49" charset="0"/>
              </a:rPr>
              <a:t> - </a:t>
            </a:r>
            <a:r>
              <a:rPr lang="en-US" altLang="ko-KR" sz="1200" dirty="0" err="1">
                <a:latin typeface="Lucida Console" pitchFamily="49" charset="0"/>
              </a:rPr>
              <a:t>mPageLength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&gt;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</a:t>
            </a:r>
            <a:r>
              <a:rPr lang="en-US" altLang="ko-KR" sz="1200" dirty="0" smtClean="0">
                <a:latin typeface="Lucida Console" pitchFamily="49" charset="0"/>
              </a:rPr>
              <a:t>}</a:t>
            </a:r>
          </a:p>
          <a:p>
            <a:r>
              <a:rPr lang="en-US" altLang="ko-KR" sz="1200" dirty="0" smtClean="0">
                <a:latin typeface="Lucida Console" pitchFamily="49" charset="0"/>
              </a:rPr>
              <a:t>...</a:t>
            </a:r>
            <a:endParaRPr lang="en-US" altLang="ko-KR" sz="1200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99" y="349285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ucida Console" pitchFamily="49" charset="0"/>
              </a:rPr>
              <a:t> </a:t>
            </a:r>
            <a:r>
              <a:rPr lang="en-US" altLang="ko-KR" sz="1200" dirty="0" err="1">
                <a:latin typeface="Lucida Console" pitchFamily="49" charset="0"/>
              </a:rPr>
              <a:t>nsTreeBodyFrame</a:t>
            </a:r>
            <a:r>
              <a:rPr lang="en-US" altLang="ko-KR" sz="1200" dirty="0">
                <a:latin typeface="Lucida Console" pitchFamily="49" charset="0"/>
              </a:rPr>
              <a:t>::</a:t>
            </a:r>
            <a:r>
              <a:rPr lang="en-US" altLang="ko-KR" sz="1200" dirty="0" err="1">
                <a:latin typeface="Lucida Console" pitchFamily="49" charset="0"/>
              </a:rPr>
              <a:t>ScrollByPages</a:t>
            </a:r>
            <a:r>
              <a:rPr lang="en-US" altLang="ko-KR" sz="1200" dirty="0">
                <a:latin typeface="Lucida Console" pitchFamily="49" charset="0"/>
              </a:rPr>
              <a:t>(PRInt32 </a:t>
            </a:r>
            <a:r>
              <a:rPr lang="en-US" altLang="ko-KR" sz="1200" dirty="0" err="1">
                <a:latin typeface="Lucida Console" pitchFamily="49" charset="0"/>
              </a:rPr>
              <a:t>aNumPages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{</a:t>
            </a:r>
          </a:p>
          <a:p>
            <a:r>
              <a:rPr lang="en-US" altLang="ko-KR" sz="1200" dirty="0">
                <a:latin typeface="Lucida Console" pitchFamily="49" charset="0"/>
              </a:rPr>
              <a:t>     if (!</a:t>
            </a:r>
            <a:r>
              <a:rPr lang="en-US" altLang="ko-KR" sz="1200" dirty="0" err="1">
                <a:latin typeface="Lucida Console" pitchFamily="49" charset="0"/>
              </a:rPr>
              <a:t>mView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return NS_OK;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</a:p>
          <a:p>
            <a:r>
              <a:rPr lang="en-US" altLang="ko-KR" sz="1200" dirty="0">
                <a:latin typeface="Lucida Console" pitchFamily="49" charset="0"/>
              </a:rPr>
              <a:t>     PRInt32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mTopRowIndex</a:t>
            </a:r>
            <a:r>
              <a:rPr lang="en-US" altLang="ko-KR" sz="1200" dirty="0">
                <a:latin typeface="Lucida Console" pitchFamily="49" charset="0"/>
              </a:rPr>
              <a:t> + </a:t>
            </a:r>
            <a:r>
              <a:rPr lang="en-US" altLang="ko-KR" sz="1200" dirty="0" err="1">
                <a:latin typeface="Lucida Console" pitchFamily="49" charset="0"/>
              </a:rPr>
              <a:t>aNumPages</a:t>
            </a:r>
            <a:r>
              <a:rPr lang="en-US" altLang="ko-KR" sz="1200" dirty="0">
                <a:latin typeface="Lucida Console" pitchFamily="49" charset="0"/>
              </a:rPr>
              <a:t> </a:t>
            </a:r>
            <a:endParaRPr lang="en-US" altLang="ko-KR" sz="1200" dirty="0" smtClean="0">
              <a:latin typeface="Lucida Console" pitchFamily="49" charset="0"/>
            </a:endParaRPr>
          </a:p>
          <a:p>
            <a:r>
              <a:rPr lang="en-US" altLang="ko-KR" sz="1200" dirty="0" smtClean="0">
                <a:latin typeface="Lucida Console" pitchFamily="49" charset="0"/>
              </a:rPr>
              <a:t>* </a:t>
            </a:r>
            <a:r>
              <a:rPr lang="en-US" altLang="ko-KR" sz="1200" dirty="0" err="1" smtClean="0">
                <a:latin typeface="Lucida Console" pitchFamily="49" charset="0"/>
              </a:rPr>
              <a:t>mPageLength</a:t>
            </a:r>
            <a:r>
              <a:rPr lang="en-US" altLang="ko-KR" sz="1200" dirty="0" smtClean="0">
                <a:latin typeface="Lucida Console" pitchFamily="49" charset="0"/>
              </a:rPr>
              <a:t>;</a:t>
            </a:r>
          </a:p>
          <a:p>
            <a:endParaRPr lang="en-US" altLang="ko-KR" sz="1200" dirty="0">
              <a:latin typeface="Lucida Console" pitchFamily="49" charset="0"/>
            </a:endParaRPr>
          </a:p>
          <a:p>
            <a:r>
              <a:rPr lang="en-US" altLang="ko-KR" sz="1200" dirty="0">
                <a:latin typeface="Lucida Console" pitchFamily="49" charset="0"/>
              </a:rPr>
              <a:t>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&lt; 0)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0;</a:t>
            </a:r>
          </a:p>
          <a:p>
            <a:r>
              <a:rPr lang="en-US" altLang="ko-KR" sz="1200" dirty="0">
                <a:latin typeface="Lucida Console" pitchFamily="49" charset="0"/>
              </a:rPr>
              <a:t>     else {</a:t>
            </a:r>
          </a:p>
          <a:p>
            <a:r>
              <a:rPr lang="en-US" altLang="ko-KR" sz="1200" dirty="0">
                <a:latin typeface="Lucida Console" pitchFamily="49" charset="0"/>
              </a:rPr>
              <a:t>       PRInt32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mRowCount</a:t>
            </a:r>
            <a:r>
              <a:rPr lang="en-US" altLang="ko-KR" sz="1200" dirty="0">
                <a:latin typeface="Lucida Console" pitchFamily="49" charset="0"/>
              </a:rPr>
              <a:t> - </a:t>
            </a:r>
            <a:r>
              <a:rPr lang="en-US" altLang="ko-KR" sz="1200" dirty="0" err="1">
                <a:latin typeface="Lucida Console" pitchFamily="49" charset="0"/>
              </a:rPr>
              <a:t>mPageLength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&gt;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}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  <a:r>
              <a:rPr lang="en-US" altLang="ko-KR" sz="1200" dirty="0" smtClean="0">
                <a:latin typeface="Lucida Console" pitchFamily="49" charset="0"/>
              </a:rPr>
              <a:t>...</a:t>
            </a:r>
            <a:endParaRPr lang="ko-KR" alt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Our contribution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So, what did we DO?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icse08-3">
  <a:themeElements>
    <a:clrScheme name="2_icse08-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icse08-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cse08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2_icse08-3</vt:lpstr>
      <vt:lpstr>PowerPoint Presentation</vt:lpstr>
      <vt:lpstr>The basics</vt:lpstr>
      <vt:lpstr>PowerPoint Presentation</vt:lpstr>
      <vt:lpstr>The Dataset</vt:lpstr>
      <vt:lpstr>Dataset</vt:lpstr>
      <vt:lpstr>Dataset</vt:lpstr>
      <vt:lpstr>PowerPoint Presentation</vt:lpstr>
      <vt:lpstr>PowerPoint Presentation</vt:lpstr>
      <vt:lpstr>Our contribution</vt:lpstr>
      <vt:lpstr>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2010-11-09T05:07:13Z</dcterms:created>
  <dcterms:modified xsi:type="dcterms:W3CDTF">2012-05-03T03:19:26Z</dcterms:modified>
  <cp:contentStatus/>
</cp:coreProperties>
</file>