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8"/>
  </p:notesMasterIdLst>
  <p:sldIdLst>
    <p:sldId id="256" r:id="rId2"/>
    <p:sldId id="278" r:id="rId3"/>
    <p:sldId id="439" r:id="rId4"/>
    <p:sldId id="521" r:id="rId5"/>
    <p:sldId id="467" r:id="rId6"/>
    <p:sldId id="486" r:id="rId7"/>
    <p:sldId id="522" r:id="rId8"/>
    <p:sldId id="523" r:id="rId9"/>
    <p:sldId id="524" r:id="rId10"/>
    <p:sldId id="525" r:id="rId11"/>
    <p:sldId id="526" r:id="rId12"/>
    <p:sldId id="527" r:id="rId13"/>
    <p:sldId id="495" r:id="rId14"/>
    <p:sldId id="466" r:id="rId15"/>
    <p:sldId id="496" r:id="rId16"/>
    <p:sldId id="497" r:id="rId17"/>
    <p:sldId id="498" r:id="rId18"/>
    <p:sldId id="499" r:id="rId19"/>
    <p:sldId id="500" r:id="rId20"/>
    <p:sldId id="449" r:id="rId21"/>
    <p:sldId id="469" r:id="rId22"/>
    <p:sldId id="493" r:id="rId23"/>
    <p:sldId id="465" r:id="rId24"/>
    <p:sldId id="279" r:id="rId25"/>
    <p:sldId id="281" r:id="rId26"/>
    <p:sldId id="282" r:id="rId27"/>
    <p:sldId id="488" r:id="rId28"/>
    <p:sldId id="489" r:id="rId29"/>
    <p:sldId id="528" r:id="rId30"/>
    <p:sldId id="464" r:id="rId31"/>
    <p:sldId id="472" r:id="rId32"/>
    <p:sldId id="473" r:id="rId33"/>
    <p:sldId id="490" r:id="rId34"/>
    <p:sldId id="491" r:id="rId35"/>
    <p:sldId id="512" r:id="rId36"/>
    <p:sldId id="513" r:id="rId37"/>
    <p:sldId id="511" r:id="rId38"/>
    <p:sldId id="515" r:id="rId39"/>
    <p:sldId id="516" r:id="rId40"/>
    <p:sldId id="517" r:id="rId41"/>
    <p:sldId id="518" r:id="rId42"/>
    <p:sldId id="519" r:id="rId43"/>
    <p:sldId id="520" r:id="rId44"/>
    <p:sldId id="503" r:id="rId45"/>
    <p:sldId id="508" r:id="rId46"/>
    <p:sldId id="504" r:id="rId47"/>
    <p:sldId id="505" r:id="rId48"/>
    <p:sldId id="510" r:id="rId49"/>
    <p:sldId id="501" r:id="rId50"/>
    <p:sldId id="502" r:id="rId51"/>
    <p:sldId id="475" r:id="rId52"/>
    <p:sldId id="506" r:id="rId53"/>
    <p:sldId id="507" r:id="rId54"/>
    <p:sldId id="482" r:id="rId55"/>
    <p:sldId id="541" r:id="rId56"/>
    <p:sldId id="542" r:id="rId57"/>
    <p:sldId id="543" r:id="rId58"/>
    <p:sldId id="544" r:id="rId59"/>
    <p:sldId id="509" r:id="rId60"/>
    <p:sldId id="477" r:id="rId61"/>
    <p:sldId id="479" r:id="rId62"/>
    <p:sldId id="480" r:id="rId63"/>
    <p:sldId id="529" r:id="rId64"/>
    <p:sldId id="530" r:id="rId65"/>
    <p:sldId id="531" r:id="rId66"/>
    <p:sldId id="533" r:id="rId67"/>
    <p:sldId id="534" r:id="rId68"/>
    <p:sldId id="476" r:id="rId69"/>
    <p:sldId id="537" r:id="rId70"/>
    <p:sldId id="536" r:id="rId71"/>
    <p:sldId id="535" r:id="rId72"/>
    <p:sldId id="538" r:id="rId73"/>
    <p:sldId id="539" r:id="rId74"/>
    <p:sldId id="540" r:id="rId75"/>
    <p:sldId id="485" r:id="rId76"/>
    <p:sldId id="545" r:id="rId77"/>
    <p:sldId id="546" r:id="rId78"/>
    <p:sldId id="548" r:id="rId79"/>
    <p:sldId id="547" r:id="rId80"/>
    <p:sldId id="463" r:id="rId81"/>
    <p:sldId id="468" r:id="rId82"/>
    <p:sldId id="470" r:id="rId83"/>
    <p:sldId id="494" r:id="rId84"/>
    <p:sldId id="483" r:id="rId85"/>
    <p:sldId id="266" r:id="rId86"/>
    <p:sldId id="561" r:id="rId8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em Ho Hoan" initials="KHH" lastIdx="1" clrIdx="0">
    <p:extLst>
      <p:ext uri="{19B8F6BF-5375-455C-9EA6-DF929625EA0E}">
        <p15:presenceInfo xmlns:p15="http://schemas.microsoft.com/office/powerpoint/2012/main" userId="S::kiemhh@masterit.vn::404e4310-c71c-4579-be0d-80f127b2e63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A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7889" autoAdjust="0"/>
  </p:normalViewPr>
  <p:slideViewPr>
    <p:cSldViewPr snapToGrid="0">
      <p:cViewPr varScale="1">
        <p:scale>
          <a:sx n="61" d="100"/>
          <a:sy n="61" d="100"/>
        </p:scale>
        <p:origin x="88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commentAuthors" Target="commentAuthor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7A13E-60FF-453F-B712-D9BBD0C85FA1}" type="datetimeFigureOut">
              <a:rPr lang="en-US" smtClean="0"/>
              <a:t>5/6/2024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6C0E5-5FD0-48D4-A8DC-243893429241}" type="slidenum">
              <a:rPr lang="en-US" smtClean="0"/>
              <a:t>‹#›</a:t>
            </a:fld>
            <a:endParaRPr lang="en-US"/>
          </a:p>
        </p:txBody>
      </p:sp>
    </p:spTree>
    <p:extLst>
      <p:ext uri="{BB962C8B-B14F-4D97-AF65-F5344CB8AC3E}">
        <p14:creationId xmlns:p14="http://schemas.microsoft.com/office/powerpoint/2010/main" val="429129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a:t>
            </a:fld>
            <a:endParaRPr lang="en-US"/>
          </a:p>
        </p:txBody>
      </p:sp>
    </p:spTree>
    <p:extLst>
      <p:ext uri="{BB962C8B-B14F-4D97-AF65-F5344CB8AC3E}">
        <p14:creationId xmlns:p14="http://schemas.microsoft.com/office/powerpoint/2010/main" val="13399547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14</a:t>
            </a:fld>
            <a:endParaRPr lang="en-US"/>
          </a:p>
        </p:txBody>
      </p:sp>
    </p:spTree>
    <p:extLst>
      <p:ext uri="{BB962C8B-B14F-4D97-AF65-F5344CB8AC3E}">
        <p14:creationId xmlns:p14="http://schemas.microsoft.com/office/powerpoint/2010/main" val="2621280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19</a:t>
            </a:fld>
            <a:endParaRPr lang="en-US"/>
          </a:p>
        </p:txBody>
      </p:sp>
    </p:spTree>
    <p:extLst>
      <p:ext uri="{BB962C8B-B14F-4D97-AF65-F5344CB8AC3E}">
        <p14:creationId xmlns:p14="http://schemas.microsoft.com/office/powerpoint/2010/main" val="11334189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21</a:t>
            </a:fld>
            <a:endParaRPr lang="en-US"/>
          </a:p>
        </p:txBody>
      </p:sp>
    </p:spTree>
    <p:extLst>
      <p:ext uri="{BB962C8B-B14F-4D97-AF65-F5344CB8AC3E}">
        <p14:creationId xmlns:p14="http://schemas.microsoft.com/office/powerpoint/2010/main" val="34541121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22</a:t>
            </a:fld>
            <a:endParaRPr lang="en-US"/>
          </a:p>
        </p:txBody>
      </p:sp>
    </p:spTree>
    <p:extLst>
      <p:ext uri="{BB962C8B-B14F-4D97-AF65-F5344CB8AC3E}">
        <p14:creationId xmlns:p14="http://schemas.microsoft.com/office/powerpoint/2010/main" val="20040918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27</a:t>
            </a:fld>
            <a:endParaRPr lang="en-US"/>
          </a:p>
        </p:txBody>
      </p:sp>
    </p:spTree>
    <p:extLst>
      <p:ext uri="{BB962C8B-B14F-4D97-AF65-F5344CB8AC3E}">
        <p14:creationId xmlns:p14="http://schemas.microsoft.com/office/powerpoint/2010/main" val="18015176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28</a:t>
            </a:fld>
            <a:endParaRPr lang="en-US"/>
          </a:p>
        </p:txBody>
      </p:sp>
    </p:spTree>
    <p:extLst>
      <p:ext uri="{BB962C8B-B14F-4D97-AF65-F5344CB8AC3E}">
        <p14:creationId xmlns:p14="http://schemas.microsoft.com/office/powerpoint/2010/main" val="9161225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30</a:t>
            </a:fld>
            <a:endParaRPr lang="en-US"/>
          </a:p>
        </p:txBody>
      </p:sp>
    </p:spTree>
    <p:extLst>
      <p:ext uri="{BB962C8B-B14F-4D97-AF65-F5344CB8AC3E}">
        <p14:creationId xmlns:p14="http://schemas.microsoft.com/office/powerpoint/2010/main" val="12958484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31</a:t>
            </a:fld>
            <a:endParaRPr lang="en-US"/>
          </a:p>
        </p:txBody>
      </p:sp>
    </p:spTree>
    <p:extLst>
      <p:ext uri="{BB962C8B-B14F-4D97-AF65-F5344CB8AC3E}">
        <p14:creationId xmlns:p14="http://schemas.microsoft.com/office/powerpoint/2010/main" val="39791253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32</a:t>
            </a:fld>
            <a:endParaRPr lang="en-US"/>
          </a:p>
        </p:txBody>
      </p:sp>
    </p:spTree>
    <p:extLst>
      <p:ext uri="{BB962C8B-B14F-4D97-AF65-F5344CB8AC3E}">
        <p14:creationId xmlns:p14="http://schemas.microsoft.com/office/powerpoint/2010/main" val="16158324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33</a:t>
            </a:fld>
            <a:endParaRPr lang="en-US"/>
          </a:p>
        </p:txBody>
      </p:sp>
    </p:spTree>
    <p:extLst>
      <p:ext uri="{BB962C8B-B14F-4D97-AF65-F5344CB8AC3E}">
        <p14:creationId xmlns:p14="http://schemas.microsoft.com/office/powerpoint/2010/main" val="162071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a:t>
            </a:fld>
            <a:endParaRPr lang="en-US"/>
          </a:p>
        </p:txBody>
      </p:sp>
    </p:spTree>
    <p:extLst>
      <p:ext uri="{BB962C8B-B14F-4D97-AF65-F5344CB8AC3E}">
        <p14:creationId xmlns:p14="http://schemas.microsoft.com/office/powerpoint/2010/main" val="2886006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34</a:t>
            </a:fld>
            <a:endParaRPr lang="en-US"/>
          </a:p>
        </p:txBody>
      </p:sp>
    </p:spTree>
    <p:extLst>
      <p:ext uri="{BB962C8B-B14F-4D97-AF65-F5344CB8AC3E}">
        <p14:creationId xmlns:p14="http://schemas.microsoft.com/office/powerpoint/2010/main" val="4699979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35</a:t>
            </a:fld>
            <a:endParaRPr lang="en-US"/>
          </a:p>
        </p:txBody>
      </p:sp>
    </p:spTree>
    <p:extLst>
      <p:ext uri="{BB962C8B-B14F-4D97-AF65-F5344CB8AC3E}">
        <p14:creationId xmlns:p14="http://schemas.microsoft.com/office/powerpoint/2010/main" val="17409088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36</a:t>
            </a:fld>
            <a:endParaRPr lang="en-US"/>
          </a:p>
        </p:txBody>
      </p:sp>
    </p:spTree>
    <p:extLst>
      <p:ext uri="{BB962C8B-B14F-4D97-AF65-F5344CB8AC3E}">
        <p14:creationId xmlns:p14="http://schemas.microsoft.com/office/powerpoint/2010/main" val="21357493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39</a:t>
            </a:fld>
            <a:endParaRPr lang="en-US"/>
          </a:p>
        </p:txBody>
      </p:sp>
    </p:spTree>
    <p:extLst>
      <p:ext uri="{BB962C8B-B14F-4D97-AF65-F5344CB8AC3E}">
        <p14:creationId xmlns:p14="http://schemas.microsoft.com/office/powerpoint/2010/main" val="29736315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47</a:t>
            </a:fld>
            <a:endParaRPr lang="en-US"/>
          </a:p>
        </p:txBody>
      </p:sp>
    </p:spTree>
    <p:extLst>
      <p:ext uri="{BB962C8B-B14F-4D97-AF65-F5344CB8AC3E}">
        <p14:creationId xmlns:p14="http://schemas.microsoft.com/office/powerpoint/2010/main" val="18962027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49</a:t>
            </a:fld>
            <a:endParaRPr lang="en-US"/>
          </a:p>
        </p:txBody>
      </p:sp>
    </p:spTree>
    <p:extLst>
      <p:ext uri="{BB962C8B-B14F-4D97-AF65-F5344CB8AC3E}">
        <p14:creationId xmlns:p14="http://schemas.microsoft.com/office/powerpoint/2010/main" val="26967020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54</a:t>
            </a:fld>
            <a:endParaRPr lang="en-US"/>
          </a:p>
        </p:txBody>
      </p:sp>
    </p:spTree>
    <p:extLst>
      <p:ext uri="{BB962C8B-B14F-4D97-AF65-F5344CB8AC3E}">
        <p14:creationId xmlns:p14="http://schemas.microsoft.com/office/powerpoint/2010/main" val="41297365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55</a:t>
            </a:fld>
            <a:endParaRPr lang="en-US"/>
          </a:p>
        </p:txBody>
      </p:sp>
    </p:spTree>
    <p:extLst>
      <p:ext uri="{BB962C8B-B14F-4D97-AF65-F5344CB8AC3E}">
        <p14:creationId xmlns:p14="http://schemas.microsoft.com/office/powerpoint/2010/main" val="23147118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56</a:t>
            </a:fld>
            <a:endParaRPr lang="en-US"/>
          </a:p>
        </p:txBody>
      </p:sp>
    </p:spTree>
    <p:extLst>
      <p:ext uri="{BB962C8B-B14F-4D97-AF65-F5344CB8AC3E}">
        <p14:creationId xmlns:p14="http://schemas.microsoft.com/office/powerpoint/2010/main" val="18521617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57</a:t>
            </a:fld>
            <a:endParaRPr lang="en-US"/>
          </a:p>
        </p:txBody>
      </p:sp>
    </p:spTree>
    <p:extLst>
      <p:ext uri="{BB962C8B-B14F-4D97-AF65-F5344CB8AC3E}">
        <p14:creationId xmlns:p14="http://schemas.microsoft.com/office/powerpoint/2010/main" val="1286350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a:t>
            </a:fld>
            <a:endParaRPr lang="en-US"/>
          </a:p>
        </p:txBody>
      </p:sp>
    </p:spTree>
    <p:extLst>
      <p:ext uri="{BB962C8B-B14F-4D97-AF65-F5344CB8AC3E}">
        <p14:creationId xmlns:p14="http://schemas.microsoft.com/office/powerpoint/2010/main" val="13295878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58</a:t>
            </a:fld>
            <a:endParaRPr lang="en-US"/>
          </a:p>
        </p:txBody>
      </p:sp>
    </p:spTree>
    <p:extLst>
      <p:ext uri="{BB962C8B-B14F-4D97-AF65-F5344CB8AC3E}">
        <p14:creationId xmlns:p14="http://schemas.microsoft.com/office/powerpoint/2010/main" val="32157021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60</a:t>
            </a:fld>
            <a:endParaRPr lang="en-US"/>
          </a:p>
        </p:txBody>
      </p:sp>
    </p:spTree>
    <p:extLst>
      <p:ext uri="{BB962C8B-B14F-4D97-AF65-F5344CB8AC3E}">
        <p14:creationId xmlns:p14="http://schemas.microsoft.com/office/powerpoint/2010/main" val="35195500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61</a:t>
            </a:fld>
            <a:endParaRPr lang="en-US"/>
          </a:p>
        </p:txBody>
      </p:sp>
    </p:spTree>
    <p:extLst>
      <p:ext uri="{BB962C8B-B14F-4D97-AF65-F5344CB8AC3E}">
        <p14:creationId xmlns:p14="http://schemas.microsoft.com/office/powerpoint/2010/main" val="17737639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62</a:t>
            </a:fld>
            <a:endParaRPr lang="en-US"/>
          </a:p>
        </p:txBody>
      </p:sp>
    </p:spTree>
    <p:extLst>
      <p:ext uri="{BB962C8B-B14F-4D97-AF65-F5344CB8AC3E}">
        <p14:creationId xmlns:p14="http://schemas.microsoft.com/office/powerpoint/2010/main" val="24745945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63</a:t>
            </a:fld>
            <a:endParaRPr lang="en-US"/>
          </a:p>
        </p:txBody>
      </p:sp>
    </p:spTree>
    <p:extLst>
      <p:ext uri="{BB962C8B-B14F-4D97-AF65-F5344CB8AC3E}">
        <p14:creationId xmlns:p14="http://schemas.microsoft.com/office/powerpoint/2010/main" val="1719284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64</a:t>
            </a:fld>
            <a:endParaRPr lang="en-US"/>
          </a:p>
        </p:txBody>
      </p:sp>
    </p:spTree>
    <p:extLst>
      <p:ext uri="{BB962C8B-B14F-4D97-AF65-F5344CB8AC3E}">
        <p14:creationId xmlns:p14="http://schemas.microsoft.com/office/powerpoint/2010/main" val="18663950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65</a:t>
            </a:fld>
            <a:endParaRPr lang="en-US"/>
          </a:p>
        </p:txBody>
      </p:sp>
    </p:spTree>
    <p:extLst>
      <p:ext uri="{BB962C8B-B14F-4D97-AF65-F5344CB8AC3E}">
        <p14:creationId xmlns:p14="http://schemas.microsoft.com/office/powerpoint/2010/main" val="22950144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66</a:t>
            </a:fld>
            <a:endParaRPr lang="en-US"/>
          </a:p>
        </p:txBody>
      </p:sp>
    </p:spTree>
    <p:extLst>
      <p:ext uri="{BB962C8B-B14F-4D97-AF65-F5344CB8AC3E}">
        <p14:creationId xmlns:p14="http://schemas.microsoft.com/office/powerpoint/2010/main" val="32248453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67</a:t>
            </a:fld>
            <a:endParaRPr lang="en-US"/>
          </a:p>
        </p:txBody>
      </p:sp>
    </p:spTree>
    <p:extLst>
      <p:ext uri="{BB962C8B-B14F-4D97-AF65-F5344CB8AC3E}">
        <p14:creationId xmlns:p14="http://schemas.microsoft.com/office/powerpoint/2010/main" val="33279285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68</a:t>
            </a:fld>
            <a:endParaRPr lang="en-US"/>
          </a:p>
        </p:txBody>
      </p:sp>
    </p:spTree>
    <p:extLst>
      <p:ext uri="{BB962C8B-B14F-4D97-AF65-F5344CB8AC3E}">
        <p14:creationId xmlns:p14="http://schemas.microsoft.com/office/powerpoint/2010/main" val="4239739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a:t>
            </a:fld>
            <a:endParaRPr lang="en-US"/>
          </a:p>
        </p:txBody>
      </p:sp>
    </p:spTree>
    <p:extLst>
      <p:ext uri="{BB962C8B-B14F-4D97-AF65-F5344CB8AC3E}">
        <p14:creationId xmlns:p14="http://schemas.microsoft.com/office/powerpoint/2010/main" val="21013441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69</a:t>
            </a:fld>
            <a:endParaRPr lang="en-US"/>
          </a:p>
        </p:txBody>
      </p:sp>
    </p:spTree>
    <p:extLst>
      <p:ext uri="{BB962C8B-B14F-4D97-AF65-F5344CB8AC3E}">
        <p14:creationId xmlns:p14="http://schemas.microsoft.com/office/powerpoint/2010/main" val="8689866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70</a:t>
            </a:fld>
            <a:endParaRPr lang="en-US"/>
          </a:p>
        </p:txBody>
      </p:sp>
    </p:spTree>
    <p:extLst>
      <p:ext uri="{BB962C8B-B14F-4D97-AF65-F5344CB8AC3E}">
        <p14:creationId xmlns:p14="http://schemas.microsoft.com/office/powerpoint/2010/main" val="26100912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71</a:t>
            </a:fld>
            <a:endParaRPr lang="en-US"/>
          </a:p>
        </p:txBody>
      </p:sp>
    </p:spTree>
    <p:extLst>
      <p:ext uri="{BB962C8B-B14F-4D97-AF65-F5344CB8AC3E}">
        <p14:creationId xmlns:p14="http://schemas.microsoft.com/office/powerpoint/2010/main" val="23532519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75</a:t>
            </a:fld>
            <a:endParaRPr lang="en-US"/>
          </a:p>
        </p:txBody>
      </p:sp>
    </p:spTree>
    <p:extLst>
      <p:ext uri="{BB962C8B-B14F-4D97-AF65-F5344CB8AC3E}">
        <p14:creationId xmlns:p14="http://schemas.microsoft.com/office/powerpoint/2010/main" val="19733602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76</a:t>
            </a:fld>
            <a:endParaRPr lang="en-US"/>
          </a:p>
        </p:txBody>
      </p:sp>
    </p:spTree>
    <p:extLst>
      <p:ext uri="{BB962C8B-B14F-4D97-AF65-F5344CB8AC3E}">
        <p14:creationId xmlns:p14="http://schemas.microsoft.com/office/powerpoint/2010/main" val="392344933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77</a:t>
            </a:fld>
            <a:endParaRPr lang="en-US"/>
          </a:p>
        </p:txBody>
      </p:sp>
    </p:spTree>
    <p:extLst>
      <p:ext uri="{BB962C8B-B14F-4D97-AF65-F5344CB8AC3E}">
        <p14:creationId xmlns:p14="http://schemas.microsoft.com/office/powerpoint/2010/main" val="156626485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78</a:t>
            </a:fld>
            <a:endParaRPr lang="en-US"/>
          </a:p>
        </p:txBody>
      </p:sp>
    </p:spTree>
    <p:extLst>
      <p:ext uri="{BB962C8B-B14F-4D97-AF65-F5344CB8AC3E}">
        <p14:creationId xmlns:p14="http://schemas.microsoft.com/office/powerpoint/2010/main" val="116267651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79</a:t>
            </a:fld>
            <a:endParaRPr lang="en-US"/>
          </a:p>
        </p:txBody>
      </p:sp>
    </p:spTree>
    <p:extLst>
      <p:ext uri="{BB962C8B-B14F-4D97-AF65-F5344CB8AC3E}">
        <p14:creationId xmlns:p14="http://schemas.microsoft.com/office/powerpoint/2010/main" val="11268360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80</a:t>
            </a:fld>
            <a:endParaRPr lang="en-US"/>
          </a:p>
        </p:txBody>
      </p:sp>
    </p:spTree>
    <p:extLst>
      <p:ext uri="{BB962C8B-B14F-4D97-AF65-F5344CB8AC3E}">
        <p14:creationId xmlns:p14="http://schemas.microsoft.com/office/powerpoint/2010/main" val="3203184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81</a:t>
            </a:fld>
            <a:endParaRPr lang="en-US"/>
          </a:p>
        </p:txBody>
      </p:sp>
    </p:spTree>
    <p:extLst>
      <p:ext uri="{BB962C8B-B14F-4D97-AF65-F5344CB8AC3E}">
        <p14:creationId xmlns:p14="http://schemas.microsoft.com/office/powerpoint/2010/main" val="2018199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a:t>
            </a:fld>
            <a:endParaRPr lang="en-US"/>
          </a:p>
        </p:txBody>
      </p:sp>
    </p:spTree>
    <p:extLst>
      <p:ext uri="{BB962C8B-B14F-4D97-AF65-F5344CB8AC3E}">
        <p14:creationId xmlns:p14="http://schemas.microsoft.com/office/powerpoint/2010/main" val="114726608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82</a:t>
            </a:fld>
            <a:endParaRPr lang="en-US"/>
          </a:p>
        </p:txBody>
      </p:sp>
    </p:spTree>
    <p:extLst>
      <p:ext uri="{BB962C8B-B14F-4D97-AF65-F5344CB8AC3E}">
        <p14:creationId xmlns:p14="http://schemas.microsoft.com/office/powerpoint/2010/main" val="121538520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83</a:t>
            </a:fld>
            <a:endParaRPr lang="en-US"/>
          </a:p>
        </p:txBody>
      </p:sp>
    </p:spTree>
    <p:extLst>
      <p:ext uri="{BB962C8B-B14F-4D97-AF65-F5344CB8AC3E}">
        <p14:creationId xmlns:p14="http://schemas.microsoft.com/office/powerpoint/2010/main" val="393427716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84</a:t>
            </a:fld>
            <a:endParaRPr lang="en-US"/>
          </a:p>
        </p:txBody>
      </p:sp>
    </p:spTree>
    <p:extLst>
      <p:ext uri="{BB962C8B-B14F-4D97-AF65-F5344CB8AC3E}">
        <p14:creationId xmlns:p14="http://schemas.microsoft.com/office/powerpoint/2010/main" val="262042204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a:t>
            </a:fld>
            <a:endParaRPr lang="en-US"/>
          </a:p>
        </p:txBody>
      </p:sp>
    </p:spTree>
    <p:extLst>
      <p:ext uri="{BB962C8B-B14F-4D97-AF65-F5344CB8AC3E}">
        <p14:creationId xmlns:p14="http://schemas.microsoft.com/office/powerpoint/2010/main" val="1315663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7</a:t>
            </a:fld>
            <a:endParaRPr lang="en-US"/>
          </a:p>
        </p:txBody>
      </p:sp>
    </p:spTree>
    <p:extLst>
      <p:ext uri="{BB962C8B-B14F-4D97-AF65-F5344CB8AC3E}">
        <p14:creationId xmlns:p14="http://schemas.microsoft.com/office/powerpoint/2010/main" val="14979588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8</a:t>
            </a:fld>
            <a:endParaRPr lang="en-US"/>
          </a:p>
        </p:txBody>
      </p:sp>
    </p:spTree>
    <p:extLst>
      <p:ext uri="{BB962C8B-B14F-4D97-AF65-F5344CB8AC3E}">
        <p14:creationId xmlns:p14="http://schemas.microsoft.com/office/powerpoint/2010/main" val="39184081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9</a:t>
            </a:fld>
            <a:endParaRPr lang="en-US"/>
          </a:p>
        </p:txBody>
      </p:sp>
    </p:spTree>
    <p:extLst>
      <p:ext uri="{BB962C8B-B14F-4D97-AF65-F5344CB8AC3E}">
        <p14:creationId xmlns:p14="http://schemas.microsoft.com/office/powerpoint/2010/main" val="31175825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8598"/>
            <a:ext cx="9144000" cy="1521364"/>
          </a:xfrm>
          <a:solidFill>
            <a:schemeClr val="accent2"/>
          </a:solidFill>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2274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Box 9"/>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pic>
        <p:nvPicPr>
          <p:cNvPr id="9" name="Picture 2" descr="NET Exceptions - System.Data.ObjectNotFoundException">
            <a:extLst>
              <a:ext uri="{FF2B5EF4-FFF2-40B4-BE49-F238E27FC236}">
                <a16:creationId xmlns:a16="http://schemas.microsoft.com/office/drawing/2014/main" id="{0E34F79C-EF24-43DE-BD57-B4D9A321B70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
            <a:extLst>
              <a:ext uri="{FF2B5EF4-FFF2-40B4-BE49-F238E27FC236}">
                <a16:creationId xmlns:a16="http://schemas.microsoft.com/office/drawing/2014/main" id="{7B940385-AA87-4844-88A2-440B6F604A02}"/>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12095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79E3B6-D5B6-4672-91BB-D9EC758BA7FB}" type="datetime1">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22044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91C243-99F3-4AE6-9EF6-B286AE2D0ED8}" type="datetime1">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8255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extBox 7"/>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sp>
        <p:nvSpPr>
          <p:cNvPr id="2" name="Title 1"/>
          <p:cNvSpPr>
            <a:spLocks noGrp="1"/>
          </p:cNvSpPr>
          <p:nvPr>
            <p:ph type="title"/>
          </p:nvPr>
        </p:nvSpPr>
        <p:spPr>
          <a:xfrm>
            <a:off x="838200" y="620209"/>
            <a:ext cx="10515600" cy="575433"/>
          </a:xfrm>
          <a:solidFill>
            <a:schemeClr val="bg1"/>
          </a:solidFill>
        </p:spPr>
        <p:txBody>
          <a:bodyPr/>
          <a:lstStyle/>
          <a:p>
            <a:r>
              <a:rPr lang="en-US" dirty="0"/>
              <a:t>Click to edit Master title style</a:t>
            </a:r>
          </a:p>
        </p:txBody>
      </p:sp>
      <p:sp>
        <p:nvSpPr>
          <p:cNvPr id="3" name="Content Placeholder 2"/>
          <p:cNvSpPr>
            <a:spLocks noGrp="1"/>
          </p:cNvSpPr>
          <p:nvPr>
            <p:ph idx="1"/>
          </p:nvPr>
        </p:nvSpPr>
        <p:spPr>
          <a:xfrm>
            <a:off x="838200" y="1535811"/>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80699"/>
            <a:ext cx="2743200" cy="365125"/>
          </a:xfrm>
        </p:spPr>
        <p:txBody>
          <a:bodyPr/>
          <a:lstStyle>
            <a:lvl1pPr>
              <a:defRPr>
                <a:solidFill>
                  <a:schemeClr val="tx1"/>
                </a:solidFill>
              </a:defRPr>
            </a:lvl1pPr>
          </a:lstStyle>
          <a:p>
            <a:fld id="{00C1A78E-5A6A-4986-BC7E-138D85178FBE}" type="datetime1">
              <a:rPr lang="en-US" smtClean="0"/>
              <a:t>5/6/2024</a:t>
            </a:fld>
            <a:endParaRPr lang="en-US" dirty="0"/>
          </a:p>
        </p:txBody>
      </p:sp>
      <p:sp>
        <p:nvSpPr>
          <p:cNvPr id="6"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a:t>
            </a:fld>
            <a:endParaRPr lang="en-US" dirty="0"/>
          </a:p>
        </p:txBody>
      </p:sp>
      <p:sp>
        <p:nvSpPr>
          <p:cNvPr id="13" name="TextBox 12"/>
          <p:cNvSpPr txBox="1"/>
          <p:nvPr userDrawn="1"/>
        </p:nvSpPr>
        <p:spPr>
          <a:xfrm>
            <a:off x="1" y="600803"/>
            <a:ext cx="207390" cy="973473"/>
          </a:xfrm>
          <a:prstGeom prst="rect">
            <a:avLst/>
          </a:prstGeom>
          <a:solidFill>
            <a:srgbClr val="F4AF80"/>
          </a:solidFill>
        </p:spPr>
        <p:txBody>
          <a:bodyPr wrap="square" rtlCol="0">
            <a:spAutoFit/>
          </a:bodyPr>
          <a:lstStyle/>
          <a:p>
            <a:endParaRPr lang="en-US"/>
          </a:p>
        </p:txBody>
      </p:sp>
      <p:pic>
        <p:nvPicPr>
          <p:cNvPr id="10" name="Picture 2" descr="NET Exceptions - System.Data.ObjectNotFoundException">
            <a:extLst>
              <a:ext uri="{FF2B5EF4-FFF2-40B4-BE49-F238E27FC236}">
                <a16:creationId xmlns:a16="http://schemas.microsoft.com/office/drawing/2014/main" id="{3B7C805C-C49E-470D-A3F6-88B774BFE7A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
            <a:extLst>
              <a:ext uri="{FF2B5EF4-FFF2-40B4-BE49-F238E27FC236}">
                <a16:creationId xmlns:a16="http://schemas.microsoft.com/office/drawing/2014/main" id="{DB78142D-6D48-48A2-83B1-5FBEEEEC0974}"/>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236222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3E6890-194A-495C-998E-BBE348E52399}" type="datetime1">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9908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F19129E-2185-4BD9-BF00-80BEDF4CA094}" type="datetime1">
              <a:rPr lang="en-US" smtClean="0"/>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41011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6AA5DE1-14C0-447B-8800-89332F8783E5}" type="datetime1">
              <a:rPr lang="en-US" smtClean="0"/>
              <a:t>5/6/2024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9330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ECC986-59F3-4D36-9211-56CA3CF0A6C1}" type="datetime1">
              <a:rPr lang="en-US" smtClean="0"/>
              <a:t>5/6/2024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62313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2A4E04-A296-48D7-BF90-975BCFD7FE51}" type="datetime1">
              <a:rPr lang="en-US" smtClean="0"/>
              <a:t>5/6/2024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32044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F1DD2E-55FC-47B1-8CE6-6A2E8495B67D}" type="datetime1">
              <a:rPr lang="en-US" smtClean="0"/>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151107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4F2C4A-D4E2-4EAF-AD92-40A4E446AAD7}" type="datetime1">
              <a:rPr lang="en-US" smtClean="0"/>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24117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8E2882-6CD5-4AE5-9CCB-E0E7879D37BD}" type="datetime1">
              <a:rPr lang="en-US" smtClean="0"/>
              <a:t>5/6/2024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91216-F62E-4FB8-B968-3BF60F6CBEA2}" type="slidenum">
              <a:rPr lang="en-US" smtClean="0"/>
              <a:t>‹#›</a:t>
            </a:fld>
            <a:endParaRPr lang="en-US"/>
          </a:p>
        </p:txBody>
      </p:sp>
    </p:spTree>
    <p:extLst>
      <p:ext uri="{BB962C8B-B14F-4D97-AF65-F5344CB8AC3E}">
        <p14:creationId xmlns:p14="http://schemas.microsoft.com/office/powerpoint/2010/main" val="130478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6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6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7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7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7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1445" y="2241458"/>
            <a:ext cx="11218607"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rPr>
              <a:t>Building Windows Presentation Foundation (WPF) Application</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539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3D680DF-68C7-4376-843E-47643A4944AB}"/>
              </a:ext>
            </a:extLst>
          </p:cNvPr>
          <p:cNvSpPr>
            <a:spLocks noGrp="1"/>
          </p:cNvSpPr>
          <p:nvPr>
            <p:ph type="sldNum" sz="quarter" idx="12"/>
          </p:nvPr>
        </p:nvSpPr>
        <p:spPr/>
        <p:txBody>
          <a:bodyPr/>
          <a:lstStyle/>
          <a:p>
            <a:fld id="{CC0149FD-98BB-4821-915B-09C9BFE4B727}" type="slidenum">
              <a:rPr lang="en-US" smtClean="0"/>
              <a:pPr/>
              <a:t>10</a:t>
            </a:fld>
            <a:endParaRPr lang="en-US" dirty="0"/>
          </a:p>
        </p:txBody>
      </p:sp>
      <p:sp>
        <p:nvSpPr>
          <p:cNvPr id="8" name="Title 1">
            <a:extLst>
              <a:ext uri="{FF2B5EF4-FFF2-40B4-BE49-F238E27FC236}">
                <a16:creationId xmlns:a16="http://schemas.microsoft.com/office/drawing/2014/main" id="{9E27D1F5-995B-4CD7-92A7-B5722BDFF8C6}"/>
              </a:ext>
            </a:extLst>
          </p:cNvPr>
          <p:cNvSpPr>
            <a:spLocks noGrp="1"/>
          </p:cNvSpPr>
          <p:nvPr>
            <p:ph type="title"/>
          </p:nvPr>
        </p:nvSpPr>
        <p:spPr>
          <a:xfrm>
            <a:off x="329882" y="685676"/>
            <a:ext cx="9458353" cy="575433"/>
          </a:xfrm>
        </p:spPr>
        <p:txBody>
          <a:bodyPr>
            <a:noAutofit/>
          </a:bodyPr>
          <a:lstStyle/>
          <a:p>
            <a:r>
              <a:rPr lang="en-US" sz="4000" b="1"/>
              <a:t>Basic Class Hierarchy of WPF Types</a:t>
            </a:r>
          </a:p>
        </p:txBody>
      </p:sp>
      <p:pic>
        <p:nvPicPr>
          <p:cNvPr id="10" name="Picture 9">
            <a:extLst>
              <a:ext uri="{FF2B5EF4-FFF2-40B4-BE49-F238E27FC236}">
                <a16:creationId xmlns:a16="http://schemas.microsoft.com/office/drawing/2014/main" id="{B74BC0C3-BBEF-40B5-95DA-8AD26AC86EDD}"/>
              </a:ext>
            </a:extLst>
          </p:cNvPr>
          <p:cNvPicPr>
            <a:picLocks noChangeAspect="1"/>
          </p:cNvPicPr>
          <p:nvPr/>
        </p:nvPicPr>
        <p:blipFill>
          <a:blip r:embed="rId2"/>
          <a:stretch>
            <a:fillRect/>
          </a:stretch>
        </p:blipFill>
        <p:spPr>
          <a:xfrm>
            <a:off x="6328061" y="1462429"/>
            <a:ext cx="5853547" cy="4990326"/>
          </a:xfrm>
          <a:prstGeom prst="rect">
            <a:avLst/>
          </a:prstGeom>
        </p:spPr>
      </p:pic>
      <p:sp>
        <p:nvSpPr>
          <p:cNvPr id="12" name="TextBox 11">
            <a:extLst>
              <a:ext uri="{FF2B5EF4-FFF2-40B4-BE49-F238E27FC236}">
                <a16:creationId xmlns:a16="http://schemas.microsoft.com/office/drawing/2014/main" id="{89F08BBF-ADC7-4DF2-8E54-EEE4EF89183C}"/>
              </a:ext>
            </a:extLst>
          </p:cNvPr>
          <p:cNvSpPr txBox="1"/>
          <p:nvPr/>
        </p:nvSpPr>
        <p:spPr>
          <a:xfrm>
            <a:off x="-50433" y="1389692"/>
            <a:ext cx="8103387" cy="1292662"/>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b="1">
                <a:solidFill>
                  <a:srgbClr val="111111"/>
                </a:solidFill>
                <a:latin typeface="+mj-lt"/>
              </a:rPr>
              <a:t>DispatcherObject</a:t>
            </a:r>
            <a:r>
              <a:rPr lang="en-US" sz="2600">
                <a:solidFill>
                  <a:srgbClr val="111111"/>
                </a:solidFill>
                <a:latin typeface="+mj-lt"/>
              </a:rPr>
              <a:t>: WPF application uses Single-Thread Affinity (STA) model and therefore every UI element is owned by a single thread</a:t>
            </a:r>
          </a:p>
        </p:txBody>
      </p:sp>
      <p:sp>
        <p:nvSpPr>
          <p:cNvPr id="13" name="TextBox 12">
            <a:extLst>
              <a:ext uri="{FF2B5EF4-FFF2-40B4-BE49-F238E27FC236}">
                <a16:creationId xmlns:a16="http://schemas.microsoft.com/office/drawing/2014/main" id="{2D21FAF8-F1DC-41A3-955E-3C9E81A58F68}"/>
              </a:ext>
            </a:extLst>
          </p:cNvPr>
          <p:cNvSpPr txBox="1"/>
          <p:nvPr/>
        </p:nvSpPr>
        <p:spPr>
          <a:xfrm>
            <a:off x="-91997" y="4352834"/>
            <a:ext cx="6399278" cy="2092881"/>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600" b="1">
                <a:solidFill>
                  <a:srgbClr val="111111"/>
                </a:solidFill>
                <a:latin typeface="+mj-lt"/>
              </a:rPr>
              <a:t>Visual</a:t>
            </a:r>
            <a:r>
              <a:rPr lang="en-US" sz="2600">
                <a:solidFill>
                  <a:srgbClr val="111111"/>
                </a:solidFill>
                <a:latin typeface="+mj-lt"/>
              </a:rPr>
              <a:t>: The Visual class defines all the properties required for rendering, clipping, transforming, bounding, and hit test. All the user interface controls like Button, ListBox derive from this class</a:t>
            </a:r>
          </a:p>
        </p:txBody>
      </p:sp>
      <p:sp>
        <p:nvSpPr>
          <p:cNvPr id="14" name="TextBox 13">
            <a:extLst>
              <a:ext uri="{FF2B5EF4-FFF2-40B4-BE49-F238E27FC236}">
                <a16:creationId xmlns:a16="http://schemas.microsoft.com/office/drawing/2014/main" id="{6E644B3D-54BE-40A1-AAD7-42946B8CE704}"/>
              </a:ext>
            </a:extLst>
          </p:cNvPr>
          <p:cNvSpPr txBox="1"/>
          <p:nvPr/>
        </p:nvSpPr>
        <p:spPr>
          <a:xfrm>
            <a:off x="-71214" y="2670465"/>
            <a:ext cx="8103386" cy="1692771"/>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b="1">
                <a:solidFill>
                  <a:srgbClr val="111111"/>
                </a:solidFill>
                <a:latin typeface="+mj-lt"/>
              </a:rPr>
              <a:t>DependencyObject</a:t>
            </a:r>
            <a:r>
              <a:rPr lang="en-US" sz="2600">
                <a:solidFill>
                  <a:srgbClr val="111111"/>
                </a:solidFill>
                <a:latin typeface="+mj-lt"/>
              </a:rPr>
              <a:t>: WPF introduced a new property system called the Dependency Property having features like change notification, support data bindings, attached properties, etc</a:t>
            </a:r>
          </a:p>
        </p:txBody>
      </p:sp>
    </p:spTree>
    <p:extLst>
      <p:ext uri="{BB962C8B-B14F-4D97-AF65-F5344CB8AC3E}">
        <p14:creationId xmlns:p14="http://schemas.microsoft.com/office/powerpoint/2010/main" val="664803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3D680DF-68C7-4376-843E-47643A4944AB}"/>
              </a:ext>
            </a:extLst>
          </p:cNvPr>
          <p:cNvSpPr>
            <a:spLocks noGrp="1"/>
          </p:cNvSpPr>
          <p:nvPr>
            <p:ph type="sldNum" sz="quarter" idx="12"/>
          </p:nvPr>
        </p:nvSpPr>
        <p:spPr/>
        <p:txBody>
          <a:bodyPr/>
          <a:lstStyle/>
          <a:p>
            <a:fld id="{CC0149FD-98BB-4821-915B-09C9BFE4B727}" type="slidenum">
              <a:rPr lang="en-US" smtClean="0"/>
              <a:pPr/>
              <a:t>11</a:t>
            </a:fld>
            <a:endParaRPr lang="en-US" dirty="0"/>
          </a:p>
        </p:txBody>
      </p:sp>
      <p:sp>
        <p:nvSpPr>
          <p:cNvPr id="8" name="Title 1">
            <a:extLst>
              <a:ext uri="{FF2B5EF4-FFF2-40B4-BE49-F238E27FC236}">
                <a16:creationId xmlns:a16="http://schemas.microsoft.com/office/drawing/2014/main" id="{9E27D1F5-995B-4CD7-92A7-B5722BDFF8C6}"/>
              </a:ext>
            </a:extLst>
          </p:cNvPr>
          <p:cNvSpPr>
            <a:spLocks noGrp="1"/>
          </p:cNvSpPr>
          <p:nvPr>
            <p:ph type="title"/>
          </p:nvPr>
        </p:nvSpPr>
        <p:spPr>
          <a:xfrm>
            <a:off x="329882" y="685676"/>
            <a:ext cx="9458353" cy="575433"/>
          </a:xfrm>
        </p:spPr>
        <p:txBody>
          <a:bodyPr>
            <a:noAutofit/>
          </a:bodyPr>
          <a:lstStyle/>
          <a:p>
            <a:r>
              <a:rPr lang="en-US" sz="4000" b="1"/>
              <a:t>Basic Class Hierarchy of WPF Types</a:t>
            </a:r>
          </a:p>
        </p:txBody>
      </p:sp>
      <p:sp>
        <p:nvSpPr>
          <p:cNvPr id="12" name="TextBox 11">
            <a:extLst>
              <a:ext uri="{FF2B5EF4-FFF2-40B4-BE49-F238E27FC236}">
                <a16:creationId xmlns:a16="http://schemas.microsoft.com/office/drawing/2014/main" id="{89F08BBF-ADC7-4DF2-8E54-EEE4EF89183C}"/>
              </a:ext>
            </a:extLst>
          </p:cNvPr>
          <p:cNvSpPr txBox="1"/>
          <p:nvPr/>
        </p:nvSpPr>
        <p:spPr>
          <a:xfrm>
            <a:off x="0" y="1489447"/>
            <a:ext cx="12010369" cy="5016758"/>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a:solidFill>
                  <a:srgbClr val="111111"/>
                </a:solidFill>
                <a:latin typeface="+mj-lt"/>
              </a:rPr>
              <a:t>UIElement</a:t>
            </a:r>
            <a:r>
              <a:rPr lang="en-US" sz="2600">
                <a:solidFill>
                  <a:srgbClr val="111111"/>
                </a:solidFill>
                <a:latin typeface="+mj-lt"/>
              </a:rPr>
              <a:t>: This class adds the basic functionality of layout, input, focus, and events to UI elements and sets the basic foundation of the layout process</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a:solidFill>
                  <a:srgbClr val="111111"/>
                </a:solidFill>
                <a:latin typeface="+mj-lt"/>
              </a:rPr>
              <a:t>FrameworkElement</a:t>
            </a:r>
            <a:r>
              <a:rPr lang="en-US" sz="2600">
                <a:solidFill>
                  <a:srgbClr val="111111"/>
                </a:solidFill>
                <a:latin typeface="+mj-lt"/>
              </a:rPr>
              <a:t>: This class extends the functionality provided by the UIElement, and override the layout for framework level implementations</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a:solidFill>
                  <a:srgbClr val="111111"/>
                </a:solidFill>
                <a:latin typeface="+mj-lt"/>
              </a:rPr>
              <a:t>Shapes</a:t>
            </a:r>
            <a:r>
              <a:rPr lang="en-US" sz="2600">
                <a:solidFill>
                  <a:srgbClr val="111111"/>
                </a:solidFill>
                <a:latin typeface="+mj-lt"/>
              </a:rPr>
              <a:t>: This class is the base class for shape elements like Line, Ellipse, Polygon, Path, etc</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a:solidFill>
                  <a:srgbClr val="111111"/>
                </a:solidFill>
                <a:latin typeface="+mj-lt"/>
              </a:rPr>
              <a:t>Controls</a:t>
            </a:r>
            <a:r>
              <a:rPr lang="en-US" sz="2600">
                <a:solidFill>
                  <a:srgbClr val="111111"/>
                </a:solidFill>
                <a:latin typeface="+mj-lt"/>
              </a:rPr>
              <a:t>: This namespace contains all the elements that help in interacting with the user. Few of the control like Textbox, Button, Listbox, Menu, etc are present in this namespace. Font, Background color, and control appearances support via templates support are added from this namespace</a:t>
            </a:r>
          </a:p>
        </p:txBody>
      </p:sp>
    </p:spTree>
    <p:extLst>
      <p:ext uri="{BB962C8B-B14F-4D97-AF65-F5344CB8AC3E}">
        <p14:creationId xmlns:p14="http://schemas.microsoft.com/office/powerpoint/2010/main" val="1565457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3D680DF-68C7-4376-843E-47643A4944AB}"/>
              </a:ext>
            </a:extLst>
          </p:cNvPr>
          <p:cNvSpPr>
            <a:spLocks noGrp="1"/>
          </p:cNvSpPr>
          <p:nvPr>
            <p:ph type="sldNum" sz="quarter" idx="12"/>
          </p:nvPr>
        </p:nvSpPr>
        <p:spPr/>
        <p:txBody>
          <a:bodyPr/>
          <a:lstStyle/>
          <a:p>
            <a:fld id="{CC0149FD-98BB-4821-915B-09C9BFE4B727}" type="slidenum">
              <a:rPr lang="en-US" smtClean="0"/>
              <a:pPr/>
              <a:t>12</a:t>
            </a:fld>
            <a:endParaRPr lang="en-US" dirty="0"/>
          </a:p>
        </p:txBody>
      </p:sp>
      <p:sp>
        <p:nvSpPr>
          <p:cNvPr id="8" name="Title 1">
            <a:extLst>
              <a:ext uri="{FF2B5EF4-FFF2-40B4-BE49-F238E27FC236}">
                <a16:creationId xmlns:a16="http://schemas.microsoft.com/office/drawing/2014/main" id="{9E27D1F5-995B-4CD7-92A7-B5722BDFF8C6}"/>
              </a:ext>
            </a:extLst>
          </p:cNvPr>
          <p:cNvSpPr>
            <a:spLocks noGrp="1"/>
          </p:cNvSpPr>
          <p:nvPr>
            <p:ph type="title"/>
          </p:nvPr>
        </p:nvSpPr>
        <p:spPr>
          <a:xfrm>
            <a:off x="329882" y="685676"/>
            <a:ext cx="9458353" cy="575433"/>
          </a:xfrm>
        </p:spPr>
        <p:txBody>
          <a:bodyPr>
            <a:noAutofit/>
          </a:bodyPr>
          <a:lstStyle/>
          <a:p>
            <a:r>
              <a:rPr lang="en-US" sz="4000" b="1"/>
              <a:t>Basic Class Hierarchy of WPF Types</a:t>
            </a:r>
          </a:p>
        </p:txBody>
      </p:sp>
      <p:sp>
        <p:nvSpPr>
          <p:cNvPr id="12" name="TextBox 11">
            <a:extLst>
              <a:ext uri="{FF2B5EF4-FFF2-40B4-BE49-F238E27FC236}">
                <a16:creationId xmlns:a16="http://schemas.microsoft.com/office/drawing/2014/main" id="{89F08BBF-ADC7-4DF2-8E54-EEE4EF89183C}"/>
              </a:ext>
            </a:extLst>
          </p:cNvPr>
          <p:cNvSpPr txBox="1"/>
          <p:nvPr/>
        </p:nvSpPr>
        <p:spPr>
          <a:xfrm>
            <a:off x="-72736" y="1390286"/>
            <a:ext cx="12209318" cy="5047536"/>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b="1">
                <a:solidFill>
                  <a:srgbClr val="111111"/>
                </a:solidFill>
                <a:latin typeface="+mj-lt"/>
              </a:rPr>
              <a:t>ContentControl</a:t>
            </a:r>
            <a:r>
              <a:rPr lang="en-US" sz="2600">
                <a:solidFill>
                  <a:srgbClr val="111111"/>
                </a:solidFill>
                <a:latin typeface="+mj-lt"/>
              </a:rPr>
              <a:t>: This is the base class for all the control that supports only single content. Control from Label, Button, Windows, etc. The appearance of the control can be enhanced using a data template</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b="1">
                <a:solidFill>
                  <a:srgbClr val="111111"/>
                </a:solidFill>
                <a:latin typeface="+mj-lt"/>
              </a:rPr>
              <a:t>ItemsControl</a:t>
            </a:r>
            <a:r>
              <a:rPr lang="en-US" sz="2600">
                <a:solidFill>
                  <a:srgbClr val="111111"/>
                </a:solidFill>
                <a:latin typeface="+mj-lt"/>
              </a:rPr>
              <a:t>: This is the base class for all the control that displays a list of items and includes controls like, ListBox, TreeView, Menus, Toolbar, etc. ControlTemplate can be used to change the appearance of the control and ItemsTemplate can be applied to define how the objects will be displayed on the control</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b="1">
                <a:solidFill>
                  <a:srgbClr val="111111"/>
                </a:solidFill>
                <a:latin typeface="+mj-lt"/>
              </a:rPr>
              <a:t>Panel</a:t>
            </a:r>
            <a:r>
              <a:rPr lang="en-US" sz="2600">
                <a:solidFill>
                  <a:srgbClr val="111111"/>
                </a:solidFill>
                <a:latin typeface="+mj-lt"/>
              </a:rPr>
              <a:t>: This class is the base class of all the layout container elements. The class can host child objects and provides service to position and arrange child objects in the user interface. Control like Grid, Canvas, DockPanel, StackPanel, WrapPanel, etc derives from this class</a:t>
            </a:r>
          </a:p>
        </p:txBody>
      </p:sp>
    </p:spTree>
    <p:extLst>
      <p:ext uri="{BB962C8B-B14F-4D97-AF65-F5344CB8AC3E}">
        <p14:creationId xmlns:p14="http://schemas.microsoft.com/office/powerpoint/2010/main" val="3368301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E7F7D13-6EF9-47CC-945E-259F0DDFF141}"/>
              </a:ext>
            </a:extLst>
          </p:cNvPr>
          <p:cNvSpPr>
            <a:spLocks noGrp="1"/>
          </p:cNvSpPr>
          <p:nvPr>
            <p:ph type="sldNum" sz="quarter" idx="12"/>
          </p:nvPr>
        </p:nvSpPr>
        <p:spPr/>
        <p:txBody>
          <a:bodyPr/>
          <a:lstStyle/>
          <a:p>
            <a:fld id="{CC0149FD-98BB-4821-915B-09C9BFE4B727}" type="slidenum">
              <a:rPr lang="en-US" smtClean="0"/>
              <a:pPr/>
              <a:t>13</a:t>
            </a:fld>
            <a:endParaRPr lang="en-US" dirty="0"/>
          </a:p>
        </p:txBody>
      </p:sp>
      <p:sp>
        <p:nvSpPr>
          <p:cNvPr id="6" name="Title 1">
            <a:extLst>
              <a:ext uri="{FF2B5EF4-FFF2-40B4-BE49-F238E27FC236}">
                <a16:creationId xmlns:a16="http://schemas.microsoft.com/office/drawing/2014/main" id="{BBE451B0-5501-4CFC-BBC7-51AA4996DC59}"/>
              </a:ext>
            </a:extLst>
          </p:cNvPr>
          <p:cNvSpPr>
            <a:spLocks noGrp="1"/>
          </p:cNvSpPr>
          <p:nvPr>
            <p:ph type="title"/>
          </p:nvPr>
        </p:nvSpPr>
        <p:spPr>
          <a:xfrm>
            <a:off x="396764" y="720006"/>
            <a:ext cx="11795236" cy="575433"/>
          </a:xfrm>
        </p:spPr>
        <p:txBody>
          <a:bodyPr>
            <a:noAutofit/>
          </a:bodyPr>
          <a:lstStyle/>
          <a:p>
            <a:r>
              <a:rPr lang="en-US" sz="4000" b="1"/>
              <a:t>WPF Capabilities and Features</a:t>
            </a:r>
            <a:endParaRPr lang="en-US" sz="4000" b="1" dirty="0"/>
          </a:p>
        </p:txBody>
      </p:sp>
      <p:sp>
        <p:nvSpPr>
          <p:cNvPr id="8" name="TextBox 7">
            <a:extLst>
              <a:ext uri="{FF2B5EF4-FFF2-40B4-BE49-F238E27FC236}">
                <a16:creationId xmlns:a16="http://schemas.microsoft.com/office/drawing/2014/main" id="{A7843F7A-6E49-4419-A6A4-2670D1338A83}"/>
              </a:ext>
            </a:extLst>
          </p:cNvPr>
          <p:cNvSpPr txBox="1"/>
          <p:nvPr/>
        </p:nvSpPr>
        <p:spPr>
          <a:xfrm>
            <a:off x="-31527" y="1592764"/>
            <a:ext cx="12147327" cy="4601260"/>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a:solidFill>
                  <a:srgbClr val="111111"/>
                </a:solidFill>
                <a:latin typeface="+mj-lt"/>
              </a:rPr>
              <a:t>Providing a Separation of Concerns via XAML</a:t>
            </a:r>
          </a:p>
          <a:p>
            <a:pPr marL="514350" indent="-230188">
              <a:spcBef>
                <a:spcPts val="1200"/>
              </a:spcBef>
              <a:spcAft>
                <a:spcPts val="1200"/>
              </a:spcAft>
              <a:buClr>
                <a:srgbClr val="973735"/>
              </a:buClr>
              <a:buSzPct val="70000"/>
              <a:buFont typeface="Wingdings" panose="05000000000000000000" pitchFamily="2" charset="2"/>
              <a:buChar char="§"/>
              <a:tabLst>
                <a:tab pos="241300" algn="l"/>
              </a:tabLst>
              <a:defRPr/>
            </a:pPr>
            <a:r>
              <a:rPr lang="en-US" sz="2300"/>
              <a:t>One of the most compelling benefits is that WPF provides a way to cleanly separate the look and feel of a GUI application from the programming logic</a:t>
            </a:r>
          </a:p>
          <a:p>
            <a:pPr marL="514350" indent="-230188" algn="just">
              <a:spcBef>
                <a:spcPts val="1200"/>
              </a:spcBef>
              <a:spcAft>
                <a:spcPts val="1200"/>
              </a:spcAft>
              <a:buClr>
                <a:srgbClr val="973735"/>
              </a:buClr>
              <a:buSzPct val="70000"/>
              <a:buFont typeface="Wingdings" panose="05000000000000000000" pitchFamily="2" charset="2"/>
              <a:buChar char="§"/>
              <a:tabLst>
                <a:tab pos="241300" algn="l"/>
              </a:tabLst>
              <a:defRPr/>
            </a:pPr>
            <a:r>
              <a:rPr lang="en-US" sz="2300"/>
              <a:t>Using XAML, it is possible to define the UI of an application via XML markup. This markup (ideally generated using tools such as Microsoft Visual Studio or Blend for Visual Studio) can then be connected to a related C# code file to provide the guts of the program’s functionality</a:t>
            </a:r>
          </a:p>
          <a:p>
            <a:pPr marL="514350" indent="-230188" algn="just">
              <a:spcBef>
                <a:spcPts val="1200"/>
              </a:spcBef>
              <a:spcAft>
                <a:spcPts val="1200"/>
              </a:spcAft>
              <a:buClr>
                <a:srgbClr val="973735"/>
              </a:buClr>
              <a:buSzPct val="70000"/>
              <a:buFont typeface="Wingdings" panose="05000000000000000000" pitchFamily="2" charset="2"/>
              <a:buChar char="§"/>
              <a:tabLst>
                <a:tab pos="241300" algn="l"/>
              </a:tabLst>
              <a:defRPr/>
            </a:pPr>
            <a:r>
              <a:rPr lang="en-US" sz="2300"/>
              <a:t>XAML allows us to define not only simple UI elements (buttons, grids, list boxes, etc.) in markup but also interactive 2D and 3D graphics, animations, data-binding logic, and multimedia functionality (such as video playback)</a:t>
            </a:r>
          </a:p>
        </p:txBody>
      </p:sp>
    </p:spTree>
    <p:extLst>
      <p:ext uri="{BB962C8B-B14F-4D97-AF65-F5344CB8AC3E}">
        <p14:creationId xmlns:p14="http://schemas.microsoft.com/office/powerpoint/2010/main" val="2000835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14</a:t>
            </a:fld>
            <a:endParaRPr lang="en-US" dirty="0"/>
          </a:p>
        </p:txBody>
      </p:sp>
      <p:grpSp>
        <p:nvGrpSpPr>
          <p:cNvPr id="12" name="Group 11">
            <a:extLst>
              <a:ext uri="{FF2B5EF4-FFF2-40B4-BE49-F238E27FC236}">
                <a16:creationId xmlns:a16="http://schemas.microsoft.com/office/drawing/2014/main" id="{482702AA-F868-405E-A67A-AEFBB1A626F2}"/>
              </a:ext>
            </a:extLst>
          </p:cNvPr>
          <p:cNvGrpSpPr/>
          <p:nvPr/>
        </p:nvGrpSpPr>
        <p:grpSpPr>
          <a:xfrm>
            <a:off x="755380" y="1168400"/>
            <a:ext cx="10590753" cy="5178136"/>
            <a:chOff x="672252" y="1168400"/>
            <a:chExt cx="10590753" cy="5178136"/>
          </a:xfrm>
        </p:grpSpPr>
        <p:sp>
          <p:nvSpPr>
            <p:cNvPr id="13" name="AutoShape 15">
              <a:extLst>
                <a:ext uri="{FF2B5EF4-FFF2-40B4-BE49-F238E27FC236}">
                  <a16:creationId xmlns:a16="http://schemas.microsoft.com/office/drawing/2014/main" id="{50D76696-C57D-47DD-9CBD-8110BF3AD27D}"/>
                </a:ext>
              </a:extLst>
            </p:cNvPr>
            <p:cNvSpPr>
              <a:spLocks noChangeArrowheads="1"/>
            </p:cNvSpPr>
            <p:nvPr/>
          </p:nvSpPr>
          <p:spPr bwMode="auto">
            <a:xfrm>
              <a:off x="672252" y="1168400"/>
              <a:ext cx="6905625" cy="29718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lvl1pPr algn="ctr" defTabSz="457200">
                <a:defRPr>
                  <a:solidFill>
                    <a:schemeClr val="tx1"/>
                  </a:solidFill>
                  <a:latin typeface="Verdana" panose="020B0604030504040204" pitchFamily="34" charset="0"/>
                </a:defRPr>
              </a:lvl1pPr>
              <a:lvl2pPr marL="742950" indent="-285750" algn="ctr" defTabSz="457200">
                <a:defRPr>
                  <a:solidFill>
                    <a:schemeClr val="tx1"/>
                  </a:solidFill>
                  <a:latin typeface="Verdana" panose="020B0604030504040204" pitchFamily="34" charset="0"/>
                </a:defRPr>
              </a:lvl2pPr>
              <a:lvl3pPr marL="1143000" indent="-228600" algn="ctr" defTabSz="457200">
                <a:defRPr>
                  <a:solidFill>
                    <a:schemeClr val="tx1"/>
                  </a:solidFill>
                  <a:latin typeface="Verdana" panose="020B0604030504040204" pitchFamily="34" charset="0"/>
                </a:defRPr>
              </a:lvl3pPr>
              <a:lvl4pPr marL="1600200" indent="-228600" algn="ctr" defTabSz="457200">
                <a:defRPr>
                  <a:solidFill>
                    <a:schemeClr val="tx1"/>
                  </a:solidFill>
                  <a:latin typeface="Verdana" panose="020B0604030504040204" pitchFamily="34" charset="0"/>
                </a:defRPr>
              </a:lvl4pPr>
              <a:lvl5pPr marL="2057400" indent="-228600" algn="ctr" defTabSz="457200">
                <a:defRPr>
                  <a:solidFill>
                    <a:schemeClr val="tx1"/>
                  </a:solidFill>
                  <a:latin typeface="Verdana" panose="020B0604030504040204" pitchFamily="34" charset="0"/>
                </a:defRPr>
              </a:lvl5pPr>
              <a:lvl6pPr marL="2514600" indent="-228600" algn="ctr" defTabSz="457200" eaLnBrk="0" fontAlgn="base" hangingPunct="0">
                <a:spcBef>
                  <a:spcPct val="0"/>
                </a:spcBef>
                <a:spcAft>
                  <a:spcPct val="0"/>
                </a:spcAft>
                <a:defRPr>
                  <a:solidFill>
                    <a:schemeClr val="tx1"/>
                  </a:solidFill>
                  <a:latin typeface="Verdana" panose="020B0604030504040204" pitchFamily="34" charset="0"/>
                </a:defRPr>
              </a:lvl6pPr>
              <a:lvl7pPr marL="2971800" indent="-228600" algn="ctr" defTabSz="457200" eaLnBrk="0" fontAlgn="base" hangingPunct="0">
                <a:spcBef>
                  <a:spcPct val="0"/>
                </a:spcBef>
                <a:spcAft>
                  <a:spcPct val="0"/>
                </a:spcAft>
                <a:defRPr>
                  <a:solidFill>
                    <a:schemeClr val="tx1"/>
                  </a:solidFill>
                  <a:latin typeface="Verdana" panose="020B0604030504040204" pitchFamily="34" charset="0"/>
                </a:defRPr>
              </a:lvl7pPr>
              <a:lvl8pPr marL="3429000" indent="-228600" algn="ctr" defTabSz="457200" eaLnBrk="0" fontAlgn="base" hangingPunct="0">
                <a:spcBef>
                  <a:spcPct val="0"/>
                </a:spcBef>
                <a:spcAft>
                  <a:spcPct val="0"/>
                </a:spcAft>
                <a:defRPr>
                  <a:solidFill>
                    <a:schemeClr val="tx1"/>
                  </a:solidFill>
                  <a:latin typeface="Verdana" panose="020B0604030504040204" pitchFamily="34" charset="0"/>
                </a:defRPr>
              </a:lvl8pPr>
              <a:lvl9pPr marL="3886200" indent="-228600" algn="ctr" defTabSz="457200" eaLnBrk="0" fontAlgn="base" hangingPunct="0">
                <a:spcBef>
                  <a:spcPct val="0"/>
                </a:spcBef>
                <a:spcAft>
                  <a:spcPct val="0"/>
                </a:spcAft>
                <a:defRPr>
                  <a:solidFill>
                    <a:schemeClr val="tx1"/>
                  </a:solidFill>
                  <a:latin typeface="Verdana" panose="020B0604030504040204" pitchFamily="34" charset="0"/>
                </a:defRPr>
              </a:lvl9pPr>
            </a:lstStyle>
            <a:p>
              <a:pPr algn="l" eaLnBrk="1" hangingPunct="1">
                <a:lnSpc>
                  <a:spcPct val="90000"/>
                </a:lnSpc>
                <a:buClr>
                  <a:schemeClr val="hlink"/>
                </a:buClr>
                <a:buSzPct val="90000"/>
              </a:pPr>
              <a:r>
                <a:rPr lang="en-US" altLang="en-US" sz="2000">
                  <a:latin typeface="Consolas" panose="020B0609020204030204" pitchFamily="49" charset="0"/>
                </a:rPr>
                <a:t>&lt;Window ... &gt;</a:t>
              </a:r>
            </a:p>
            <a:p>
              <a:pPr algn="l" eaLnBrk="1" hangingPunct="1">
                <a:lnSpc>
                  <a:spcPct val="90000"/>
                </a:lnSpc>
                <a:buClr>
                  <a:schemeClr val="hlink"/>
                </a:buClr>
                <a:buSzPct val="90000"/>
              </a:pPr>
              <a:r>
                <a:rPr lang="en-US" altLang="en-US" sz="2000">
                  <a:latin typeface="Consolas" panose="020B0609020204030204" pitchFamily="49" charset="0"/>
                </a:rPr>
                <a:t>...</a:t>
              </a:r>
            </a:p>
            <a:p>
              <a:pPr algn="l" eaLnBrk="1" hangingPunct="1">
                <a:lnSpc>
                  <a:spcPct val="90000"/>
                </a:lnSpc>
                <a:buClr>
                  <a:schemeClr val="hlink"/>
                </a:buClr>
                <a:buSzPct val="90000"/>
              </a:pPr>
              <a:r>
                <a:rPr lang="en-US" altLang="en-US" sz="2000">
                  <a:latin typeface="Consolas" panose="020B0609020204030204" pitchFamily="49" charset="0"/>
                </a:rPr>
                <a:t>	&lt;Label&gt;Label&lt;/Label&gt;</a:t>
              </a:r>
            </a:p>
            <a:p>
              <a:pPr algn="l" eaLnBrk="1" hangingPunct="1">
                <a:lnSpc>
                  <a:spcPct val="90000"/>
                </a:lnSpc>
                <a:buClr>
                  <a:schemeClr val="hlink"/>
                </a:buClr>
                <a:buSzPct val="90000"/>
              </a:pPr>
              <a:r>
                <a:rPr lang="en-US" altLang="en-US" sz="2000">
                  <a:latin typeface="Consolas" panose="020B0609020204030204" pitchFamily="49" charset="0"/>
                </a:rPr>
                <a:t>	&lt;TextBox&gt;TextBox&lt;/TextBox&gt;</a:t>
              </a:r>
            </a:p>
            <a:p>
              <a:pPr algn="l" eaLnBrk="1" hangingPunct="1">
                <a:lnSpc>
                  <a:spcPct val="90000"/>
                </a:lnSpc>
                <a:buClr>
                  <a:schemeClr val="hlink"/>
                </a:buClr>
                <a:buSzPct val="90000"/>
              </a:pPr>
              <a:r>
                <a:rPr lang="en-US" altLang="en-US" sz="2000">
                  <a:latin typeface="Consolas" panose="020B0609020204030204" pitchFamily="49" charset="0"/>
                </a:rPr>
                <a:t>	&lt;RichTextBox ... /&gt;	&lt;RadioButton&gt;RadioButton&lt;/RadioButton&gt;</a:t>
              </a:r>
            </a:p>
            <a:p>
              <a:pPr algn="l" eaLnBrk="1" hangingPunct="1">
                <a:lnSpc>
                  <a:spcPct val="90000"/>
                </a:lnSpc>
                <a:buClr>
                  <a:schemeClr val="hlink"/>
                </a:buClr>
                <a:buSzPct val="90000"/>
              </a:pPr>
              <a:r>
                <a:rPr lang="en-US" altLang="en-US" sz="2000">
                  <a:latin typeface="Consolas" panose="020B0609020204030204" pitchFamily="49" charset="0"/>
                </a:rPr>
                <a:t>	&lt;CheckBox&gt;CheckBox&lt;/CheckBox&gt;</a:t>
              </a:r>
            </a:p>
            <a:p>
              <a:pPr algn="l" eaLnBrk="1" hangingPunct="1">
                <a:lnSpc>
                  <a:spcPct val="90000"/>
                </a:lnSpc>
                <a:buClr>
                  <a:schemeClr val="hlink"/>
                </a:buClr>
                <a:buSzPct val="90000"/>
              </a:pPr>
              <a:r>
                <a:rPr lang="en-US" altLang="en-US" sz="2000">
                  <a:latin typeface="Consolas" panose="020B0609020204030204" pitchFamily="49" charset="0"/>
                </a:rPr>
                <a:t>	&lt;Button&gt;Button&lt;/Button&gt;</a:t>
              </a:r>
            </a:p>
            <a:p>
              <a:pPr algn="l" eaLnBrk="1" hangingPunct="1">
                <a:lnSpc>
                  <a:spcPct val="90000"/>
                </a:lnSpc>
                <a:buClr>
                  <a:schemeClr val="hlink"/>
                </a:buClr>
                <a:buSzPct val="90000"/>
              </a:pPr>
              <a:endParaRPr lang="en-US" altLang="en-US" sz="2000">
                <a:latin typeface="Consolas" panose="020B0609020204030204" pitchFamily="49" charset="0"/>
              </a:endParaRPr>
            </a:p>
            <a:p>
              <a:pPr algn="l" eaLnBrk="1" hangingPunct="1">
                <a:lnSpc>
                  <a:spcPct val="90000"/>
                </a:lnSpc>
                <a:buClr>
                  <a:schemeClr val="hlink"/>
                </a:buClr>
                <a:buSzPct val="90000"/>
              </a:pPr>
              <a:r>
                <a:rPr lang="en-US" altLang="en-US" sz="2000">
                  <a:latin typeface="Consolas" panose="020B0609020204030204" pitchFamily="49" charset="0"/>
                </a:rPr>
                <a:t>&lt;/Window&gt;</a:t>
              </a:r>
            </a:p>
          </p:txBody>
        </p:sp>
        <p:pic>
          <p:nvPicPr>
            <p:cNvPr id="14" name="Picture 2">
              <a:extLst>
                <a:ext uri="{FF2B5EF4-FFF2-40B4-BE49-F238E27FC236}">
                  <a16:creationId xmlns:a16="http://schemas.microsoft.com/office/drawing/2014/main" id="{75105A84-35D1-4804-8813-9FF99A1FFECE}"/>
                </a:ext>
              </a:extLst>
            </p:cNvPr>
            <p:cNvPicPr>
              <a:picLocks noChangeAspect="1" noChangeArrowheads="1"/>
            </p:cNvPicPr>
            <p:nvPr/>
          </p:nvPicPr>
          <p:blipFill>
            <a:blip r:embed="rId3"/>
            <a:srcRect/>
            <a:stretch>
              <a:fillRect/>
            </a:stretch>
          </p:blipFill>
          <p:spPr bwMode="auto">
            <a:xfrm>
              <a:off x="7900680" y="3755736"/>
              <a:ext cx="3362325" cy="2590800"/>
            </a:xfrm>
            <a:prstGeom prst="rect">
              <a:avLst/>
            </a:prstGeom>
            <a:ln>
              <a:noFill/>
            </a:ln>
            <a:effectLst>
              <a:outerShdw blurRad="292100" dist="139700" dir="2700000" algn="tl" rotWithShape="0">
                <a:srgbClr val="333333">
                  <a:alpha val="65000"/>
                </a:srgbClr>
              </a:outerShdw>
            </a:effectLst>
          </p:spPr>
        </p:pic>
        <p:sp>
          <p:nvSpPr>
            <p:cNvPr id="15" name="Freeform 5">
              <a:extLst>
                <a:ext uri="{FF2B5EF4-FFF2-40B4-BE49-F238E27FC236}">
                  <a16:creationId xmlns:a16="http://schemas.microsoft.com/office/drawing/2014/main" id="{1A0F800B-A25A-4574-BD66-0F88FBD82F22}"/>
                </a:ext>
              </a:extLst>
            </p:cNvPr>
            <p:cNvSpPr>
              <a:spLocks/>
            </p:cNvSpPr>
            <p:nvPr/>
          </p:nvSpPr>
          <p:spPr bwMode="auto">
            <a:xfrm rot="20700000" flipH="1">
              <a:off x="4573323" y="3691674"/>
              <a:ext cx="3187359" cy="2116053"/>
            </a:xfrm>
            <a:custGeom>
              <a:avLst/>
              <a:gdLst>
                <a:gd name="T0" fmla="*/ 2147483646 w 1036"/>
                <a:gd name="T1" fmla="*/ 2147483646 h 959"/>
                <a:gd name="T2" fmla="*/ 2147483646 w 1036"/>
                <a:gd name="T3" fmla="*/ 2147483646 h 959"/>
                <a:gd name="T4" fmla="*/ 2147483646 w 1036"/>
                <a:gd name="T5" fmla="*/ 2147483646 h 959"/>
                <a:gd name="T6" fmla="*/ 2147483646 w 1036"/>
                <a:gd name="T7" fmla="*/ 2147483646 h 959"/>
                <a:gd name="T8" fmla="*/ 2147483646 w 1036"/>
                <a:gd name="T9" fmla="*/ 2147483646 h 959"/>
                <a:gd name="T10" fmla="*/ 2147483646 w 1036"/>
                <a:gd name="T11" fmla="*/ 2147483646 h 959"/>
                <a:gd name="T12" fmla="*/ 2147483646 w 1036"/>
                <a:gd name="T13" fmla="*/ 2147483646 h 959"/>
                <a:gd name="T14" fmla="*/ 2147483646 w 1036"/>
                <a:gd name="T15" fmla="*/ 2147483646 h 959"/>
                <a:gd name="T16" fmla="*/ 2147483646 w 1036"/>
                <a:gd name="T17" fmla="*/ 2147483646 h 959"/>
                <a:gd name="T18" fmla="*/ 2147483646 w 1036"/>
                <a:gd name="T19" fmla="*/ 2147483646 h 959"/>
                <a:gd name="T20" fmla="*/ 2147483646 w 1036"/>
                <a:gd name="T21" fmla="*/ 2147483646 h 959"/>
                <a:gd name="T22" fmla="*/ 2147483646 w 1036"/>
                <a:gd name="T23" fmla="*/ 2147483646 h 959"/>
                <a:gd name="T24" fmla="*/ 2147483646 w 1036"/>
                <a:gd name="T25" fmla="*/ 2147483646 h 959"/>
                <a:gd name="T26" fmla="*/ 2147483646 w 1036"/>
                <a:gd name="T27" fmla="*/ 2147483646 h 959"/>
                <a:gd name="T28" fmla="*/ 2147483646 w 1036"/>
                <a:gd name="T29" fmla="*/ 2147483646 h 959"/>
                <a:gd name="T30" fmla="*/ 2147483646 w 1036"/>
                <a:gd name="T31" fmla="*/ 2147483646 h 959"/>
                <a:gd name="T32" fmla="*/ 2147483646 w 1036"/>
                <a:gd name="T33" fmla="*/ 2147483646 h 959"/>
                <a:gd name="T34" fmla="*/ 2147483646 w 1036"/>
                <a:gd name="T35" fmla="*/ 2147483646 h 959"/>
                <a:gd name="T36" fmla="*/ 2147483646 w 1036"/>
                <a:gd name="T37" fmla="*/ 2147483646 h 959"/>
                <a:gd name="T38" fmla="*/ 2147483646 w 1036"/>
                <a:gd name="T39" fmla="*/ 2147483646 h 959"/>
                <a:gd name="T40" fmla="*/ 2147483646 w 1036"/>
                <a:gd name="T41" fmla="*/ 2147483646 h 959"/>
                <a:gd name="T42" fmla="*/ 2147483646 w 1036"/>
                <a:gd name="T43" fmla="*/ 2147483646 h 959"/>
                <a:gd name="T44" fmla="*/ 2147483646 w 1036"/>
                <a:gd name="T45" fmla="*/ 2147483646 h 959"/>
                <a:gd name="T46" fmla="*/ 2147483646 w 1036"/>
                <a:gd name="T47" fmla="*/ 2147483646 h 959"/>
                <a:gd name="T48" fmla="*/ 2147483646 w 1036"/>
                <a:gd name="T49" fmla="*/ 2147483646 h 959"/>
                <a:gd name="T50" fmla="*/ 2147483646 w 1036"/>
                <a:gd name="T51" fmla="*/ 2147483646 h 959"/>
                <a:gd name="T52" fmla="*/ 2147483646 w 1036"/>
                <a:gd name="T53" fmla="*/ 2147483646 h 959"/>
                <a:gd name="T54" fmla="*/ 0 w 1036"/>
                <a:gd name="T55" fmla="*/ 2147483646 h 959"/>
                <a:gd name="T56" fmla="*/ 2147483646 w 1036"/>
                <a:gd name="T57" fmla="*/ 2147483646 h 959"/>
                <a:gd name="T58" fmla="*/ 2147483646 w 1036"/>
                <a:gd name="T59" fmla="*/ 2147483646 h 959"/>
                <a:gd name="T60" fmla="*/ 2147483646 w 1036"/>
                <a:gd name="T61" fmla="*/ 2147483646 h 959"/>
                <a:gd name="T62" fmla="*/ 2147483646 w 1036"/>
                <a:gd name="T63" fmla="*/ 2147483646 h 959"/>
                <a:gd name="T64" fmla="*/ 2147483646 w 1036"/>
                <a:gd name="T65" fmla="*/ 2147483646 h 959"/>
                <a:gd name="T66" fmla="*/ 2147483646 w 1036"/>
                <a:gd name="T67" fmla="*/ 2147483646 h 959"/>
                <a:gd name="T68" fmla="*/ 2147483646 w 1036"/>
                <a:gd name="T69" fmla="*/ 2147483646 h 959"/>
                <a:gd name="T70" fmla="*/ 2147483646 w 1036"/>
                <a:gd name="T71" fmla="*/ 2147483646 h 959"/>
                <a:gd name="T72" fmla="*/ 2147483646 w 1036"/>
                <a:gd name="T73" fmla="*/ 2147483646 h 959"/>
                <a:gd name="T74" fmla="*/ 2147483646 w 1036"/>
                <a:gd name="T75" fmla="*/ 2147483646 h 959"/>
                <a:gd name="T76" fmla="*/ 2147483646 w 1036"/>
                <a:gd name="T77" fmla="*/ 2147483646 h 959"/>
                <a:gd name="T78" fmla="*/ 2147483646 w 1036"/>
                <a:gd name="T79" fmla="*/ 2147483646 h 959"/>
                <a:gd name="T80" fmla="*/ 2147483646 w 1036"/>
                <a:gd name="T81" fmla="*/ 2147483646 h 959"/>
                <a:gd name="T82" fmla="*/ 2147483646 w 1036"/>
                <a:gd name="T83" fmla="*/ 2147483646 h 959"/>
                <a:gd name="T84" fmla="*/ 2147483646 w 1036"/>
                <a:gd name="T85" fmla="*/ 2147483646 h 959"/>
                <a:gd name="T86" fmla="*/ 2147483646 w 1036"/>
                <a:gd name="T87" fmla="*/ 2147483646 h 959"/>
                <a:gd name="T88" fmla="*/ 2147483646 w 1036"/>
                <a:gd name="T89" fmla="*/ 2147483646 h 959"/>
                <a:gd name="T90" fmla="*/ 2147483646 w 1036"/>
                <a:gd name="T91" fmla="*/ 2147483646 h 959"/>
                <a:gd name="T92" fmla="*/ 2147483646 w 1036"/>
                <a:gd name="T93" fmla="*/ 2147483646 h 959"/>
                <a:gd name="T94" fmla="*/ 2147483646 w 1036"/>
                <a:gd name="T95" fmla="*/ 2147483646 h 959"/>
                <a:gd name="T96" fmla="*/ 2147483646 w 1036"/>
                <a:gd name="T97" fmla="*/ 2147483646 h 959"/>
                <a:gd name="T98" fmla="*/ 2147483646 w 1036"/>
                <a:gd name="T99" fmla="*/ 2147483646 h 959"/>
                <a:gd name="T100" fmla="*/ 2147483646 w 1036"/>
                <a:gd name="T101" fmla="*/ 2147483646 h 959"/>
                <a:gd name="T102" fmla="*/ 2147483646 w 1036"/>
                <a:gd name="T103" fmla="*/ 2147483646 h 95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036"/>
                <a:gd name="T157" fmla="*/ 0 h 959"/>
                <a:gd name="T158" fmla="*/ 1036 w 1036"/>
                <a:gd name="T159" fmla="*/ 959 h 95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036" h="959">
                  <a:moveTo>
                    <a:pt x="1001" y="0"/>
                  </a:moveTo>
                  <a:lnTo>
                    <a:pt x="1008" y="25"/>
                  </a:lnTo>
                  <a:lnTo>
                    <a:pt x="1016" y="50"/>
                  </a:lnTo>
                  <a:lnTo>
                    <a:pt x="1022" y="74"/>
                  </a:lnTo>
                  <a:lnTo>
                    <a:pt x="1026" y="99"/>
                  </a:lnTo>
                  <a:lnTo>
                    <a:pt x="1030" y="122"/>
                  </a:lnTo>
                  <a:lnTo>
                    <a:pt x="1033" y="145"/>
                  </a:lnTo>
                  <a:lnTo>
                    <a:pt x="1035" y="169"/>
                  </a:lnTo>
                  <a:lnTo>
                    <a:pt x="1036" y="192"/>
                  </a:lnTo>
                  <a:lnTo>
                    <a:pt x="1036" y="214"/>
                  </a:lnTo>
                  <a:lnTo>
                    <a:pt x="1036" y="235"/>
                  </a:lnTo>
                  <a:lnTo>
                    <a:pt x="1035" y="256"/>
                  </a:lnTo>
                  <a:lnTo>
                    <a:pt x="1032" y="277"/>
                  </a:lnTo>
                  <a:lnTo>
                    <a:pt x="1029" y="298"/>
                  </a:lnTo>
                  <a:lnTo>
                    <a:pt x="1024" y="318"/>
                  </a:lnTo>
                  <a:lnTo>
                    <a:pt x="1020" y="338"/>
                  </a:lnTo>
                  <a:lnTo>
                    <a:pt x="1014" y="357"/>
                  </a:lnTo>
                  <a:lnTo>
                    <a:pt x="1008" y="376"/>
                  </a:lnTo>
                  <a:lnTo>
                    <a:pt x="1001" y="395"/>
                  </a:lnTo>
                  <a:lnTo>
                    <a:pt x="994" y="414"/>
                  </a:lnTo>
                  <a:lnTo>
                    <a:pt x="987" y="432"/>
                  </a:lnTo>
                  <a:lnTo>
                    <a:pt x="977" y="450"/>
                  </a:lnTo>
                  <a:lnTo>
                    <a:pt x="968" y="467"/>
                  </a:lnTo>
                  <a:lnTo>
                    <a:pt x="958" y="485"/>
                  </a:lnTo>
                  <a:lnTo>
                    <a:pt x="948" y="501"/>
                  </a:lnTo>
                  <a:lnTo>
                    <a:pt x="936" y="516"/>
                  </a:lnTo>
                  <a:lnTo>
                    <a:pt x="924" y="532"/>
                  </a:lnTo>
                  <a:lnTo>
                    <a:pt x="913" y="548"/>
                  </a:lnTo>
                  <a:lnTo>
                    <a:pt x="900" y="564"/>
                  </a:lnTo>
                  <a:lnTo>
                    <a:pt x="887" y="579"/>
                  </a:lnTo>
                  <a:lnTo>
                    <a:pt x="872" y="593"/>
                  </a:lnTo>
                  <a:lnTo>
                    <a:pt x="859" y="608"/>
                  </a:lnTo>
                  <a:lnTo>
                    <a:pt x="845" y="622"/>
                  </a:lnTo>
                  <a:lnTo>
                    <a:pt x="814" y="648"/>
                  </a:lnTo>
                  <a:lnTo>
                    <a:pt x="798" y="661"/>
                  </a:lnTo>
                  <a:lnTo>
                    <a:pt x="782" y="674"/>
                  </a:lnTo>
                  <a:lnTo>
                    <a:pt x="750" y="699"/>
                  </a:lnTo>
                  <a:lnTo>
                    <a:pt x="716" y="722"/>
                  </a:lnTo>
                  <a:lnTo>
                    <a:pt x="681" y="744"/>
                  </a:lnTo>
                  <a:lnTo>
                    <a:pt x="646" y="766"/>
                  </a:lnTo>
                  <a:lnTo>
                    <a:pt x="627" y="776"/>
                  </a:lnTo>
                  <a:lnTo>
                    <a:pt x="610" y="785"/>
                  </a:lnTo>
                  <a:lnTo>
                    <a:pt x="591" y="795"/>
                  </a:lnTo>
                  <a:lnTo>
                    <a:pt x="574" y="803"/>
                  </a:lnTo>
                  <a:lnTo>
                    <a:pt x="536" y="821"/>
                  </a:lnTo>
                  <a:lnTo>
                    <a:pt x="500" y="837"/>
                  </a:lnTo>
                  <a:lnTo>
                    <a:pt x="462" y="853"/>
                  </a:lnTo>
                  <a:lnTo>
                    <a:pt x="426" y="867"/>
                  </a:lnTo>
                  <a:lnTo>
                    <a:pt x="390" y="880"/>
                  </a:lnTo>
                  <a:lnTo>
                    <a:pt x="353" y="892"/>
                  </a:lnTo>
                  <a:lnTo>
                    <a:pt x="319" y="903"/>
                  </a:lnTo>
                  <a:lnTo>
                    <a:pt x="285" y="914"/>
                  </a:lnTo>
                  <a:lnTo>
                    <a:pt x="300" y="935"/>
                  </a:lnTo>
                  <a:lnTo>
                    <a:pt x="316" y="959"/>
                  </a:lnTo>
                  <a:lnTo>
                    <a:pt x="158" y="959"/>
                  </a:lnTo>
                  <a:lnTo>
                    <a:pt x="0" y="959"/>
                  </a:lnTo>
                  <a:lnTo>
                    <a:pt x="10" y="950"/>
                  </a:lnTo>
                  <a:lnTo>
                    <a:pt x="36" y="928"/>
                  </a:lnTo>
                  <a:lnTo>
                    <a:pt x="117" y="864"/>
                  </a:lnTo>
                  <a:lnTo>
                    <a:pt x="236" y="770"/>
                  </a:lnTo>
                  <a:lnTo>
                    <a:pt x="246" y="825"/>
                  </a:lnTo>
                  <a:lnTo>
                    <a:pt x="255" y="824"/>
                  </a:lnTo>
                  <a:lnTo>
                    <a:pt x="284" y="818"/>
                  </a:lnTo>
                  <a:lnTo>
                    <a:pt x="326" y="808"/>
                  </a:lnTo>
                  <a:lnTo>
                    <a:pt x="352" y="801"/>
                  </a:lnTo>
                  <a:lnTo>
                    <a:pt x="381" y="792"/>
                  </a:lnTo>
                  <a:lnTo>
                    <a:pt x="411" y="782"/>
                  </a:lnTo>
                  <a:lnTo>
                    <a:pt x="445" y="770"/>
                  </a:lnTo>
                  <a:lnTo>
                    <a:pt x="479" y="759"/>
                  </a:lnTo>
                  <a:lnTo>
                    <a:pt x="517" y="744"/>
                  </a:lnTo>
                  <a:lnTo>
                    <a:pt x="553" y="727"/>
                  </a:lnTo>
                  <a:lnTo>
                    <a:pt x="572" y="718"/>
                  </a:lnTo>
                  <a:lnTo>
                    <a:pt x="592" y="709"/>
                  </a:lnTo>
                  <a:lnTo>
                    <a:pt x="630" y="689"/>
                  </a:lnTo>
                  <a:lnTo>
                    <a:pt x="668" y="667"/>
                  </a:lnTo>
                  <a:lnTo>
                    <a:pt x="707" y="644"/>
                  </a:lnTo>
                  <a:lnTo>
                    <a:pt x="743" y="618"/>
                  </a:lnTo>
                  <a:lnTo>
                    <a:pt x="762" y="603"/>
                  </a:lnTo>
                  <a:lnTo>
                    <a:pt x="779" y="589"/>
                  </a:lnTo>
                  <a:lnTo>
                    <a:pt x="798" y="574"/>
                  </a:lnTo>
                  <a:lnTo>
                    <a:pt x="814" y="560"/>
                  </a:lnTo>
                  <a:lnTo>
                    <a:pt x="832" y="544"/>
                  </a:lnTo>
                  <a:lnTo>
                    <a:pt x="848" y="527"/>
                  </a:lnTo>
                  <a:lnTo>
                    <a:pt x="864" y="509"/>
                  </a:lnTo>
                  <a:lnTo>
                    <a:pt x="879" y="492"/>
                  </a:lnTo>
                  <a:lnTo>
                    <a:pt x="894" y="474"/>
                  </a:lnTo>
                  <a:lnTo>
                    <a:pt x="908" y="456"/>
                  </a:lnTo>
                  <a:lnTo>
                    <a:pt x="922" y="435"/>
                  </a:lnTo>
                  <a:lnTo>
                    <a:pt x="933" y="415"/>
                  </a:lnTo>
                  <a:lnTo>
                    <a:pt x="946" y="395"/>
                  </a:lnTo>
                  <a:lnTo>
                    <a:pt x="956" y="373"/>
                  </a:lnTo>
                  <a:lnTo>
                    <a:pt x="966" y="351"/>
                  </a:lnTo>
                  <a:lnTo>
                    <a:pt x="977" y="328"/>
                  </a:lnTo>
                  <a:lnTo>
                    <a:pt x="984" y="305"/>
                  </a:lnTo>
                  <a:lnTo>
                    <a:pt x="991" y="280"/>
                  </a:lnTo>
                  <a:lnTo>
                    <a:pt x="998" y="256"/>
                  </a:lnTo>
                  <a:lnTo>
                    <a:pt x="1003" y="231"/>
                  </a:lnTo>
                  <a:lnTo>
                    <a:pt x="1007" y="205"/>
                  </a:lnTo>
                  <a:lnTo>
                    <a:pt x="1010" y="177"/>
                  </a:lnTo>
                  <a:lnTo>
                    <a:pt x="1011" y="150"/>
                  </a:lnTo>
                  <a:lnTo>
                    <a:pt x="1013" y="121"/>
                  </a:lnTo>
                  <a:lnTo>
                    <a:pt x="1011" y="92"/>
                  </a:lnTo>
                  <a:lnTo>
                    <a:pt x="1008" y="63"/>
                  </a:lnTo>
                  <a:lnTo>
                    <a:pt x="1006" y="32"/>
                  </a:lnTo>
                  <a:lnTo>
                    <a:pt x="1001" y="0"/>
                  </a:lnTo>
                  <a:close/>
                </a:path>
              </a:pathLst>
            </a:custGeom>
            <a:solidFill>
              <a:srgbClr val="FF0000">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9" name="TextBox 8">
            <a:extLst>
              <a:ext uri="{FF2B5EF4-FFF2-40B4-BE49-F238E27FC236}">
                <a16:creationId xmlns:a16="http://schemas.microsoft.com/office/drawing/2014/main" id="{891DF2FA-CEFE-436F-8469-7A8E028A3305}"/>
              </a:ext>
            </a:extLst>
          </p:cNvPr>
          <p:cNvSpPr txBox="1"/>
          <p:nvPr/>
        </p:nvSpPr>
        <p:spPr>
          <a:xfrm>
            <a:off x="5100570" y="578825"/>
            <a:ext cx="2890038" cy="369332"/>
          </a:xfrm>
          <a:prstGeom prst="rect">
            <a:avLst/>
          </a:prstGeom>
          <a:noFill/>
        </p:spPr>
        <p:txBody>
          <a:bodyPr wrap="square">
            <a:spAutoFit/>
          </a:bodyPr>
          <a:lstStyle/>
          <a:p>
            <a:pPr algn="just">
              <a:spcBef>
                <a:spcPts val="1200"/>
              </a:spcBef>
              <a:spcAft>
                <a:spcPts val="1200"/>
              </a:spcAft>
              <a:buClr>
                <a:srgbClr val="973735"/>
              </a:buClr>
              <a:buSzPct val="50000"/>
              <a:tabLst>
                <a:tab pos="241300" algn="l"/>
              </a:tabLst>
              <a:defRPr/>
            </a:pPr>
            <a:r>
              <a:rPr lang="en-US" sz="1800" b="1" u="sng">
                <a:solidFill>
                  <a:srgbClr val="111111"/>
                </a:solidFill>
                <a:latin typeface="+mj-lt"/>
              </a:rPr>
              <a:t>XAML sample</a:t>
            </a:r>
          </a:p>
        </p:txBody>
      </p:sp>
    </p:spTree>
    <p:extLst>
      <p:ext uri="{BB962C8B-B14F-4D97-AF65-F5344CB8AC3E}">
        <p14:creationId xmlns:p14="http://schemas.microsoft.com/office/powerpoint/2010/main" val="1901305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E7F7D13-6EF9-47CC-945E-259F0DDFF141}"/>
              </a:ext>
            </a:extLst>
          </p:cNvPr>
          <p:cNvSpPr>
            <a:spLocks noGrp="1"/>
          </p:cNvSpPr>
          <p:nvPr>
            <p:ph type="sldNum" sz="quarter" idx="12"/>
          </p:nvPr>
        </p:nvSpPr>
        <p:spPr/>
        <p:txBody>
          <a:bodyPr/>
          <a:lstStyle/>
          <a:p>
            <a:fld id="{CC0149FD-98BB-4821-915B-09C9BFE4B727}" type="slidenum">
              <a:rPr lang="en-US" smtClean="0"/>
              <a:pPr/>
              <a:t>15</a:t>
            </a:fld>
            <a:endParaRPr lang="en-US" dirty="0"/>
          </a:p>
        </p:txBody>
      </p:sp>
      <p:sp>
        <p:nvSpPr>
          <p:cNvPr id="6" name="Title 1">
            <a:extLst>
              <a:ext uri="{FF2B5EF4-FFF2-40B4-BE49-F238E27FC236}">
                <a16:creationId xmlns:a16="http://schemas.microsoft.com/office/drawing/2014/main" id="{BBE451B0-5501-4CFC-BBC7-51AA4996DC59}"/>
              </a:ext>
            </a:extLst>
          </p:cNvPr>
          <p:cNvSpPr>
            <a:spLocks noGrp="1"/>
          </p:cNvSpPr>
          <p:nvPr>
            <p:ph type="title"/>
          </p:nvPr>
        </p:nvSpPr>
        <p:spPr>
          <a:xfrm>
            <a:off x="396764" y="720006"/>
            <a:ext cx="11795236" cy="575433"/>
          </a:xfrm>
        </p:spPr>
        <p:txBody>
          <a:bodyPr>
            <a:noAutofit/>
          </a:bodyPr>
          <a:lstStyle/>
          <a:p>
            <a:r>
              <a:rPr lang="en-US" sz="4000" b="1"/>
              <a:t>WPF Capabilities and Features</a:t>
            </a:r>
            <a:endParaRPr lang="en-US" sz="4000" b="1" dirty="0"/>
          </a:p>
        </p:txBody>
      </p:sp>
      <p:sp>
        <p:nvSpPr>
          <p:cNvPr id="8" name="TextBox 7">
            <a:extLst>
              <a:ext uri="{FF2B5EF4-FFF2-40B4-BE49-F238E27FC236}">
                <a16:creationId xmlns:a16="http://schemas.microsoft.com/office/drawing/2014/main" id="{A7843F7A-6E49-4419-A6A4-2670D1338A83}"/>
              </a:ext>
            </a:extLst>
          </p:cNvPr>
          <p:cNvSpPr txBox="1"/>
          <p:nvPr/>
        </p:nvSpPr>
        <p:spPr>
          <a:xfrm>
            <a:off x="-72737" y="1457682"/>
            <a:ext cx="12255053" cy="5047536"/>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Providing an Optimized Rendering Model</a:t>
            </a:r>
          </a:p>
          <a:p>
            <a:pPr marL="514350" indent="-230188" algn="just">
              <a:spcBef>
                <a:spcPts val="600"/>
              </a:spcBef>
              <a:spcAft>
                <a:spcPts val="600"/>
              </a:spcAft>
              <a:buClr>
                <a:srgbClr val="973735"/>
              </a:buClr>
              <a:buSzPct val="70000"/>
              <a:buFont typeface="Wingdings" panose="05000000000000000000" pitchFamily="2" charset="2"/>
              <a:buChar char="§"/>
              <a:tabLst>
                <a:tab pos="241300" algn="l"/>
              </a:tabLst>
              <a:defRPr/>
            </a:pPr>
            <a:r>
              <a:rPr lang="en-US" sz="2300"/>
              <a:t>The WPF programming model is quite different, in that GDI is not used when rendering graphical data. All rendering operations (e.g., 2D graphics, 3D graphics, animations, control rendering, etc.) now make use of the DirectX API</a:t>
            </a:r>
          </a:p>
          <a:p>
            <a:pPr marL="514350" indent="-230188" algn="just">
              <a:spcBef>
                <a:spcPts val="600"/>
              </a:spcBef>
              <a:spcAft>
                <a:spcPts val="600"/>
              </a:spcAft>
              <a:buClr>
                <a:srgbClr val="973735"/>
              </a:buClr>
              <a:buSzPct val="70000"/>
              <a:buFont typeface="Wingdings" panose="05000000000000000000" pitchFamily="2" charset="2"/>
              <a:buChar char="§"/>
              <a:tabLst>
                <a:tab pos="241300" algn="l"/>
              </a:tabLst>
              <a:defRPr/>
            </a:pPr>
            <a:r>
              <a:rPr lang="en-US" sz="2300"/>
              <a:t>The first obvious benefit is that our WPF applications will automatically take advantage of hardware and software optimizations</a:t>
            </a:r>
          </a:p>
          <a:p>
            <a:pPr marL="514350" indent="-230188" algn="just">
              <a:spcBef>
                <a:spcPts val="600"/>
              </a:spcBef>
              <a:spcAft>
                <a:spcPts val="600"/>
              </a:spcAft>
              <a:buClr>
                <a:srgbClr val="973735"/>
              </a:buClr>
              <a:buSzPct val="70000"/>
              <a:buFont typeface="Wingdings" panose="05000000000000000000" pitchFamily="2" charset="2"/>
              <a:buChar char="§"/>
              <a:tabLst>
                <a:tab pos="241300" algn="l"/>
              </a:tabLst>
              <a:defRPr/>
            </a:pPr>
            <a:r>
              <a:rPr lang="en-US" sz="2300"/>
              <a:t>As well, WPF applications can tap into very rich graphical services (blur effects,anti-aliasing, transparency, etc.) without the complexity of programming directly against the DirectX AP</a:t>
            </a:r>
          </a:p>
          <a:p>
            <a:pPr marL="627062" indent="-342900" algn="just">
              <a:spcBef>
                <a:spcPts val="600"/>
              </a:spcBef>
              <a:spcAft>
                <a:spcPts val="600"/>
              </a:spcAft>
              <a:buClr>
                <a:srgbClr val="973735"/>
              </a:buClr>
              <a:buSzPct val="70000"/>
              <a:buFont typeface="Wingdings" panose="05000000000000000000" pitchFamily="2" charset="2"/>
              <a:buChar char="Ø"/>
              <a:tabLst>
                <a:tab pos="241300" algn="l"/>
              </a:tabLst>
              <a:defRPr/>
            </a:pPr>
            <a:r>
              <a:rPr lang="en-US" sz="2400" i="1"/>
              <a:t>If we want to build a desktop application that requires the fastest possible execution speed (such as a 3D video game), unmanaged C++ and DirectX are still the best approach</a:t>
            </a:r>
            <a:endParaRPr lang="en-US" sz="2300" i="1"/>
          </a:p>
        </p:txBody>
      </p:sp>
    </p:spTree>
    <p:extLst>
      <p:ext uri="{BB962C8B-B14F-4D97-AF65-F5344CB8AC3E}">
        <p14:creationId xmlns:p14="http://schemas.microsoft.com/office/powerpoint/2010/main" val="3350334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E7F7D13-6EF9-47CC-945E-259F0DDFF141}"/>
              </a:ext>
            </a:extLst>
          </p:cNvPr>
          <p:cNvSpPr>
            <a:spLocks noGrp="1"/>
          </p:cNvSpPr>
          <p:nvPr>
            <p:ph type="sldNum" sz="quarter" idx="12"/>
          </p:nvPr>
        </p:nvSpPr>
        <p:spPr/>
        <p:txBody>
          <a:bodyPr/>
          <a:lstStyle/>
          <a:p>
            <a:fld id="{CC0149FD-98BB-4821-915B-09C9BFE4B727}" type="slidenum">
              <a:rPr lang="en-US" smtClean="0"/>
              <a:pPr/>
              <a:t>16</a:t>
            </a:fld>
            <a:endParaRPr lang="en-US" dirty="0"/>
          </a:p>
        </p:txBody>
      </p:sp>
      <p:sp>
        <p:nvSpPr>
          <p:cNvPr id="6" name="Title 1">
            <a:extLst>
              <a:ext uri="{FF2B5EF4-FFF2-40B4-BE49-F238E27FC236}">
                <a16:creationId xmlns:a16="http://schemas.microsoft.com/office/drawing/2014/main" id="{BBE451B0-5501-4CFC-BBC7-51AA4996DC59}"/>
              </a:ext>
            </a:extLst>
          </p:cNvPr>
          <p:cNvSpPr>
            <a:spLocks noGrp="1"/>
          </p:cNvSpPr>
          <p:nvPr>
            <p:ph type="title"/>
          </p:nvPr>
        </p:nvSpPr>
        <p:spPr>
          <a:xfrm>
            <a:off x="396764" y="720006"/>
            <a:ext cx="11795236" cy="575433"/>
          </a:xfrm>
        </p:spPr>
        <p:txBody>
          <a:bodyPr>
            <a:noAutofit/>
          </a:bodyPr>
          <a:lstStyle/>
          <a:p>
            <a:r>
              <a:rPr lang="en-US" sz="4000" b="1"/>
              <a:t>WPF Capabilities and Features</a:t>
            </a:r>
            <a:endParaRPr lang="en-US" sz="4000" b="1" dirty="0"/>
          </a:p>
        </p:txBody>
      </p:sp>
      <p:sp>
        <p:nvSpPr>
          <p:cNvPr id="8" name="TextBox 7">
            <a:extLst>
              <a:ext uri="{FF2B5EF4-FFF2-40B4-BE49-F238E27FC236}">
                <a16:creationId xmlns:a16="http://schemas.microsoft.com/office/drawing/2014/main" id="{A7843F7A-6E49-4419-A6A4-2670D1338A83}"/>
              </a:ext>
            </a:extLst>
          </p:cNvPr>
          <p:cNvSpPr txBox="1"/>
          <p:nvPr/>
        </p:nvSpPr>
        <p:spPr>
          <a:xfrm>
            <a:off x="-72737" y="1374554"/>
            <a:ext cx="12264737" cy="5170646"/>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Simplifying Complex UI Programming</a:t>
            </a:r>
          </a:p>
          <a:p>
            <a:pPr marL="514350" indent="-230188" algn="just">
              <a:buClr>
                <a:srgbClr val="973735"/>
              </a:buClr>
              <a:buSzPct val="70000"/>
              <a:buFont typeface="Wingdings" panose="05000000000000000000" pitchFamily="2" charset="2"/>
              <a:buChar char="§"/>
              <a:tabLst>
                <a:tab pos="241300" algn="l"/>
              </a:tabLst>
              <a:defRPr/>
            </a:pPr>
            <a:r>
              <a:rPr lang="en-US" sz="2300"/>
              <a:t>A number of layout managers (far more than Windows Forms) to provide extremely </a:t>
            </a:r>
          </a:p>
          <a:p>
            <a:pPr marL="284162" algn="just">
              <a:buClr>
                <a:srgbClr val="973735"/>
              </a:buClr>
              <a:buSzPct val="70000"/>
              <a:tabLst>
                <a:tab pos="241300" algn="l"/>
              </a:tabLst>
              <a:defRPr/>
            </a:pPr>
            <a:r>
              <a:rPr lang="en-US" sz="2300"/>
              <a:t>  flexible control over the placement and repositioning of content</a:t>
            </a:r>
          </a:p>
          <a:p>
            <a:pPr marL="514350" indent="-230188" algn="just">
              <a:buClr>
                <a:srgbClr val="973735"/>
              </a:buClr>
              <a:buSzPct val="70000"/>
              <a:buFont typeface="Wingdings" panose="05000000000000000000" pitchFamily="2" charset="2"/>
              <a:buChar char="§"/>
              <a:tabLst>
                <a:tab pos="241300" algn="l"/>
              </a:tabLst>
              <a:defRPr/>
            </a:pPr>
            <a:r>
              <a:rPr lang="en-US" sz="2300"/>
              <a:t>Use of an enhanced data-binding engine to bind content to UI elements in a variety </a:t>
            </a:r>
          </a:p>
          <a:p>
            <a:pPr marL="284162" algn="just">
              <a:buClr>
                <a:srgbClr val="973735"/>
              </a:buClr>
              <a:buSzPct val="70000"/>
              <a:tabLst>
                <a:tab pos="241300" algn="l"/>
              </a:tabLst>
              <a:defRPr/>
            </a:pPr>
            <a:r>
              <a:rPr lang="en-US" sz="2300"/>
              <a:t>   of ways and a built-in style engine, which allows us to define “themes” for a WPF    </a:t>
            </a:r>
          </a:p>
          <a:p>
            <a:pPr marL="284162" algn="just">
              <a:buClr>
                <a:srgbClr val="973735"/>
              </a:buClr>
              <a:buSzPct val="70000"/>
              <a:tabLst>
                <a:tab pos="241300" algn="l"/>
              </a:tabLst>
              <a:defRPr/>
            </a:pPr>
            <a:r>
              <a:rPr lang="en-US" sz="2300"/>
              <a:t>   application </a:t>
            </a:r>
          </a:p>
          <a:p>
            <a:pPr marL="514350" indent="-230188" algn="just">
              <a:buClr>
                <a:srgbClr val="973735"/>
              </a:buClr>
              <a:buSzPct val="70000"/>
              <a:buFont typeface="Wingdings" panose="05000000000000000000" pitchFamily="2" charset="2"/>
              <a:buChar char="§"/>
              <a:tabLst>
                <a:tab pos="241300" algn="l"/>
              </a:tabLst>
              <a:defRPr/>
            </a:pPr>
            <a:r>
              <a:rPr lang="en-US" sz="2300"/>
              <a:t>Use of vector graphics, which allows content to be automatically resized to fit the size   and resolution of the screen hosting the application</a:t>
            </a:r>
          </a:p>
          <a:p>
            <a:pPr marL="514350" indent="-230188" algn="just">
              <a:buClr>
                <a:srgbClr val="973735"/>
              </a:buClr>
              <a:buSzPct val="70000"/>
              <a:buFont typeface="Wingdings" panose="05000000000000000000" pitchFamily="2" charset="2"/>
              <a:buChar char="§"/>
              <a:tabLst>
                <a:tab pos="241300" algn="l"/>
              </a:tabLst>
              <a:defRPr/>
            </a:pPr>
            <a:r>
              <a:rPr lang="en-US" sz="2300"/>
              <a:t>Support for 2D and 3D graphics, animations, and video and audio playback</a:t>
            </a:r>
          </a:p>
          <a:p>
            <a:pPr marL="514350" indent="-230188" algn="just">
              <a:buClr>
                <a:srgbClr val="973735"/>
              </a:buClr>
              <a:buSzPct val="70000"/>
              <a:buFont typeface="Wingdings" panose="05000000000000000000" pitchFamily="2" charset="2"/>
              <a:buChar char="§"/>
              <a:tabLst>
                <a:tab pos="241300" algn="l"/>
              </a:tabLst>
              <a:defRPr/>
            </a:pPr>
            <a:r>
              <a:rPr lang="en-US" sz="2300"/>
              <a:t>A rich typography API, such as support for XML Paper Specification (XPS) documents, fixed documents (WYSIWYG), flow documents, and document annotations (e.g., a Sticky Notes API)</a:t>
            </a:r>
          </a:p>
          <a:p>
            <a:pPr marL="514350" indent="-230188" algn="just">
              <a:buClr>
                <a:srgbClr val="973735"/>
              </a:buClr>
              <a:buSzPct val="70000"/>
              <a:buFont typeface="Wingdings" panose="05000000000000000000" pitchFamily="2" charset="2"/>
              <a:buChar char="§"/>
              <a:tabLst>
                <a:tab pos="241300" algn="l"/>
              </a:tabLst>
              <a:defRPr/>
            </a:pPr>
            <a:r>
              <a:rPr lang="en-US" sz="2300"/>
              <a:t>Support for interoperating with legacy GUI models (e.g., Windows Forms, ActiveX, and Win32 HWNDs)</a:t>
            </a:r>
          </a:p>
        </p:txBody>
      </p:sp>
    </p:spTree>
    <p:extLst>
      <p:ext uri="{BB962C8B-B14F-4D97-AF65-F5344CB8AC3E}">
        <p14:creationId xmlns:p14="http://schemas.microsoft.com/office/powerpoint/2010/main" val="359555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E7F7D13-6EF9-47CC-945E-259F0DDFF141}"/>
              </a:ext>
            </a:extLst>
          </p:cNvPr>
          <p:cNvSpPr>
            <a:spLocks noGrp="1"/>
          </p:cNvSpPr>
          <p:nvPr>
            <p:ph type="sldNum" sz="quarter" idx="12"/>
          </p:nvPr>
        </p:nvSpPr>
        <p:spPr/>
        <p:txBody>
          <a:bodyPr/>
          <a:lstStyle/>
          <a:p>
            <a:fld id="{CC0149FD-98BB-4821-915B-09C9BFE4B727}" type="slidenum">
              <a:rPr lang="en-US" smtClean="0"/>
              <a:pPr/>
              <a:t>17</a:t>
            </a:fld>
            <a:endParaRPr lang="en-US" dirty="0"/>
          </a:p>
        </p:txBody>
      </p:sp>
      <p:sp>
        <p:nvSpPr>
          <p:cNvPr id="6" name="Title 1">
            <a:extLst>
              <a:ext uri="{FF2B5EF4-FFF2-40B4-BE49-F238E27FC236}">
                <a16:creationId xmlns:a16="http://schemas.microsoft.com/office/drawing/2014/main" id="{BBE451B0-5501-4CFC-BBC7-51AA4996DC59}"/>
              </a:ext>
            </a:extLst>
          </p:cNvPr>
          <p:cNvSpPr>
            <a:spLocks noGrp="1"/>
          </p:cNvSpPr>
          <p:nvPr>
            <p:ph type="title"/>
          </p:nvPr>
        </p:nvSpPr>
        <p:spPr>
          <a:xfrm>
            <a:off x="396764" y="720006"/>
            <a:ext cx="11795236" cy="575433"/>
          </a:xfrm>
        </p:spPr>
        <p:txBody>
          <a:bodyPr>
            <a:noAutofit/>
          </a:bodyPr>
          <a:lstStyle/>
          <a:p>
            <a:r>
              <a:rPr lang="en-US" sz="4000" b="1"/>
              <a:t>The WPF Assemblies</a:t>
            </a:r>
            <a:endParaRPr lang="en-US" sz="4000" b="1" dirty="0"/>
          </a:p>
        </p:txBody>
      </p:sp>
      <p:sp>
        <p:nvSpPr>
          <p:cNvPr id="8" name="TextBox 7">
            <a:extLst>
              <a:ext uri="{FF2B5EF4-FFF2-40B4-BE49-F238E27FC236}">
                <a16:creationId xmlns:a16="http://schemas.microsoft.com/office/drawing/2014/main" id="{A7843F7A-6E49-4419-A6A4-2670D1338A83}"/>
              </a:ext>
            </a:extLst>
          </p:cNvPr>
          <p:cNvSpPr txBox="1"/>
          <p:nvPr/>
        </p:nvSpPr>
        <p:spPr>
          <a:xfrm>
            <a:off x="-51954" y="1447291"/>
            <a:ext cx="12178145" cy="89255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following table will describe the key assemblies used to build WPF applications, each of which must be referenced when creating a new project:</a:t>
            </a:r>
          </a:p>
        </p:txBody>
      </p:sp>
      <p:graphicFrame>
        <p:nvGraphicFramePr>
          <p:cNvPr id="7" name="Table 6">
            <a:extLst>
              <a:ext uri="{FF2B5EF4-FFF2-40B4-BE49-F238E27FC236}">
                <a16:creationId xmlns:a16="http://schemas.microsoft.com/office/drawing/2014/main" id="{FD802A43-B5F9-4120-AA64-82F50CCF66BD}"/>
              </a:ext>
            </a:extLst>
          </p:cNvPr>
          <p:cNvGraphicFramePr>
            <a:graphicFrameLocks noGrp="1"/>
          </p:cNvGraphicFramePr>
          <p:nvPr>
            <p:extLst>
              <p:ext uri="{D42A27DB-BD31-4B8C-83A1-F6EECF244321}">
                <p14:modId xmlns:p14="http://schemas.microsoft.com/office/powerpoint/2010/main" val="2527691275"/>
              </p:ext>
            </p:extLst>
          </p:nvPr>
        </p:nvGraphicFramePr>
        <p:xfrm>
          <a:off x="71618" y="2460522"/>
          <a:ext cx="12048763" cy="3779520"/>
        </p:xfrm>
        <a:graphic>
          <a:graphicData uri="http://schemas.openxmlformats.org/drawingml/2006/table">
            <a:tbl>
              <a:tblPr firstRow="1" bandRow="1">
                <a:tableStyleId>{5C22544A-7EE6-4342-B048-85BDC9FD1C3A}</a:tableStyleId>
              </a:tblPr>
              <a:tblGrid>
                <a:gridCol w="2644990">
                  <a:extLst>
                    <a:ext uri="{9D8B030D-6E8A-4147-A177-3AD203B41FA5}">
                      <a16:colId xmlns:a16="http://schemas.microsoft.com/office/drawing/2014/main" val="20000"/>
                    </a:ext>
                  </a:extLst>
                </a:gridCol>
                <a:gridCol w="9403773">
                  <a:extLst>
                    <a:ext uri="{9D8B030D-6E8A-4147-A177-3AD203B41FA5}">
                      <a16:colId xmlns:a16="http://schemas.microsoft.com/office/drawing/2014/main" val="20001"/>
                    </a:ext>
                  </a:extLst>
                </a:gridCol>
              </a:tblGrid>
              <a:tr h="367272">
                <a:tc>
                  <a:txBody>
                    <a:bodyPr/>
                    <a:lstStyle/>
                    <a:p>
                      <a:pPr marL="0" algn="l" defTabSz="914400" rtl="0" eaLnBrk="1" latinLnBrk="0" hangingPunct="1"/>
                      <a:r>
                        <a:rPr lang="en-US" sz="2000" b="1" kern="1200">
                          <a:solidFill>
                            <a:schemeClr val="lt1"/>
                          </a:solidFill>
                          <a:latin typeface="+mn-lt"/>
                          <a:ea typeface="+mn-ea"/>
                          <a:cs typeface="+mn-cs"/>
                        </a:rPr>
                        <a:t>Assembly</a:t>
                      </a:r>
                      <a:endParaRPr lang="en-US" sz="2000" b="1" kern="1200" dirty="0">
                        <a:solidFill>
                          <a:schemeClr val="lt1"/>
                        </a:solidFill>
                        <a:latin typeface="+mn-lt"/>
                        <a:ea typeface="+mn-ea"/>
                        <a:cs typeface="+mn-cs"/>
                      </a:endParaRPr>
                    </a:p>
                  </a:txBody>
                  <a:tcPr/>
                </a:tc>
                <a:tc>
                  <a:txBody>
                    <a:bodyPr/>
                    <a:lstStyle/>
                    <a:p>
                      <a:r>
                        <a:rPr lang="en-US" sz="2000" dirty="0"/>
                        <a:t>Description</a:t>
                      </a:r>
                    </a:p>
                  </a:txBody>
                  <a:tcPr/>
                </a:tc>
                <a:extLst>
                  <a:ext uri="{0D108BD9-81ED-4DB2-BD59-A6C34878D82A}">
                    <a16:rowId xmlns:a16="http://schemas.microsoft.com/office/drawing/2014/main" val="10000"/>
                  </a:ext>
                </a:extLst>
              </a:tr>
              <a:tr h="706068">
                <a:tc>
                  <a:txBody>
                    <a:bodyPr/>
                    <a:lstStyle/>
                    <a:p>
                      <a:pPr fontAlgn="t"/>
                      <a:r>
                        <a:rPr lang="en-US" sz="1800"/>
                        <a:t>PresentationCore</a:t>
                      </a:r>
                      <a:endParaRPr lang="en-US" sz="1800">
                        <a:solidFill>
                          <a:srgbClr val="414141"/>
                        </a:solidFill>
                        <a:effectLst/>
                      </a:endParaRPr>
                    </a:p>
                  </a:txBody>
                  <a:tcPr anchor="ctr"/>
                </a:tc>
                <a:tc>
                  <a:txBody>
                    <a:bodyPr/>
                    <a:lstStyle/>
                    <a:p>
                      <a:pPr algn="just" fontAlgn="t"/>
                      <a:r>
                        <a:rPr lang="en-US" sz="1800"/>
                        <a:t>This assembly defines numerous namespaces that constitute the foundation of the WPF GUI layer. For example, this assembly contains support for the WPF Ink API, animation primitives, and numerous graphical rendering types</a:t>
                      </a:r>
                      <a:endParaRPr lang="en-US" sz="1800">
                        <a:solidFill>
                          <a:srgbClr val="414141"/>
                        </a:solidFill>
                        <a:effectLst/>
                      </a:endParaRPr>
                    </a:p>
                  </a:txBody>
                  <a:tcPr anchor="ctr"/>
                </a:tc>
                <a:extLst>
                  <a:ext uri="{0D108BD9-81ED-4DB2-BD59-A6C34878D82A}">
                    <a16:rowId xmlns:a16="http://schemas.microsoft.com/office/drawing/2014/main" val="10001"/>
                  </a:ext>
                </a:extLst>
              </a:tr>
              <a:tr h="613064">
                <a:tc>
                  <a:txBody>
                    <a:bodyPr/>
                    <a:lstStyle/>
                    <a:p>
                      <a:pPr fontAlgn="t"/>
                      <a:r>
                        <a:rPr lang="en-US" sz="1800"/>
                        <a:t>PresentationFramework</a:t>
                      </a:r>
                      <a:endParaRPr lang="en-US" sz="1800">
                        <a:solidFill>
                          <a:srgbClr val="414141"/>
                        </a:solidFill>
                        <a:effectLst/>
                      </a:endParaRPr>
                    </a:p>
                  </a:txBody>
                  <a:tcPr anchor="ctr"/>
                </a:tc>
                <a:tc>
                  <a:txBody>
                    <a:bodyPr/>
                    <a:lstStyle/>
                    <a:p>
                      <a:pPr algn="just" fontAlgn="t"/>
                      <a:r>
                        <a:rPr lang="en-US" sz="1800" kern="1200">
                          <a:solidFill>
                            <a:schemeClr val="dk1"/>
                          </a:solidFill>
                          <a:latin typeface="+mn-lt"/>
                          <a:ea typeface="+mn-ea"/>
                          <a:cs typeface="+mn-cs"/>
                        </a:rPr>
                        <a:t>This assembly contains a majority of the WPF controls, the Application and Window classes, support for interactive 2D graphics, and numerous types used in data binding</a:t>
                      </a:r>
                    </a:p>
                  </a:txBody>
                  <a:tcPr anchor="ctr"/>
                </a:tc>
                <a:extLst>
                  <a:ext uri="{0D108BD9-81ED-4DB2-BD59-A6C34878D82A}">
                    <a16:rowId xmlns:a16="http://schemas.microsoft.com/office/drawing/2014/main" val="10002"/>
                  </a:ext>
                </a:extLst>
              </a:tr>
              <a:tr h="646162">
                <a:tc>
                  <a:txBody>
                    <a:bodyPr/>
                    <a:lstStyle/>
                    <a:p>
                      <a:pPr marL="0" algn="l" defTabSz="914400" rtl="0" eaLnBrk="1" fontAlgn="t" latinLnBrk="0" hangingPunct="1"/>
                      <a:r>
                        <a:rPr lang="en-US" sz="1800" kern="1200">
                          <a:solidFill>
                            <a:schemeClr val="dk1"/>
                          </a:solidFill>
                          <a:latin typeface="+mn-lt"/>
                          <a:ea typeface="+mn-ea"/>
                          <a:cs typeface="+mn-cs"/>
                        </a:rPr>
                        <a:t>System.Xaml.dll</a:t>
                      </a:r>
                    </a:p>
                  </a:txBody>
                  <a:tcPr anchor="ctr"/>
                </a:tc>
                <a:tc>
                  <a:txBody>
                    <a:bodyPr/>
                    <a:lstStyle/>
                    <a:p>
                      <a:pPr algn="just" fontAlgn="t"/>
                      <a:r>
                        <a:rPr lang="en-US" sz="1800" kern="1200">
                          <a:solidFill>
                            <a:schemeClr val="dk1"/>
                          </a:solidFill>
                          <a:latin typeface="+mn-lt"/>
                          <a:ea typeface="+mn-ea"/>
                          <a:cs typeface="+mn-cs"/>
                        </a:rPr>
                        <a:t>This assembly provides namespaces that allow us to program against a XAML document at runtime. By and large, this library is useful only if we are authoring WPF support tools or need absolute control over XAML at Runtime</a:t>
                      </a:r>
                    </a:p>
                  </a:txBody>
                  <a:tcPr anchor="ctr"/>
                </a:tc>
                <a:extLst>
                  <a:ext uri="{0D108BD9-81ED-4DB2-BD59-A6C34878D82A}">
                    <a16:rowId xmlns:a16="http://schemas.microsoft.com/office/drawing/2014/main" val="10003"/>
                  </a:ext>
                </a:extLst>
              </a:tr>
              <a:tr h="504941">
                <a:tc>
                  <a:txBody>
                    <a:bodyPr/>
                    <a:lstStyle/>
                    <a:p>
                      <a:pPr marL="0" algn="l" defTabSz="914400" rtl="0" eaLnBrk="1" fontAlgn="t" latinLnBrk="0" hangingPunct="1"/>
                      <a:r>
                        <a:rPr lang="en-US" sz="1800" kern="1200">
                          <a:solidFill>
                            <a:schemeClr val="dk1"/>
                          </a:solidFill>
                          <a:latin typeface="+mn-lt"/>
                          <a:ea typeface="+mn-ea"/>
                          <a:cs typeface="+mn-cs"/>
                        </a:rPr>
                        <a:t>WindowsBase.dll</a:t>
                      </a:r>
                    </a:p>
                  </a:txBody>
                  <a:tcPr anchor="ctr"/>
                </a:tc>
                <a:tc>
                  <a:txBody>
                    <a:bodyPr/>
                    <a:lstStyle/>
                    <a:p>
                      <a:pPr algn="just" fontAlgn="t"/>
                      <a:r>
                        <a:rPr lang="en-US" sz="1800" kern="1200">
                          <a:solidFill>
                            <a:schemeClr val="dk1"/>
                          </a:solidFill>
                          <a:latin typeface="+mn-lt"/>
                          <a:ea typeface="+mn-ea"/>
                          <a:cs typeface="+mn-cs"/>
                        </a:rPr>
                        <a:t>This assembly defines types that constitute the infrastructure of the WPF API, including those representing WPF threading types, security types, various type converters, and support for dependency properties and routed Events</a:t>
                      </a: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642618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E7F7D13-6EF9-47CC-945E-259F0DDFF141}"/>
              </a:ext>
            </a:extLst>
          </p:cNvPr>
          <p:cNvSpPr>
            <a:spLocks noGrp="1"/>
          </p:cNvSpPr>
          <p:nvPr>
            <p:ph type="sldNum" sz="quarter" idx="12"/>
          </p:nvPr>
        </p:nvSpPr>
        <p:spPr/>
        <p:txBody>
          <a:bodyPr/>
          <a:lstStyle/>
          <a:p>
            <a:fld id="{CC0149FD-98BB-4821-915B-09C9BFE4B727}" type="slidenum">
              <a:rPr lang="en-US" smtClean="0"/>
              <a:pPr/>
              <a:t>18</a:t>
            </a:fld>
            <a:endParaRPr lang="en-US" dirty="0"/>
          </a:p>
        </p:txBody>
      </p:sp>
      <p:sp>
        <p:nvSpPr>
          <p:cNvPr id="6" name="Title 1">
            <a:extLst>
              <a:ext uri="{FF2B5EF4-FFF2-40B4-BE49-F238E27FC236}">
                <a16:creationId xmlns:a16="http://schemas.microsoft.com/office/drawing/2014/main" id="{BBE451B0-5501-4CFC-BBC7-51AA4996DC59}"/>
              </a:ext>
            </a:extLst>
          </p:cNvPr>
          <p:cNvSpPr>
            <a:spLocks noGrp="1"/>
          </p:cNvSpPr>
          <p:nvPr>
            <p:ph type="title"/>
          </p:nvPr>
        </p:nvSpPr>
        <p:spPr>
          <a:xfrm>
            <a:off x="396764" y="720006"/>
            <a:ext cx="11795236" cy="575433"/>
          </a:xfrm>
        </p:spPr>
        <p:txBody>
          <a:bodyPr>
            <a:noAutofit/>
          </a:bodyPr>
          <a:lstStyle/>
          <a:p>
            <a:r>
              <a:rPr lang="en-US" sz="4000" b="1"/>
              <a:t>The WPF Namespaces</a:t>
            </a:r>
            <a:endParaRPr lang="en-US" sz="4000" b="1" dirty="0"/>
          </a:p>
        </p:txBody>
      </p:sp>
      <p:sp>
        <p:nvSpPr>
          <p:cNvPr id="8" name="TextBox 7">
            <a:extLst>
              <a:ext uri="{FF2B5EF4-FFF2-40B4-BE49-F238E27FC236}">
                <a16:creationId xmlns:a16="http://schemas.microsoft.com/office/drawing/2014/main" id="{A7843F7A-6E49-4419-A6A4-2670D1338A83}"/>
              </a:ext>
            </a:extLst>
          </p:cNvPr>
          <p:cNvSpPr txBox="1"/>
          <p:nvPr/>
        </p:nvSpPr>
        <p:spPr>
          <a:xfrm>
            <a:off x="-51954" y="1426509"/>
            <a:ext cx="12178145" cy="89255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following table describes the role of some of the important namespaces in  WPF:</a:t>
            </a:r>
          </a:p>
        </p:txBody>
      </p:sp>
      <p:graphicFrame>
        <p:nvGraphicFramePr>
          <p:cNvPr id="7" name="Table 6">
            <a:extLst>
              <a:ext uri="{FF2B5EF4-FFF2-40B4-BE49-F238E27FC236}">
                <a16:creationId xmlns:a16="http://schemas.microsoft.com/office/drawing/2014/main" id="{FD802A43-B5F9-4120-AA64-82F50CCF66BD}"/>
              </a:ext>
            </a:extLst>
          </p:cNvPr>
          <p:cNvGraphicFramePr>
            <a:graphicFrameLocks noGrp="1"/>
          </p:cNvGraphicFramePr>
          <p:nvPr>
            <p:extLst>
              <p:ext uri="{D42A27DB-BD31-4B8C-83A1-F6EECF244321}">
                <p14:modId xmlns:p14="http://schemas.microsoft.com/office/powerpoint/2010/main" val="2540558075"/>
              </p:ext>
            </p:extLst>
          </p:nvPr>
        </p:nvGraphicFramePr>
        <p:xfrm>
          <a:off x="67037" y="2348083"/>
          <a:ext cx="12048763" cy="4031936"/>
        </p:xfrm>
        <a:graphic>
          <a:graphicData uri="http://schemas.openxmlformats.org/drawingml/2006/table">
            <a:tbl>
              <a:tblPr firstRow="1" bandRow="1">
                <a:tableStyleId>{5C22544A-7EE6-4342-B048-85BDC9FD1C3A}</a:tableStyleId>
              </a:tblPr>
              <a:tblGrid>
                <a:gridCol w="3320399">
                  <a:extLst>
                    <a:ext uri="{9D8B030D-6E8A-4147-A177-3AD203B41FA5}">
                      <a16:colId xmlns:a16="http://schemas.microsoft.com/office/drawing/2014/main" val="20000"/>
                    </a:ext>
                  </a:extLst>
                </a:gridCol>
                <a:gridCol w="8728364">
                  <a:extLst>
                    <a:ext uri="{9D8B030D-6E8A-4147-A177-3AD203B41FA5}">
                      <a16:colId xmlns:a16="http://schemas.microsoft.com/office/drawing/2014/main" val="20001"/>
                    </a:ext>
                  </a:extLst>
                </a:gridCol>
              </a:tblGrid>
              <a:tr h="455784">
                <a:tc>
                  <a:txBody>
                    <a:bodyPr/>
                    <a:lstStyle/>
                    <a:p>
                      <a:pPr marL="0" algn="l" defTabSz="914400" rtl="0" eaLnBrk="1" latinLnBrk="0" hangingPunct="1"/>
                      <a:r>
                        <a:rPr lang="en-US" sz="2000" b="1" kern="1200">
                          <a:solidFill>
                            <a:schemeClr val="lt1"/>
                          </a:solidFill>
                          <a:latin typeface="+mn-lt"/>
                          <a:ea typeface="+mn-ea"/>
                          <a:cs typeface="+mn-cs"/>
                        </a:rPr>
                        <a:t>Assembly</a:t>
                      </a:r>
                      <a:endParaRPr lang="en-US" sz="2000" b="1" kern="1200" dirty="0">
                        <a:solidFill>
                          <a:schemeClr val="lt1"/>
                        </a:solidFill>
                        <a:latin typeface="+mn-lt"/>
                        <a:ea typeface="+mn-ea"/>
                        <a:cs typeface="+mn-cs"/>
                      </a:endParaRPr>
                    </a:p>
                  </a:txBody>
                  <a:tcPr/>
                </a:tc>
                <a:tc>
                  <a:txBody>
                    <a:bodyPr/>
                    <a:lstStyle/>
                    <a:p>
                      <a:r>
                        <a:rPr lang="en-US" sz="2000" dirty="0"/>
                        <a:t>Description</a:t>
                      </a:r>
                    </a:p>
                  </a:txBody>
                  <a:tcPr/>
                </a:tc>
                <a:extLst>
                  <a:ext uri="{0D108BD9-81ED-4DB2-BD59-A6C34878D82A}">
                    <a16:rowId xmlns:a16="http://schemas.microsoft.com/office/drawing/2014/main" val="10000"/>
                  </a:ext>
                </a:extLst>
              </a:tr>
              <a:tr h="736267">
                <a:tc>
                  <a:txBody>
                    <a:bodyPr/>
                    <a:lstStyle/>
                    <a:p>
                      <a:pPr fontAlgn="t"/>
                      <a:r>
                        <a:rPr lang="en-US"/>
                        <a:t>System.Windows</a:t>
                      </a:r>
                      <a:endParaRPr lang="en-US" sz="1800">
                        <a:solidFill>
                          <a:srgbClr val="414141"/>
                        </a:solidFill>
                        <a:effectLst/>
                      </a:endParaRPr>
                    </a:p>
                  </a:txBody>
                  <a:tcPr anchor="ctr"/>
                </a:tc>
                <a:tc>
                  <a:txBody>
                    <a:bodyPr/>
                    <a:lstStyle/>
                    <a:p>
                      <a:pPr algn="just" fontAlgn="t"/>
                      <a:r>
                        <a:rPr lang="en-US"/>
                        <a:t>This is the root namespace of WPF. Here, we will find core classes (such as Application and Window) that are required by any WPF desktop project</a:t>
                      </a:r>
                      <a:endParaRPr lang="en-US" sz="1800">
                        <a:solidFill>
                          <a:srgbClr val="414141"/>
                        </a:solidFill>
                        <a:effectLst/>
                      </a:endParaRPr>
                    </a:p>
                  </a:txBody>
                  <a:tcPr anchor="ctr"/>
                </a:tc>
                <a:extLst>
                  <a:ext uri="{0D108BD9-81ED-4DB2-BD59-A6C34878D82A}">
                    <a16:rowId xmlns:a16="http://schemas.microsoft.com/office/drawing/2014/main" val="10001"/>
                  </a:ext>
                </a:extLst>
              </a:tr>
              <a:tr h="736267">
                <a:tc>
                  <a:txBody>
                    <a:bodyPr/>
                    <a:lstStyle/>
                    <a:p>
                      <a:pPr fontAlgn="t"/>
                      <a:r>
                        <a:rPr lang="en-US"/>
                        <a:t>System.Windows.Controls </a:t>
                      </a:r>
                      <a:endParaRPr lang="en-US" sz="1800">
                        <a:solidFill>
                          <a:srgbClr val="414141"/>
                        </a:solidFill>
                        <a:effectLst/>
                      </a:endParaRPr>
                    </a:p>
                  </a:txBody>
                  <a:tcPr anchor="ctr"/>
                </a:tc>
                <a:tc>
                  <a:txBody>
                    <a:bodyPr/>
                    <a:lstStyle/>
                    <a:p>
                      <a:pPr algn="just" fontAlgn="t"/>
                      <a:r>
                        <a:rPr lang="en-US"/>
                        <a:t>This contains all of the expected WPF widgets, including types to build menu systems, tooltips, and numerous layout managers</a:t>
                      </a:r>
                      <a:endParaRPr lang="en-US" sz="1800" kern="120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051809">
                <a:tc>
                  <a:txBody>
                    <a:bodyPr/>
                    <a:lstStyle/>
                    <a:p>
                      <a:pPr fontAlgn="t"/>
                      <a:r>
                        <a:rPr lang="en-US"/>
                        <a:t>System.Windows.Documents</a:t>
                      </a:r>
                      <a:endParaRPr lang="en-US" sz="1800">
                        <a:solidFill>
                          <a:srgbClr val="414141"/>
                        </a:solidFill>
                        <a:effectLst/>
                      </a:endParaRPr>
                    </a:p>
                  </a:txBody>
                  <a:tcPr anchor="ctr"/>
                </a:tc>
                <a:tc>
                  <a:txBody>
                    <a:bodyPr/>
                    <a:lstStyle/>
                    <a:p>
                      <a:pPr algn="just" fontAlgn="t"/>
                      <a:r>
                        <a:rPr lang="en-US"/>
                        <a:t>This contains types to work with the documents API, which allows us to integrate PDF-style functionality into our WPF applications, via the XML Paper Specification (XPS) protocol</a:t>
                      </a:r>
                      <a:endParaRPr lang="en-US" sz="1800" kern="1200">
                        <a:solidFill>
                          <a:schemeClr val="dk1"/>
                        </a:solidFill>
                        <a:latin typeface="+mn-lt"/>
                        <a:ea typeface="+mn-ea"/>
                        <a:cs typeface="+mn-cs"/>
                      </a:endParaRPr>
                    </a:p>
                  </a:txBody>
                  <a:tcPr anchor="ctr"/>
                </a:tc>
                <a:extLst>
                  <a:ext uri="{0D108BD9-81ED-4DB2-BD59-A6C34878D82A}">
                    <a16:rowId xmlns:a16="http://schemas.microsoft.com/office/drawing/2014/main" val="10004"/>
                  </a:ext>
                </a:extLst>
              </a:tr>
              <a:tr h="1051809">
                <a:tc>
                  <a:txBody>
                    <a:bodyPr/>
                    <a:lstStyle/>
                    <a:p>
                      <a:pPr fontAlgn="t"/>
                      <a:r>
                        <a:rPr lang="en-US"/>
                        <a:t>System.Windows.Ink</a:t>
                      </a:r>
                      <a:endParaRPr lang="en-US" sz="1800">
                        <a:solidFill>
                          <a:srgbClr val="414141"/>
                        </a:solidFill>
                        <a:effectLst/>
                      </a:endParaRPr>
                    </a:p>
                  </a:txBody>
                  <a:tcPr anchor="ctr"/>
                </a:tc>
                <a:tc>
                  <a:txBody>
                    <a:bodyPr/>
                    <a:lstStyle/>
                    <a:p>
                      <a:pPr algn="just" fontAlgn="t"/>
                      <a:r>
                        <a:rPr lang="en-US"/>
                        <a:t>This provides support for the Ink API, which allows us to capture input from a stylus or mouse, respond to input gestures, and so forth. This is useful for Tablet PC programming; however, any WPF can make use of this API</a:t>
                      </a:r>
                      <a:endParaRPr lang="en-US" sz="1800" kern="1200">
                        <a:solidFill>
                          <a:schemeClr val="dk1"/>
                        </a:solidFill>
                        <a:latin typeface="+mn-lt"/>
                        <a:ea typeface="+mn-ea"/>
                        <a:cs typeface="+mn-cs"/>
                      </a:endParaRPr>
                    </a:p>
                  </a:txBody>
                  <a:tcPr anchor="ctr"/>
                </a:tc>
                <a:extLst>
                  <a:ext uri="{0D108BD9-81ED-4DB2-BD59-A6C34878D82A}">
                    <a16:rowId xmlns:a16="http://schemas.microsoft.com/office/drawing/2014/main" val="207907549"/>
                  </a:ext>
                </a:extLst>
              </a:tr>
            </a:tbl>
          </a:graphicData>
        </a:graphic>
      </p:graphicFrame>
    </p:spTree>
    <p:extLst>
      <p:ext uri="{BB962C8B-B14F-4D97-AF65-F5344CB8AC3E}">
        <p14:creationId xmlns:p14="http://schemas.microsoft.com/office/powerpoint/2010/main" val="26994511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E7F7D13-6EF9-47CC-945E-259F0DDFF141}"/>
              </a:ext>
            </a:extLst>
          </p:cNvPr>
          <p:cNvSpPr>
            <a:spLocks noGrp="1"/>
          </p:cNvSpPr>
          <p:nvPr>
            <p:ph type="sldNum" sz="quarter" idx="12"/>
          </p:nvPr>
        </p:nvSpPr>
        <p:spPr/>
        <p:txBody>
          <a:bodyPr/>
          <a:lstStyle/>
          <a:p>
            <a:fld id="{CC0149FD-98BB-4821-915B-09C9BFE4B727}" type="slidenum">
              <a:rPr lang="en-US" smtClean="0"/>
              <a:pPr/>
              <a:t>19</a:t>
            </a:fld>
            <a:endParaRPr lang="en-US" dirty="0"/>
          </a:p>
        </p:txBody>
      </p:sp>
      <p:sp>
        <p:nvSpPr>
          <p:cNvPr id="6" name="Title 1">
            <a:extLst>
              <a:ext uri="{FF2B5EF4-FFF2-40B4-BE49-F238E27FC236}">
                <a16:creationId xmlns:a16="http://schemas.microsoft.com/office/drawing/2014/main" id="{BBE451B0-5501-4CFC-BBC7-51AA4996DC59}"/>
              </a:ext>
            </a:extLst>
          </p:cNvPr>
          <p:cNvSpPr>
            <a:spLocks noGrp="1"/>
          </p:cNvSpPr>
          <p:nvPr>
            <p:ph type="title"/>
          </p:nvPr>
        </p:nvSpPr>
        <p:spPr>
          <a:xfrm>
            <a:off x="396764" y="720006"/>
            <a:ext cx="11795236" cy="575433"/>
          </a:xfrm>
        </p:spPr>
        <p:txBody>
          <a:bodyPr>
            <a:noAutofit/>
          </a:bodyPr>
          <a:lstStyle/>
          <a:p>
            <a:r>
              <a:rPr lang="en-US" sz="4000" b="1"/>
              <a:t>The WPF Namespaces</a:t>
            </a:r>
            <a:endParaRPr lang="en-US" sz="4000" b="1" dirty="0"/>
          </a:p>
        </p:txBody>
      </p:sp>
      <p:graphicFrame>
        <p:nvGraphicFramePr>
          <p:cNvPr id="7" name="Table 6">
            <a:extLst>
              <a:ext uri="{FF2B5EF4-FFF2-40B4-BE49-F238E27FC236}">
                <a16:creationId xmlns:a16="http://schemas.microsoft.com/office/drawing/2014/main" id="{FD802A43-B5F9-4120-AA64-82F50CCF66BD}"/>
              </a:ext>
            </a:extLst>
          </p:cNvPr>
          <p:cNvGraphicFramePr>
            <a:graphicFrameLocks noGrp="1"/>
          </p:cNvGraphicFramePr>
          <p:nvPr>
            <p:extLst>
              <p:ext uri="{D42A27DB-BD31-4B8C-83A1-F6EECF244321}">
                <p14:modId xmlns:p14="http://schemas.microsoft.com/office/powerpoint/2010/main" val="1669634529"/>
              </p:ext>
            </p:extLst>
          </p:nvPr>
        </p:nvGraphicFramePr>
        <p:xfrm>
          <a:off x="71618" y="1755801"/>
          <a:ext cx="12048763" cy="4624218"/>
        </p:xfrm>
        <a:graphic>
          <a:graphicData uri="http://schemas.openxmlformats.org/drawingml/2006/table">
            <a:tbl>
              <a:tblPr firstRow="1" bandRow="1">
                <a:tableStyleId>{5C22544A-7EE6-4342-B048-85BDC9FD1C3A}</a:tableStyleId>
              </a:tblPr>
              <a:tblGrid>
                <a:gridCol w="3139173">
                  <a:extLst>
                    <a:ext uri="{9D8B030D-6E8A-4147-A177-3AD203B41FA5}">
                      <a16:colId xmlns:a16="http://schemas.microsoft.com/office/drawing/2014/main" val="20000"/>
                    </a:ext>
                  </a:extLst>
                </a:gridCol>
                <a:gridCol w="8909590">
                  <a:extLst>
                    <a:ext uri="{9D8B030D-6E8A-4147-A177-3AD203B41FA5}">
                      <a16:colId xmlns:a16="http://schemas.microsoft.com/office/drawing/2014/main" val="20001"/>
                    </a:ext>
                  </a:extLst>
                </a:gridCol>
              </a:tblGrid>
              <a:tr h="442020">
                <a:tc>
                  <a:txBody>
                    <a:bodyPr/>
                    <a:lstStyle/>
                    <a:p>
                      <a:pPr marL="0" algn="l" defTabSz="914400" rtl="0" eaLnBrk="1" latinLnBrk="0" hangingPunct="1"/>
                      <a:r>
                        <a:rPr lang="en-US" sz="2000" b="1" kern="1200">
                          <a:solidFill>
                            <a:schemeClr val="lt1"/>
                          </a:solidFill>
                          <a:latin typeface="+mn-lt"/>
                          <a:ea typeface="+mn-ea"/>
                          <a:cs typeface="+mn-cs"/>
                        </a:rPr>
                        <a:t>Namespace</a:t>
                      </a:r>
                      <a:endParaRPr lang="en-US" sz="2000" b="1" kern="1200" dirty="0">
                        <a:solidFill>
                          <a:schemeClr val="lt1"/>
                        </a:solidFill>
                        <a:latin typeface="+mn-lt"/>
                        <a:ea typeface="+mn-ea"/>
                        <a:cs typeface="+mn-cs"/>
                      </a:endParaRPr>
                    </a:p>
                  </a:txBody>
                  <a:tcPr/>
                </a:tc>
                <a:tc>
                  <a:txBody>
                    <a:bodyPr/>
                    <a:lstStyle/>
                    <a:p>
                      <a:r>
                        <a:rPr lang="en-US" sz="2000" dirty="0"/>
                        <a:t>Description</a:t>
                      </a:r>
                    </a:p>
                  </a:txBody>
                  <a:tcPr/>
                </a:tc>
                <a:extLst>
                  <a:ext uri="{0D108BD9-81ED-4DB2-BD59-A6C34878D82A}">
                    <a16:rowId xmlns:a16="http://schemas.microsoft.com/office/drawing/2014/main" val="10000"/>
                  </a:ext>
                </a:extLst>
              </a:tr>
              <a:tr h="714034">
                <a:tc>
                  <a:txBody>
                    <a:bodyPr/>
                    <a:lstStyle/>
                    <a:p>
                      <a:pPr fontAlgn="t"/>
                      <a:r>
                        <a:rPr lang="en-US"/>
                        <a:t>System.Windows.Markup </a:t>
                      </a:r>
                      <a:endParaRPr lang="en-US" sz="1800">
                        <a:solidFill>
                          <a:srgbClr val="414141"/>
                        </a:solidFill>
                        <a:effectLst/>
                      </a:endParaRPr>
                    </a:p>
                  </a:txBody>
                  <a:tcPr anchor="ctr"/>
                </a:tc>
                <a:tc>
                  <a:txBody>
                    <a:bodyPr/>
                    <a:lstStyle/>
                    <a:p>
                      <a:pPr algn="just" fontAlgn="t"/>
                      <a:r>
                        <a:rPr lang="en-US"/>
                        <a:t>This namespace defines a number of types that allow XAML markup (and the equivalent binary format, BAML) to be parsed and processed programmatically</a:t>
                      </a:r>
                      <a:endParaRPr lang="en-US" sz="1800">
                        <a:solidFill>
                          <a:srgbClr val="414141"/>
                        </a:solidFill>
                        <a:effectLst/>
                      </a:endParaRPr>
                    </a:p>
                  </a:txBody>
                  <a:tcPr anchor="ctr"/>
                </a:tc>
                <a:extLst>
                  <a:ext uri="{0D108BD9-81ED-4DB2-BD59-A6C34878D82A}">
                    <a16:rowId xmlns:a16="http://schemas.microsoft.com/office/drawing/2014/main" val="10001"/>
                  </a:ext>
                </a:extLst>
              </a:tr>
              <a:tr h="1020048">
                <a:tc>
                  <a:txBody>
                    <a:bodyPr/>
                    <a:lstStyle/>
                    <a:p>
                      <a:pPr fontAlgn="t"/>
                      <a:r>
                        <a:rPr lang="en-US"/>
                        <a:t>System.Windows.Media </a:t>
                      </a:r>
                      <a:endParaRPr lang="en-US" sz="1800">
                        <a:solidFill>
                          <a:srgbClr val="414141"/>
                        </a:solidFill>
                        <a:effectLst/>
                      </a:endParaRPr>
                    </a:p>
                  </a:txBody>
                  <a:tcPr anchor="ctr"/>
                </a:tc>
                <a:tc>
                  <a:txBody>
                    <a:bodyPr/>
                    <a:lstStyle/>
                    <a:p>
                      <a:pPr algn="just" fontAlgn="t"/>
                      <a:r>
                        <a:rPr lang="en-US"/>
                        <a:t>This is the root namespace to several media-centric namespaces. Within these namespaces we will find types to work with animations, 3D rendering, text rendering, and other multimedia primitives</a:t>
                      </a:r>
                      <a:endParaRPr lang="en-US" sz="1800" kern="120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020048">
                <a:tc>
                  <a:txBody>
                    <a:bodyPr/>
                    <a:lstStyle/>
                    <a:p>
                      <a:pPr fontAlgn="t"/>
                      <a:r>
                        <a:rPr lang="en-US"/>
                        <a:t>System.Windows.Navigation</a:t>
                      </a:r>
                      <a:endParaRPr lang="en-US" sz="1800">
                        <a:solidFill>
                          <a:srgbClr val="414141"/>
                        </a:solidFill>
                        <a:effectLst/>
                      </a:endParaRPr>
                    </a:p>
                  </a:txBody>
                  <a:tcPr anchor="ctr"/>
                </a:tc>
                <a:tc>
                  <a:txBody>
                    <a:bodyPr/>
                    <a:lstStyle/>
                    <a:p>
                      <a:pPr algn="just" fontAlgn="t"/>
                      <a:r>
                        <a:rPr lang="en-US"/>
                        <a:t>This namespace provides types to account for the navigation logic employed by XAML browser applications (XBAPs) as well as standard desktop applications that require a navigational page model</a:t>
                      </a:r>
                      <a:endParaRPr lang="en-US" sz="1800" kern="120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714034">
                <a:tc>
                  <a:txBody>
                    <a:bodyPr/>
                    <a:lstStyle/>
                    <a:p>
                      <a:pPr fontAlgn="t"/>
                      <a:r>
                        <a:rPr lang="en-US"/>
                        <a:t>System.Windows.Shapes</a:t>
                      </a:r>
                      <a:endParaRPr lang="en-US" sz="1800">
                        <a:solidFill>
                          <a:srgbClr val="414141"/>
                        </a:solidFill>
                        <a:effectLst/>
                      </a:endParaRPr>
                    </a:p>
                  </a:txBody>
                  <a:tcPr anchor="ctr"/>
                </a:tc>
                <a:tc>
                  <a:txBody>
                    <a:bodyPr/>
                    <a:lstStyle/>
                    <a:p>
                      <a:pPr algn="just" fontAlgn="t"/>
                      <a:r>
                        <a:rPr lang="en-US"/>
                        <a:t>This defines classes that allow us to render interactive 2D graphics that automatically respond to mouse input</a:t>
                      </a:r>
                      <a:endParaRPr lang="en-US" sz="1800" kern="1200">
                        <a:solidFill>
                          <a:schemeClr val="dk1"/>
                        </a:solidFill>
                        <a:latin typeface="+mn-lt"/>
                        <a:ea typeface="+mn-ea"/>
                        <a:cs typeface="+mn-cs"/>
                      </a:endParaRPr>
                    </a:p>
                  </a:txBody>
                  <a:tcPr anchor="ctr"/>
                </a:tc>
                <a:extLst>
                  <a:ext uri="{0D108BD9-81ED-4DB2-BD59-A6C34878D82A}">
                    <a16:rowId xmlns:a16="http://schemas.microsoft.com/office/drawing/2014/main" val="10004"/>
                  </a:ext>
                </a:extLst>
              </a:tr>
              <a:tr h="714034">
                <a:tc>
                  <a:txBody>
                    <a:bodyPr/>
                    <a:lstStyle/>
                    <a:p>
                      <a:pPr fontAlgn="t"/>
                      <a:r>
                        <a:rPr lang="en-US"/>
                        <a:t>System.Windows.Data</a:t>
                      </a:r>
                      <a:endParaRPr lang="en-US" sz="1800">
                        <a:solidFill>
                          <a:srgbClr val="414141"/>
                        </a:solidFill>
                        <a:effectLst/>
                      </a:endParaRPr>
                    </a:p>
                  </a:txBody>
                  <a:tcPr anchor="ctr"/>
                </a:tc>
                <a:tc>
                  <a:txBody>
                    <a:bodyPr/>
                    <a:lstStyle/>
                    <a:p>
                      <a:pPr algn="just" fontAlgn="t"/>
                      <a:r>
                        <a:rPr lang="en-US"/>
                        <a:t>This contains types to work with the WPF data-binding engine, as well as support for data-binding templates</a:t>
                      </a:r>
                      <a:endParaRPr lang="en-US" sz="1800" kern="1200">
                        <a:solidFill>
                          <a:schemeClr val="dk1"/>
                        </a:solidFill>
                        <a:latin typeface="+mn-lt"/>
                        <a:ea typeface="+mn-ea"/>
                        <a:cs typeface="+mn-cs"/>
                      </a:endParaRPr>
                    </a:p>
                  </a:txBody>
                  <a:tcPr anchor="ctr"/>
                </a:tc>
                <a:extLst>
                  <a:ext uri="{0D108BD9-81ED-4DB2-BD59-A6C34878D82A}">
                    <a16:rowId xmlns:a16="http://schemas.microsoft.com/office/drawing/2014/main" val="207236356"/>
                  </a:ext>
                </a:extLst>
              </a:tr>
            </a:tbl>
          </a:graphicData>
        </a:graphic>
      </p:graphicFrame>
    </p:spTree>
    <p:extLst>
      <p:ext uri="{BB962C8B-B14F-4D97-AF65-F5344CB8AC3E}">
        <p14:creationId xmlns:p14="http://schemas.microsoft.com/office/powerpoint/2010/main" val="1540356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4" name="Content Placeholder 3"/>
          <p:cNvSpPr>
            <a:spLocks noGrp="1"/>
          </p:cNvSpPr>
          <p:nvPr>
            <p:ph sz="quarter" idx="1"/>
          </p:nvPr>
        </p:nvSpPr>
        <p:spPr>
          <a:xfrm>
            <a:off x="454782" y="1630867"/>
            <a:ext cx="11282436" cy="4635605"/>
          </a:xfrm>
        </p:spPr>
        <p:txBody>
          <a:bodyPr>
            <a:noAutofit/>
          </a:bodyPr>
          <a:lstStyle/>
          <a:p>
            <a:pPr marL="342900" indent="-342900">
              <a:lnSpc>
                <a:spcPct val="100000"/>
              </a:lnSpc>
              <a:buClr>
                <a:srgbClr val="973735"/>
              </a:buClr>
              <a:buSzPct val="50000"/>
              <a:buFont typeface="Wingdings" pitchFamily="2" charset="2"/>
              <a:buChar char="u"/>
              <a:defRPr/>
            </a:pPr>
            <a:r>
              <a:rPr lang="en-US"/>
              <a:t>Overview Windows Presentation Foundation (WPF)</a:t>
            </a:r>
          </a:p>
          <a:p>
            <a:pPr marL="342900" indent="-342900">
              <a:lnSpc>
                <a:spcPct val="100000"/>
              </a:lnSpc>
              <a:buClr>
                <a:srgbClr val="973735"/>
              </a:buClr>
              <a:buSzPct val="50000"/>
              <a:buFont typeface="Wingdings" pitchFamily="2" charset="2"/>
              <a:buChar char="u"/>
              <a:defRPr/>
            </a:pPr>
            <a:r>
              <a:rPr lang="en-US"/>
              <a:t>Overview XAML(eXtensible Application Markup Language) in WPF</a:t>
            </a:r>
          </a:p>
          <a:p>
            <a:pPr marL="342900" indent="-342900">
              <a:lnSpc>
                <a:spcPct val="100000"/>
              </a:lnSpc>
              <a:buClr>
                <a:srgbClr val="973735"/>
              </a:buClr>
              <a:buSzPct val="50000"/>
              <a:buFont typeface="Wingdings" pitchFamily="2" charset="2"/>
              <a:buChar char="u"/>
              <a:defRPr/>
            </a:pPr>
            <a:r>
              <a:rPr lang="en-US"/>
              <a:t>Explain about Controls and Layouts in WPF</a:t>
            </a:r>
          </a:p>
          <a:p>
            <a:pPr marL="342900" indent="-342900">
              <a:lnSpc>
                <a:spcPct val="100000"/>
              </a:lnSpc>
              <a:buClr>
                <a:srgbClr val="973735"/>
              </a:buClr>
              <a:buSzPct val="50000"/>
              <a:buFont typeface="Wingdings" pitchFamily="2" charset="2"/>
              <a:buChar char="u"/>
              <a:defRPr/>
            </a:pPr>
            <a:r>
              <a:rPr lang="en-US" sz="2800"/>
              <a:t>Explain about Styles and Templates in WPF</a:t>
            </a:r>
          </a:p>
          <a:p>
            <a:pPr marL="342900" indent="-342900">
              <a:lnSpc>
                <a:spcPct val="100000"/>
              </a:lnSpc>
              <a:buClr>
                <a:srgbClr val="973735"/>
              </a:buClr>
              <a:buSzPct val="50000"/>
              <a:buFont typeface="Wingdings" pitchFamily="2" charset="2"/>
              <a:buChar char="u"/>
              <a:defRPr/>
            </a:pPr>
            <a:r>
              <a:rPr lang="en-US"/>
              <a:t>Explain about  WPF Data-Binding Model</a:t>
            </a:r>
          </a:p>
          <a:p>
            <a:pPr marL="342900" indent="-342900">
              <a:lnSpc>
                <a:spcPct val="100000"/>
              </a:lnSpc>
              <a:buClr>
                <a:srgbClr val="973735"/>
              </a:buClr>
              <a:buSzPct val="50000"/>
              <a:buFont typeface="Wingdings" pitchFamily="2" charset="2"/>
              <a:buChar char="u"/>
              <a:defRPr/>
            </a:pPr>
            <a:r>
              <a:rPr lang="en-US" sz="2800"/>
              <a:t>Demo create WPF application by dotnet CLI and Visual Studio.NET</a:t>
            </a:r>
            <a:endParaRPr lang="en-US"/>
          </a:p>
          <a:p>
            <a:pPr marL="342900" indent="-342900">
              <a:lnSpc>
                <a:spcPct val="100000"/>
              </a:lnSpc>
              <a:buClr>
                <a:srgbClr val="973735"/>
              </a:buClr>
              <a:buSzPct val="50000"/>
              <a:buFont typeface="Wingdings" pitchFamily="2" charset="2"/>
              <a:buChar char="u"/>
              <a:defRPr/>
            </a:pPr>
            <a:r>
              <a:rPr lang="en-US"/>
              <a:t>Demo access to the database by WPF Application</a:t>
            </a:r>
          </a:p>
          <a:p>
            <a:pPr marL="342900" indent="-342900">
              <a:lnSpc>
                <a:spcPct val="100000"/>
              </a:lnSpc>
              <a:buClr>
                <a:srgbClr val="973735"/>
              </a:buClr>
              <a:buSzPct val="50000"/>
              <a:buFont typeface="Wingdings" pitchFamily="2" charset="2"/>
              <a:buChar char="u"/>
              <a:defRPr/>
            </a:pPr>
            <a:r>
              <a:rPr lang="en-US"/>
              <a:t>Explain about MVVM Pattern (Model-View-ViewModel)</a:t>
            </a:r>
            <a:endParaRPr lang="en-US" dirty="0"/>
          </a:p>
        </p:txBody>
      </p:sp>
      <p:sp>
        <p:nvSpPr>
          <p:cNvPr id="8" name="Rectangle 2">
            <a:extLst>
              <a:ext uri="{FF2B5EF4-FFF2-40B4-BE49-F238E27FC236}">
                <a16:creationId xmlns:a16="http://schemas.microsoft.com/office/drawing/2014/main" id="{FF319F56-852E-4ECD-A4BE-395F066166B4}"/>
              </a:ext>
            </a:extLst>
          </p:cNvPr>
          <p:cNvSpPr>
            <a:spLocks noGrp="1"/>
          </p:cNvSpPr>
          <p:nvPr>
            <p:ph type="title"/>
          </p:nvPr>
        </p:nvSpPr>
        <p:spPr>
          <a:xfrm>
            <a:off x="278411" y="703038"/>
            <a:ext cx="10806720" cy="748017"/>
          </a:xfrm>
        </p:spPr>
        <p:txBody>
          <a:bodyPr>
            <a:normAutofit/>
          </a:bodyPr>
          <a:lstStyle/>
          <a:p>
            <a:r>
              <a:rPr lang="en-US" sz="4000" b="1" dirty="0"/>
              <a:t>Objectives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4235" y="2241458"/>
            <a:ext cx="10910455"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000" b="1">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rPr>
              <a:t>Demo 01: </a:t>
            </a:r>
            <a:r>
              <a:rPr lang="en-US" altLang="ko-KR" sz="4400" b="1" dirty="0">
                <a:solidFill>
                  <a:schemeClr val="accent2"/>
                </a:solidFill>
                <a:latin typeface="Arial" panose="020B0604020202020204" pitchFamily="34" charset="0"/>
                <a:cs typeface="Arial" panose="020B0604020202020204" pitchFamily="34" charset="0"/>
              </a:rPr>
              <a:t>Create </a:t>
            </a:r>
            <a:r>
              <a:rPr lang="en-US" altLang="ko-KR" sz="4400" b="1">
                <a:solidFill>
                  <a:schemeClr val="accent2"/>
                </a:solidFill>
                <a:latin typeface="Arial" panose="020B0604020202020204" pitchFamily="34" charset="0"/>
                <a:cs typeface="Arial" panose="020B0604020202020204" pitchFamily="34" charset="0"/>
              </a:rPr>
              <a:t>a WPF Application </a:t>
            </a:r>
            <a:r>
              <a:rPr lang="en-US" altLang="ko-KR" sz="4400" b="1" dirty="0">
                <a:solidFill>
                  <a:schemeClr val="accent2"/>
                </a:solidFill>
                <a:latin typeface="Arial" panose="020B0604020202020204" pitchFamily="34" charset="0"/>
                <a:cs typeface="Arial" panose="020B0604020202020204" pitchFamily="34" charset="0"/>
              </a:rPr>
              <a:t>using dotnet </a:t>
            </a:r>
            <a:r>
              <a:rPr lang="en-US" sz="4400" b="1" dirty="0">
                <a:solidFill>
                  <a:schemeClr val="accent2"/>
                </a:solidFill>
                <a:latin typeface="Arial" panose="020B0604020202020204" pitchFamily="34" charset="0"/>
                <a:cs typeface="Arial" panose="020B0604020202020204" pitchFamily="34" charset="0"/>
              </a:rPr>
              <a:t>CLI</a:t>
            </a:r>
          </a:p>
        </p:txBody>
      </p:sp>
    </p:spTree>
    <p:extLst>
      <p:ext uri="{BB962C8B-B14F-4D97-AF65-F5344CB8AC3E}">
        <p14:creationId xmlns:p14="http://schemas.microsoft.com/office/powerpoint/2010/main" val="39423914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21</a:t>
            </a:fld>
            <a:endParaRPr lang="en-US" dirty="0"/>
          </a:p>
        </p:txBody>
      </p:sp>
      <p:sp>
        <p:nvSpPr>
          <p:cNvPr id="8" name="Content Placeholder 2">
            <a:extLst>
              <a:ext uri="{FF2B5EF4-FFF2-40B4-BE49-F238E27FC236}">
                <a16:creationId xmlns:a16="http://schemas.microsoft.com/office/drawing/2014/main" id="{526D671B-5098-41A6-B4F8-43B68ACE27D1}"/>
              </a:ext>
            </a:extLst>
          </p:cNvPr>
          <p:cNvSpPr txBox="1">
            <a:spLocks/>
          </p:cNvSpPr>
          <p:nvPr/>
        </p:nvSpPr>
        <p:spPr>
          <a:xfrm rot="10800000" flipV="1">
            <a:off x="140445" y="1752925"/>
            <a:ext cx="11179899" cy="590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Aft>
                <a:spcPts val="800"/>
              </a:spcAft>
              <a:buClr>
                <a:srgbClr val="973735"/>
              </a:buClr>
              <a:buSzPct val="50000"/>
              <a:buFont typeface="Arial" panose="020B0604020202020204" pitchFamily="34" charset="0"/>
              <a:buNone/>
              <a:tabLst>
                <a:tab pos="241300" algn="l"/>
              </a:tabLst>
              <a:defRPr/>
            </a:pPr>
            <a:r>
              <a:rPr lang="en-US" sz="2600"/>
              <a:t>2. Create WPF </a:t>
            </a:r>
            <a:r>
              <a:rPr lang="en-US" sz="2600" dirty="0"/>
              <a:t>App </a:t>
            </a:r>
            <a:r>
              <a:rPr lang="en-US" sz="2600"/>
              <a:t>named </a:t>
            </a:r>
            <a:r>
              <a:rPr lang="en-US" sz="2600" b="1"/>
              <a:t>MyWPFApp</a:t>
            </a:r>
            <a:r>
              <a:rPr lang="en-US" sz="2600" b="1" i="1"/>
              <a:t> </a:t>
            </a:r>
            <a:r>
              <a:rPr lang="en-US" sz="2600" dirty="0"/>
              <a:t>with C# language</a:t>
            </a:r>
          </a:p>
          <a:p>
            <a:pPr marL="0" indent="0" algn="just">
              <a:spcAft>
                <a:spcPts val="800"/>
              </a:spcAft>
              <a:buClr>
                <a:srgbClr val="973735"/>
              </a:buClr>
              <a:buSzPct val="50000"/>
              <a:buFont typeface="Arial" panose="020B0604020202020204" pitchFamily="34" charset="0"/>
              <a:buNone/>
              <a:tabLst>
                <a:tab pos="241300" algn="l"/>
              </a:tabLst>
              <a:defRPr/>
            </a:pPr>
            <a:endParaRPr lang="en-US" sz="2600" dirty="0"/>
          </a:p>
          <a:p>
            <a:pPr marL="0" indent="0" algn="just">
              <a:spcAft>
                <a:spcPts val="800"/>
              </a:spcAft>
              <a:buClr>
                <a:srgbClr val="973735"/>
              </a:buClr>
              <a:buSzPct val="50000"/>
              <a:buFont typeface="Arial" panose="020B0604020202020204" pitchFamily="34" charset="0"/>
              <a:buNone/>
              <a:tabLst>
                <a:tab pos="241300" algn="l"/>
              </a:tabLst>
              <a:defRPr/>
            </a:pPr>
            <a:r>
              <a:rPr lang="en-US" sz="2600" dirty="0"/>
              <a:t>								</a:t>
            </a:r>
          </a:p>
          <a:p>
            <a:pPr marL="0" indent="0" algn="just">
              <a:spcAft>
                <a:spcPts val="800"/>
              </a:spcAft>
              <a:buClr>
                <a:srgbClr val="973735"/>
              </a:buClr>
              <a:buSzPct val="50000"/>
              <a:buFont typeface="Arial" panose="020B0604020202020204" pitchFamily="34" charset="0"/>
              <a:buNone/>
              <a:tabLst>
                <a:tab pos="241300" algn="l"/>
              </a:tabLst>
              <a:defRPr/>
            </a:pPr>
            <a:r>
              <a:rPr lang="en-US" sz="2600" dirty="0"/>
              <a:t>  </a:t>
            </a:r>
          </a:p>
        </p:txBody>
      </p:sp>
      <p:sp>
        <p:nvSpPr>
          <p:cNvPr id="10" name="TextBox 9">
            <a:extLst>
              <a:ext uri="{FF2B5EF4-FFF2-40B4-BE49-F238E27FC236}">
                <a16:creationId xmlns:a16="http://schemas.microsoft.com/office/drawing/2014/main" id="{D91A562D-03A9-46DA-8838-181325102B71}"/>
              </a:ext>
            </a:extLst>
          </p:cNvPr>
          <p:cNvSpPr txBox="1"/>
          <p:nvPr/>
        </p:nvSpPr>
        <p:spPr>
          <a:xfrm>
            <a:off x="140445" y="766091"/>
            <a:ext cx="12103510" cy="892552"/>
          </a:xfrm>
          <a:prstGeom prst="rect">
            <a:avLst/>
          </a:prstGeom>
          <a:noFill/>
        </p:spPr>
        <p:txBody>
          <a:bodyPr wrap="square">
            <a:spAutoFit/>
          </a:bodyPr>
          <a:lstStyle/>
          <a:p>
            <a:pPr algn="just">
              <a:spcAft>
                <a:spcPts val="800"/>
              </a:spcAft>
              <a:buClr>
                <a:srgbClr val="973735"/>
              </a:buClr>
              <a:buSzPct val="50000"/>
              <a:tabLst>
                <a:tab pos="241300" algn="l"/>
              </a:tabLst>
              <a:defRPr/>
            </a:pPr>
            <a:r>
              <a:rPr lang="en-US" sz="2600"/>
              <a:t>1. Install </a:t>
            </a:r>
            <a:r>
              <a:rPr lang="en-US" sz="2600" dirty="0"/>
              <a:t>package: </a:t>
            </a:r>
            <a:r>
              <a:rPr lang="en-US" sz="2600" b="1" dirty="0"/>
              <a:t>dotnet-sdk-5.0.102-win-x64.exe </a:t>
            </a:r>
            <a:r>
              <a:rPr lang="en-US" sz="2600" dirty="0"/>
              <a:t>and open Command Prompt dialog</a:t>
            </a:r>
            <a:r>
              <a:rPr lang="en-US" sz="2600" b="1" dirty="0"/>
              <a:t> </a:t>
            </a:r>
          </a:p>
        </p:txBody>
      </p:sp>
      <p:grpSp>
        <p:nvGrpSpPr>
          <p:cNvPr id="16" name="Group 15">
            <a:extLst>
              <a:ext uri="{FF2B5EF4-FFF2-40B4-BE49-F238E27FC236}">
                <a16:creationId xmlns:a16="http://schemas.microsoft.com/office/drawing/2014/main" id="{FB4878EF-FA87-4615-9B7F-73E2D6966853}"/>
              </a:ext>
            </a:extLst>
          </p:cNvPr>
          <p:cNvGrpSpPr/>
          <p:nvPr/>
        </p:nvGrpSpPr>
        <p:grpSpPr>
          <a:xfrm>
            <a:off x="140445" y="2437207"/>
            <a:ext cx="6995253" cy="3169020"/>
            <a:chOff x="161227" y="2238371"/>
            <a:chExt cx="6995253" cy="3169020"/>
          </a:xfrm>
        </p:grpSpPr>
        <p:pic>
          <p:nvPicPr>
            <p:cNvPr id="11" name="Picture 10">
              <a:extLst>
                <a:ext uri="{FF2B5EF4-FFF2-40B4-BE49-F238E27FC236}">
                  <a16:creationId xmlns:a16="http://schemas.microsoft.com/office/drawing/2014/main" id="{F895759F-7F18-49AF-9594-DC676AD0C567}"/>
                </a:ext>
              </a:extLst>
            </p:cNvPr>
            <p:cNvPicPr>
              <a:picLocks noChangeAspect="1"/>
            </p:cNvPicPr>
            <p:nvPr/>
          </p:nvPicPr>
          <p:blipFill>
            <a:blip r:embed="rId3"/>
            <a:stretch>
              <a:fillRect/>
            </a:stretch>
          </p:blipFill>
          <p:spPr>
            <a:xfrm>
              <a:off x="161227" y="2238371"/>
              <a:ext cx="6995253" cy="3169020"/>
            </a:xfrm>
            <a:prstGeom prst="rect">
              <a:avLst/>
            </a:prstGeom>
          </p:spPr>
        </p:pic>
        <p:sp>
          <p:nvSpPr>
            <p:cNvPr id="15" name="Rectangle 14">
              <a:extLst>
                <a:ext uri="{FF2B5EF4-FFF2-40B4-BE49-F238E27FC236}">
                  <a16:creationId xmlns:a16="http://schemas.microsoft.com/office/drawing/2014/main" id="{208325D7-4B08-42EF-BBBF-1CEB932495E3}"/>
                </a:ext>
              </a:extLst>
            </p:cNvPr>
            <p:cNvSpPr/>
            <p:nvPr/>
          </p:nvSpPr>
          <p:spPr>
            <a:xfrm>
              <a:off x="1454715" y="2791800"/>
              <a:ext cx="4488886" cy="30469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Picture 17">
            <a:extLst>
              <a:ext uri="{FF2B5EF4-FFF2-40B4-BE49-F238E27FC236}">
                <a16:creationId xmlns:a16="http://schemas.microsoft.com/office/drawing/2014/main" id="{4C17E578-C2FA-44E9-8A1A-2C177DE740F2}"/>
              </a:ext>
            </a:extLst>
          </p:cNvPr>
          <p:cNvPicPr>
            <a:picLocks noChangeAspect="1"/>
          </p:cNvPicPr>
          <p:nvPr/>
        </p:nvPicPr>
        <p:blipFill>
          <a:blip r:embed="rId4"/>
          <a:stretch>
            <a:fillRect/>
          </a:stretch>
        </p:blipFill>
        <p:spPr>
          <a:xfrm>
            <a:off x="7768337" y="2991639"/>
            <a:ext cx="4312359" cy="3320516"/>
          </a:xfrm>
          <a:prstGeom prst="rect">
            <a:avLst/>
          </a:prstGeom>
        </p:spPr>
      </p:pic>
      <p:cxnSp>
        <p:nvCxnSpPr>
          <p:cNvPr id="6" name="Connector: Elbow 5">
            <a:extLst>
              <a:ext uri="{FF2B5EF4-FFF2-40B4-BE49-F238E27FC236}">
                <a16:creationId xmlns:a16="http://schemas.microsoft.com/office/drawing/2014/main" id="{7084F4C9-5BFF-4066-90E2-D1A958DCBF00}"/>
              </a:ext>
            </a:extLst>
          </p:cNvPr>
          <p:cNvCxnSpPr>
            <a:cxnSpLocks/>
          </p:cNvCxnSpPr>
          <p:nvPr/>
        </p:nvCxnSpPr>
        <p:spPr>
          <a:xfrm>
            <a:off x="5922819" y="3142981"/>
            <a:ext cx="1974272" cy="1372094"/>
          </a:xfrm>
          <a:prstGeom prst="bentConnector3">
            <a:avLst>
              <a:gd name="adj1" fmla="val 50000"/>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3519619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22</a:t>
            </a:fld>
            <a:endParaRPr lang="en-US" dirty="0"/>
          </a:p>
        </p:txBody>
      </p:sp>
      <p:pic>
        <p:nvPicPr>
          <p:cNvPr id="5" name="Picture 4">
            <a:extLst>
              <a:ext uri="{FF2B5EF4-FFF2-40B4-BE49-F238E27FC236}">
                <a16:creationId xmlns:a16="http://schemas.microsoft.com/office/drawing/2014/main" id="{D977D968-4EF0-4C02-8E2E-77AD946C582D}"/>
              </a:ext>
            </a:extLst>
          </p:cNvPr>
          <p:cNvPicPr>
            <a:picLocks noChangeAspect="1"/>
          </p:cNvPicPr>
          <p:nvPr/>
        </p:nvPicPr>
        <p:blipFill>
          <a:blip r:embed="rId3"/>
          <a:stretch>
            <a:fillRect/>
          </a:stretch>
        </p:blipFill>
        <p:spPr>
          <a:xfrm>
            <a:off x="2259845" y="2036843"/>
            <a:ext cx="7621910" cy="4353566"/>
          </a:xfrm>
          <a:prstGeom prst="rect">
            <a:avLst/>
          </a:prstGeom>
        </p:spPr>
      </p:pic>
      <p:sp>
        <p:nvSpPr>
          <p:cNvPr id="6" name="Content Placeholder 2">
            <a:extLst>
              <a:ext uri="{FF2B5EF4-FFF2-40B4-BE49-F238E27FC236}">
                <a16:creationId xmlns:a16="http://schemas.microsoft.com/office/drawing/2014/main" id="{420C5714-EAAB-4171-851D-3129038C5DE8}"/>
              </a:ext>
            </a:extLst>
          </p:cNvPr>
          <p:cNvSpPr txBox="1">
            <a:spLocks/>
          </p:cNvSpPr>
          <p:nvPr/>
        </p:nvSpPr>
        <p:spPr>
          <a:xfrm rot="10800000" flipV="1">
            <a:off x="249361" y="722117"/>
            <a:ext cx="11179899" cy="590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Aft>
                <a:spcPts val="800"/>
              </a:spcAft>
              <a:buClr>
                <a:srgbClr val="973735"/>
              </a:buClr>
              <a:buSzPct val="50000"/>
              <a:buFont typeface="Arial" panose="020B0604020202020204" pitchFamily="34" charset="0"/>
              <a:buNone/>
              <a:tabLst>
                <a:tab pos="241300" algn="l"/>
              </a:tabLst>
              <a:defRPr/>
            </a:pPr>
            <a:r>
              <a:rPr lang="en-US" sz="2600"/>
              <a:t>3. Run </a:t>
            </a:r>
            <a:r>
              <a:rPr lang="en-US" sz="2600" b="1" i="1"/>
              <a:t>MyWPFApp </a:t>
            </a:r>
            <a:r>
              <a:rPr lang="en-US" sz="2600"/>
              <a:t>application</a:t>
            </a:r>
            <a:endParaRPr lang="en-US" sz="2600" dirty="0"/>
          </a:p>
          <a:p>
            <a:pPr marL="0" indent="0" algn="just">
              <a:spcAft>
                <a:spcPts val="800"/>
              </a:spcAft>
              <a:buClr>
                <a:srgbClr val="973735"/>
              </a:buClr>
              <a:buSzPct val="50000"/>
              <a:buFont typeface="Arial" panose="020B0604020202020204" pitchFamily="34" charset="0"/>
              <a:buNone/>
              <a:tabLst>
                <a:tab pos="241300" algn="l"/>
              </a:tabLst>
              <a:defRPr/>
            </a:pPr>
            <a:endParaRPr lang="en-US" sz="2600" dirty="0"/>
          </a:p>
          <a:p>
            <a:pPr marL="0" indent="0" algn="just">
              <a:spcAft>
                <a:spcPts val="800"/>
              </a:spcAft>
              <a:buClr>
                <a:srgbClr val="973735"/>
              </a:buClr>
              <a:buSzPct val="50000"/>
              <a:buFont typeface="Arial" panose="020B0604020202020204" pitchFamily="34" charset="0"/>
              <a:buNone/>
              <a:tabLst>
                <a:tab pos="241300" algn="l"/>
              </a:tabLst>
              <a:defRPr/>
            </a:pPr>
            <a:r>
              <a:rPr lang="en-US" sz="2600" dirty="0"/>
              <a:t>								</a:t>
            </a:r>
          </a:p>
          <a:p>
            <a:pPr marL="0" indent="0" algn="just">
              <a:spcAft>
                <a:spcPts val="800"/>
              </a:spcAft>
              <a:buClr>
                <a:srgbClr val="973735"/>
              </a:buClr>
              <a:buSzPct val="50000"/>
              <a:buFont typeface="Arial" panose="020B0604020202020204" pitchFamily="34" charset="0"/>
              <a:buNone/>
              <a:tabLst>
                <a:tab pos="241300" algn="l"/>
              </a:tabLst>
              <a:defRPr/>
            </a:pPr>
            <a:r>
              <a:rPr lang="en-US" sz="2600" dirty="0"/>
              <a:t>  </a:t>
            </a:r>
          </a:p>
        </p:txBody>
      </p:sp>
      <p:pic>
        <p:nvPicPr>
          <p:cNvPr id="9" name="Picture 8">
            <a:extLst>
              <a:ext uri="{FF2B5EF4-FFF2-40B4-BE49-F238E27FC236}">
                <a16:creationId xmlns:a16="http://schemas.microsoft.com/office/drawing/2014/main" id="{DC6BB6EF-F835-4C89-A00A-86F765E7B76D}"/>
              </a:ext>
            </a:extLst>
          </p:cNvPr>
          <p:cNvPicPr>
            <a:picLocks noChangeAspect="1"/>
          </p:cNvPicPr>
          <p:nvPr/>
        </p:nvPicPr>
        <p:blipFill>
          <a:blip r:embed="rId4"/>
          <a:stretch>
            <a:fillRect/>
          </a:stretch>
        </p:blipFill>
        <p:spPr>
          <a:xfrm>
            <a:off x="413755" y="1204037"/>
            <a:ext cx="4451460" cy="812025"/>
          </a:xfrm>
          <a:prstGeom prst="rect">
            <a:avLst/>
          </a:prstGeom>
        </p:spPr>
      </p:pic>
      <p:sp>
        <p:nvSpPr>
          <p:cNvPr id="10" name="Rectangle 9">
            <a:extLst>
              <a:ext uri="{FF2B5EF4-FFF2-40B4-BE49-F238E27FC236}">
                <a16:creationId xmlns:a16="http://schemas.microsoft.com/office/drawing/2014/main" id="{D02BE553-0844-4362-992F-127DDA6DB604}"/>
              </a:ext>
            </a:extLst>
          </p:cNvPr>
          <p:cNvSpPr/>
          <p:nvPr/>
        </p:nvSpPr>
        <p:spPr>
          <a:xfrm>
            <a:off x="1787225" y="1527463"/>
            <a:ext cx="3242384" cy="33251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78801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1273" y="2241458"/>
            <a:ext cx="10640291"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000" b="1">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rPr>
              <a:t>Demo 02: </a:t>
            </a:r>
            <a:r>
              <a:rPr lang="en-US" altLang="ko-KR" sz="4400" b="1" dirty="0">
                <a:solidFill>
                  <a:schemeClr val="accent2"/>
                </a:solidFill>
                <a:latin typeface="Arial" panose="020B0604020202020204" pitchFamily="34" charset="0"/>
                <a:cs typeface="Arial" panose="020B0604020202020204" pitchFamily="34" charset="0"/>
              </a:rPr>
              <a:t>Create </a:t>
            </a:r>
            <a:r>
              <a:rPr lang="en-US" altLang="ko-KR" sz="4400" b="1">
                <a:solidFill>
                  <a:schemeClr val="accent2"/>
                </a:solidFill>
                <a:latin typeface="Arial" panose="020B0604020202020204" pitchFamily="34" charset="0"/>
                <a:cs typeface="Arial" panose="020B0604020202020204" pitchFamily="34" charset="0"/>
              </a:rPr>
              <a:t>a WPF Application using Visual Studio.NET</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71620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81DB49-664A-40DC-B56A-1C0995C4DA5E}"/>
              </a:ext>
            </a:extLst>
          </p:cNvPr>
          <p:cNvSpPr>
            <a:spLocks noGrp="1"/>
          </p:cNvSpPr>
          <p:nvPr>
            <p:ph type="sldNum" sz="quarter" idx="12"/>
          </p:nvPr>
        </p:nvSpPr>
        <p:spPr/>
        <p:txBody>
          <a:bodyPr/>
          <a:lstStyle/>
          <a:p>
            <a:fld id="{CC0149FD-98BB-4821-915B-09C9BFE4B727}" type="slidenum">
              <a:rPr lang="en-US" smtClean="0"/>
              <a:pPr/>
              <a:t>24</a:t>
            </a:fld>
            <a:endParaRPr lang="en-US"/>
          </a:p>
        </p:txBody>
      </p:sp>
      <p:sp>
        <p:nvSpPr>
          <p:cNvPr id="7" name="Rectangle 1">
            <a:extLst>
              <a:ext uri="{FF2B5EF4-FFF2-40B4-BE49-F238E27FC236}">
                <a16:creationId xmlns:a16="http://schemas.microsoft.com/office/drawing/2014/main" id="{E41B1F29-1F06-4E2A-A459-67F7E44878AB}"/>
              </a:ext>
            </a:extLst>
          </p:cNvPr>
          <p:cNvSpPr>
            <a:spLocks noChangeArrowheads="1"/>
          </p:cNvSpPr>
          <p:nvPr/>
        </p:nvSpPr>
        <p:spPr bwMode="auto">
          <a:xfrm>
            <a:off x="291921" y="653465"/>
            <a:ext cx="1160815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600">
                <a:latin typeface="+mj-lt"/>
              </a:rPr>
              <a:t>1. Open Visual Studio.NET , File | New | Project</a:t>
            </a:r>
          </a:p>
        </p:txBody>
      </p:sp>
      <p:pic>
        <p:nvPicPr>
          <p:cNvPr id="18" name="Picture 17">
            <a:extLst>
              <a:ext uri="{FF2B5EF4-FFF2-40B4-BE49-F238E27FC236}">
                <a16:creationId xmlns:a16="http://schemas.microsoft.com/office/drawing/2014/main" id="{F69300EB-DBE3-4319-B239-8964DB4C64C5}"/>
              </a:ext>
            </a:extLst>
          </p:cNvPr>
          <p:cNvPicPr>
            <a:picLocks noChangeAspect="1"/>
          </p:cNvPicPr>
          <p:nvPr/>
        </p:nvPicPr>
        <p:blipFill>
          <a:blip r:embed="rId2"/>
          <a:stretch>
            <a:fillRect/>
          </a:stretch>
        </p:blipFill>
        <p:spPr>
          <a:xfrm>
            <a:off x="2080727" y="1218469"/>
            <a:ext cx="7670571" cy="5171940"/>
          </a:xfrm>
          <a:prstGeom prst="rect">
            <a:avLst/>
          </a:prstGeom>
        </p:spPr>
      </p:pic>
      <p:grpSp>
        <p:nvGrpSpPr>
          <p:cNvPr id="19" name="Group 18">
            <a:extLst>
              <a:ext uri="{FF2B5EF4-FFF2-40B4-BE49-F238E27FC236}">
                <a16:creationId xmlns:a16="http://schemas.microsoft.com/office/drawing/2014/main" id="{7CAC05D8-D965-4029-81A8-3425B4D5E0FF}"/>
              </a:ext>
            </a:extLst>
          </p:cNvPr>
          <p:cNvGrpSpPr/>
          <p:nvPr/>
        </p:nvGrpSpPr>
        <p:grpSpPr>
          <a:xfrm>
            <a:off x="4555868" y="1073841"/>
            <a:ext cx="6562596" cy="5332971"/>
            <a:chOff x="4548022" y="1318390"/>
            <a:chExt cx="6562596" cy="5332971"/>
          </a:xfrm>
        </p:grpSpPr>
        <p:sp>
          <p:nvSpPr>
            <p:cNvPr id="21" name="Rectangle 20">
              <a:extLst>
                <a:ext uri="{FF2B5EF4-FFF2-40B4-BE49-F238E27FC236}">
                  <a16:creationId xmlns:a16="http://schemas.microsoft.com/office/drawing/2014/main" id="{EF791E0B-8CB6-4F5F-8F36-C8D1C5D1C743}"/>
                </a:ext>
              </a:extLst>
            </p:cNvPr>
            <p:cNvSpPr/>
            <p:nvPr/>
          </p:nvSpPr>
          <p:spPr>
            <a:xfrm>
              <a:off x="4548022" y="1700981"/>
              <a:ext cx="1184988" cy="3684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93C8E1A-E3E6-45D4-97EF-BFD338C0B937}"/>
                </a:ext>
              </a:extLst>
            </p:cNvPr>
            <p:cNvSpPr/>
            <p:nvPr/>
          </p:nvSpPr>
          <p:spPr>
            <a:xfrm>
              <a:off x="4548022" y="2684968"/>
              <a:ext cx="4931032" cy="865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E9A1B27-F430-47FB-AADD-081FBB5F4C58}"/>
                </a:ext>
              </a:extLst>
            </p:cNvPr>
            <p:cNvSpPr/>
            <p:nvPr/>
          </p:nvSpPr>
          <p:spPr>
            <a:xfrm>
              <a:off x="8798200" y="6282953"/>
              <a:ext cx="1010214" cy="3684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0B51F5BA-B1ED-4E8D-838D-72D5B73B2865}"/>
                </a:ext>
              </a:extLst>
            </p:cNvPr>
            <p:cNvSpPr/>
            <p:nvPr/>
          </p:nvSpPr>
          <p:spPr>
            <a:xfrm>
              <a:off x="6744028" y="1318390"/>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1</a:t>
              </a:r>
            </a:p>
          </p:txBody>
        </p:sp>
        <p:sp>
          <p:nvSpPr>
            <p:cNvPr id="26" name="Oval 25">
              <a:extLst>
                <a:ext uri="{FF2B5EF4-FFF2-40B4-BE49-F238E27FC236}">
                  <a16:creationId xmlns:a16="http://schemas.microsoft.com/office/drawing/2014/main" id="{E4A2B2BC-9E65-48B5-8F7D-D9124FBE7F5E}"/>
                </a:ext>
              </a:extLst>
            </p:cNvPr>
            <p:cNvSpPr/>
            <p:nvPr/>
          </p:nvSpPr>
          <p:spPr>
            <a:xfrm>
              <a:off x="10350320" y="2141352"/>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2</a:t>
              </a:r>
            </a:p>
          </p:txBody>
        </p:sp>
        <p:sp>
          <p:nvSpPr>
            <p:cNvPr id="27" name="Oval 26">
              <a:extLst>
                <a:ext uri="{FF2B5EF4-FFF2-40B4-BE49-F238E27FC236}">
                  <a16:creationId xmlns:a16="http://schemas.microsoft.com/office/drawing/2014/main" id="{0E5A66B3-0B7F-43ED-A6EE-6CBE22EC4BED}"/>
                </a:ext>
              </a:extLst>
            </p:cNvPr>
            <p:cNvSpPr/>
            <p:nvPr/>
          </p:nvSpPr>
          <p:spPr>
            <a:xfrm>
              <a:off x="10476136" y="5253391"/>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3</a:t>
              </a:r>
            </a:p>
          </p:txBody>
        </p:sp>
        <p:cxnSp>
          <p:nvCxnSpPr>
            <p:cNvPr id="28" name="Straight Arrow Connector 27">
              <a:extLst>
                <a:ext uri="{FF2B5EF4-FFF2-40B4-BE49-F238E27FC236}">
                  <a16:creationId xmlns:a16="http://schemas.microsoft.com/office/drawing/2014/main" id="{979905DC-36D7-4B78-A407-827AEF740BE1}"/>
                </a:ext>
              </a:extLst>
            </p:cNvPr>
            <p:cNvCxnSpPr>
              <a:cxnSpLocks/>
            </p:cNvCxnSpPr>
            <p:nvPr/>
          </p:nvCxnSpPr>
          <p:spPr>
            <a:xfrm flipH="1">
              <a:off x="5741941" y="1700981"/>
              <a:ext cx="993156" cy="21798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9" name="Straight Arrow Connector 28">
              <a:extLst>
                <a:ext uri="{FF2B5EF4-FFF2-40B4-BE49-F238E27FC236}">
                  <a16:creationId xmlns:a16="http://schemas.microsoft.com/office/drawing/2014/main" id="{D160DFB9-31EF-4459-9E1E-AC2C4E436D23}"/>
                </a:ext>
              </a:extLst>
            </p:cNvPr>
            <p:cNvCxnSpPr>
              <a:cxnSpLocks/>
            </p:cNvCxnSpPr>
            <p:nvPr/>
          </p:nvCxnSpPr>
          <p:spPr>
            <a:xfrm flipH="1">
              <a:off x="9479054" y="2557379"/>
              <a:ext cx="884147" cy="26566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30" name="Straight Arrow Connector 29">
              <a:extLst>
                <a:ext uri="{FF2B5EF4-FFF2-40B4-BE49-F238E27FC236}">
                  <a16:creationId xmlns:a16="http://schemas.microsoft.com/office/drawing/2014/main" id="{43EE401B-EF5B-4F99-918E-85A2DE4739A8}"/>
                </a:ext>
              </a:extLst>
            </p:cNvPr>
            <p:cNvCxnSpPr>
              <a:cxnSpLocks/>
              <a:stCxn id="27" idx="3"/>
            </p:cNvCxnSpPr>
            <p:nvPr/>
          </p:nvCxnSpPr>
          <p:spPr>
            <a:xfrm flipH="1">
              <a:off x="9624906" y="5758183"/>
              <a:ext cx="944148" cy="508367"/>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Tree>
    <p:extLst>
      <p:ext uri="{BB962C8B-B14F-4D97-AF65-F5344CB8AC3E}">
        <p14:creationId xmlns:p14="http://schemas.microsoft.com/office/powerpoint/2010/main" val="42388831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81DB49-664A-40DC-B56A-1C0995C4DA5E}"/>
              </a:ext>
            </a:extLst>
          </p:cNvPr>
          <p:cNvSpPr>
            <a:spLocks noGrp="1"/>
          </p:cNvSpPr>
          <p:nvPr>
            <p:ph type="sldNum" sz="quarter" idx="12"/>
          </p:nvPr>
        </p:nvSpPr>
        <p:spPr/>
        <p:txBody>
          <a:bodyPr/>
          <a:lstStyle/>
          <a:p>
            <a:fld id="{CC0149FD-98BB-4821-915B-09C9BFE4B727}" type="slidenum">
              <a:rPr lang="en-US" smtClean="0"/>
              <a:pPr/>
              <a:t>25</a:t>
            </a:fld>
            <a:endParaRPr lang="en-US"/>
          </a:p>
        </p:txBody>
      </p:sp>
      <p:sp>
        <p:nvSpPr>
          <p:cNvPr id="7" name="Rectangle 1">
            <a:extLst>
              <a:ext uri="{FF2B5EF4-FFF2-40B4-BE49-F238E27FC236}">
                <a16:creationId xmlns:a16="http://schemas.microsoft.com/office/drawing/2014/main" id="{E41B1F29-1F06-4E2A-A459-67F7E44878AB}"/>
              </a:ext>
            </a:extLst>
          </p:cNvPr>
          <p:cNvSpPr>
            <a:spLocks noChangeArrowheads="1"/>
          </p:cNvSpPr>
          <p:nvPr/>
        </p:nvSpPr>
        <p:spPr bwMode="auto">
          <a:xfrm>
            <a:off x="291921" y="691128"/>
            <a:ext cx="1160815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600">
                <a:latin typeface="+mj-lt"/>
              </a:rPr>
              <a:t>2. Fill out </a:t>
            </a:r>
            <a:r>
              <a:rPr lang="en-US" altLang="en-US" sz="2600" b="1">
                <a:latin typeface="+mj-lt"/>
              </a:rPr>
              <a:t>Project name</a:t>
            </a:r>
            <a:r>
              <a:rPr lang="en-US" altLang="en-US" sz="2600">
                <a:latin typeface="+mj-lt"/>
              </a:rPr>
              <a:t>: MyWPFApp and </a:t>
            </a:r>
            <a:r>
              <a:rPr lang="en-US" altLang="en-US" sz="2600" b="1">
                <a:latin typeface="+mj-lt"/>
              </a:rPr>
              <a:t>Location</a:t>
            </a:r>
            <a:r>
              <a:rPr lang="en-US" altLang="en-US" sz="2600">
                <a:latin typeface="+mj-lt"/>
              </a:rPr>
              <a:t> then click </a:t>
            </a:r>
            <a:r>
              <a:rPr lang="en-US" altLang="en-US" sz="2600" b="1">
                <a:latin typeface="+mj-lt"/>
              </a:rPr>
              <a:t>Next</a:t>
            </a:r>
          </a:p>
        </p:txBody>
      </p:sp>
      <p:pic>
        <p:nvPicPr>
          <p:cNvPr id="20" name="Picture 19">
            <a:extLst>
              <a:ext uri="{FF2B5EF4-FFF2-40B4-BE49-F238E27FC236}">
                <a16:creationId xmlns:a16="http://schemas.microsoft.com/office/drawing/2014/main" id="{80F0921C-8987-4639-8419-F568BA10471E}"/>
              </a:ext>
            </a:extLst>
          </p:cNvPr>
          <p:cNvPicPr>
            <a:picLocks noChangeAspect="1"/>
          </p:cNvPicPr>
          <p:nvPr/>
        </p:nvPicPr>
        <p:blipFill>
          <a:blip r:embed="rId2"/>
          <a:stretch>
            <a:fillRect/>
          </a:stretch>
        </p:blipFill>
        <p:spPr>
          <a:xfrm>
            <a:off x="1766232" y="1183571"/>
            <a:ext cx="7899673" cy="5276765"/>
          </a:xfrm>
          <a:prstGeom prst="rect">
            <a:avLst/>
          </a:prstGeom>
        </p:spPr>
      </p:pic>
      <p:grpSp>
        <p:nvGrpSpPr>
          <p:cNvPr id="22" name="Group 21">
            <a:extLst>
              <a:ext uri="{FF2B5EF4-FFF2-40B4-BE49-F238E27FC236}">
                <a16:creationId xmlns:a16="http://schemas.microsoft.com/office/drawing/2014/main" id="{9D10FA5A-5E94-4A36-9A43-F98DB3173781}"/>
              </a:ext>
            </a:extLst>
          </p:cNvPr>
          <p:cNvGrpSpPr/>
          <p:nvPr/>
        </p:nvGrpSpPr>
        <p:grpSpPr>
          <a:xfrm>
            <a:off x="1766232" y="2062696"/>
            <a:ext cx="8896608" cy="4376511"/>
            <a:chOff x="1592903" y="2738790"/>
            <a:chExt cx="8548908" cy="4302447"/>
          </a:xfrm>
        </p:grpSpPr>
        <p:grpSp>
          <p:nvGrpSpPr>
            <p:cNvPr id="23" name="Group 22">
              <a:extLst>
                <a:ext uri="{FF2B5EF4-FFF2-40B4-BE49-F238E27FC236}">
                  <a16:creationId xmlns:a16="http://schemas.microsoft.com/office/drawing/2014/main" id="{0EAEA091-987D-43AD-B3C4-C99A8F043B31}"/>
                </a:ext>
              </a:extLst>
            </p:cNvPr>
            <p:cNvGrpSpPr/>
            <p:nvPr/>
          </p:nvGrpSpPr>
          <p:grpSpPr>
            <a:xfrm>
              <a:off x="1592903" y="2738790"/>
              <a:ext cx="4160552" cy="1438072"/>
              <a:chOff x="1909861" y="2861376"/>
              <a:chExt cx="4160552" cy="1438072"/>
            </a:xfrm>
          </p:grpSpPr>
          <p:grpSp>
            <p:nvGrpSpPr>
              <p:cNvPr id="31" name="Group 30">
                <a:extLst>
                  <a:ext uri="{FF2B5EF4-FFF2-40B4-BE49-F238E27FC236}">
                    <a16:creationId xmlns:a16="http://schemas.microsoft.com/office/drawing/2014/main" id="{8C6118EE-BF91-4D38-8654-2924F04052D8}"/>
                  </a:ext>
                </a:extLst>
              </p:cNvPr>
              <p:cNvGrpSpPr/>
              <p:nvPr/>
            </p:nvGrpSpPr>
            <p:grpSpPr>
              <a:xfrm>
                <a:off x="1909861" y="2861376"/>
                <a:ext cx="4160552" cy="1438072"/>
                <a:chOff x="1909861" y="3081775"/>
                <a:chExt cx="4160552" cy="1438072"/>
              </a:xfrm>
            </p:grpSpPr>
            <p:sp>
              <p:nvSpPr>
                <p:cNvPr id="36" name="Rectangle 35">
                  <a:extLst>
                    <a:ext uri="{FF2B5EF4-FFF2-40B4-BE49-F238E27FC236}">
                      <a16:creationId xmlns:a16="http://schemas.microsoft.com/office/drawing/2014/main" id="{876A22D4-D201-4ADA-A3AC-1550F0ED130B}"/>
                    </a:ext>
                  </a:extLst>
                </p:cNvPr>
                <p:cNvSpPr/>
                <p:nvPr/>
              </p:nvSpPr>
              <p:spPr>
                <a:xfrm>
                  <a:off x="1910246" y="3486908"/>
                  <a:ext cx="1423570" cy="30393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19BE325B-E643-4EEB-9AC2-DFB9AE5970DD}"/>
                    </a:ext>
                  </a:extLst>
                </p:cNvPr>
                <p:cNvSpPr/>
                <p:nvPr/>
              </p:nvSpPr>
              <p:spPr>
                <a:xfrm>
                  <a:off x="4408160" y="3081775"/>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4</a:t>
                  </a:r>
                </a:p>
              </p:txBody>
            </p:sp>
            <p:cxnSp>
              <p:nvCxnSpPr>
                <p:cNvPr id="42" name="Straight Arrow Connector 41">
                  <a:extLst>
                    <a:ext uri="{FF2B5EF4-FFF2-40B4-BE49-F238E27FC236}">
                      <a16:creationId xmlns:a16="http://schemas.microsoft.com/office/drawing/2014/main" id="{03A90621-4C9A-417B-94C2-6D56A3D4B526}"/>
                    </a:ext>
                  </a:extLst>
                </p:cNvPr>
                <p:cNvCxnSpPr>
                  <a:cxnSpLocks/>
                </p:cNvCxnSpPr>
                <p:nvPr/>
              </p:nvCxnSpPr>
              <p:spPr>
                <a:xfrm flipH="1">
                  <a:off x="3374410" y="3480524"/>
                  <a:ext cx="1033750" cy="15834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43" name="Rectangle 42">
                  <a:extLst>
                    <a:ext uri="{FF2B5EF4-FFF2-40B4-BE49-F238E27FC236}">
                      <a16:creationId xmlns:a16="http://schemas.microsoft.com/office/drawing/2014/main" id="{F8F3F7FA-F7AB-47CF-964E-3B3A8D66980F}"/>
                    </a:ext>
                  </a:extLst>
                </p:cNvPr>
                <p:cNvSpPr/>
                <p:nvPr/>
              </p:nvSpPr>
              <p:spPr>
                <a:xfrm>
                  <a:off x="1909861" y="4136856"/>
                  <a:ext cx="2772398" cy="38299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FBEB107E-C872-4A03-9626-E77D54DF5D9D}"/>
                    </a:ext>
                  </a:extLst>
                </p:cNvPr>
                <p:cNvSpPr/>
                <p:nvPr/>
              </p:nvSpPr>
              <p:spPr>
                <a:xfrm>
                  <a:off x="5435931" y="3790838"/>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5</a:t>
                  </a:r>
                </a:p>
              </p:txBody>
            </p:sp>
          </p:grpSp>
          <p:cxnSp>
            <p:nvCxnSpPr>
              <p:cNvPr id="33" name="Straight Arrow Connector 32">
                <a:extLst>
                  <a:ext uri="{FF2B5EF4-FFF2-40B4-BE49-F238E27FC236}">
                    <a16:creationId xmlns:a16="http://schemas.microsoft.com/office/drawing/2014/main" id="{044D409A-528C-4D93-81E9-7AFD9EC2499E}"/>
                  </a:ext>
                </a:extLst>
              </p:cNvPr>
              <p:cNvCxnSpPr>
                <a:cxnSpLocks/>
              </p:cNvCxnSpPr>
              <p:nvPr/>
            </p:nvCxnSpPr>
            <p:spPr>
              <a:xfrm flipH="1">
                <a:off x="4682259" y="3916457"/>
                <a:ext cx="723208" cy="16154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
          <p:nvSpPr>
            <p:cNvPr id="24" name="Oval 23">
              <a:extLst>
                <a:ext uri="{FF2B5EF4-FFF2-40B4-BE49-F238E27FC236}">
                  <a16:creationId xmlns:a16="http://schemas.microsoft.com/office/drawing/2014/main" id="{91797957-8590-4768-B422-04713C8377C5}"/>
                </a:ext>
              </a:extLst>
            </p:cNvPr>
            <p:cNvSpPr/>
            <p:nvPr/>
          </p:nvSpPr>
          <p:spPr>
            <a:xfrm>
              <a:off x="9507329" y="5919996"/>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6</a:t>
              </a:r>
            </a:p>
          </p:txBody>
        </p:sp>
        <p:cxnSp>
          <p:nvCxnSpPr>
            <p:cNvPr id="25" name="Straight Arrow Connector 24">
              <a:extLst>
                <a:ext uri="{FF2B5EF4-FFF2-40B4-BE49-F238E27FC236}">
                  <a16:creationId xmlns:a16="http://schemas.microsoft.com/office/drawing/2014/main" id="{EC03E613-C3BF-481C-838A-34BBEF8B31DE}"/>
                </a:ext>
              </a:extLst>
            </p:cNvPr>
            <p:cNvCxnSpPr>
              <a:cxnSpLocks/>
            </p:cNvCxnSpPr>
            <p:nvPr/>
          </p:nvCxnSpPr>
          <p:spPr>
            <a:xfrm flipH="1">
              <a:off x="8734102" y="6315657"/>
              <a:ext cx="783295" cy="391482"/>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26" name="Rectangle 25">
              <a:extLst>
                <a:ext uri="{FF2B5EF4-FFF2-40B4-BE49-F238E27FC236}">
                  <a16:creationId xmlns:a16="http://schemas.microsoft.com/office/drawing/2014/main" id="{F5DE76FB-E3AD-4C28-B780-5E88F4BBBE87}"/>
                </a:ext>
              </a:extLst>
            </p:cNvPr>
            <p:cNvSpPr/>
            <p:nvPr/>
          </p:nvSpPr>
          <p:spPr>
            <a:xfrm>
              <a:off x="8242288" y="6714782"/>
              <a:ext cx="883960" cy="32645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640734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81DB49-664A-40DC-B56A-1C0995C4DA5E}"/>
              </a:ext>
            </a:extLst>
          </p:cNvPr>
          <p:cNvSpPr>
            <a:spLocks noGrp="1"/>
          </p:cNvSpPr>
          <p:nvPr>
            <p:ph type="sldNum" sz="quarter" idx="12"/>
          </p:nvPr>
        </p:nvSpPr>
        <p:spPr/>
        <p:txBody>
          <a:bodyPr/>
          <a:lstStyle/>
          <a:p>
            <a:fld id="{CC0149FD-98BB-4821-915B-09C9BFE4B727}" type="slidenum">
              <a:rPr lang="en-US" smtClean="0"/>
              <a:pPr/>
              <a:t>26</a:t>
            </a:fld>
            <a:endParaRPr lang="en-US"/>
          </a:p>
        </p:txBody>
      </p:sp>
      <p:sp>
        <p:nvSpPr>
          <p:cNvPr id="7" name="Rectangle 1">
            <a:extLst>
              <a:ext uri="{FF2B5EF4-FFF2-40B4-BE49-F238E27FC236}">
                <a16:creationId xmlns:a16="http://schemas.microsoft.com/office/drawing/2014/main" id="{E41B1F29-1F06-4E2A-A459-67F7E44878AB}"/>
              </a:ext>
            </a:extLst>
          </p:cNvPr>
          <p:cNvSpPr>
            <a:spLocks noChangeArrowheads="1"/>
          </p:cNvSpPr>
          <p:nvPr/>
        </p:nvSpPr>
        <p:spPr bwMode="auto">
          <a:xfrm>
            <a:off x="291921" y="705951"/>
            <a:ext cx="1160815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600">
                <a:latin typeface="+mj-lt"/>
              </a:rPr>
              <a:t>3. Choose </a:t>
            </a:r>
            <a:r>
              <a:rPr lang="en-US" altLang="en-US" sz="2600" b="1">
                <a:latin typeface="+mj-lt"/>
              </a:rPr>
              <a:t>Target Framework</a:t>
            </a:r>
            <a:r>
              <a:rPr lang="en-US" altLang="en-US" sz="2600">
                <a:latin typeface="+mj-lt"/>
              </a:rPr>
              <a:t>: .NET 5.0 (Current) then click </a:t>
            </a:r>
            <a:r>
              <a:rPr lang="en-US" altLang="en-US" sz="2600" b="1">
                <a:latin typeface="+mj-lt"/>
              </a:rPr>
              <a:t>Create</a:t>
            </a:r>
          </a:p>
        </p:txBody>
      </p:sp>
      <p:pic>
        <p:nvPicPr>
          <p:cNvPr id="15" name="Picture 14">
            <a:extLst>
              <a:ext uri="{FF2B5EF4-FFF2-40B4-BE49-F238E27FC236}">
                <a16:creationId xmlns:a16="http://schemas.microsoft.com/office/drawing/2014/main" id="{9349CD0D-3F30-4865-ABF3-6937999BBD2A}"/>
              </a:ext>
            </a:extLst>
          </p:cNvPr>
          <p:cNvPicPr>
            <a:picLocks noChangeAspect="1"/>
          </p:cNvPicPr>
          <p:nvPr/>
        </p:nvPicPr>
        <p:blipFill>
          <a:blip r:embed="rId2"/>
          <a:stretch>
            <a:fillRect/>
          </a:stretch>
        </p:blipFill>
        <p:spPr>
          <a:xfrm>
            <a:off x="2187338" y="1244834"/>
            <a:ext cx="7696501" cy="5189423"/>
          </a:xfrm>
          <a:prstGeom prst="rect">
            <a:avLst/>
          </a:prstGeom>
        </p:spPr>
      </p:pic>
      <p:grpSp>
        <p:nvGrpSpPr>
          <p:cNvPr id="17" name="Group 16">
            <a:extLst>
              <a:ext uri="{FF2B5EF4-FFF2-40B4-BE49-F238E27FC236}">
                <a16:creationId xmlns:a16="http://schemas.microsoft.com/office/drawing/2014/main" id="{CB3E3ED5-4395-4ADA-9A5A-B383E022ECE5}"/>
              </a:ext>
            </a:extLst>
          </p:cNvPr>
          <p:cNvGrpSpPr/>
          <p:nvPr/>
        </p:nvGrpSpPr>
        <p:grpSpPr>
          <a:xfrm>
            <a:off x="2187338" y="2053985"/>
            <a:ext cx="8988189" cy="4380271"/>
            <a:chOff x="1435854" y="3516135"/>
            <a:chExt cx="8988189" cy="4380271"/>
          </a:xfrm>
        </p:grpSpPr>
        <p:grpSp>
          <p:nvGrpSpPr>
            <p:cNvPr id="18" name="Group 17">
              <a:extLst>
                <a:ext uri="{FF2B5EF4-FFF2-40B4-BE49-F238E27FC236}">
                  <a16:creationId xmlns:a16="http://schemas.microsoft.com/office/drawing/2014/main" id="{C432B061-996C-4475-B9D3-03627D259977}"/>
                </a:ext>
              </a:extLst>
            </p:cNvPr>
            <p:cNvGrpSpPr/>
            <p:nvPr/>
          </p:nvGrpSpPr>
          <p:grpSpPr>
            <a:xfrm>
              <a:off x="1435854" y="3516135"/>
              <a:ext cx="8988189" cy="4380271"/>
              <a:chOff x="1557152" y="3441489"/>
              <a:chExt cx="8988189" cy="4380271"/>
            </a:xfrm>
          </p:grpSpPr>
          <p:sp>
            <p:nvSpPr>
              <p:cNvPr id="20" name="Oval 19">
                <a:extLst>
                  <a:ext uri="{FF2B5EF4-FFF2-40B4-BE49-F238E27FC236}">
                    <a16:creationId xmlns:a16="http://schemas.microsoft.com/office/drawing/2014/main" id="{6F684A09-F0DC-4918-BF89-8A87DF2458BE}"/>
                  </a:ext>
                </a:extLst>
              </p:cNvPr>
              <p:cNvSpPr/>
              <p:nvPr/>
            </p:nvSpPr>
            <p:spPr>
              <a:xfrm>
                <a:off x="9885053" y="6689387"/>
                <a:ext cx="660288" cy="601582"/>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8</a:t>
                </a:r>
              </a:p>
            </p:txBody>
          </p:sp>
          <p:sp>
            <p:nvSpPr>
              <p:cNvPr id="21" name="Oval 20">
                <a:extLst>
                  <a:ext uri="{FF2B5EF4-FFF2-40B4-BE49-F238E27FC236}">
                    <a16:creationId xmlns:a16="http://schemas.microsoft.com/office/drawing/2014/main" id="{EB41AE35-11ED-47F0-94F4-6F55D602DFCF}"/>
                  </a:ext>
                </a:extLst>
              </p:cNvPr>
              <p:cNvSpPr/>
              <p:nvPr/>
            </p:nvSpPr>
            <p:spPr>
              <a:xfrm>
                <a:off x="3946666" y="3441489"/>
                <a:ext cx="660288" cy="601582"/>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7</a:t>
                </a:r>
              </a:p>
            </p:txBody>
          </p:sp>
          <p:cxnSp>
            <p:nvCxnSpPr>
              <p:cNvPr id="23" name="Straight Arrow Connector 22">
                <a:extLst>
                  <a:ext uri="{FF2B5EF4-FFF2-40B4-BE49-F238E27FC236}">
                    <a16:creationId xmlns:a16="http://schemas.microsoft.com/office/drawing/2014/main" id="{D7EBC832-3358-4EA6-8E71-0AA73E5E16F9}"/>
                  </a:ext>
                </a:extLst>
              </p:cNvPr>
              <p:cNvCxnSpPr>
                <a:cxnSpLocks/>
              </p:cNvCxnSpPr>
              <p:nvPr/>
            </p:nvCxnSpPr>
            <p:spPr>
              <a:xfrm flipH="1">
                <a:off x="3060121" y="3800473"/>
                <a:ext cx="886546" cy="32657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24" name="Rectangle 23">
                <a:extLst>
                  <a:ext uri="{FF2B5EF4-FFF2-40B4-BE49-F238E27FC236}">
                    <a16:creationId xmlns:a16="http://schemas.microsoft.com/office/drawing/2014/main" id="{54FA43DD-62F7-4D25-8D7A-64ACDFCCF62B}"/>
                  </a:ext>
                </a:extLst>
              </p:cNvPr>
              <p:cNvSpPr/>
              <p:nvPr/>
            </p:nvSpPr>
            <p:spPr>
              <a:xfrm>
                <a:off x="1557152" y="3862874"/>
                <a:ext cx="1502969" cy="35898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D278CBD-B706-4773-96FD-32519A94305E}"/>
                  </a:ext>
                </a:extLst>
              </p:cNvPr>
              <p:cNvSpPr/>
              <p:nvPr/>
            </p:nvSpPr>
            <p:spPr>
              <a:xfrm>
                <a:off x="8335419" y="7473061"/>
                <a:ext cx="918234" cy="34869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9" name="Straight Arrow Connector 18">
              <a:extLst>
                <a:ext uri="{FF2B5EF4-FFF2-40B4-BE49-F238E27FC236}">
                  <a16:creationId xmlns:a16="http://schemas.microsoft.com/office/drawing/2014/main" id="{F4750E39-8A33-4882-89A4-B938E731DA1E}"/>
                </a:ext>
              </a:extLst>
            </p:cNvPr>
            <p:cNvCxnSpPr>
              <a:cxnSpLocks/>
            </p:cNvCxnSpPr>
            <p:nvPr/>
          </p:nvCxnSpPr>
          <p:spPr>
            <a:xfrm flipH="1">
              <a:off x="9038440" y="7174193"/>
              <a:ext cx="725315" cy="38284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Tree>
    <p:extLst>
      <p:ext uri="{BB962C8B-B14F-4D97-AF65-F5344CB8AC3E}">
        <p14:creationId xmlns:p14="http://schemas.microsoft.com/office/powerpoint/2010/main" val="10045977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27</a:t>
            </a:fld>
            <a:endParaRPr lang="en-US" dirty="0"/>
          </a:p>
        </p:txBody>
      </p:sp>
      <p:grpSp>
        <p:nvGrpSpPr>
          <p:cNvPr id="7" name="Group 6">
            <a:extLst>
              <a:ext uri="{FF2B5EF4-FFF2-40B4-BE49-F238E27FC236}">
                <a16:creationId xmlns:a16="http://schemas.microsoft.com/office/drawing/2014/main" id="{DFEF7EB2-FE40-40C9-BA5E-FC394876BDE0}"/>
              </a:ext>
            </a:extLst>
          </p:cNvPr>
          <p:cNvGrpSpPr/>
          <p:nvPr/>
        </p:nvGrpSpPr>
        <p:grpSpPr>
          <a:xfrm>
            <a:off x="3927765" y="815961"/>
            <a:ext cx="8139829" cy="5602274"/>
            <a:chOff x="311872" y="899088"/>
            <a:chExt cx="7634471" cy="5602274"/>
          </a:xfrm>
        </p:grpSpPr>
        <p:pic>
          <p:nvPicPr>
            <p:cNvPr id="6" name="Picture 5">
              <a:extLst>
                <a:ext uri="{FF2B5EF4-FFF2-40B4-BE49-F238E27FC236}">
                  <a16:creationId xmlns:a16="http://schemas.microsoft.com/office/drawing/2014/main" id="{30986FB3-D43A-4598-80E6-C14E5C7F3DBD}"/>
                </a:ext>
              </a:extLst>
            </p:cNvPr>
            <p:cNvPicPr>
              <a:picLocks noChangeAspect="1"/>
            </p:cNvPicPr>
            <p:nvPr/>
          </p:nvPicPr>
          <p:blipFill>
            <a:blip r:embed="rId3"/>
            <a:stretch>
              <a:fillRect/>
            </a:stretch>
          </p:blipFill>
          <p:spPr>
            <a:xfrm>
              <a:off x="311872" y="899088"/>
              <a:ext cx="7634471" cy="5602274"/>
            </a:xfrm>
            <a:prstGeom prst="rect">
              <a:avLst/>
            </a:prstGeom>
          </p:spPr>
        </p:pic>
        <p:sp>
          <p:nvSpPr>
            <p:cNvPr id="8" name="Rectangle 7">
              <a:extLst>
                <a:ext uri="{FF2B5EF4-FFF2-40B4-BE49-F238E27FC236}">
                  <a16:creationId xmlns:a16="http://schemas.microsoft.com/office/drawing/2014/main" id="{6C3CD911-5F7C-42A0-859E-96EA967DE525}"/>
                </a:ext>
              </a:extLst>
            </p:cNvPr>
            <p:cNvSpPr/>
            <p:nvPr/>
          </p:nvSpPr>
          <p:spPr>
            <a:xfrm>
              <a:off x="1392382" y="4927624"/>
              <a:ext cx="4353791" cy="73542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1">
            <a:extLst>
              <a:ext uri="{FF2B5EF4-FFF2-40B4-BE49-F238E27FC236}">
                <a16:creationId xmlns:a16="http://schemas.microsoft.com/office/drawing/2014/main" id="{BC2C3C3B-B227-4386-AB92-9DE3BBB00CB7}"/>
              </a:ext>
            </a:extLst>
          </p:cNvPr>
          <p:cNvSpPr>
            <a:spLocks noChangeArrowheads="1"/>
          </p:cNvSpPr>
          <p:nvPr/>
        </p:nvSpPr>
        <p:spPr bwMode="auto">
          <a:xfrm>
            <a:off x="228316" y="691270"/>
            <a:ext cx="3513973"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600">
                <a:latin typeface="+mj-lt"/>
              </a:rPr>
              <a:t>4. Update codes of the MainWindow.xaml</a:t>
            </a:r>
            <a:endParaRPr lang="en-US" altLang="en-US" sz="2600" b="1">
              <a:latin typeface="+mj-lt"/>
            </a:endParaRPr>
          </a:p>
        </p:txBody>
      </p:sp>
      <p:cxnSp>
        <p:nvCxnSpPr>
          <p:cNvPr id="11" name="Straight Arrow Connector 10">
            <a:extLst>
              <a:ext uri="{FF2B5EF4-FFF2-40B4-BE49-F238E27FC236}">
                <a16:creationId xmlns:a16="http://schemas.microsoft.com/office/drawing/2014/main" id="{628E43E6-665A-429D-BA36-5234FA2EB441}"/>
              </a:ext>
            </a:extLst>
          </p:cNvPr>
          <p:cNvCxnSpPr>
            <a:cxnSpLocks/>
          </p:cNvCxnSpPr>
          <p:nvPr/>
        </p:nvCxnSpPr>
        <p:spPr>
          <a:xfrm>
            <a:off x="1735282" y="1506682"/>
            <a:ext cx="3344517" cy="357447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9" name="Rectangle 8">
            <a:extLst>
              <a:ext uri="{FF2B5EF4-FFF2-40B4-BE49-F238E27FC236}">
                <a16:creationId xmlns:a16="http://schemas.microsoft.com/office/drawing/2014/main" id="{BCAFC538-E310-4B14-B1F9-F3F741DE8439}"/>
              </a:ext>
            </a:extLst>
          </p:cNvPr>
          <p:cNvSpPr/>
          <p:nvPr/>
        </p:nvSpPr>
        <p:spPr>
          <a:xfrm>
            <a:off x="5717009" y="2440168"/>
            <a:ext cx="3426991" cy="59397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2C1DDEE8-1677-47C8-AB4F-440C96900491}"/>
              </a:ext>
            </a:extLst>
          </p:cNvPr>
          <p:cNvCxnSpPr>
            <a:cxnSpLocks/>
          </p:cNvCxnSpPr>
          <p:nvPr/>
        </p:nvCxnSpPr>
        <p:spPr>
          <a:xfrm flipH="1" flipV="1">
            <a:off x="7997679" y="3096610"/>
            <a:ext cx="1343749" cy="168542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470990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28</a:t>
            </a:fld>
            <a:endParaRPr lang="en-US" dirty="0"/>
          </a:p>
        </p:txBody>
      </p:sp>
      <p:pic>
        <p:nvPicPr>
          <p:cNvPr id="6" name="Picture 5">
            <a:extLst>
              <a:ext uri="{FF2B5EF4-FFF2-40B4-BE49-F238E27FC236}">
                <a16:creationId xmlns:a16="http://schemas.microsoft.com/office/drawing/2014/main" id="{B8BFF365-C795-4BB5-8FB7-751EA4B78D00}"/>
              </a:ext>
            </a:extLst>
          </p:cNvPr>
          <p:cNvPicPr>
            <a:picLocks noChangeAspect="1"/>
          </p:cNvPicPr>
          <p:nvPr/>
        </p:nvPicPr>
        <p:blipFill>
          <a:blip r:embed="rId3"/>
          <a:stretch>
            <a:fillRect/>
          </a:stretch>
        </p:blipFill>
        <p:spPr>
          <a:xfrm>
            <a:off x="1474643" y="1522879"/>
            <a:ext cx="8957829" cy="4598788"/>
          </a:xfrm>
          <a:prstGeom prst="rect">
            <a:avLst/>
          </a:prstGeom>
        </p:spPr>
      </p:pic>
      <p:sp>
        <p:nvSpPr>
          <p:cNvPr id="7" name="Rectangle 1">
            <a:extLst>
              <a:ext uri="{FF2B5EF4-FFF2-40B4-BE49-F238E27FC236}">
                <a16:creationId xmlns:a16="http://schemas.microsoft.com/office/drawing/2014/main" id="{FC1AE32D-A21A-4B9B-A590-DBF98E901139}"/>
              </a:ext>
            </a:extLst>
          </p:cNvPr>
          <p:cNvSpPr>
            <a:spLocks noChangeArrowheads="1"/>
          </p:cNvSpPr>
          <p:nvPr/>
        </p:nvSpPr>
        <p:spPr bwMode="auto">
          <a:xfrm>
            <a:off x="228316" y="681915"/>
            <a:ext cx="827144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600">
                <a:latin typeface="+mj-lt"/>
              </a:rPr>
              <a:t>5. Press Ctrl+F5 to run application</a:t>
            </a:r>
            <a:endParaRPr lang="en-US" altLang="en-US" sz="2600" b="1">
              <a:latin typeface="+mj-lt"/>
            </a:endParaRPr>
          </a:p>
        </p:txBody>
      </p:sp>
    </p:spTree>
    <p:extLst>
      <p:ext uri="{BB962C8B-B14F-4D97-AF65-F5344CB8AC3E}">
        <p14:creationId xmlns:p14="http://schemas.microsoft.com/office/powerpoint/2010/main" val="25468621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DA3B8E4-257B-4253-884D-FCE64DAF30B2}"/>
              </a:ext>
            </a:extLst>
          </p:cNvPr>
          <p:cNvSpPr>
            <a:spLocks noGrp="1"/>
          </p:cNvSpPr>
          <p:nvPr>
            <p:ph type="sldNum" sz="quarter" idx="12"/>
          </p:nvPr>
        </p:nvSpPr>
        <p:spPr/>
        <p:txBody>
          <a:bodyPr/>
          <a:lstStyle/>
          <a:p>
            <a:fld id="{CC0149FD-98BB-4821-915B-09C9BFE4B727}" type="slidenum">
              <a:rPr lang="en-US" smtClean="0"/>
              <a:pPr/>
              <a:t>29</a:t>
            </a:fld>
            <a:endParaRPr lang="en-US" dirty="0"/>
          </a:p>
        </p:txBody>
      </p:sp>
      <p:sp>
        <p:nvSpPr>
          <p:cNvPr id="8" name="Title 1">
            <a:extLst>
              <a:ext uri="{FF2B5EF4-FFF2-40B4-BE49-F238E27FC236}">
                <a16:creationId xmlns:a16="http://schemas.microsoft.com/office/drawing/2014/main" id="{7D7F577B-8F5F-40C1-8853-410599A87283}"/>
              </a:ext>
            </a:extLst>
          </p:cNvPr>
          <p:cNvSpPr>
            <a:spLocks noGrp="1"/>
          </p:cNvSpPr>
          <p:nvPr>
            <p:ph type="title"/>
          </p:nvPr>
        </p:nvSpPr>
        <p:spPr>
          <a:xfrm>
            <a:off x="396764" y="720006"/>
            <a:ext cx="11154104" cy="575433"/>
          </a:xfrm>
        </p:spPr>
        <p:txBody>
          <a:bodyPr>
            <a:noAutofit/>
          </a:bodyPr>
          <a:lstStyle/>
          <a:p>
            <a:r>
              <a:rPr lang="en-US" sz="4000" b="1"/>
              <a:t>WPF Build Pipeline</a:t>
            </a:r>
          </a:p>
        </p:txBody>
      </p:sp>
      <p:sp>
        <p:nvSpPr>
          <p:cNvPr id="10" name="TextBox 9">
            <a:extLst>
              <a:ext uri="{FF2B5EF4-FFF2-40B4-BE49-F238E27FC236}">
                <a16:creationId xmlns:a16="http://schemas.microsoft.com/office/drawing/2014/main" id="{51454A65-FAD7-4D2E-A9ED-E1B02E564564}"/>
              </a:ext>
            </a:extLst>
          </p:cNvPr>
          <p:cNvSpPr txBox="1"/>
          <p:nvPr/>
        </p:nvSpPr>
        <p:spPr>
          <a:xfrm>
            <a:off x="-74840" y="1360300"/>
            <a:ext cx="12308404" cy="1292662"/>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When a WPF project is built, the combination of language-specific and WPF-specific targets are invoked. The process of executing these targets is called the build pipeline, and the key steps are illustrated by the following figure:</a:t>
            </a:r>
          </a:p>
        </p:txBody>
      </p:sp>
      <p:pic>
        <p:nvPicPr>
          <p:cNvPr id="2050" name="Picture 2" descr="WPF build process">
            <a:extLst>
              <a:ext uri="{FF2B5EF4-FFF2-40B4-BE49-F238E27FC236}">
                <a16:creationId xmlns:a16="http://schemas.microsoft.com/office/drawing/2014/main" id="{94C61040-04F8-4A7F-A781-1F35796C44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7324" y="2576947"/>
            <a:ext cx="5656121" cy="3869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0405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9535" y="2241458"/>
            <a:ext cx="9960077"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rPr>
              <a:t>Overview Windows Presentation Foundation (WPF)</a:t>
            </a:r>
            <a:endParaRPr lang="en-US" sz="4400" dirty="0">
              <a:solidFill>
                <a:schemeClr val="accent2"/>
              </a:solidFill>
            </a:endParaRPr>
          </a:p>
        </p:txBody>
      </p:sp>
    </p:spTree>
    <p:extLst>
      <p:ext uri="{BB962C8B-B14F-4D97-AF65-F5344CB8AC3E}">
        <p14:creationId xmlns:p14="http://schemas.microsoft.com/office/powerpoint/2010/main" val="25533934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1548" y="2241458"/>
            <a:ext cx="10215718"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fontScale="90000"/>
          </a:bodyPr>
          <a:lstStyle/>
          <a:p>
            <a:r>
              <a:rPr lang="en-US" altLang="ko-KR" sz="4400" b="1">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rPr>
              <a:t/>
            </a:r>
            <a:br>
              <a:rPr lang="en-US" altLang="ko-KR" sz="4400" b="1">
                <a:solidFill>
                  <a:schemeClr val="accent2"/>
                </a:solidFill>
                <a:latin typeface="Arial" panose="020B0604020202020204" pitchFamily="34" charset="0"/>
                <a:cs typeface="Arial" panose="020B0604020202020204" pitchFamily="34" charset="0"/>
              </a:rPr>
            </a:br>
            <a:r>
              <a:rPr lang="en-US" altLang="ko-KR" sz="4400" b="1">
                <a:solidFill>
                  <a:schemeClr val="accent2"/>
                </a:solidFill>
                <a:latin typeface="Arial" panose="020B0604020202020204" pitchFamily="34" charset="0"/>
                <a:cs typeface="Arial" panose="020B0604020202020204" pitchFamily="34" charset="0"/>
              </a:rPr>
              <a:t>eXtensible Application Markup Language</a:t>
            </a:r>
            <a:br>
              <a:rPr lang="en-US" altLang="ko-KR" sz="4400" b="1">
                <a:solidFill>
                  <a:schemeClr val="accent2"/>
                </a:solidFill>
                <a:latin typeface="Arial" panose="020B0604020202020204" pitchFamily="34" charset="0"/>
                <a:cs typeface="Arial" panose="020B0604020202020204" pitchFamily="34" charset="0"/>
              </a:rPr>
            </a:br>
            <a:r>
              <a:rPr lang="en-US" altLang="ko-KR" sz="4400" b="1">
                <a:solidFill>
                  <a:schemeClr val="accent2"/>
                </a:solidFill>
                <a:latin typeface="Arial" panose="020B0604020202020204" pitchFamily="34" charset="0"/>
                <a:cs typeface="Arial" panose="020B0604020202020204" pitchFamily="34" charset="0"/>
              </a:rPr>
              <a:t>(XAML)</a:t>
            </a:r>
            <a:endParaRPr lang="en-US" sz="4400" dirty="0">
              <a:solidFill>
                <a:schemeClr val="accent2"/>
              </a:solidFill>
            </a:endParaRPr>
          </a:p>
        </p:txBody>
      </p:sp>
    </p:spTree>
    <p:extLst>
      <p:ext uri="{BB962C8B-B14F-4D97-AF65-F5344CB8AC3E}">
        <p14:creationId xmlns:p14="http://schemas.microsoft.com/office/powerpoint/2010/main" val="1848039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31</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Understanding XAML</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3053" y="1380161"/>
            <a:ext cx="12255053" cy="5406608"/>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XAML is a declarative markup language. As applied to the .NET Core programming model, XAML simplifies creating a UI for a .NET Core app</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We can create visible UI elements in the declarative XAML markup, and then separate the UI definition from the run-time logic by using code-behind files that are joined to the markup through partial class definitions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XAML directly represents the instantiation of objects in a specific set of backing types defined in assemblies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XAML enables a workflow where separate parties can work on the UI and the logic of an app, using potentially different tools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When represented as text, XAML files are XML files that generally have the </a:t>
            </a:r>
            <a:r>
              <a:rPr lang="en-US" sz="2600" b="1">
                <a:solidFill>
                  <a:srgbClr val="111111"/>
                </a:solidFill>
                <a:latin typeface="+mj-lt"/>
              </a:rPr>
              <a:t>.xaml </a:t>
            </a:r>
            <a:r>
              <a:rPr lang="en-US" sz="2600">
                <a:solidFill>
                  <a:srgbClr val="111111"/>
                </a:solidFill>
                <a:latin typeface="+mj-lt"/>
              </a:rPr>
              <a:t>extension. The files can be encoded by any XML encoding, but encoding as UTF-8 is typical</a:t>
            </a:r>
            <a:endParaRPr lang="en-US" sz="2600" dirty="0">
              <a:solidFill>
                <a:srgbClr val="111111"/>
              </a:solidFill>
              <a:latin typeface="+mj-lt"/>
            </a:endParaRPr>
          </a:p>
        </p:txBody>
      </p:sp>
    </p:spTree>
    <p:extLst>
      <p:ext uri="{BB962C8B-B14F-4D97-AF65-F5344CB8AC3E}">
        <p14:creationId xmlns:p14="http://schemas.microsoft.com/office/powerpoint/2010/main" val="37925872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32</a:t>
            </a:fld>
            <a:endParaRPr lang="en-US" dirty="0"/>
          </a:p>
        </p:txBody>
      </p:sp>
      <p:sp>
        <p:nvSpPr>
          <p:cNvPr id="6" name="TextBox 5">
            <a:extLst>
              <a:ext uri="{FF2B5EF4-FFF2-40B4-BE49-F238E27FC236}">
                <a16:creationId xmlns:a16="http://schemas.microsoft.com/office/drawing/2014/main" id="{DC40B99B-89B9-4DBA-B286-85BE9A31140F}"/>
              </a:ext>
            </a:extLst>
          </p:cNvPr>
          <p:cNvSpPr txBox="1"/>
          <p:nvPr/>
        </p:nvSpPr>
        <p:spPr>
          <a:xfrm>
            <a:off x="-73444" y="1390552"/>
            <a:ext cx="12255053" cy="5170646"/>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500" b="1">
                <a:solidFill>
                  <a:srgbClr val="111111"/>
                </a:solidFill>
                <a:latin typeface="+mj-lt"/>
              </a:rPr>
              <a:t>UI and Business Logic Separation: </a:t>
            </a:r>
            <a:r>
              <a:rPr lang="en-US" sz="2500">
                <a:solidFill>
                  <a:srgbClr val="111111"/>
                </a:solidFill>
                <a:latin typeface="+mj-lt"/>
              </a:rPr>
              <a:t>This is one of the greatest benefits of XAML. It separates design and development from each other. This provides more collaboration and efficiency between developers and designers of an application</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500" b="1">
                <a:solidFill>
                  <a:srgbClr val="111111"/>
                </a:solidFill>
                <a:latin typeface="+mj-lt"/>
              </a:rPr>
              <a:t>High User Experience: </a:t>
            </a:r>
            <a:r>
              <a:rPr lang="en-US" sz="2500">
                <a:solidFill>
                  <a:srgbClr val="111111"/>
                </a:solidFill>
                <a:latin typeface="+mj-lt"/>
              </a:rPr>
              <a:t>XAML files are basically simple XML format files, so transferring user interfaces between platforms is easy. To design user interfaces using XAML is easier and also needs lesser code</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500" b="1">
                <a:solidFill>
                  <a:srgbClr val="111111"/>
                </a:solidFill>
                <a:latin typeface="+mj-lt"/>
              </a:rPr>
              <a:t>Easier Extension: </a:t>
            </a:r>
            <a:r>
              <a:rPr lang="en-US" sz="2500">
                <a:solidFill>
                  <a:srgbClr val="111111"/>
                </a:solidFill>
                <a:latin typeface="+mj-lt"/>
              </a:rPr>
              <a:t>In XAML, .NET classes are placed in a hierarchical manner, where each element is the equivalent of a Core Common Language Runtime (Core CLR) class. So, extension of the .NET classes will be easier</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500" b="1">
                <a:solidFill>
                  <a:srgbClr val="111111"/>
                </a:solidFill>
                <a:latin typeface="+mj-lt"/>
              </a:rPr>
              <a:t>Easier to implement Styles for UI: </a:t>
            </a:r>
            <a:r>
              <a:rPr lang="en-US" sz="2500"/>
              <a:t>XAML makes the development of any user interface much faster and easier. It provides features such as creating layout, applying styles, and templates for the UI application</a:t>
            </a:r>
            <a:endParaRPr lang="en-US" sz="2500" dirty="0">
              <a:solidFill>
                <a:srgbClr val="111111"/>
              </a:solidFill>
              <a:latin typeface="+mj-lt"/>
            </a:endParaRPr>
          </a:p>
        </p:txBody>
      </p:sp>
      <p:sp>
        <p:nvSpPr>
          <p:cNvPr id="8" name="Title 1">
            <a:extLst>
              <a:ext uri="{FF2B5EF4-FFF2-40B4-BE49-F238E27FC236}">
                <a16:creationId xmlns:a16="http://schemas.microsoft.com/office/drawing/2014/main" id="{070071AF-A828-47C8-A633-3FB3BAEDD769}"/>
              </a:ext>
            </a:extLst>
          </p:cNvPr>
          <p:cNvSpPr>
            <a:spLocks noGrp="1"/>
          </p:cNvSpPr>
          <p:nvPr>
            <p:ph type="title"/>
          </p:nvPr>
        </p:nvSpPr>
        <p:spPr>
          <a:xfrm>
            <a:off x="396764" y="720006"/>
            <a:ext cx="11154104" cy="575433"/>
          </a:xfrm>
        </p:spPr>
        <p:txBody>
          <a:bodyPr>
            <a:noAutofit/>
          </a:bodyPr>
          <a:lstStyle/>
          <a:p>
            <a:r>
              <a:rPr lang="en-US" sz="4000" b="1"/>
              <a:t>The Features of XAML</a:t>
            </a:r>
            <a:endParaRPr lang="en-US" sz="4000" b="1" dirty="0"/>
          </a:p>
        </p:txBody>
      </p:sp>
    </p:spTree>
    <p:extLst>
      <p:ext uri="{BB962C8B-B14F-4D97-AF65-F5344CB8AC3E}">
        <p14:creationId xmlns:p14="http://schemas.microsoft.com/office/powerpoint/2010/main" val="33972153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33</a:t>
            </a:fld>
            <a:endParaRPr lang="en-US" dirty="0"/>
          </a:p>
        </p:txBody>
      </p:sp>
      <p:sp>
        <p:nvSpPr>
          <p:cNvPr id="6" name="Title 1">
            <a:extLst>
              <a:ext uri="{FF2B5EF4-FFF2-40B4-BE49-F238E27FC236}">
                <a16:creationId xmlns:a16="http://schemas.microsoft.com/office/drawing/2014/main" id="{F30875C3-226D-4362-A38C-A155462B27BB}"/>
              </a:ext>
            </a:extLst>
          </p:cNvPr>
          <p:cNvSpPr>
            <a:spLocks noGrp="1"/>
          </p:cNvSpPr>
          <p:nvPr>
            <p:ph type="title"/>
          </p:nvPr>
        </p:nvSpPr>
        <p:spPr>
          <a:xfrm>
            <a:off x="396764" y="720006"/>
            <a:ext cx="11154104" cy="575433"/>
          </a:xfrm>
        </p:spPr>
        <p:txBody>
          <a:bodyPr>
            <a:noAutofit/>
          </a:bodyPr>
          <a:lstStyle/>
          <a:p>
            <a:r>
              <a:rPr lang="en-US" sz="4000" b="1"/>
              <a:t>Basic Structure of XAML</a:t>
            </a:r>
          </a:p>
        </p:txBody>
      </p:sp>
      <p:sp>
        <p:nvSpPr>
          <p:cNvPr id="8" name="TextBox 7">
            <a:extLst>
              <a:ext uri="{FF2B5EF4-FFF2-40B4-BE49-F238E27FC236}">
                <a16:creationId xmlns:a16="http://schemas.microsoft.com/office/drawing/2014/main" id="{28DD6B52-6FF9-428F-9FF9-E85FB1F9C4E7}"/>
              </a:ext>
            </a:extLst>
          </p:cNvPr>
          <p:cNvSpPr txBox="1"/>
          <p:nvPr/>
        </p:nvSpPr>
        <p:spPr>
          <a:xfrm>
            <a:off x="-62347" y="1550139"/>
            <a:ext cx="12254347" cy="2246769"/>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A WPF application contains windows or pages. A Window is a top-level window with the tag, whereas the Page is a browser-hosted page with the &lt;Page&gt; tag in a XAML file</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 Apart from Window and Page, XAML has ResourceDictionary and Application root elements for specifying the external dictionary and application definition</a:t>
            </a:r>
          </a:p>
        </p:txBody>
      </p:sp>
      <p:pic>
        <p:nvPicPr>
          <p:cNvPr id="17" name="Picture 16">
            <a:extLst>
              <a:ext uri="{FF2B5EF4-FFF2-40B4-BE49-F238E27FC236}">
                <a16:creationId xmlns:a16="http://schemas.microsoft.com/office/drawing/2014/main" id="{14078EC6-5555-46DE-A92F-F7A865AD3F3B}"/>
              </a:ext>
            </a:extLst>
          </p:cNvPr>
          <p:cNvPicPr>
            <a:picLocks noChangeAspect="1"/>
          </p:cNvPicPr>
          <p:nvPr/>
        </p:nvPicPr>
        <p:blipFill>
          <a:blip r:embed="rId3"/>
          <a:stretch>
            <a:fillRect/>
          </a:stretch>
        </p:blipFill>
        <p:spPr>
          <a:xfrm>
            <a:off x="1433512" y="3895983"/>
            <a:ext cx="9406062" cy="2419953"/>
          </a:xfrm>
          <a:prstGeom prst="rect">
            <a:avLst/>
          </a:prstGeom>
        </p:spPr>
      </p:pic>
    </p:spTree>
    <p:extLst>
      <p:ext uri="{BB962C8B-B14F-4D97-AF65-F5344CB8AC3E}">
        <p14:creationId xmlns:p14="http://schemas.microsoft.com/office/powerpoint/2010/main" val="16822130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34</a:t>
            </a:fld>
            <a:endParaRPr lang="en-US" dirty="0"/>
          </a:p>
        </p:txBody>
      </p:sp>
      <p:sp>
        <p:nvSpPr>
          <p:cNvPr id="5" name="Title 1">
            <a:extLst>
              <a:ext uri="{FF2B5EF4-FFF2-40B4-BE49-F238E27FC236}">
                <a16:creationId xmlns:a16="http://schemas.microsoft.com/office/drawing/2014/main" id="{B8895CFC-357B-4B02-8B4E-8F8ADAB879C1}"/>
              </a:ext>
            </a:extLst>
          </p:cNvPr>
          <p:cNvSpPr>
            <a:spLocks noGrp="1"/>
          </p:cNvSpPr>
          <p:nvPr>
            <p:ph type="title"/>
          </p:nvPr>
        </p:nvSpPr>
        <p:spPr>
          <a:xfrm>
            <a:off x="396764" y="720006"/>
            <a:ext cx="11154104" cy="575433"/>
          </a:xfrm>
        </p:spPr>
        <p:txBody>
          <a:bodyPr>
            <a:noAutofit/>
          </a:bodyPr>
          <a:lstStyle/>
          <a:p>
            <a:r>
              <a:rPr lang="en-US" sz="4000" b="1"/>
              <a:t>Basic Structure of XAML</a:t>
            </a:r>
          </a:p>
        </p:txBody>
      </p:sp>
      <p:sp>
        <p:nvSpPr>
          <p:cNvPr id="6" name="AutoShape 9">
            <a:extLst>
              <a:ext uri="{FF2B5EF4-FFF2-40B4-BE49-F238E27FC236}">
                <a16:creationId xmlns:a16="http://schemas.microsoft.com/office/drawing/2014/main" id="{B7D432E9-9C26-4F61-BD4A-CFF871FA3375}"/>
              </a:ext>
            </a:extLst>
          </p:cNvPr>
          <p:cNvSpPr>
            <a:spLocks noChangeArrowheads="1"/>
          </p:cNvSpPr>
          <p:nvPr/>
        </p:nvSpPr>
        <p:spPr bwMode="auto">
          <a:xfrm>
            <a:off x="8250382" y="1620307"/>
            <a:ext cx="3886201" cy="2141875"/>
          </a:xfrm>
          <a:prstGeom prst="roundRect">
            <a:avLst>
              <a:gd name="adj" fmla="val 7093"/>
            </a:avLst>
          </a:prstGeom>
          <a:solidFill>
            <a:schemeClr val="accent6">
              <a:lumMod val="40000"/>
              <a:lumOff val="60000"/>
            </a:schemeClr>
          </a:solidFill>
          <a:ln w="9525" algn="ctr">
            <a:solidFill>
              <a:srgbClr val="FF0000"/>
            </a:solidFill>
            <a:round/>
            <a:headEnd/>
            <a:tailEnd/>
          </a:ln>
          <a:effectLst>
            <a:outerShdw dist="35921" dir="2700000" algn="ctr" rotWithShape="0">
              <a:schemeClr val="bg2"/>
            </a:outerShdw>
          </a:effectLst>
        </p:spPr>
        <p:txBody>
          <a:bodyPr wrap="square" anchor="ctr">
            <a:spAutoFit/>
          </a:bodyPr>
          <a:lstStyle>
            <a:lvl1pPr algn="ctr" defTabSz="457200">
              <a:defRPr>
                <a:solidFill>
                  <a:schemeClr val="tx1"/>
                </a:solidFill>
                <a:latin typeface="Verdana" panose="020B0604030504040204" pitchFamily="34" charset="0"/>
              </a:defRPr>
            </a:lvl1pPr>
            <a:lvl2pPr marL="742950" indent="-285750" algn="ctr" defTabSz="457200">
              <a:defRPr>
                <a:solidFill>
                  <a:schemeClr val="tx1"/>
                </a:solidFill>
                <a:latin typeface="Verdana" panose="020B0604030504040204" pitchFamily="34" charset="0"/>
              </a:defRPr>
            </a:lvl2pPr>
            <a:lvl3pPr marL="1143000" indent="-228600" algn="ctr" defTabSz="457200">
              <a:defRPr>
                <a:solidFill>
                  <a:schemeClr val="tx1"/>
                </a:solidFill>
                <a:latin typeface="Verdana" panose="020B0604030504040204" pitchFamily="34" charset="0"/>
              </a:defRPr>
            </a:lvl3pPr>
            <a:lvl4pPr marL="1600200" indent="-228600" algn="ctr" defTabSz="457200">
              <a:defRPr>
                <a:solidFill>
                  <a:schemeClr val="tx1"/>
                </a:solidFill>
                <a:latin typeface="Verdana" panose="020B0604030504040204" pitchFamily="34" charset="0"/>
              </a:defRPr>
            </a:lvl4pPr>
            <a:lvl5pPr marL="2057400" indent="-228600" algn="ctr" defTabSz="457200">
              <a:defRPr>
                <a:solidFill>
                  <a:schemeClr val="tx1"/>
                </a:solidFill>
                <a:latin typeface="Verdana" panose="020B0604030504040204" pitchFamily="34" charset="0"/>
              </a:defRPr>
            </a:lvl5pPr>
            <a:lvl6pPr marL="2514600" indent="-228600" algn="ctr" defTabSz="457200" eaLnBrk="0" fontAlgn="base" hangingPunct="0">
              <a:spcBef>
                <a:spcPct val="0"/>
              </a:spcBef>
              <a:spcAft>
                <a:spcPct val="0"/>
              </a:spcAft>
              <a:defRPr>
                <a:solidFill>
                  <a:schemeClr val="tx1"/>
                </a:solidFill>
                <a:latin typeface="Verdana" panose="020B0604030504040204" pitchFamily="34" charset="0"/>
              </a:defRPr>
            </a:lvl6pPr>
            <a:lvl7pPr marL="2971800" indent="-228600" algn="ctr" defTabSz="457200" eaLnBrk="0" fontAlgn="base" hangingPunct="0">
              <a:spcBef>
                <a:spcPct val="0"/>
              </a:spcBef>
              <a:spcAft>
                <a:spcPct val="0"/>
              </a:spcAft>
              <a:defRPr>
                <a:solidFill>
                  <a:schemeClr val="tx1"/>
                </a:solidFill>
                <a:latin typeface="Verdana" panose="020B0604030504040204" pitchFamily="34" charset="0"/>
              </a:defRPr>
            </a:lvl7pPr>
            <a:lvl8pPr marL="3429000" indent="-228600" algn="ctr" defTabSz="457200" eaLnBrk="0" fontAlgn="base" hangingPunct="0">
              <a:spcBef>
                <a:spcPct val="0"/>
              </a:spcBef>
              <a:spcAft>
                <a:spcPct val="0"/>
              </a:spcAft>
              <a:defRPr>
                <a:solidFill>
                  <a:schemeClr val="tx1"/>
                </a:solidFill>
                <a:latin typeface="Verdana" panose="020B0604030504040204" pitchFamily="34" charset="0"/>
              </a:defRPr>
            </a:lvl8pPr>
            <a:lvl9pPr marL="3886200" indent="-228600" algn="ctr" defTabSz="457200" eaLnBrk="0" fontAlgn="base" hangingPunct="0">
              <a:spcBef>
                <a:spcPct val="0"/>
              </a:spcBef>
              <a:spcAft>
                <a:spcPct val="0"/>
              </a:spcAft>
              <a:defRPr>
                <a:solidFill>
                  <a:schemeClr val="tx1"/>
                </a:solidFill>
                <a:latin typeface="Verdana" panose="020B0604030504040204" pitchFamily="34" charset="0"/>
              </a:defRPr>
            </a:lvl9pPr>
          </a:lstStyle>
          <a:p>
            <a:pPr algn="l"/>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Window</a:t>
            </a:r>
            <a:r>
              <a:rPr lang="en-US" sz="1600">
                <a:solidFill>
                  <a:srgbClr val="FF0000"/>
                </a:solidFill>
                <a:latin typeface="Consolas" panose="020B0609020204030204" pitchFamily="49" charset="0"/>
              </a:rPr>
              <a:t> x</a:t>
            </a:r>
            <a:r>
              <a:rPr lang="en-US" sz="1600">
                <a:solidFill>
                  <a:srgbClr val="0000FF"/>
                </a:solidFill>
                <a:latin typeface="Consolas" panose="020B0609020204030204" pitchFamily="49" charset="0"/>
              </a:rPr>
              <a:t>:</a:t>
            </a:r>
            <a:r>
              <a:rPr lang="en-US" sz="1600">
                <a:solidFill>
                  <a:srgbClr val="FF0000"/>
                </a:solidFill>
                <a:latin typeface="Consolas" panose="020B0609020204030204" pitchFamily="49" charset="0"/>
              </a:rPr>
              <a:t>Class</a:t>
            </a:r>
            <a:r>
              <a:rPr lang="en-US" sz="1600">
                <a:solidFill>
                  <a:srgbClr val="0000FF"/>
                </a:solidFill>
                <a:latin typeface="Consolas" panose="020B0609020204030204" pitchFamily="49" charset="0"/>
              </a:rPr>
              <a:t>="MyWPFApp.MyWin"</a:t>
            </a:r>
            <a:endParaRPr lang="en-US" sz="1600">
              <a:solidFill>
                <a:srgbClr val="000000"/>
              </a:solidFill>
              <a:latin typeface="Consolas" panose="020B0609020204030204" pitchFamily="49" charset="0"/>
            </a:endParaRPr>
          </a:p>
          <a:p>
            <a:pPr algn="l"/>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xmlns</a:t>
            </a:r>
            <a:r>
              <a:rPr lang="en-US" sz="1600">
                <a:solidFill>
                  <a:srgbClr val="0000FF"/>
                </a:solidFill>
                <a:latin typeface="Consolas" panose="020B0609020204030204" pitchFamily="49" charset="0"/>
              </a:rPr>
              <a:t>=“…"</a:t>
            </a:r>
            <a:endParaRPr lang="en-US" sz="1600">
              <a:solidFill>
                <a:srgbClr val="000000"/>
              </a:solidFill>
              <a:latin typeface="Consolas" panose="020B0609020204030204" pitchFamily="49" charset="0"/>
            </a:endParaRPr>
          </a:p>
          <a:p>
            <a:pPr algn="l"/>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xmlns</a:t>
            </a:r>
            <a:r>
              <a:rPr lang="en-US" sz="1600">
                <a:solidFill>
                  <a:srgbClr val="0000FF"/>
                </a:solidFill>
                <a:latin typeface="Consolas" panose="020B0609020204030204" pitchFamily="49" charset="0"/>
              </a:rPr>
              <a:t>:</a:t>
            </a:r>
            <a:r>
              <a:rPr lang="en-US" sz="1600">
                <a:solidFill>
                  <a:srgbClr val="FF0000"/>
                </a:solidFill>
                <a:latin typeface="Consolas" panose="020B0609020204030204" pitchFamily="49" charset="0"/>
              </a:rPr>
              <a:t>x</a:t>
            </a:r>
            <a:r>
              <a:rPr lang="en-US" sz="1600">
                <a:solidFill>
                  <a:srgbClr val="0000FF"/>
                </a:solidFill>
                <a:latin typeface="Consolas" panose="020B0609020204030204" pitchFamily="49" charset="0"/>
              </a:rPr>
              <a:t>=“…"</a:t>
            </a:r>
            <a:r>
              <a:rPr lang="en-US" sz="1600">
                <a:solidFill>
                  <a:srgbClr val="000000"/>
                </a:solidFill>
                <a:latin typeface="Consolas" panose="020B0609020204030204" pitchFamily="49" charset="0"/>
              </a:rPr>
              <a:t>         </a:t>
            </a:r>
          </a:p>
          <a:p>
            <a:pPr algn="l"/>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Title</a:t>
            </a:r>
            <a:r>
              <a:rPr lang="en-US" sz="1600">
                <a:solidFill>
                  <a:srgbClr val="0000FF"/>
                </a:solidFill>
                <a:latin typeface="Consolas" panose="020B0609020204030204" pitchFamily="49" charset="0"/>
              </a:rPr>
              <a:t>="My Window"</a:t>
            </a:r>
            <a:r>
              <a:rPr lang="en-US" sz="1600">
                <a:solidFill>
                  <a:srgbClr val="FF0000"/>
                </a:solidFill>
                <a:latin typeface="Consolas" panose="020B0609020204030204" pitchFamily="49" charset="0"/>
              </a:rPr>
              <a:t> </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pPr algn="l"/>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Grid</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pPr algn="l"/>
            <a:r>
              <a:rPr lang="en-US" sz="1600">
                <a:solidFill>
                  <a:srgbClr val="000000"/>
                </a:solidFill>
                <a:latin typeface="Consolas" panose="020B0609020204030204" pitchFamily="49" charset="0"/>
              </a:rPr>
              <a:t>        </a:t>
            </a:r>
            <a:r>
              <a:rPr lang="en-US" sz="1600">
                <a:solidFill>
                  <a:srgbClr val="008000"/>
                </a:solidFill>
                <a:latin typeface="Consolas" panose="020B0609020204030204" pitchFamily="49" charset="0"/>
              </a:rPr>
              <a:t>&lt;!--.......--&gt;</a:t>
            </a:r>
            <a:endParaRPr lang="en-US" sz="1600">
              <a:solidFill>
                <a:srgbClr val="000000"/>
              </a:solidFill>
              <a:latin typeface="Consolas" panose="020B0609020204030204" pitchFamily="49" charset="0"/>
            </a:endParaRPr>
          </a:p>
          <a:p>
            <a:pPr algn="l"/>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Grid</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pPr algn="l"/>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Window</a:t>
            </a:r>
            <a:r>
              <a:rPr lang="en-US" sz="1600">
                <a:solidFill>
                  <a:srgbClr val="0000FF"/>
                </a:solidFill>
                <a:latin typeface="Consolas" panose="020B0609020204030204" pitchFamily="49" charset="0"/>
              </a:rPr>
              <a:t>&gt;</a:t>
            </a:r>
            <a:endParaRPr lang="en-US" altLang="en-US" sz="1600">
              <a:latin typeface="+mj-lt"/>
            </a:endParaRPr>
          </a:p>
        </p:txBody>
      </p:sp>
      <p:sp>
        <p:nvSpPr>
          <p:cNvPr id="7" name="TextBox 6">
            <a:extLst>
              <a:ext uri="{FF2B5EF4-FFF2-40B4-BE49-F238E27FC236}">
                <a16:creationId xmlns:a16="http://schemas.microsoft.com/office/drawing/2014/main" id="{97BA8F92-816A-4AF2-9F45-D4159DA6FA71}"/>
              </a:ext>
            </a:extLst>
          </p:cNvPr>
          <p:cNvSpPr txBox="1"/>
          <p:nvPr/>
        </p:nvSpPr>
        <p:spPr>
          <a:xfrm>
            <a:off x="-51955" y="1489058"/>
            <a:ext cx="8312728" cy="4878259"/>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300" b="1">
                <a:solidFill>
                  <a:srgbClr val="111111"/>
                </a:solidFill>
                <a:latin typeface="+mj-lt"/>
              </a:rPr>
              <a:t>Window</a:t>
            </a:r>
            <a:r>
              <a:rPr lang="en-US" sz="2300">
                <a:solidFill>
                  <a:srgbClr val="111111"/>
                </a:solidFill>
                <a:latin typeface="+mj-lt"/>
              </a:rPr>
              <a:t>: One of commonly used root element which contains other elements </a:t>
            </a:r>
          </a:p>
          <a:p>
            <a:pPr marL="342900" indent="-342900" algn="just">
              <a:buClr>
                <a:srgbClr val="973735"/>
              </a:buClr>
              <a:buSzPct val="50000"/>
              <a:buFont typeface="Wingdings" pitchFamily="2" charset="2"/>
              <a:buChar char="u"/>
              <a:tabLst>
                <a:tab pos="241300" algn="l"/>
              </a:tabLst>
              <a:defRPr/>
            </a:pPr>
            <a:r>
              <a:rPr lang="en-US" sz="2300" b="1">
                <a:solidFill>
                  <a:srgbClr val="111111"/>
                </a:solidFill>
                <a:latin typeface="+mj-lt"/>
              </a:rPr>
              <a:t>xmlns</a:t>
            </a:r>
            <a:r>
              <a:rPr lang="en-US" sz="2300">
                <a:solidFill>
                  <a:srgbClr val="111111"/>
                </a:solidFill>
                <a:latin typeface="+mj-lt"/>
              </a:rPr>
              <a:t>: Namespace declared specifically for WPF </a:t>
            </a:r>
          </a:p>
          <a:p>
            <a:pPr marL="342900" indent="-342900" algn="just">
              <a:buClr>
                <a:srgbClr val="973735"/>
              </a:buClr>
              <a:buSzPct val="50000"/>
              <a:buFont typeface="Wingdings" pitchFamily="2" charset="2"/>
              <a:buChar char="u"/>
              <a:tabLst>
                <a:tab pos="241300" algn="l"/>
              </a:tabLst>
              <a:defRPr/>
            </a:pPr>
            <a:r>
              <a:rPr lang="en-US" sz="2300" b="1">
                <a:solidFill>
                  <a:srgbClr val="111111"/>
                </a:solidFill>
                <a:latin typeface="+mj-lt"/>
              </a:rPr>
              <a:t>xmlns:x</a:t>
            </a:r>
            <a:r>
              <a:rPr lang="en-US" sz="2300">
                <a:solidFill>
                  <a:srgbClr val="111111"/>
                </a:solidFill>
                <a:latin typeface="+mj-lt"/>
              </a:rPr>
              <a:t>: Namespace with keywords and markup extensions in XAML. It includes mapping with the    x: prefix</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300">
                <a:solidFill>
                  <a:srgbClr val="111111"/>
                </a:solidFill>
                <a:latin typeface="+mj-lt"/>
              </a:rPr>
              <a:t>Some commonly used prefixes are as follows:</a:t>
            </a:r>
          </a:p>
          <a:p>
            <a:pPr marL="514350" indent="-230188" algn="just">
              <a:buClr>
                <a:srgbClr val="973735"/>
              </a:buClr>
              <a:buSzPct val="70000"/>
              <a:buFont typeface="Wingdings" panose="05000000000000000000" pitchFamily="2" charset="2"/>
              <a:buChar char="§"/>
              <a:defRPr/>
            </a:pPr>
            <a:r>
              <a:rPr lang="en-US" sz="2100" b="1"/>
              <a:t>x:Type </a:t>
            </a:r>
            <a:r>
              <a:rPr lang="en-US" sz="2100"/>
              <a:t>: To specify the type </a:t>
            </a:r>
          </a:p>
          <a:p>
            <a:pPr marL="514350" indent="-230188" algn="just">
              <a:buClr>
                <a:srgbClr val="973735"/>
              </a:buClr>
              <a:buSzPct val="70000"/>
              <a:buFont typeface="Wingdings" panose="05000000000000000000" pitchFamily="2" charset="2"/>
              <a:buChar char="§"/>
              <a:defRPr/>
            </a:pPr>
            <a:r>
              <a:rPr lang="en-US" sz="2100" b="1"/>
              <a:t>x:Null</a:t>
            </a:r>
            <a:r>
              <a:rPr lang="en-US" sz="2100"/>
              <a:t>: To assign a null value</a:t>
            </a:r>
          </a:p>
          <a:p>
            <a:pPr marL="514350" indent="-230188" algn="just">
              <a:buClr>
                <a:srgbClr val="973735"/>
              </a:buClr>
              <a:buSzPct val="70000"/>
              <a:buFont typeface="Wingdings" panose="05000000000000000000" pitchFamily="2" charset="2"/>
              <a:buChar char="§"/>
              <a:defRPr/>
            </a:pPr>
            <a:r>
              <a:rPr lang="en-US" sz="2100" b="1"/>
              <a:t>x:Class</a:t>
            </a:r>
            <a:r>
              <a:rPr lang="en-US" sz="2100"/>
              <a:t>: Specifies the related code-behind file. Here, </a:t>
            </a:r>
            <a:r>
              <a:rPr lang="en-US" sz="2100">
                <a:solidFill>
                  <a:srgbClr val="0000FF"/>
                </a:solidFill>
                <a:latin typeface="+mj-lt"/>
              </a:rPr>
              <a:t>MyWPFApp</a:t>
            </a:r>
            <a:r>
              <a:rPr lang="en-US" sz="2100"/>
              <a:t> is the name of an application and </a:t>
            </a:r>
            <a:r>
              <a:rPr lang="en-US" sz="2100">
                <a:solidFill>
                  <a:srgbClr val="0000FF"/>
                </a:solidFill>
                <a:latin typeface="+mj-lt"/>
              </a:rPr>
              <a:t>MyWin</a:t>
            </a:r>
            <a:r>
              <a:rPr lang="en-US" sz="2100"/>
              <a:t> is the name of the class that binds the XAML file with the related codebehind file </a:t>
            </a:r>
          </a:p>
          <a:p>
            <a:pPr marL="514350" indent="-230188" algn="just">
              <a:buClr>
                <a:srgbClr val="973735"/>
              </a:buClr>
              <a:buSzPct val="70000"/>
              <a:buFont typeface="Wingdings" panose="05000000000000000000" pitchFamily="2" charset="2"/>
              <a:buChar char="§"/>
              <a:defRPr/>
            </a:pPr>
            <a:r>
              <a:rPr lang="en-US" sz="2100" b="1"/>
              <a:t>Title</a:t>
            </a:r>
            <a:r>
              <a:rPr lang="en-US" sz="2100"/>
              <a:t>: The title of the window </a:t>
            </a:r>
          </a:p>
          <a:p>
            <a:pPr marL="514350" indent="-230188" algn="just">
              <a:buClr>
                <a:srgbClr val="973735"/>
              </a:buClr>
              <a:buSzPct val="70000"/>
              <a:buFont typeface="Wingdings" panose="05000000000000000000" pitchFamily="2" charset="2"/>
              <a:buChar char="§"/>
              <a:defRPr/>
            </a:pPr>
            <a:r>
              <a:rPr lang="en-US" sz="2100" b="1"/>
              <a:t>Grid</a:t>
            </a:r>
            <a:r>
              <a:rPr lang="en-US" sz="2100"/>
              <a:t>: Displays tabular data in a row and column format</a:t>
            </a:r>
          </a:p>
        </p:txBody>
      </p:sp>
    </p:spTree>
    <p:extLst>
      <p:ext uri="{BB962C8B-B14F-4D97-AF65-F5344CB8AC3E}">
        <p14:creationId xmlns:p14="http://schemas.microsoft.com/office/powerpoint/2010/main" val="8428339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35</a:t>
            </a:fld>
            <a:endParaRPr lang="en-US" dirty="0"/>
          </a:p>
        </p:txBody>
      </p:sp>
      <p:sp>
        <p:nvSpPr>
          <p:cNvPr id="5" name="Title 1">
            <a:extLst>
              <a:ext uri="{FF2B5EF4-FFF2-40B4-BE49-F238E27FC236}">
                <a16:creationId xmlns:a16="http://schemas.microsoft.com/office/drawing/2014/main" id="{B8895CFC-357B-4B02-8B4E-8F8ADAB879C1}"/>
              </a:ext>
            </a:extLst>
          </p:cNvPr>
          <p:cNvSpPr>
            <a:spLocks noGrp="1"/>
          </p:cNvSpPr>
          <p:nvPr>
            <p:ph type="title"/>
          </p:nvPr>
        </p:nvSpPr>
        <p:spPr>
          <a:xfrm>
            <a:off x="396764" y="720006"/>
            <a:ext cx="11154104" cy="575433"/>
          </a:xfrm>
        </p:spPr>
        <p:txBody>
          <a:bodyPr>
            <a:noAutofit/>
          </a:bodyPr>
          <a:lstStyle/>
          <a:p>
            <a:r>
              <a:rPr lang="en-US" sz="4000" b="1"/>
              <a:t>Attributes in XAML</a:t>
            </a:r>
          </a:p>
        </p:txBody>
      </p:sp>
      <p:sp>
        <p:nvSpPr>
          <p:cNvPr id="7" name="TextBox 6">
            <a:extLst>
              <a:ext uri="{FF2B5EF4-FFF2-40B4-BE49-F238E27FC236}">
                <a16:creationId xmlns:a16="http://schemas.microsoft.com/office/drawing/2014/main" id="{97BA8F92-816A-4AF2-9F45-D4159DA6FA71}"/>
              </a:ext>
            </a:extLst>
          </p:cNvPr>
          <p:cNvSpPr txBox="1"/>
          <p:nvPr/>
        </p:nvSpPr>
        <p:spPr>
          <a:xfrm>
            <a:off x="-20783" y="1489058"/>
            <a:ext cx="11866419" cy="2954655"/>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attribute element assigns the names for an event or value to the property</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attribute is mentioned using attribute name, an assignment operator, and the value of the attribute in quotation marks (“”)</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attributes are of two types</a:t>
            </a:r>
          </a:p>
          <a:p>
            <a:pPr marL="514350" indent="-230188" algn="just">
              <a:spcBef>
                <a:spcPts val="600"/>
              </a:spcBef>
              <a:spcAft>
                <a:spcPts val="600"/>
              </a:spcAft>
              <a:buClr>
                <a:srgbClr val="973735"/>
              </a:buClr>
              <a:buSzPct val="70000"/>
              <a:buFont typeface="Wingdings" panose="05000000000000000000" pitchFamily="2" charset="2"/>
              <a:buChar char="§"/>
              <a:tabLst>
                <a:tab pos="241300" algn="l"/>
              </a:tabLst>
              <a:defRPr/>
            </a:pPr>
            <a:r>
              <a:rPr lang="en-US" sz="2100"/>
              <a:t>Property Attribute which defines properties for the element </a:t>
            </a:r>
          </a:p>
          <a:p>
            <a:pPr marL="514350" indent="-230188" algn="just">
              <a:spcBef>
                <a:spcPts val="600"/>
              </a:spcBef>
              <a:spcAft>
                <a:spcPts val="600"/>
              </a:spcAft>
              <a:buClr>
                <a:srgbClr val="973735"/>
              </a:buClr>
              <a:buSzPct val="70000"/>
              <a:buFont typeface="Wingdings" panose="05000000000000000000" pitchFamily="2" charset="2"/>
              <a:buChar char="§"/>
              <a:tabLst>
                <a:tab pos="241300" algn="l"/>
              </a:tabLst>
              <a:defRPr/>
            </a:pPr>
            <a:r>
              <a:rPr lang="en-US" sz="2100"/>
              <a:t>Event Attribute which specifies handler for the element</a:t>
            </a:r>
          </a:p>
        </p:txBody>
      </p:sp>
      <p:sp>
        <p:nvSpPr>
          <p:cNvPr id="9" name="Text Box 4">
            <a:extLst>
              <a:ext uri="{FF2B5EF4-FFF2-40B4-BE49-F238E27FC236}">
                <a16:creationId xmlns:a16="http://schemas.microsoft.com/office/drawing/2014/main" id="{4C2F2F86-675D-4BDD-9C66-8D41F81F561A}"/>
              </a:ext>
            </a:extLst>
          </p:cNvPr>
          <p:cNvSpPr txBox="1">
            <a:spLocks noChangeArrowheads="1"/>
          </p:cNvSpPr>
          <p:nvPr/>
        </p:nvSpPr>
        <p:spPr bwMode="auto">
          <a:xfrm>
            <a:off x="997527" y="4745130"/>
            <a:ext cx="2213264" cy="446276"/>
          </a:xfrm>
          <a:prstGeom prst="rect">
            <a:avLst/>
          </a:prstGeom>
          <a:solidFill>
            <a:srgbClr val="00B050"/>
          </a:solidFill>
          <a:ln>
            <a:solidFill>
              <a:srgbClr val="FFFF00"/>
            </a:solidFill>
          </a:ln>
        </p:spPr>
        <p:txBody>
          <a:bodyPr wrap="square">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6pPr>
            <a:lvl7pPr marL="29718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7pPr>
            <a:lvl8pPr marL="34290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8pPr>
            <a:lvl9pPr marL="38862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9pPr>
          </a:lstStyle>
          <a:p>
            <a:pPr algn="ctr" eaLnBrk="1" hangingPunct="1">
              <a:lnSpc>
                <a:spcPct val="100000"/>
              </a:lnSpc>
            </a:pPr>
            <a:r>
              <a:rPr lang="en-US" altLang="en-US" sz="2300">
                <a:solidFill>
                  <a:schemeClr val="bg1"/>
                </a:solidFill>
                <a:latin typeface="+mj-lt"/>
              </a:rPr>
              <a:t>Syntax</a:t>
            </a:r>
          </a:p>
        </p:txBody>
      </p:sp>
      <p:sp>
        <p:nvSpPr>
          <p:cNvPr id="10" name="Text Box 6">
            <a:extLst>
              <a:ext uri="{FF2B5EF4-FFF2-40B4-BE49-F238E27FC236}">
                <a16:creationId xmlns:a16="http://schemas.microsoft.com/office/drawing/2014/main" id="{18220C79-D9E1-4DEE-B47D-AD34A8C94673}"/>
              </a:ext>
            </a:extLst>
          </p:cNvPr>
          <p:cNvSpPr txBox="1">
            <a:spLocks noChangeArrowheads="1"/>
          </p:cNvSpPr>
          <p:nvPr/>
        </p:nvSpPr>
        <p:spPr bwMode="auto">
          <a:xfrm>
            <a:off x="3311234" y="4746368"/>
            <a:ext cx="7848602" cy="446276"/>
          </a:xfrm>
          <a:prstGeom prst="rect">
            <a:avLst/>
          </a:prstGeom>
          <a:solidFill>
            <a:schemeClr val="accent6">
              <a:lumMod val="40000"/>
              <a:lumOff val="60000"/>
              <a:alpha val="39999"/>
            </a:schemeClr>
          </a:solidFill>
          <a:ln w="12700" algn="ctr">
            <a:solidFill>
              <a:schemeClr val="tx1"/>
            </a:solidFill>
            <a:miter lim="800000"/>
            <a:headEnd/>
            <a:tailEnd/>
          </a:ln>
        </p:spPr>
        <p:txBody>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6pPr>
            <a:lvl7pPr marL="29718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7pPr>
            <a:lvl8pPr marL="34290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8pPr>
            <a:lvl9pPr marL="38862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9pPr>
          </a:lstStyle>
          <a:p>
            <a:pPr eaLnBrk="1" hangingPunct="1"/>
            <a:r>
              <a:rPr lang="en-US" altLang="en-US" sz="2300">
                <a:latin typeface="+mj-lt"/>
              </a:rPr>
              <a:t>&lt;...attribute_name="value"...&gt;</a:t>
            </a:r>
          </a:p>
        </p:txBody>
      </p:sp>
      <p:sp>
        <p:nvSpPr>
          <p:cNvPr id="12" name="TextBox 11">
            <a:extLst>
              <a:ext uri="{FF2B5EF4-FFF2-40B4-BE49-F238E27FC236}">
                <a16:creationId xmlns:a16="http://schemas.microsoft.com/office/drawing/2014/main" id="{5E8521CB-60B0-4B91-B7B0-ADB387A19229}"/>
              </a:ext>
            </a:extLst>
          </p:cNvPr>
          <p:cNvSpPr txBox="1"/>
          <p:nvPr/>
        </p:nvSpPr>
        <p:spPr>
          <a:xfrm>
            <a:off x="997527" y="5675143"/>
            <a:ext cx="10162309" cy="400110"/>
          </a:xfrm>
          <a:prstGeom prst="rect">
            <a:avLst/>
          </a:prstGeom>
          <a:noFill/>
          <a:ln w="19050">
            <a:solidFill>
              <a:srgbClr val="FF0000"/>
            </a:solidFill>
          </a:ln>
        </p:spPr>
        <p:txBody>
          <a:bodyPr wrap="square">
            <a:spAutoFit/>
          </a:bodyPr>
          <a:lstStyle/>
          <a:p>
            <a:r>
              <a:rPr lang="en-US" sz="2000" b="0" i="0">
                <a:solidFill>
                  <a:srgbClr val="0101FD"/>
                </a:solidFill>
                <a:effectLst/>
                <a:latin typeface="Consolas" panose="020B0609020204030204" pitchFamily="49" charset="0"/>
              </a:rPr>
              <a:t>&lt;Button </a:t>
            </a:r>
            <a:r>
              <a:rPr lang="en-US" sz="2000" b="0" i="0">
                <a:solidFill>
                  <a:srgbClr val="0451A5"/>
                </a:solidFill>
                <a:effectLst/>
                <a:latin typeface="Consolas" panose="020B0609020204030204" pitchFamily="49" charset="0"/>
              </a:rPr>
              <a:t>Background</a:t>
            </a:r>
            <a:r>
              <a:rPr lang="en-US" sz="2000" b="0" i="0">
                <a:solidFill>
                  <a:srgbClr val="0101FD"/>
                </a:solidFill>
                <a:effectLst/>
                <a:latin typeface="Consolas" panose="020B0609020204030204" pitchFamily="49" charset="0"/>
              </a:rPr>
              <a:t>=</a:t>
            </a:r>
            <a:r>
              <a:rPr lang="en-US" sz="2000" b="0" i="0">
                <a:solidFill>
                  <a:srgbClr val="A31515"/>
                </a:solidFill>
                <a:effectLst/>
                <a:latin typeface="Consolas" panose="020B0609020204030204" pitchFamily="49" charset="0"/>
              </a:rPr>
              <a:t>"Blue"</a:t>
            </a:r>
            <a:r>
              <a:rPr lang="en-US" sz="2000" b="0" i="0">
                <a:solidFill>
                  <a:srgbClr val="0101FD"/>
                </a:solidFill>
                <a:effectLst/>
                <a:latin typeface="Consolas" panose="020B0609020204030204" pitchFamily="49" charset="0"/>
              </a:rPr>
              <a:t> </a:t>
            </a:r>
            <a:r>
              <a:rPr lang="en-US" sz="2000" b="0" i="0">
                <a:solidFill>
                  <a:srgbClr val="0451A5"/>
                </a:solidFill>
                <a:effectLst/>
                <a:latin typeface="Consolas" panose="020B0609020204030204" pitchFamily="49" charset="0"/>
              </a:rPr>
              <a:t>Foreground</a:t>
            </a:r>
            <a:r>
              <a:rPr lang="en-US" sz="2000" b="0" i="0">
                <a:solidFill>
                  <a:srgbClr val="0101FD"/>
                </a:solidFill>
                <a:effectLst/>
                <a:latin typeface="Consolas" panose="020B0609020204030204" pitchFamily="49" charset="0"/>
              </a:rPr>
              <a:t>=</a:t>
            </a:r>
            <a:r>
              <a:rPr lang="en-US" sz="2000" b="0" i="0">
                <a:solidFill>
                  <a:srgbClr val="A31515"/>
                </a:solidFill>
                <a:effectLst/>
                <a:latin typeface="Consolas" panose="020B0609020204030204" pitchFamily="49" charset="0"/>
              </a:rPr>
              <a:t>"Red"</a:t>
            </a:r>
            <a:r>
              <a:rPr lang="en-US" sz="2000" b="0" i="0">
                <a:solidFill>
                  <a:srgbClr val="0101FD"/>
                </a:solidFill>
                <a:effectLst/>
                <a:latin typeface="Consolas" panose="020B0609020204030204" pitchFamily="49" charset="0"/>
              </a:rPr>
              <a:t> </a:t>
            </a:r>
            <a:r>
              <a:rPr lang="en-US" sz="2000" b="0" i="0">
                <a:solidFill>
                  <a:srgbClr val="0451A5"/>
                </a:solidFill>
                <a:effectLst/>
                <a:latin typeface="Consolas" panose="020B0609020204030204" pitchFamily="49" charset="0"/>
              </a:rPr>
              <a:t>Content</a:t>
            </a:r>
            <a:r>
              <a:rPr lang="en-US" sz="2000" b="0" i="0">
                <a:solidFill>
                  <a:srgbClr val="0101FD"/>
                </a:solidFill>
                <a:effectLst/>
                <a:latin typeface="Consolas" panose="020B0609020204030204" pitchFamily="49" charset="0"/>
              </a:rPr>
              <a:t>=</a:t>
            </a:r>
            <a:r>
              <a:rPr lang="en-US" sz="2000" b="0" i="0">
                <a:solidFill>
                  <a:srgbClr val="A31515"/>
                </a:solidFill>
                <a:effectLst/>
                <a:latin typeface="Consolas" panose="020B0609020204030204" pitchFamily="49" charset="0"/>
              </a:rPr>
              <a:t>"This is a button"</a:t>
            </a:r>
            <a:r>
              <a:rPr lang="en-US" sz="2000" b="0" i="0">
                <a:solidFill>
                  <a:srgbClr val="0101FD"/>
                </a:solidFill>
                <a:effectLst/>
                <a:latin typeface="Consolas" panose="020B0609020204030204" pitchFamily="49" charset="0"/>
              </a:rPr>
              <a:t>/&gt;</a:t>
            </a:r>
            <a:endParaRPr lang="en-US" sz="2000">
              <a:latin typeface="Consolas" panose="020B0609020204030204" pitchFamily="49" charset="0"/>
            </a:endParaRPr>
          </a:p>
        </p:txBody>
      </p:sp>
    </p:spTree>
    <p:extLst>
      <p:ext uri="{BB962C8B-B14F-4D97-AF65-F5344CB8AC3E}">
        <p14:creationId xmlns:p14="http://schemas.microsoft.com/office/powerpoint/2010/main" val="8960926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36</a:t>
            </a:fld>
            <a:endParaRPr lang="en-US" dirty="0"/>
          </a:p>
        </p:txBody>
      </p:sp>
      <p:sp>
        <p:nvSpPr>
          <p:cNvPr id="5" name="Title 1">
            <a:extLst>
              <a:ext uri="{FF2B5EF4-FFF2-40B4-BE49-F238E27FC236}">
                <a16:creationId xmlns:a16="http://schemas.microsoft.com/office/drawing/2014/main" id="{B8895CFC-357B-4B02-8B4E-8F8ADAB879C1}"/>
              </a:ext>
            </a:extLst>
          </p:cNvPr>
          <p:cNvSpPr>
            <a:spLocks noGrp="1"/>
          </p:cNvSpPr>
          <p:nvPr>
            <p:ph type="title"/>
          </p:nvPr>
        </p:nvSpPr>
        <p:spPr>
          <a:xfrm>
            <a:off x="396764" y="720006"/>
            <a:ext cx="11154104" cy="575433"/>
          </a:xfrm>
        </p:spPr>
        <p:txBody>
          <a:bodyPr>
            <a:noAutofit/>
          </a:bodyPr>
          <a:lstStyle/>
          <a:p>
            <a:r>
              <a:rPr lang="en-US" sz="4000" b="1"/>
              <a:t>Elements in XAML</a:t>
            </a:r>
          </a:p>
        </p:txBody>
      </p:sp>
      <p:sp>
        <p:nvSpPr>
          <p:cNvPr id="6" name="Rectangle 3">
            <a:extLst>
              <a:ext uri="{FF2B5EF4-FFF2-40B4-BE49-F238E27FC236}">
                <a16:creationId xmlns:a16="http://schemas.microsoft.com/office/drawing/2014/main" id="{F19648DB-3248-4BD9-A7B7-9E4407723C57}"/>
              </a:ext>
            </a:extLst>
          </p:cNvPr>
          <p:cNvSpPr>
            <a:spLocks noChangeArrowheads="1"/>
          </p:cNvSpPr>
          <p:nvPr/>
        </p:nvSpPr>
        <p:spPr bwMode="auto">
          <a:xfrm>
            <a:off x="-66394" y="1365838"/>
            <a:ext cx="12279176" cy="1999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400">
                <a:solidFill>
                  <a:schemeClr val="tx1"/>
                </a:solidFill>
                <a:latin typeface="Courier New" panose="02070309020205020404" pitchFamily="49" charset="0"/>
              </a:defRPr>
            </a:lvl1pPr>
            <a:lvl2pPr marL="914400" indent="-45720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6pPr>
            <a:lvl7pPr marL="29718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7pPr>
            <a:lvl8pPr marL="34290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8pPr>
            <a:lvl9pPr marL="38862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9pPr>
          </a:lstStyle>
          <a:p>
            <a:pPr algn="just" eaLnBrk="1" hangingPunct="1">
              <a:spcBef>
                <a:spcPts val="300"/>
              </a:spcBef>
              <a:spcAft>
                <a:spcPts val="300"/>
              </a:spcAft>
              <a:buClr>
                <a:srgbClr val="973735"/>
              </a:buClr>
              <a:buSzPct val="50000"/>
              <a:buFont typeface="Wingdings" pitchFamily="2" charset="2"/>
              <a:buChar char="u"/>
              <a:tabLst>
                <a:tab pos="241300" algn="l"/>
              </a:tabLst>
              <a:defRPr/>
            </a:pPr>
            <a:r>
              <a:rPr lang="en-US" altLang="en-US" sz="2600">
                <a:solidFill>
                  <a:srgbClr val="111111"/>
                </a:solidFill>
                <a:latin typeface="+mj-lt"/>
              </a:rPr>
              <a:t>An XAML element instantiates a Core Common Language Runtime (Core CLR) class. The syntax of declaring elements is the same as element syntax of markup languages such as HTML,  included tw</a:t>
            </a:r>
            <a:r>
              <a:rPr lang="en-US" altLang="en-US" sz="2600">
                <a:latin typeface="+mj-lt"/>
              </a:rPr>
              <a:t>o types: </a:t>
            </a:r>
          </a:p>
          <a:p>
            <a:pPr marL="514350" lvl="1" indent="-230188" algn="just" eaLnBrk="1" hangingPunct="1">
              <a:spcBef>
                <a:spcPts val="300"/>
              </a:spcBef>
              <a:spcAft>
                <a:spcPts val="300"/>
              </a:spcAft>
              <a:buClr>
                <a:srgbClr val="973735"/>
              </a:buClr>
              <a:buSzPct val="70000"/>
              <a:buFont typeface="Wingdings" panose="05000000000000000000" pitchFamily="2" charset="2"/>
              <a:buChar char="§"/>
              <a:tabLst>
                <a:tab pos="241300" algn="l"/>
              </a:tabLst>
              <a:defRPr/>
            </a:pPr>
            <a:r>
              <a:rPr lang="en-US" altLang="en-US" sz="2300">
                <a:latin typeface="+mn-lt"/>
              </a:rPr>
              <a:t>Property element: enables to assign other element as a value of a property</a:t>
            </a:r>
          </a:p>
          <a:p>
            <a:pPr marL="514350" lvl="1" indent="-230188" algn="just" eaLnBrk="1" hangingPunct="1">
              <a:spcBef>
                <a:spcPts val="300"/>
              </a:spcBef>
              <a:spcAft>
                <a:spcPts val="300"/>
              </a:spcAft>
              <a:buClr>
                <a:srgbClr val="973735"/>
              </a:buClr>
              <a:buSzPct val="70000"/>
              <a:buFont typeface="Wingdings" panose="05000000000000000000" pitchFamily="2" charset="2"/>
              <a:buChar char="§"/>
              <a:tabLst>
                <a:tab pos="241300" algn="l"/>
              </a:tabLst>
              <a:defRPr/>
            </a:pPr>
            <a:r>
              <a:rPr lang="en-US" altLang="en-US" sz="2300">
                <a:latin typeface="+mn-lt"/>
              </a:rPr>
              <a:t>Event element: handles an event of the control</a:t>
            </a:r>
          </a:p>
          <a:p>
            <a:pPr eaLnBrk="1" hangingPunct="1">
              <a:spcBef>
                <a:spcPts val="300"/>
              </a:spcBef>
              <a:spcAft>
                <a:spcPts val="300"/>
              </a:spcAft>
              <a:buClr>
                <a:srgbClr val="004E4C"/>
              </a:buClr>
              <a:buSzPct val="50000"/>
              <a:buFont typeface="Wingdings" panose="05000000000000000000" pitchFamily="2" charset="2"/>
              <a:buChar char="u"/>
            </a:pPr>
            <a:endParaRPr lang="en-US" altLang="en-US" sz="2800">
              <a:latin typeface="Calibri" panose="020F0502020204030204" pitchFamily="34" charset="0"/>
            </a:endParaRPr>
          </a:p>
        </p:txBody>
      </p:sp>
      <p:sp>
        <p:nvSpPr>
          <p:cNvPr id="8" name="Text Box 4">
            <a:extLst>
              <a:ext uri="{FF2B5EF4-FFF2-40B4-BE49-F238E27FC236}">
                <a16:creationId xmlns:a16="http://schemas.microsoft.com/office/drawing/2014/main" id="{8D91B607-28F0-4FFD-B997-78142D7A0B72}"/>
              </a:ext>
            </a:extLst>
          </p:cNvPr>
          <p:cNvSpPr txBox="1">
            <a:spLocks noChangeArrowheads="1"/>
          </p:cNvSpPr>
          <p:nvPr/>
        </p:nvSpPr>
        <p:spPr bwMode="auto">
          <a:xfrm>
            <a:off x="664279" y="3437167"/>
            <a:ext cx="3429000" cy="400050"/>
          </a:xfrm>
          <a:prstGeom prst="rect">
            <a:avLst/>
          </a:prstGeom>
          <a:solidFill>
            <a:srgbClr val="00B050"/>
          </a:solidFill>
          <a:ln>
            <a:solidFill>
              <a:srgbClr val="FFFF00"/>
            </a:solidFill>
          </a:ln>
        </p:spPr>
        <p:txBody>
          <a:bodyP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6pPr>
            <a:lvl7pPr marL="29718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7pPr>
            <a:lvl8pPr marL="34290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8pPr>
            <a:lvl9pPr marL="38862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9pPr>
          </a:lstStyle>
          <a:p>
            <a:pPr algn="ctr" eaLnBrk="1" hangingPunct="1">
              <a:lnSpc>
                <a:spcPct val="100000"/>
              </a:lnSpc>
            </a:pPr>
            <a:r>
              <a:rPr lang="en-US" altLang="en-US" sz="2000">
                <a:solidFill>
                  <a:schemeClr val="bg1"/>
                </a:solidFill>
                <a:latin typeface="Tahoma" panose="020B0604030504040204" pitchFamily="34" charset="0"/>
              </a:rPr>
              <a:t>Syntax – Property Element</a:t>
            </a:r>
          </a:p>
        </p:txBody>
      </p:sp>
      <p:sp>
        <p:nvSpPr>
          <p:cNvPr id="9" name="Text Box 6">
            <a:extLst>
              <a:ext uri="{FF2B5EF4-FFF2-40B4-BE49-F238E27FC236}">
                <a16:creationId xmlns:a16="http://schemas.microsoft.com/office/drawing/2014/main" id="{77908CA9-6AE7-4BD9-A837-DAD8E29B1A9F}"/>
              </a:ext>
            </a:extLst>
          </p:cNvPr>
          <p:cNvSpPr txBox="1">
            <a:spLocks noChangeArrowheads="1"/>
          </p:cNvSpPr>
          <p:nvPr/>
        </p:nvSpPr>
        <p:spPr bwMode="auto">
          <a:xfrm>
            <a:off x="4100946" y="3447558"/>
            <a:ext cx="7360229" cy="381000"/>
          </a:xfrm>
          <a:prstGeom prst="rect">
            <a:avLst/>
          </a:prstGeom>
          <a:solidFill>
            <a:schemeClr val="accent6">
              <a:lumMod val="40000"/>
              <a:lumOff val="60000"/>
              <a:alpha val="39999"/>
            </a:schemeClr>
          </a:solidFill>
          <a:ln w="12700" algn="ctr">
            <a:solidFill>
              <a:schemeClr val="tx1"/>
            </a:solidFill>
            <a:miter lim="800000"/>
            <a:headEnd/>
            <a:tailEnd/>
          </a:ln>
        </p:spPr>
        <p:txBody>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6pPr>
            <a:lvl7pPr marL="29718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7pPr>
            <a:lvl8pPr marL="34290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8pPr>
            <a:lvl9pPr marL="38862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9pPr>
          </a:lstStyle>
          <a:p>
            <a:pPr eaLnBrk="1" hangingPunct="1"/>
            <a:r>
              <a:rPr lang="en-US" altLang="en-US" sz="2000">
                <a:latin typeface="+mj-lt"/>
              </a:rPr>
              <a:t>&lt;typeName.propertyName&gt;...&lt;/typeName.propertyName &gt;</a:t>
            </a:r>
          </a:p>
        </p:txBody>
      </p:sp>
      <p:sp>
        <p:nvSpPr>
          <p:cNvPr id="10" name="Text Box 4">
            <a:extLst>
              <a:ext uri="{FF2B5EF4-FFF2-40B4-BE49-F238E27FC236}">
                <a16:creationId xmlns:a16="http://schemas.microsoft.com/office/drawing/2014/main" id="{8545712A-1D15-4CF2-90D2-4D7B22DE677A}"/>
              </a:ext>
            </a:extLst>
          </p:cNvPr>
          <p:cNvSpPr txBox="1">
            <a:spLocks noChangeArrowheads="1"/>
          </p:cNvSpPr>
          <p:nvPr/>
        </p:nvSpPr>
        <p:spPr bwMode="auto">
          <a:xfrm>
            <a:off x="661557" y="5081299"/>
            <a:ext cx="3431722" cy="400050"/>
          </a:xfrm>
          <a:prstGeom prst="rect">
            <a:avLst/>
          </a:prstGeom>
          <a:solidFill>
            <a:srgbClr val="00B050"/>
          </a:solidFill>
          <a:ln>
            <a:solidFill>
              <a:srgbClr val="FFFF00"/>
            </a:solidFill>
          </a:ln>
        </p:spPr>
        <p:txBody>
          <a:bodyPr wrap="square">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6pPr>
            <a:lvl7pPr marL="29718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7pPr>
            <a:lvl8pPr marL="34290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8pPr>
            <a:lvl9pPr marL="38862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9pPr>
          </a:lstStyle>
          <a:p>
            <a:pPr algn="ctr" eaLnBrk="1" hangingPunct="1">
              <a:lnSpc>
                <a:spcPct val="100000"/>
              </a:lnSpc>
            </a:pPr>
            <a:r>
              <a:rPr lang="en-US" altLang="en-US" sz="2000">
                <a:solidFill>
                  <a:schemeClr val="bg1"/>
                </a:solidFill>
                <a:latin typeface="+mj-lt"/>
              </a:rPr>
              <a:t>Syntax – Event Element</a:t>
            </a:r>
          </a:p>
        </p:txBody>
      </p:sp>
      <p:sp>
        <p:nvSpPr>
          <p:cNvPr id="11" name="Text Box 6">
            <a:extLst>
              <a:ext uri="{FF2B5EF4-FFF2-40B4-BE49-F238E27FC236}">
                <a16:creationId xmlns:a16="http://schemas.microsoft.com/office/drawing/2014/main" id="{ADB1F238-F8CB-4B6F-9134-BC4CD30DC62E}"/>
              </a:ext>
            </a:extLst>
          </p:cNvPr>
          <p:cNvSpPr txBox="1">
            <a:spLocks noChangeArrowheads="1"/>
          </p:cNvSpPr>
          <p:nvPr/>
        </p:nvSpPr>
        <p:spPr bwMode="auto">
          <a:xfrm>
            <a:off x="4094018" y="5072011"/>
            <a:ext cx="7335984" cy="400050"/>
          </a:xfrm>
          <a:prstGeom prst="rect">
            <a:avLst/>
          </a:prstGeom>
          <a:solidFill>
            <a:schemeClr val="accent6">
              <a:lumMod val="40000"/>
              <a:lumOff val="60000"/>
              <a:alpha val="39999"/>
            </a:schemeClr>
          </a:solidFill>
          <a:ln w="12700" algn="ctr">
            <a:solidFill>
              <a:schemeClr val="tx1"/>
            </a:solidFill>
            <a:miter lim="800000"/>
            <a:headEnd/>
            <a:tailEnd/>
          </a:ln>
        </p:spPr>
        <p:txBody>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6pPr>
            <a:lvl7pPr marL="29718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7pPr>
            <a:lvl8pPr marL="34290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8pPr>
            <a:lvl9pPr marL="38862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9pPr>
          </a:lstStyle>
          <a:p>
            <a:pPr eaLnBrk="1" hangingPunct="1"/>
            <a:r>
              <a:rPr lang="en-US" altLang="en-US" sz="2000">
                <a:latin typeface="+mj-lt"/>
              </a:rPr>
              <a:t>&lt;typeName event="event handler"&gt;...&lt;/ typeName&gt;</a:t>
            </a:r>
          </a:p>
        </p:txBody>
      </p:sp>
      <p:sp>
        <p:nvSpPr>
          <p:cNvPr id="12" name="TextBox 11">
            <a:extLst>
              <a:ext uri="{FF2B5EF4-FFF2-40B4-BE49-F238E27FC236}">
                <a16:creationId xmlns:a16="http://schemas.microsoft.com/office/drawing/2014/main" id="{EF47D3F5-0507-4213-A2DC-171F06863DDA}"/>
              </a:ext>
            </a:extLst>
          </p:cNvPr>
          <p:cNvSpPr txBox="1"/>
          <p:nvPr/>
        </p:nvSpPr>
        <p:spPr>
          <a:xfrm>
            <a:off x="1205346" y="3859571"/>
            <a:ext cx="9611591" cy="1200329"/>
          </a:xfrm>
          <a:prstGeom prst="rect">
            <a:avLst/>
          </a:prstGeom>
          <a:noFill/>
          <a:ln w="19050">
            <a:solidFill>
              <a:srgbClr val="FF0000"/>
            </a:solidFill>
          </a:ln>
        </p:spPr>
        <p:txBody>
          <a:bodyPr wrap="square">
            <a:spAutoFit/>
          </a:bodyPr>
          <a:lstStyle/>
          <a:p>
            <a:r>
              <a:rPr lang="en-US" b="0" i="0">
                <a:solidFill>
                  <a:srgbClr val="0101FD"/>
                </a:solidFill>
                <a:effectLst/>
                <a:latin typeface="Consolas" panose="020B0609020204030204" pitchFamily="49" charset="0"/>
              </a:rPr>
              <a:t>&lt;Button&gt;</a:t>
            </a:r>
            <a:r>
              <a:rPr lang="en-US" b="0" i="0">
                <a:solidFill>
                  <a:srgbClr val="171717"/>
                </a:solidFill>
                <a:effectLst/>
                <a:latin typeface="Consolas" panose="020B0609020204030204" pitchFamily="49" charset="0"/>
              </a:rPr>
              <a:t> </a:t>
            </a:r>
          </a:p>
          <a:p>
            <a:r>
              <a:rPr lang="en-US">
                <a:solidFill>
                  <a:srgbClr val="171717"/>
                </a:solidFill>
                <a:latin typeface="Consolas" panose="020B0609020204030204" pitchFamily="49" charset="0"/>
              </a:rPr>
              <a:t>   </a:t>
            </a:r>
            <a:r>
              <a:rPr lang="en-US" b="0" i="0">
                <a:solidFill>
                  <a:srgbClr val="0101FD"/>
                </a:solidFill>
                <a:effectLst/>
                <a:latin typeface="Consolas" panose="020B0609020204030204" pitchFamily="49" charset="0"/>
              </a:rPr>
              <a:t>&lt;</a:t>
            </a:r>
            <a:r>
              <a:rPr lang="en-US" b="0" i="1">
                <a:solidFill>
                  <a:srgbClr val="0101FD"/>
                </a:solidFill>
                <a:effectLst/>
                <a:latin typeface="Consolas" panose="020B0609020204030204" pitchFamily="49" charset="0"/>
              </a:rPr>
              <a:t>Button.Foreground</a:t>
            </a:r>
            <a:r>
              <a:rPr lang="en-US" b="0" i="0">
                <a:solidFill>
                  <a:srgbClr val="0101FD"/>
                </a:solidFill>
                <a:effectLst/>
                <a:latin typeface="Consolas" panose="020B0609020204030204" pitchFamily="49" charset="0"/>
              </a:rPr>
              <a:t>&gt;</a:t>
            </a:r>
            <a:r>
              <a:rPr lang="en-US" b="0" i="0">
                <a:solidFill>
                  <a:srgbClr val="171717"/>
                </a:solidFill>
                <a:effectLst/>
                <a:latin typeface="Consolas" panose="020B0609020204030204" pitchFamily="49" charset="0"/>
              </a:rPr>
              <a:t> </a:t>
            </a:r>
            <a:r>
              <a:rPr lang="en-US" b="0" i="0">
                <a:solidFill>
                  <a:srgbClr val="0101FD"/>
                </a:solidFill>
                <a:effectLst/>
                <a:latin typeface="Consolas" panose="020B0609020204030204" pitchFamily="49" charset="0"/>
              </a:rPr>
              <a:t>&lt;SolidColorBrush </a:t>
            </a:r>
            <a:r>
              <a:rPr lang="en-US" b="0" i="0">
                <a:solidFill>
                  <a:srgbClr val="0451A5"/>
                </a:solidFill>
                <a:effectLst/>
                <a:latin typeface="Consolas" panose="020B0609020204030204" pitchFamily="49" charset="0"/>
              </a:rPr>
              <a:t>Color</a:t>
            </a:r>
            <a:r>
              <a:rPr lang="en-US" b="0" i="0">
                <a:solidFill>
                  <a:srgbClr val="0101FD"/>
                </a:solidFill>
                <a:effectLst/>
                <a:latin typeface="Consolas" panose="020B0609020204030204" pitchFamily="49" charset="0"/>
              </a:rPr>
              <a:t>=</a:t>
            </a:r>
            <a:r>
              <a:rPr lang="en-US" b="0" i="0">
                <a:solidFill>
                  <a:srgbClr val="A31515"/>
                </a:solidFill>
                <a:effectLst/>
                <a:latin typeface="Consolas" panose="020B0609020204030204" pitchFamily="49" charset="0"/>
              </a:rPr>
              <a:t>"Red"</a:t>
            </a:r>
            <a:r>
              <a:rPr lang="en-US" b="0" i="0">
                <a:solidFill>
                  <a:srgbClr val="0101FD"/>
                </a:solidFill>
                <a:effectLst/>
                <a:latin typeface="Consolas" panose="020B0609020204030204" pitchFamily="49" charset="0"/>
              </a:rPr>
              <a:t>/&gt;</a:t>
            </a:r>
            <a:r>
              <a:rPr lang="en-US" b="0" i="0">
                <a:solidFill>
                  <a:srgbClr val="171717"/>
                </a:solidFill>
                <a:effectLst/>
                <a:latin typeface="Consolas" panose="020B0609020204030204" pitchFamily="49" charset="0"/>
              </a:rPr>
              <a:t> </a:t>
            </a:r>
            <a:r>
              <a:rPr lang="en-US" b="0" i="0">
                <a:solidFill>
                  <a:srgbClr val="0101FD"/>
                </a:solidFill>
                <a:effectLst/>
                <a:latin typeface="Consolas" panose="020B0609020204030204" pitchFamily="49" charset="0"/>
              </a:rPr>
              <a:t>&lt;/</a:t>
            </a:r>
            <a:r>
              <a:rPr lang="en-US" b="0" i="1">
                <a:solidFill>
                  <a:srgbClr val="0101FD"/>
                </a:solidFill>
                <a:effectLst/>
                <a:latin typeface="Consolas" panose="020B0609020204030204" pitchFamily="49" charset="0"/>
              </a:rPr>
              <a:t>Button.Foreground</a:t>
            </a:r>
            <a:r>
              <a:rPr lang="en-US" b="0" i="0">
                <a:solidFill>
                  <a:srgbClr val="0101FD"/>
                </a:solidFill>
                <a:effectLst/>
                <a:latin typeface="Consolas" panose="020B0609020204030204" pitchFamily="49" charset="0"/>
              </a:rPr>
              <a:t>&gt;</a:t>
            </a:r>
            <a:r>
              <a:rPr lang="en-US" b="0" i="0">
                <a:solidFill>
                  <a:srgbClr val="171717"/>
                </a:solidFill>
                <a:effectLst/>
                <a:latin typeface="Consolas" panose="020B0609020204030204" pitchFamily="49" charset="0"/>
              </a:rPr>
              <a:t>      </a:t>
            </a:r>
          </a:p>
          <a:p>
            <a:r>
              <a:rPr lang="en-US">
                <a:solidFill>
                  <a:srgbClr val="171717"/>
                </a:solidFill>
                <a:latin typeface="Consolas" panose="020B0609020204030204" pitchFamily="49" charset="0"/>
              </a:rPr>
              <a:t>   </a:t>
            </a:r>
            <a:r>
              <a:rPr lang="en-US" b="0" i="0">
                <a:solidFill>
                  <a:srgbClr val="0101FD"/>
                </a:solidFill>
                <a:effectLst/>
                <a:latin typeface="Consolas" panose="020B0609020204030204" pitchFamily="49" charset="0"/>
              </a:rPr>
              <a:t>&lt;</a:t>
            </a:r>
            <a:r>
              <a:rPr lang="en-US" b="0" i="1">
                <a:solidFill>
                  <a:srgbClr val="0101FD"/>
                </a:solidFill>
                <a:effectLst/>
                <a:latin typeface="Consolas" panose="020B0609020204030204" pitchFamily="49" charset="0"/>
              </a:rPr>
              <a:t>Button.Content</a:t>
            </a:r>
            <a:r>
              <a:rPr lang="en-US" b="0" i="0">
                <a:solidFill>
                  <a:srgbClr val="0101FD"/>
                </a:solidFill>
                <a:effectLst/>
                <a:latin typeface="Consolas" panose="020B0609020204030204" pitchFamily="49" charset="0"/>
              </a:rPr>
              <a:t>&gt;</a:t>
            </a:r>
            <a:r>
              <a:rPr lang="en-US" b="0" i="0">
                <a:solidFill>
                  <a:srgbClr val="171717"/>
                </a:solidFill>
                <a:effectLst/>
                <a:latin typeface="Consolas" panose="020B0609020204030204" pitchFamily="49" charset="0"/>
              </a:rPr>
              <a:t> This is a button </a:t>
            </a:r>
            <a:r>
              <a:rPr lang="en-US" b="0" i="0">
                <a:solidFill>
                  <a:srgbClr val="0101FD"/>
                </a:solidFill>
                <a:effectLst/>
                <a:latin typeface="Consolas" panose="020B0609020204030204" pitchFamily="49" charset="0"/>
              </a:rPr>
              <a:t>&lt;/</a:t>
            </a:r>
            <a:r>
              <a:rPr lang="en-US" i="1">
                <a:solidFill>
                  <a:srgbClr val="0101FD"/>
                </a:solidFill>
                <a:effectLst/>
                <a:latin typeface="Consolas" panose="020B0609020204030204" pitchFamily="49" charset="0"/>
              </a:rPr>
              <a:t>Button.Content</a:t>
            </a:r>
            <a:r>
              <a:rPr lang="en-US" b="0" i="0">
                <a:solidFill>
                  <a:srgbClr val="0101FD"/>
                </a:solidFill>
                <a:effectLst/>
                <a:latin typeface="Consolas" panose="020B0609020204030204" pitchFamily="49" charset="0"/>
              </a:rPr>
              <a:t>&gt;</a:t>
            </a:r>
            <a:r>
              <a:rPr lang="en-US" b="0" i="0">
                <a:solidFill>
                  <a:srgbClr val="171717"/>
                </a:solidFill>
                <a:effectLst/>
                <a:latin typeface="Consolas" panose="020B0609020204030204" pitchFamily="49" charset="0"/>
              </a:rPr>
              <a:t> </a:t>
            </a:r>
          </a:p>
          <a:p>
            <a:r>
              <a:rPr lang="en-US" b="0" i="0">
                <a:solidFill>
                  <a:srgbClr val="0101FD"/>
                </a:solidFill>
                <a:effectLst/>
                <a:latin typeface="Consolas" panose="020B0609020204030204" pitchFamily="49" charset="0"/>
              </a:rPr>
              <a:t>&lt;/Button&gt;</a:t>
            </a:r>
            <a:endParaRPr lang="en-US">
              <a:latin typeface="Consolas" panose="020B0609020204030204" pitchFamily="49" charset="0"/>
            </a:endParaRPr>
          </a:p>
        </p:txBody>
      </p:sp>
      <p:sp>
        <p:nvSpPr>
          <p:cNvPr id="14" name="TextBox 13">
            <a:extLst>
              <a:ext uri="{FF2B5EF4-FFF2-40B4-BE49-F238E27FC236}">
                <a16:creationId xmlns:a16="http://schemas.microsoft.com/office/drawing/2014/main" id="{1B35DB70-3987-481F-8E85-E49D1E0F46CF}"/>
              </a:ext>
            </a:extLst>
          </p:cNvPr>
          <p:cNvSpPr txBox="1"/>
          <p:nvPr/>
        </p:nvSpPr>
        <p:spPr>
          <a:xfrm>
            <a:off x="1194956" y="5517388"/>
            <a:ext cx="9621982" cy="923330"/>
          </a:xfrm>
          <a:prstGeom prst="rect">
            <a:avLst/>
          </a:prstGeom>
          <a:noFill/>
          <a:ln w="19050">
            <a:solidFill>
              <a:srgbClr val="FF0000"/>
            </a:solidFill>
          </a:ln>
        </p:spPr>
        <p:txBody>
          <a:bodyPr wrap="square">
            <a:spAutoFit/>
          </a:bodyPr>
          <a:lstStyle/>
          <a:p>
            <a:r>
              <a:rPr lang="en-US" b="0" i="0">
                <a:solidFill>
                  <a:srgbClr val="0101FD"/>
                </a:solidFill>
                <a:effectLst/>
                <a:latin typeface="Consolas" panose="020B0609020204030204" pitchFamily="49" charset="0"/>
              </a:rPr>
              <a:t>&lt;Page </a:t>
            </a:r>
            <a:r>
              <a:rPr lang="en-US" b="0" i="0">
                <a:solidFill>
                  <a:srgbClr val="0451A5"/>
                </a:solidFill>
                <a:effectLst/>
                <a:latin typeface="Consolas" panose="020B0609020204030204" pitchFamily="49" charset="0"/>
              </a:rPr>
              <a:t>xmlns</a:t>
            </a:r>
            <a:r>
              <a:rPr lang="en-US" b="0" i="0">
                <a:solidFill>
                  <a:srgbClr val="0101FD"/>
                </a:solidFill>
                <a:effectLst/>
                <a:latin typeface="Consolas" panose="020B0609020204030204" pitchFamily="49" charset="0"/>
              </a:rPr>
              <a:t>=</a:t>
            </a:r>
            <a:r>
              <a:rPr lang="en-US" b="0" i="0">
                <a:solidFill>
                  <a:srgbClr val="A31515"/>
                </a:solidFill>
                <a:effectLst/>
                <a:latin typeface="Consolas" panose="020B0609020204030204" pitchFamily="49" charset="0"/>
              </a:rPr>
              <a:t>“…"</a:t>
            </a:r>
            <a:r>
              <a:rPr lang="en-US" b="0" i="0">
                <a:solidFill>
                  <a:srgbClr val="0101FD"/>
                </a:solidFill>
                <a:effectLst/>
                <a:latin typeface="Consolas" panose="020B0609020204030204" pitchFamily="49" charset="0"/>
              </a:rPr>
              <a:t> </a:t>
            </a:r>
            <a:r>
              <a:rPr lang="en-US" b="0" i="0">
                <a:solidFill>
                  <a:srgbClr val="0451A5"/>
                </a:solidFill>
                <a:effectLst/>
                <a:latin typeface="Consolas" panose="020B0609020204030204" pitchFamily="49" charset="0"/>
              </a:rPr>
              <a:t>xmlns:x</a:t>
            </a:r>
            <a:r>
              <a:rPr lang="en-US" b="0" i="0">
                <a:solidFill>
                  <a:srgbClr val="0101FD"/>
                </a:solidFill>
                <a:effectLst/>
                <a:latin typeface="Consolas" panose="020B0609020204030204" pitchFamily="49" charset="0"/>
              </a:rPr>
              <a:t>=“</a:t>
            </a:r>
            <a:r>
              <a:rPr lang="en-US" b="0" i="0">
                <a:solidFill>
                  <a:srgbClr val="A31515"/>
                </a:solidFill>
                <a:effectLst/>
                <a:latin typeface="Consolas" panose="020B0609020204030204" pitchFamily="49" charset="0"/>
              </a:rPr>
              <a:t>…” </a:t>
            </a:r>
            <a:r>
              <a:rPr lang="en-US">
                <a:solidFill>
                  <a:srgbClr val="0451A5"/>
                </a:solidFill>
                <a:latin typeface="Consolas" panose="020B0609020204030204" pitchFamily="49" charset="0"/>
              </a:rPr>
              <a:t>x:</a:t>
            </a:r>
            <a:r>
              <a:rPr lang="en-US" b="0" i="0">
                <a:solidFill>
                  <a:srgbClr val="0451A5"/>
                </a:solidFill>
                <a:effectLst/>
                <a:latin typeface="Consolas" panose="020B0609020204030204" pitchFamily="49" charset="0"/>
              </a:rPr>
              <a:t>Class</a:t>
            </a:r>
            <a:r>
              <a:rPr lang="en-US" b="0" i="0">
                <a:solidFill>
                  <a:srgbClr val="0101FD"/>
                </a:solidFill>
                <a:effectLst/>
                <a:latin typeface="Consolas" panose="020B0609020204030204" pitchFamily="49" charset="0"/>
              </a:rPr>
              <a:t>=</a:t>
            </a:r>
            <a:r>
              <a:rPr lang="en-US" b="0" i="0">
                <a:solidFill>
                  <a:srgbClr val="A31515"/>
                </a:solidFill>
                <a:effectLst/>
                <a:latin typeface="Consolas" panose="020B0609020204030204" pitchFamily="49" charset="0"/>
              </a:rPr>
              <a:t>"ExampleNamespace.ExamplePage"</a:t>
            </a:r>
            <a:r>
              <a:rPr lang="en-US" b="0" i="0">
                <a:solidFill>
                  <a:srgbClr val="0101FD"/>
                </a:solidFill>
                <a:effectLst/>
                <a:latin typeface="Consolas" panose="020B0609020204030204" pitchFamily="49" charset="0"/>
              </a:rPr>
              <a:t>&gt;</a:t>
            </a:r>
            <a:r>
              <a:rPr lang="en-US" b="0" i="0">
                <a:solidFill>
                  <a:srgbClr val="171717"/>
                </a:solidFill>
                <a:effectLst/>
                <a:latin typeface="Consolas" panose="020B0609020204030204" pitchFamily="49" charset="0"/>
              </a:rPr>
              <a:t> </a:t>
            </a:r>
          </a:p>
          <a:p>
            <a:r>
              <a:rPr lang="en-US" b="0" i="0">
                <a:solidFill>
                  <a:srgbClr val="0101FD"/>
                </a:solidFill>
                <a:effectLst/>
                <a:latin typeface="Consolas" panose="020B0609020204030204" pitchFamily="49" charset="0"/>
              </a:rPr>
              <a:t>	&lt;Button </a:t>
            </a:r>
            <a:r>
              <a:rPr lang="en-US" b="1" i="1">
                <a:solidFill>
                  <a:srgbClr val="0451A5"/>
                </a:solidFill>
                <a:effectLst/>
                <a:latin typeface="Consolas" panose="020B0609020204030204" pitchFamily="49" charset="0"/>
              </a:rPr>
              <a:t>Click</a:t>
            </a:r>
            <a:r>
              <a:rPr lang="en-US" b="1" i="1">
                <a:solidFill>
                  <a:srgbClr val="0101FD"/>
                </a:solidFill>
                <a:effectLst/>
                <a:latin typeface="Consolas" panose="020B0609020204030204" pitchFamily="49" charset="0"/>
              </a:rPr>
              <a:t>=</a:t>
            </a:r>
            <a:r>
              <a:rPr lang="en-US" b="1" i="1">
                <a:solidFill>
                  <a:srgbClr val="A31515"/>
                </a:solidFill>
                <a:effectLst/>
                <a:latin typeface="Consolas" panose="020B0609020204030204" pitchFamily="49" charset="0"/>
              </a:rPr>
              <a:t>"Button_Click"</a:t>
            </a:r>
            <a:r>
              <a:rPr lang="en-US" b="1" i="1">
                <a:solidFill>
                  <a:srgbClr val="0101FD"/>
                </a:solidFill>
                <a:effectLst/>
                <a:latin typeface="Consolas" panose="020B0609020204030204" pitchFamily="49" charset="0"/>
              </a:rPr>
              <a:t> </a:t>
            </a:r>
            <a:r>
              <a:rPr lang="en-US" b="0" i="0">
                <a:solidFill>
                  <a:srgbClr val="0101FD"/>
                </a:solidFill>
                <a:effectLst/>
                <a:latin typeface="Consolas" panose="020B0609020204030204" pitchFamily="49" charset="0"/>
              </a:rPr>
              <a:t>&gt;</a:t>
            </a:r>
            <a:r>
              <a:rPr lang="en-US" b="0" i="0">
                <a:solidFill>
                  <a:srgbClr val="171717"/>
                </a:solidFill>
                <a:effectLst/>
                <a:latin typeface="Consolas" panose="020B0609020204030204" pitchFamily="49" charset="0"/>
              </a:rPr>
              <a:t>Click Me!</a:t>
            </a:r>
            <a:r>
              <a:rPr lang="en-US" b="0" i="0">
                <a:solidFill>
                  <a:srgbClr val="0101FD"/>
                </a:solidFill>
                <a:effectLst/>
                <a:latin typeface="Consolas" panose="020B0609020204030204" pitchFamily="49" charset="0"/>
              </a:rPr>
              <a:t>&lt;/Button&gt;</a:t>
            </a:r>
            <a:r>
              <a:rPr lang="en-US" b="0" i="0">
                <a:solidFill>
                  <a:srgbClr val="171717"/>
                </a:solidFill>
                <a:effectLst/>
                <a:latin typeface="Consolas" panose="020B0609020204030204" pitchFamily="49" charset="0"/>
              </a:rPr>
              <a:t> </a:t>
            </a:r>
          </a:p>
          <a:p>
            <a:r>
              <a:rPr lang="en-US" b="0" i="0">
                <a:solidFill>
                  <a:srgbClr val="0101FD"/>
                </a:solidFill>
                <a:effectLst/>
                <a:latin typeface="Consolas" panose="020B0609020204030204" pitchFamily="49" charset="0"/>
              </a:rPr>
              <a:t>&lt;/Page&gt;</a:t>
            </a:r>
            <a:endParaRPr lang="en-US">
              <a:latin typeface="Consolas" panose="020B0609020204030204" pitchFamily="49" charset="0"/>
            </a:endParaRPr>
          </a:p>
        </p:txBody>
      </p:sp>
    </p:spTree>
    <p:extLst>
      <p:ext uri="{BB962C8B-B14F-4D97-AF65-F5344CB8AC3E}">
        <p14:creationId xmlns:p14="http://schemas.microsoft.com/office/powerpoint/2010/main" val="23726549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C33902C-5E81-4056-8AFF-F6B74A9F2AE8}"/>
              </a:ext>
            </a:extLst>
          </p:cNvPr>
          <p:cNvSpPr>
            <a:spLocks noGrp="1"/>
          </p:cNvSpPr>
          <p:nvPr>
            <p:ph type="sldNum" sz="quarter" idx="12"/>
          </p:nvPr>
        </p:nvSpPr>
        <p:spPr/>
        <p:txBody>
          <a:bodyPr/>
          <a:lstStyle/>
          <a:p>
            <a:fld id="{CC0149FD-98BB-4821-915B-09C9BFE4B727}" type="slidenum">
              <a:rPr lang="en-US" smtClean="0">
                <a:latin typeface="+mj-lt"/>
              </a:rPr>
              <a:pPr/>
              <a:t>37</a:t>
            </a:fld>
            <a:endParaRPr lang="en-US" dirty="0">
              <a:latin typeface="+mj-lt"/>
            </a:endParaRPr>
          </a:p>
        </p:txBody>
      </p:sp>
      <p:sp>
        <p:nvSpPr>
          <p:cNvPr id="18" name="Title 1">
            <a:extLst>
              <a:ext uri="{FF2B5EF4-FFF2-40B4-BE49-F238E27FC236}">
                <a16:creationId xmlns:a16="http://schemas.microsoft.com/office/drawing/2014/main" id="{3ACDA97F-ACA1-40B6-A17D-BA8BC6F6BA4E}"/>
              </a:ext>
            </a:extLst>
          </p:cNvPr>
          <p:cNvSpPr>
            <a:spLocks noGrp="1"/>
          </p:cNvSpPr>
          <p:nvPr>
            <p:ph type="title"/>
          </p:nvPr>
        </p:nvSpPr>
        <p:spPr>
          <a:xfrm>
            <a:off x="396764" y="720006"/>
            <a:ext cx="7697754" cy="575433"/>
          </a:xfrm>
        </p:spPr>
        <p:txBody>
          <a:bodyPr>
            <a:noAutofit/>
          </a:bodyPr>
          <a:lstStyle/>
          <a:p>
            <a:r>
              <a:rPr lang="en-US" sz="4000" b="1"/>
              <a:t>Defining the Window and Page</a:t>
            </a:r>
          </a:p>
        </p:txBody>
      </p:sp>
      <p:pic>
        <p:nvPicPr>
          <p:cNvPr id="13" name="Picture 12">
            <a:extLst>
              <a:ext uri="{FF2B5EF4-FFF2-40B4-BE49-F238E27FC236}">
                <a16:creationId xmlns:a16="http://schemas.microsoft.com/office/drawing/2014/main" id="{9202875D-2AAA-486B-A8D0-EEF523D53939}"/>
              </a:ext>
            </a:extLst>
          </p:cNvPr>
          <p:cNvPicPr>
            <a:picLocks noChangeAspect="1"/>
          </p:cNvPicPr>
          <p:nvPr/>
        </p:nvPicPr>
        <p:blipFill>
          <a:blip r:embed="rId2"/>
          <a:stretch>
            <a:fillRect/>
          </a:stretch>
        </p:blipFill>
        <p:spPr>
          <a:xfrm>
            <a:off x="73602" y="4090320"/>
            <a:ext cx="6774007" cy="2338424"/>
          </a:xfrm>
          <a:prstGeom prst="rect">
            <a:avLst/>
          </a:prstGeom>
          <a:ln w="19050">
            <a:solidFill>
              <a:srgbClr val="FF0000"/>
            </a:solidFill>
          </a:ln>
        </p:spPr>
      </p:pic>
      <p:pic>
        <p:nvPicPr>
          <p:cNvPr id="15" name="Picture 14">
            <a:extLst>
              <a:ext uri="{FF2B5EF4-FFF2-40B4-BE49-F238E27FC236}">
                <a16:creationId xmlns:a16="http://schemas.microsoft.com/office/drawing/2014/main" id="{8C491FAE-40A1-44B1-93E7-1ACF43134369}"/>
              </a:ext>
            </a:extLst>
          </p:cNvPr>
          <p:cNvPicPr>
            <a:picLocks noChangeAspect="1"/>
          </p:cNvPicPr>
          <p:nvPr/>
        </p:nvPicPr>
        <p:blipFill>
          <a:blip r:embed="rId3"/>
          <a:stretch>
            <a:fillRect/>
          </a:stretch>
        </p:blipFill>
        <p:spPr>
          <a:xfrm>
            <a:off x="7688311" y="4090320"/>
            <a:ext cx="4423916" cy="2339955"/>
          </a:xfrm>
          <a:prstGeom prst="rect">
            <a:avLst/>
          </a:prstGeom>
        </p:spPr>
      </p:pic>
      <p:sp>
        <p:nvSpPr>
          <p:cNvPr id="31" name="Arrow: Right 30">
            <a:extLst>
              <a:ext uri="{FF2B5EF4-FFF2-40B4-BE49-F238E27FC236}">
                <a16:creationId xmlns:a16="http://schemas.microsoft.com/office/drawing/2014/main" id="{A9C54365-B98D-4BB0-9740-065B9E388977}"/>
              </a:ext>
            </a:extLst>
          </p:cNvPr>
          <p:cNvSpPr/>
          <p:nvPr/>
        </p:nvSpPr>
        <p:spPr>
          <a:xfrm>
            <a:off x="6847609" y="5413664"/>
            <a:ext cx="840702" cy="1974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a:extLst>
              <a:ext uri="{FF2B5EF4-FFF2-40B4-BE49-F238E27FC236}">
                <a16:creationId xmlns:a16="http://schemas.microsoft.com/office/drawing/2014/main" id="{9A11613B-793D-449E-8090-D533E2598FD6}"/>
              </a:ext>
            </a:extLst>
          </p:cNvPr>
          <p:cNvPicPr>
            <a:picLocks noChangeAspect="1"/>
          </p:cNvPicPr>
          <p:nvPr/>
        </p:nvPicPr>
        <p:blipFill>
          <a:blip r:embed="rId4"/>
          <a:stretch>
            <a:fillRect/>
          </a:stretch>
        </p:blipFill>
        <p:spPr>
          <a:xfrm>
            <a:off x="73602" y="1658016"/>
            <a:ext cx="6774007" cy="2209800"/>
          </a:xfrm>
          <a:prstGeom prst="rect">
            <a:avLst/>
          </a:prstGeom>
          <a:ln w="19050">
            <a:solidFill>
              <a:srgbClr val="FF0000"/>
            </a:solidFill>
          </a:ln>
        </p:spPr>
      </p:pic>
      <p:sp>
        <p:nvSpPr>
          <p:cNvPr id="38" name="Arrow: Right 37">
            <a:extLst>
              <a:ext uri="{FF2B5EF4-FFF2-40B4-BE49-F238E27FC236}">
                <a16:creationId xmlns:a16="http://schemas.microsoft.com/office/drawing/2014/main" id="{FC3C6835-66C7-4EE5-9FE9-68C4C3BBAE14}"/>
              </a:ext>
            </a:extLst>
          </p:cNvPr>
          <p:cNvSpPr/>
          <p:nvPr/>
        </p:nvSpPr>
        <p:spPr>
          <a:xfrm>
            <a:off x="6847609" y="2742573"/>
            <a:ext cx="840702" cy="1974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a:extLst>
              <a:ext uri="{FF2B5EF4-FFF2-40B4-BE49-F238E27FC236}">
                <a16:creationId xmlns:a16="http://schemas.microsoft.com/office/drawing/2014/main" id="{7E014EA6-B097-45F1-B117-D632A53EFF56}"/>
              </a:ext>
            </a:extLst>
          </p:cNvPr>
          <p:cNvPicPr>
            <a:picLocks noChangeAspect="1"/>
          </p:cNvPicPr>
          <p:nvPr/>
        </p:nvPicPr>
        <p:blipFill>
          <a:blip r:embed="rId5"/>
          <a:stretch>
            <a:fillRect/>
          </a:stretch>
        </p:blipFill>
        <p:spPr>
          <a:xfrm>
            <a:off x="7688310" y="1658016"/>
            <a:ext cx="4423915" cy="2209800"/>
          </a:xfrm>
          <a:prstGeom prst="rect">
            <a:avLst/>
          </a:prstGeom>
        </p:spPr>
      </p:pic>
    </p:spTree>
    <p:extLst>
      <p:ext uri="{BB962C8B-B14F-4D97-AF65-F5344CB8AC3E}">
        <p14:creationId xmlns:p14="http://schemas.microsoft.com/office/powerpoint/2010/main" val="39615838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81DB49-664A-40DC-B56A-1C0995C4DA5E}"/>
              </a:ext>
            </a:extLst>
          </p:cNvPr>
          <p:cNvSpPr>
            <a:spLocks noGrp="1"/>
          </p:cNvSpPr>
          <p:nvPr>
            <p:ph type="sldNum" sz="quarter" idx="12"/>
          </p:nvPr>
        </p:nvSpPr>
        <p:spPr/>
        <p:txBody>
          <a:bodyPr/>
          <a:lstStyle/>
          <a:p>
            <a:fld id="{CC0149FD-98BB-4821-915B-09C9BFE4B727}" type="slidenum">
              <a:rPr lang="en-US" smtClean="0"/>
              <a:pPr/>
              <a:t>38</a:t>
            </a:fld>
            <a:endParaRPr lang="en-US"/>
          </a:p>
        </p:txBody>
      </p:sp>
      <p:sp>
        <p:nvSpPr>
          <p:cNvPr id="7" name="Rectangle 1">
            <a:extLst>
              <a:ext uri="{FF2B5EF4-FFF2-40B4-BE49-F238E27FC236}">
                <a16:creationId xmlns:a16="http://schemas.microsoft.com/office/drawing/2014/main" id="{E41B1F29-1F06-4E2A-A459-67F7E44878AB}"/>
              </a:ext>
            </a:extLst>
          </p:cNvPr>
          <p:cNvSpPr>
            <a:spLocks noChangeArrowheads="1"/>
          </p:cNvSpPr>
          <p:nvPr/>
        </p:nvSpPr>
        <p:spPr bwMode="auto">
          <a:xfrm>
            <a:off x="-49753" y="1733101"/>
            <a:ext cx="7927289"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600">
                <a:latin typeface="+mj-lt"/>
              </a:rPr>
              <a:t>1.Create a WPF project named </a:t>
            </a:r>
            <a:r>
              <a:rPr lang="en-US" altLang="en-US" sz="2600" b="1">
                <a:latin typeface="+mj-lt"/>
              </a:rPr>
              <a:t>DemoWindowPage</a:t>
            </a:r>
          </a:p>
        </p:txBody>
      </p:sp>
      <p:sp>
        <p:nvSpPr>
          <p:cNvPr id="16" name="Rectangle 1">
            <a:extLst>
              <a:ext uri="{FF2B5EF4-FFF2-40B4-BE49-F238E27FC236}">
                <a16:creationId xmlns:a16="http://schemas.microsoft.com/office/drawing/2014/main" id="{AC980511-2C70-414C-8D64-63883C65679B}"/>
              </a:ext>
            </a:extLst>
          </p:cNvPr>
          <p:cNvSpPr>
            <a:spLocks noChangeArrowheads="1"/>
          </p:cNvSpPr>
          <p:nvPr/>
        </p:nvSpPr>
        <p:spPr bwMode="auto">
          <a:xfrm>
            <a:off x="-8189" y="3068872"/>
            <a:ext cx="7885725"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166688" marR="0" lvl="1" indent="-166688" algn="just" eaLnBrk="1" fontAlgn="base" hangingPunct="1">
              <a:spcBef>
                <a:spcPts val="600"/>
              </a:spcBef>
              <a:spcAft>
                <a:spcPct val="0"/>
              </a:spcAft>
              <a:buClr>
                <a:srgbClr val="973735"/>
              </a:buClr>
              <a:buSzPct val="50000"/>
              <a:tabLst>
                <a:tab pos="290513" algn="l"/>
                <a:tab pos="404813" algn="l"/>
              </a:tabLst>
              <a:defRPr/>
            </a:pPr>
            <a:r>
              <a:rPr lang="en-US" altLang="en-US" sz="2600">
                <a:latin typeface="+mj-lt"/>
              </a:rPr>
              <a:t>2.Right-click on project, select Add | Page (WPF)… and named </a:t>
            </a:r>
            <a:r>
              <a:rPr lang="en-US" altLang="en-US" sz="2600" b="1">
                <a:latin typeface="+mj-lt"/>
              </a:rPr>
              <a:t>Page_01.xaml</a:t>
            </a:r>
          </a:p>
        </p:txBody>
      </p:sp>
      <p:sp>
        <p:nvSpPr>
          <p:cNvPr id="24" name="Rectangle 1">
            <a:extLst>
              <a:ext uri="{FF2B5EF4-FFF2-40B4-BE49-F238E27FC236}">
                <a16:creationId xmlns:a16="http://schemas.microsoft.com/office/drawing/2014/main" id="{58F8CE8D-226E-4427-9CB8-6419AB05D5A7}"/>
              </a:ext>
            </a:extLst>
          </p:cNvPr>
          <p:cNvSpPr>
            <a:spLocks noChangeArrowheads="1"/>
          </p:cNvSpPr>
          <p:nvPr/>
        </p:nvSpPr>
        <p:spPr bwMode="auto">
          <a:xfrm>
            <a:off x="-8188" y="4521753"/>
            <a:ext cx="7885725"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166688" marR="0" lvl="1" indent="-166688" algn="just" eaLnBrk="1" fontAlgn="base" hangingPunct="1">
              <a:spcBef>
                <a:spcPts val="600"/>
              </a:spcBef>
              <a:spcAft>
                <a:spcPct val="0"/>
              </a:spcAft>
              <a:buClr>
                <a:srgbClr val="973735"/>
              </a:buClr>
              <a:buSzPct val="50000"/>
              <a:tabLst>
                <a:tab pos="290513" algn="l"/>
                <a:tab pos="404813" algn="l"/>
              </a:tabLst>
              <a:defRPr/>
            </a:pPr>
            <a:r>
              <a:rPr lang="en-US" altLang="en-US" sz="2600">
                <a:latin typeface="+mj-lt"/>
              </a:rPr>
              <a:t>3.Right-click on project, select Add | Page (WPF)… and named </a:t>
            </a:r>
            <a:r>
              <a:rPr lang="en-US" altLang="en-US" sz="2600" b="1">
                <a:latin typeface="+mj-lt"/>
              </a:rPr>
              <a:t>Page_02.xaml</a:t>
            </a:r>
          </a:p>
        </p:txBody>
      </p:sp>
      <p:cxnSp>
        <p:nvCxnSpPr>
          <p:cNvPr id="32" name="Straight Arrow Connector 31">
            <a:extLst>
              <a:ext uri="{FF2B5EF4-FFF2-40B4-BE49-F238E27FC236}">
                <a16:creationId xmlns:a16="http://schemas.microsoft.com/office/drawing/2014/main" id="{8CBC5580-349D-4C0B-8929-78F3683012D0}"/>
              </a:ext>
            </a:extLst>
          </p:cNvPr>
          <p:cNvCxnSpPr>
            <a:cxnSpLocks/>
          </p:cNvCxnSpPr>
          <p:nvPr/>
        </p:nvCxnSpPr>
        <p:spPr>
          <a:xfrm>
            <a:off x="6182591" y="2168923"/>
            <a:ext cx="2233925" cy="233627"/>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nvGrpSpPr>
          <p:cNvPr id="15" name="Group 14">
            <a:extLst>
              <a:ext uri="{FF2B5EF4-FFF2-40B4-BE49-F238E27FC236}">
                <a16:creationId xmlns:a16="http://schemas.microsoft.com/office/drawing/2014/main" id="{7AC0688C-C894-47C5-BD54-BBFEEAA9E5A8}"/>
              </a:ext>
            </a:extLst>
          </p:cNvPr>
          <p:cNvGrpSpPr/>
          <p:nvPr/>
        </p:nvGrpSpPr>
        <p:grpSpPr>
          <a:xfrm>
            <a:off x="8416516" y="2059309"/>
            <a:ext cx="3638046" cy="3832338"/>
            <a:chOff x="8416516" y="2443776"/>
            <a:chExt cx="3638046" cy="3567232"/>
          </a:xfrm>
        </p:grpSpPr>
        <p:pic>
          <p:nvPicPr>
            <p:cNvPr id="3" name="Picture 2">
              <a:extLst>
                <a:ext uri="{FF2B5EF4-FFF2-40B4-BE49-F238E27FC236}">
                  <a16:creationId xmlns:a16="http://schemas.microsoft.com/office/drawing/2014/main" id="{081E3D45-BE15-4B18-83B7-8136FCB483F7}"/>
                </a:ext>
              </a:extLst>
            </p:cNvPr>
            <p:cNvPicPr>
              <a:picLocks noChangeAspect="1"/>
            </p:cNvPicPr>
            <p:nvPr/>
          </p:nvPicPr>
          <p:blipFill>
            <a:blip r:embed="rId2"/>
            <a:stretch>
              <a:fillRect/>
            </a:stretch>
          </p:blipFill>
          <p:spPr>
            <a:xfrm>
              <a:off x="8416516" y="2509552"/>
              <a:ext cx="3636939" cy="3501456"/>
            </a:xfrm>
            <a:prstGeom prst="rect">
              <a:avLst/>
            </a:prstGeom>
          </p:spPr>
        </p:pic>
        <p:sp>
          <p:nvSpPr>
            <p:cNvPr id="31" name="Rectangle 30">
              <a:extLst>
                <a:ext uri="{FF2B5EF4-FFF2-40B4-BE49-F238E27FC236}">
                  <a16:creationId xmlns:a16="http://schemas.microsoft.com/office/drawing/2014/main" id="{D9B3BE9A-B86E-4A90-8437-2E06BE02342E}"/>
                </a:ext>
              </a:extLst>
            </p:cNvPr>
            <p:cNvSpPr/>
            <p:nvPr/>
          </p:nvSpPr>
          <p:spPr>
            <a:xfrm>
              <a:off x="8416516" y="2443776"/>
              <a:ext cx="3426991" cy="34459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BDA6D19-C9D8-457F-8280-724BEEBA2411}"/>
                </a:ext>
              </a:extLst>
            </p:cNvPr>
            <p:cNvSpPr/>
            <p:nvPr/>
          </p:nvSpPr>
          <p:spPr>
            <a:xfrm>
              <a:off x="8626464" y="4559136"/>
              <a:ext cx="3426991" cy="67622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0CE1B087-65C8-4CA3-8784-0D564476C580}"/>
                </a:ext>
              </a:extLst>
            </p:cNvPr>
            <p:cNvSpPr/>
            <p:nvPr/>
          </p:nvSpPr>
          <p:spPr>
            <a:xfrm>
              <a:off x="8627571" y="5293215"/>
              <a:ext cx="3426991" cy="67622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3" name="Straight Arrow Connector 42">
            <a:extLst>
              <a:ext uri="{FF2B5EF4-FFF2-40B4-BE49-F238E27FC236}">
                <a16:creationId xmlns:a16="http://schemas.microsoft.com/office/drawing/2014/main" id="{397D5EAE-CC64-4A71-AB61-75B4E46F5B3E}"/>
              </a:ext>
            </a:extLst>
          </p:cNvPr>
          <p:cNvCxnSpPr>
            <a:cxnSpLocks/>
          </p:cNvCxnSpPr>
          <p:nvPr/>
        </p:nvCxnSpPr>
        <p:spPr>
          <a:xfrm>
            <a:off x="4197927" y="3802742"/>
            <a:ext cx="4428537" cy="65270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45" name="Straight Arrow Connector 44">
            <a:extLst>
              <a:ext uri="{FF2B5EF4-FFF2-40B4-BE49-F238E27FC236}">
                <a16:creationId xmlns:a16="http://schemas.microsoft.com/office/drawing/2014/main" id="{61DEFA9B-C869-4C55-8DCD-6129E94E79ED}"/>
              </a:ext>
            </a:extLst>
          </p:cNvPr>
          <p:cNvCxnSpPr>
            <a:cxnSpLocks/>
          </p:cNvCxnSpPr>
          <p:nvPr/>
        </p:nvCxnSpPr>
        <p:spPr>
          <a:xfrm>
            <a:off x="4270664" y="5235366"/>
            <a:ext cx="4355800" cy="59208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52" name="TextBox 51">
            <a:extLst>
              <a:ext uri="{FF2B5EF4-FFF2-40B4-BE49-F238E27FC236}">
                <a16:creationId xmlns:a16="http://schemas.microsoft.com/office/drawing/2014/main" id="{C9BCC3EE-AE7A-4048-BA9C-CB6042D3EBD2}"/>
              </a:ext>
            </a:extLst>
          </p:cNvPr>
          <p:cNvSpPr txBox="1"/>
          <p:nvPr/>
        </p:nvSpPr>
        <p:spPr>
          <a:xfrm>
            <a:off x="224409" y="712992"/>
            <a:ext cx="11018554" cy="646331"/>
          </a:xfrm>
          <a:prstGeom prst="rect">
            <a:avLst/>
          </a:prstGeom>
          <a:noFill/>
        </p:spPr>
        <p:txBody>
          <a:bodyPr wrap="square">
            <a:spAutoFit/>
          </a:bodyPr>
          <a:lstStyle/>
          <a:p>
            <a:pPr>
              <a:lnSpc>
                <a:spcPct val="90000"/>
              </a:lnSpc>
              <a:spcBef>
                <a:spcPct val="0"/>
              </a:spcBef>
            </a:pPr>
            <a:r>
              <a:rPr lang="en-US" altLang="ko-KR" sz="4000" b="1">
                <a:latin typeface="+mj-lt"/>
                <a:ea typeface="+mj-ea"/>
                <a:cs typeface="+mj-cs"/>
              </a:rPr>
              <a:t>Demo Create Window and Page</a:t>
            </a:r>
            <a:endParaRPr lang="en-US" sz="4000" b="1">
              <a:latin typeface="+mj-lt"/>
              <a:ea typeface="+mj-ea"/>
              <a:cs typeface="+mj-cs"/>
            </a:endParaRPr>
          </a:p>
        </p:txBody>
      </p:sp>
    </p:spTree>
    <p:extLst>
      <p:ext uri="{BB962C8B-B14F-4D97-AF65-F5344CB8AC3E}">
        <p14:creationId xmlns:p14="http://schemas.microsoft.com/office/powerpoint/2010/main" val="27535326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81DB49-664A-40DC-B56A-1C0995C4DA5E}"/>
              </a:ext>
            </a:extLst>
          </p:cNvPr>
          <p:cNvSpPr>
            <a:spLocks noGrp="1"/>
          </p:cNvSpPr>
          <p:nvPr>
            <p:ph type="sldNum" sz="quarter" idx="12"/>
          </p:nvPr>
        </p:nvSpPr>
        <p:spPr/>
        <p:txBody>
          <a:bodyPr/>
          <a:lstStyle/>
          <a:p>
            <a:fld id="{CC0149FD-98BB-4821-915B-09C9BFE4B727}" type="slidenum">
              <a:rPr lang="en-US" smtClean="0"/>
              <a:pPr/>
              <a:t>39</a:t>
            </a:fld>
            <a:endParaRPr lang="en-US"/>
          </a:p>
        </p:txBody>
      </p:sp>
      <p:sp>
        <p:nvSpPr>
          <p:cNvPr id="7" name="Rectangle 1">
            <a:extLst>
              <a:ext uri="{FF2B5EF4-FFF2-40B4-BE49-F238E27FC236}">
                <a16:creationId xmlns:a16="http://schemas.microsoft.com/office/drawing/2014/main" id="{E41B1F29-1F06-4E2A-A459-67F7E44878AB}"/>
              </a:ext>
            </a:extLst>
          </p:cNvPr>
          <p:cNvSpPr>
            <a:spLocks noChangeArrowheads="1"/>
          </p:cNvSpPr>
          <p:nvPr/>
        </p:nvSpPr>
        <p:spPr bwMode="auto">
          <a:xfrm>
            <a:off x="233017" y="816413"/>
            <a:ext cx="920192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600">
                <a:latin typeface="+mj-lt"/>
              </a:rPr>
              <a:t>4.Open the </a:t>
            </a:r>
            <a:r>
              <a:rPr lang="en-US" altLang="en-US" sz="2600" b="1">
                <a:latin typeface="+mj-lt"/>
              </a:rPr>
              <a:t>Page_01.xaml </a:t>
            </a:r>
            <a:r>
              <a:rPr lang="en-US" altLang="en-US" sz="2600">
                <a:latin typeface="+mj-lt"/>
              </a:rPr>
              <a:t>and write codes as the follows: </a:t>
            </a:r>
          </a:p>
        </p:txBody>
      </p:sp>
      <p:grpSp>
        <p:nvGrpSpPr>
          <p:cNvPr id="6" name="Group 5">
            <a:extLst>
              <a:ext uri="{FF2B5EF4-FFF2-40B4-BE49-F238E27FC236}">
                <a16:creationId xmlns:a16="http://schemas.microsoft.com/office/drawing/2014/main" id="{AD0407CB-C3C2-4325-AB10-E49A8B0E7564}"/>
              </a:ext>
            </a:extLst>
          </p:cNvPr>
          <p:cNvGrpSpPr/>
          <p:nvPr/>
        </p:nvGrpSpPr>
        <p:grpSpPr>
          <a:xfrm>
            <a:off x="881064" y="1632620"/>
            <a:ext cx="10386147" cy="4524315"/>
            <a:chOff x="714808" y="1632620"/>
            <a:chExt cx="10386147" cy="4524315"/>
          </a:xfrm>
        </p:grpSpPr>
        <p:sp>
          <p:nvSpPr>
            <p:cNvPr id="15" name="TextBox 14">
              <a:extLst>
                <a:ext uri="{FF2B5EF4-FFF2-40B4-BE49-F238E27FC236}">
                  <a16:creationId xmlns:a16="http://schemas.microsoft.com/office/drawing/2014/main" id="{D997A69A-201B-43A1-97DD-003B821D6358}"/>
                </a:ext>
              </a:extLst>
            </p:cNvPr>
            <p:cNvSpPr txBox="1"/>
            <p:nvPr/>
          </p:nvSpPr>
          <p:spPr>
            <a:xfrm>
              <a:off x="714808" y="1632620"/>
              <a:ext cx="10386147" cy="4524315"/>
            </a:xfrm>
            <a:prstGeom prst="rect">
              <a:avLst/>
            </a:prstGeom>
            <a:noFill/>
            <a:ln>
              <a:solidFill>
                <a:srgbClr val="00B050"/>
              </a:solidFill>
            </a:ln>
          </p:spPr>
          <p:txBody>
            <a:bodyPr wrap="square">
              <a:spAutoFit/>
            </a:bodyPr>
            <a:lstStyle/>
            <a:p>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Page</a:t>
              </a:r>
              <a:r>
                <a:rPr lang="en-US" sz="1800">
                  <a:solidFill>
                    <a:srgbClr val="FF0000"/>
                  </a:solidFill>
                  <a:latin typeface="Consolas" panose="020B0609020204030204" pitchFamily="49" charset="0"/>
                </a:rPr>
                <a:t> x</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Class</a:t>
              </a:r>
              <a:r>
                <a:rPr lang="en-US" sz="1800">
                  <a:solidFill>
                    <a:srgbClr val="0000FF"/>
                  </a:solidFill>
                  <a:latin typeface="Consolas" panose="020B0609020204030204" pitchFamily="49" charset="0"/>
                </a:rPr>
                <a:t>="DemoWindowPage.Page_01"</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="http://schemas.microsoft.com/winfx/2006/xaml/presentation"</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x</a:t>
              </a:r>
              <a:r>
                <a:rPr lang="en-US" sz="1800">
                  <a:solidFill>
                    <a:srgbClr val="0000FF"/>
                  </a:solidFill>
                  <a:latin typeface="Consolas" panose="020B0609020204030204" pitchFamily="49" charset="0"/>
                </a:rPr>
                <a:t>="http://schemas.microsoft.com/winfx/2006/xaml"</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mc</a:t>
              </a:r>
              <a:r>
                <a:rPr lang="en-US" sz="1800">
                  <a:solidFill>
                    <a:srgbClr val="0000FF"/>
                  </a:solidFill>
                  <a:latin typeface="Consolas" panose="020B0609020204030204" pitchFamily="49" charset="0"/>
                </a:rPr>
                <a:t>="http://schemas.openxmlformats.org/markup-compatibility/2006"</a:t>
              </a:r>
              <a:r>
                <a:rPr lang="en-US" sz="1800">
                  <a:solidFill>
                    <a:srgbClr val="000000"/>
                  </a:solidFill>
                  <a:latin typeface="Consolas" panose="020B0609020204030204" pitchFamily="49" charset="0"/>
                </a:rPr>
                <a:t> </a:t>
              </a: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d</a:t>
              </a:r>
              <a:r>
                <a:rPr lang="en-US" sz="1800">
                  <a:solidFill>
                    <a:srgbClr val="0000FF"/>
                  </a:solidFill>
                  <a:latin typeface="Consolas" panose="020B0609020204030204" pitchFamily="49" charset="0"/>
                </a:rPr>
                <a:t>="http://schemas.microsoft.com/expression/blend/2008"</a:t>
              </a:r>
              <a:r>
                <a:rPr lang="en-US" sz="1800">
                  <a:solidFill>
                    <a:srgbClr val="000000"/>
                  </a:solidFill>
                  <a:latin typeface="Consolas" panose="020B0609020204030204" pitchFamily="49" charset="0"/>
                </a:rPr>
                <a:t> </a:t>
              </a: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local</a:t>
              </a:r>
              <a:r>
                <a:rPr lang="en-US" sz="1800">
                  <a:solidFill>
                    <a:srgbClr val="0000FF"/>
                  </a:solidFill>
                  <a:latin typeface="Consolas" panose="020B0609020204030204" pitchFamily="49" charset="0"/>
                </a:rPr>
                <a:t>="clr-namespace:Demo01_Window_Page"</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mc</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Ignorable</a:t>
              </a:r>
              <a:r>
                <a:rPr lang="en-US" sz="1800">
                  <a:solidFill>
                    <a:srgbClr val="0000FF"/>
                  </a:solidFill>
                  <a:latin typeface="Consolas" panose="020B0609020204030204" pitchFamily="49" charset="0"/>
                </a:rPr>
                <a:t>="d"</a:t>
              </a:r>
              <a:r>
                <a:rPr lang="en-US" sz="1800">
                  <a:solidFill>
                    <a:srgbClr val="FF0000"/>
                  </a:solidFill>
                  <a:latin typeface="Consolas" panose="020B0609020204030204" pitchFamily="49" charset="0"/>
                </a:rPr>
                <a:t> Width</a:t>
              </a:r>
              <a:r>
                <a:rPr lang="en-US" sz="1800">
                  <a:solidFill>
                    <a:srgbClr val="0000FF"/>
                  </a:solidFill>
                  <a:latin typeface="Consolas" panose="020B0609020204030204" pitchFamily="49" charset="0"/>
                </a:rPr>
                <a:t>="500</a:t>
              </a:r>
              <a:r>
                <a:rPr lang="en-US">
                  <a:solidFill>
                    <a:srgbClr val="0000FF"/>
                  </a:solidFill>
                  <a:latin typeface="Consolas" panose="020B0609020204030204" pitchFamily="49" charset="0"/>
                </a:rPr>
                <a:t>"</a:t>
              </a:r>
              <a:r>
                <a:rPr lang="en-US" sz="1800">
                  <a:solidFill>
                    <a:srgbClr val="0000FF"/>
                  </a:solidFill>
                  <a:latin typeface="Consolas" panose="020B0609020204030204" pitchFamily="49" charset="0"/>
                </a:rPr>
                <a:t> </a:t>
              </a:r>
              <a:r>
                <a:rPr lang="en-US">
                  <a:solidFill>
                    <a:srgbClr val="FF0000"/>
                  </a:solidFill>
                  <a:latin typeface="Consolas" panose="020B0609020204030204" pitchFamily="49" charset="0"/>
                </a:rPr>
                <a:t>Height</a:t>
              </a:r>
              <a:r>
                <a:rPr lang="en-US">
                  <a:solidFill>
                    <a:srgbClr val="0000FF"/>
                  </a:solidFill>
                  <a:latin typeface="Consolas" panose="020B0609020204030204" pitchFamily="49" charset="0"/>
                </a:rPr>
                <a:t>="323"</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Title</a:t>
              </a:r>
              <a:r>
                <a:rPr lang="en-US" sz="1800">
                  <a:solidFill>
                    <a:srgbClr val="0000FF"/>
                  </a:solidFill>
                  <a:latin typeface="Consolas" panose="020B0609020204030204" pitchFamily="49" charset="0"/>
                </a:rPr>
                <a:t>="Page 01: Welcome to WPF</a:t>
              </a:r>
              <a:r>
                <a:rPr lang="en-US">
                  <a:solidFill>
                    <a:srgbClr val="0000FF"/>
                  </a:solidFill>
                  <a:latin typeface="Consolas" panose="020B0609020204030204" pitchFamily="49" charset="0"/>
                </a:rPr>
                <a:t>" </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a:p>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Grid</a:t>
              </a:r>
              <a:r>
                <a:rPr lang="en-US" sz="1800">
                  <a:solidFill>
                    <a:srgbClr val="FF0000"/>
                  </a:solidFill>
                  <a:latin typeface="Consolas" panose="020B0609020204030204" pitchFamily="49" charset="0"/>
                </a:rPr>
                <a:t> Background</a:t>
              </a:r>
              <a:r>
                <a:rPr lang="en-US" sz="1800">
                  <a:solidFill>
                    <a:srgbClr val="0000FF"/>
                  </a:solidFill>
                  <a:latin typeface="Consolas" panose="020B0609020204030204" pitchFamily="49" charset="0"/>
                </a:rPr>
                <a:t>="LightGreen"&gt;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TextBlock</a:t>
              </a:r>
              <a:r>
                <a:rPr lang="en-US" sz="1800">
                  <a:solidFill>
                    <a:srgbClr val="FF0000"/>
                  </a:solidFill>
                  <a:latin typeface="Consolas" panose="020B0609020204030204" pitchFamily="49" charset="0"/>
                </a:rPr>
                <a:t> TextAlignment</a:t>
              </a:r>
              <a:r>
                <a:rPr lang="en-US" sz="1800">
                  <a:solidFill>
                    <a:srgbClr val="0000FF"/>
                  </a:solidFill>
                  <a:latin typeface="Consolas" panose="020B0609020204030204" pitchFamily="49" charset="0"/>
                </a:rPr>
                <a:t>="Center"</a:t>
              </a:r>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Width</a:t>
              </a:r>
              <a:r>
                <a:rPr lang="en-US" sz="1800">
                  <a:solidFill>
                    <a:srgbClr val="0000FF"/>
                  </a:solidFill>
                  <a:latin typeface="Consolas" panose="020B0609020204030204" pitchFamily="49" charset="0"/>
                </a:rPr>
                <a:t>="362"</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FontSize</a:t>
              </a:r>
              <a:r>
                <a:rPr lang="en-US" sz="1800">
                  <a:solidFill>
                    <a:srgbClr val="0000FF"/>
                  </a:solidFill>
                  <a:latin typeface="Consolas" panose="020B0609020204030204" pitchFamily="49" charset="0"/>
                </a:rPr>
                <a:t>="24"</a:t>
              </a:r>
              <a:r>
                <a:rPr lang="en-US" sz="1800">
                  <a:solidFill>
                    <a:srgbClr val="FF0000"/>
                  </a:solidFill>
                  <a:latin typeface="Consolas" panose="020B0609020204030204" pitchFamily="49" charset="0"/>
                </a:rPr>
                <a:t> FontWeight</a:t>
              </a:r>
              <a:r>
                <a:rPr lang="en-US" sz="1800">
                  <a:solidFill>
                    <a:srgbClr val="0000FF"/>
                  </a:solidFill>
                  <a:latin typeface="Consolas" panose="020B0609020204030204" pitchFamily="49" charset="0"/>
                </a:rPr>
                <a:t>="Bold"</a:t>
              </a:r>
              <a:r>
                <a:rPr lang="en-US" sz="1800">
                  <a:solidFill>
                    <a:srgbClr val="FF0000"/>
                  </a:solidFill>
                  <a:latin typeface="Consolas" panose="020B0609020204030204" pitchFamily="49" charset="0"/>
                </a:rPr>
                <a:t> Foreground</a:t>
              </a:r>
              <a:r>
                <a:rPr lang="en-US" sz="1800">
                  <a:solidFill>
                    <a:srgbClr val="0000FF"/>
                  </a:solidFill>
                  <a:latin typeface="Consolas" panose="020B0609020204030204" pitchFamily="49" charset="0"/>
                </a:rPr>
                <a:t>="Red"</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Text</a:t>
              </a:r>
              <a:r>
                <a:rPr lang="en-US" sz="1800">
                  <a:solidFill>
                    <a:srgbClr val="0000FF"/>
                  </a:solidFill>
                  <a:latin typeface="Consolas" panose="020B0609020204030204" pitchFamily="49" charset="0"/>
                </a:rPr>
                <a:t>="Welcome to WPF"</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Margin</a:t>
              </a:r>
              <a:r>
                <a:rPr lang="en-US" sz="1800">
                  <a:solidFill>
                    <a:srgbClr val="0000FF"/>
                  </a:solidFill>
                  <a:latin typeface="Consolas" panose="020B0609020204030204" pitchFamily="49" charset="0"/>
                </a:rPr>
                <a:t>="69,130,69,151"/&gt;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Grid</a:t>
              </a:r>
              <a:r>
                <a:rPr lang="en-US" sz="1800">
                  <a:solidFill>
                    <a:srgbClr val="0000FF"/>
                  </a:solidFill>
                  <a:latin typeface="Consolas" panose="020B0609020204030204" pitchFamily="49" charset="0"/>
                </a:rPr>
                <a:t>&gt;</a:t>
              </a:r>
              <a:r>
                <a:rPr lang="en-US">
                  <a:solidFill>
                    <a:srgbClr val="0000FF"/>
                  </a:solidFill>
                  <a:latin typeface="Consolas" panose="020B0609020204030204" pitchFamily="49" charset="0"/>
                </a:rPr>
                <a:t> </a:t>
              </a:r>
              <a:endParaRPr lang="en-US" sz="1800">
                <a:solidFill>
                  <a:srgbClr val="000000"/>
                </a:solidFill>
                <a:latin typeface="Consolas" panose="020B0609020204030204" pitchFamily="49" charset="0"/>
              </a:endParaRPr>
            </a:p>
            <a:p>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Page</a:t>
              </a:r>
              <a:r>
                <a:rPr lang="en-US" sz="1800">
                  <a:solidFill>
                    <a:srgbClr val="0000FF"/>
                  </a:solidFill>
                  <a:latin typeface="Consolas" panose="020B0609020204030204" pitchFamily="49" charset="0"/>
                </a:rPr>
                <a:t>&gt;</a:t>
              </a:r>
              <a:endParaRPr lang="en-US"/>
            </a:p>
          </p:txBody>
        </p:sp>
        <p:sp>
          <p:nvSpPr>
            <p:cNvPr id="17" name="Rectangle 16">
              <a:extLst>
                <a:ext uri="{FF2B5EF4-FFF2-40B4-BE49-F238E27FC236}">
                  <a16:creationId xmlns:a16="http://schemas.microsoft.com/office/drawing/2014/main" id="{D7CB551B-E5D4-4A21-BB4E-6578A705B88F}"/>
                </a:ext>
              </a:extLst>
            </p:cNvPr>
            <p:cNvSpPr/>
            <p:nvPr/>
          </p:nvSpPr>
          <p:spPr>
            <a:xfrm>
              <a:off x="1499408" y="3350108"/>
              <a:ext cx="5275465" cy="58804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3EEB47A-49DD-4EBD-995F-69BCC7993D9B}"/>
                </a:ext>
              </a:extLst>
            </p:cNvPr>
            <p:cNvSpPr/>
            <p:nvPr/>
          </p:nvSpPr>
          <p:spPr>
            <a:xfrm>
              <a:off x="1267344" y="4165474"/>
              <a:ext cx="7949392" cy="162226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45833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795236" cy="575433"/>
          </a:xfrm>
        </p:spPr>
        <p:txBody>
          <a:bodyPr>
            <a:noAutofit/>
          </a:bodyPr>
          <a:lstStyle/>
          <a:p>
            <a:r>
              <a:rPr lang="en-US" sz="4000" b="1" dirty="0"/>
              <a:t>WPF History</a:t>
            </a:r>
          </a:p>
        </p:txBody>
      </p:sp>
      <p:sp>
        <p:nvSpPr>
          <p:cNvPr id="6" name="TextBox 5">
            <a:extLst>
              <a:ext uri="{FF2B5EF4-FFF2-40B4-BE49-F238E27FC236}">
                <a16:creationId xmlns:a16="http://schemas.microsoft.com/office/drawing/2014/main" id="{DC40B99B-89B9-4DBA-B286-85BE9A31140F}"/>
              </a:ext>
            </a:extLst>
          </p:cNvPr>
          <p:cNvSpPr txBox="1"/>
          <p:nvPr/>
        </p:nvSpPr>
        <p:spPr>
          <a:xfrm>
            <a:off x="-63053" y="1295439"/>
            <a:ext cx="12255053" cy="4493538"/>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600" dirty="0" smtClean="0">
                <a:solidFill>
                  <a:srgbClr val="111111"/>
                </a:solidFill>
              </a:rPr>
              <a:t>Initial </a:t>
            </a:r>
            <a:r>
              <a:rPr lang="en-US" sz="2600" dirty="0">
                <a:solidFill>
                  <a:srgbClr val="111111"/>
                </a:solidFill>
              </a:rPr>
              <a:t>Development (Early </a:t>
            </a:r>
            <a:r>
              <a:rPr lang="en-US" sz="2600" dirty="0" smtClean="0">
                <a:solidFill>
                  <a:srgbClr val="111111"/>
                </a:solidFill>
              </a:rPr>
              <a:t>2000s) - </a:t>
            </a:r>
            <a:r>
              <a:rPr lang="en-US" sz="2600" dirty="0" smtClean="0">
                <a:solidFill>
                  <a:srgbClr val="111111"/>
                </a:solidFill>
                <a:latin typeface="+mj-lt"/>
              </a:rPr>
              <a:t>Windows Presentation Foundation (WPF) was developed by Microsoft as a part of the .NET Framework. It was introduced during the development of Windows Vista and was released as a part of .NET Framework 3.0 in 2006.</a:t>
            </a:r>
          </a:p>
          <a:p>
            <a:pPr marL="342900" indent="-342900" algn="just">
              <a:buClr>
                <a:srgbClr val="973735"/>
              </a:buClr>
              <a:buSzPct val="50000"/>
              <a:buFont typeface="Wingdings" pitchFamily="2" charset="2"/>
              <a:buChar char="u"/>
              <a:tabLst>
                <a:tab pos="241300" algn="l"/>
              </a:tabLst>
              <a:defRPr/>
            </a:pPr>
            <a:r>
              <a:rPr lang="en-US" sz="2600" dirty="0" smtClean="0">
                <a:solidFill>
                  <a:srgbClr val="111111"/>
                </a:solidFill>
              </a:rPr>
              <a:t>WPF </a:t>
            </a:r>
            <a:r>
              <a:rPr lang="en-US" sz="2600" dirty="0">
                <a:solidFill>
                  <a:srgbClr val="111111"/>
                </a:solidFill>
              </a:rPr>
              <a:t>in .NET Core and .NET </a:t>
            </a:r>
            <a:r>
              <a:rPr lang="en-US" sz="2600" dirty="0" smtClean="0">
                <a:solidFill>
                  <a:srgbClr val="111111"/>
                </a:solidFill>
              </a:rPr>
              <a:t>5/6/7/8</a:t>
            </a:r>
            <a:endParaRPr lang="en-US" sz="2600" dirty="0">
              <a:solidFill>
                <a:srgbClr val="111111"/>
              </a:solidFill>
            </a:endParaRPr>
          </a:p>
          <a:p>
            <a:pPr marL="800100" lvl="1" indent="-342900" algn="just">
              <a:buClr>
                <a:srgbClr val="973735"/>
              </a:buClr>
              <a:buSzPct val="50000"/>
              <a:buFont typeface="Wingdings" pitchFamily="2" charset="2"/>
              <a:buChar char="u"/>
              <a:tabLst>
                <a:tab pos="241300" algn="l"/>
              </a:tabLst>
              <a:defRPr/>
            </a:pPr>
            <a:r>
              <a:rPr lang="en-US" sz="2600" dirty="0" smtClean="0">
                <a:solidFill>
                  <a:srgbClr val="111111"/>
                </a:solidFill>
                <a:latin typeface="+mj-lt"/>
              </a:rPr>
              <a:t>Microsoft </a:t>
            </a:r>
            <a:r>
              <a:rPr lang="en-US" sz="2600" dirty="0">
                <a:solidFill>
                  <a:srgbClr val="111111"/>
                </a:solidFill>
                <a:latin typeface="+mj-lt"/>
              </a:rPr>
              <a:t>started the effort to port WPF to .NET Core, aiming to provide a unified platform for building desktop applications across Windows, </a:t>
            </a:r>
            <a:r>
              <a:rPr lang="en-US" sz="2600" dirty="0" err="1">
                <a:solidFill>
                  <a:srgbClr val="111111"/>
                </a:solidFill>
                <a:latin typeface="+mj-lt"/>
              </a:rPr>
              <a:t>macOS</a:t>
            </a:r>
            <a:r>
              <a:rPr lang="en-US" sz="2600" dirty="0">
                <a:solidFill>
                  <a:srgbClr val="111111"/>
                </a:solidFill>
                <a:latin typeface="+mj-lt"/>
              </a:rPr>
              <a:t>, and Linux</a:t>
            </a:r>
            <a:r>
              <a:rPr lang="en-US" sz="2600" dirty="0" smtClean="0">
                <a:solidFill>
                  <a:srgbClr val="111111"/>
                </a:solidFill>
                <a:latin typeface="+mj-lt"/>
              </a:rPr>
              <a:t>. </a:t>
            </a:r>
          </a:p>
          <a:p>
            <a:pPr marL="800100" lvl="1" indent="-342900" algn="just">
              <a:buClr>
                <a:srgbClr val="973735"/>
              </a:buClr>
              <a:buSzPct val="50000"/>
              <a:buFont typeface="Wingdings" pitchFamily="2" charset="2"/>
              <a:buChar char="u"/>
              <a:tabLst>
                <a:tab pos="241300" algn="l"/>
              </a:tabLst>
              <a:defRPr/>
            </a:pPr>
            <a:r>
              <a:rPr lang="en-US" sz="2600" dirty="0" smtClean="0">
                <a:solidFill>
                  <a:srgbClr val="111111"/>
                </a:solidFill>
                <a:latin typeface="+mj-lt"/>
              </a:rPr>
              <a:t>With </a:t>
            </a:r>
            <a:r>
              <a:rPr lang="en-US" sz="2600" dirty="0">
                <a:solidFill>
                  <a:srgbClr val="111111"/>
                </a:solidFill>
                <a:latin typeface="+mj-lt"/>
              </a:rPr>
              <a:t>the release of .NET </a:t>
            </a:r>
            <a:r>
              <a:rPr lang="en-US" sz="2600" dirty="0" smtClean="0">
                <a:solidFill>
                  <a:srgbClr val="111111"/>
                </a:solidFill>
                <a:latin typeface="+mj-lt"/>
              </a:rPr>
              <a:t>5, 6, 7, 8, </a:t>
            </a:r>
            <a:r>
              <a:rPr lang="en-US" sz="2600" dirty="0">
                <a:solidFill>
                  <a:srgbClr val="111111"/>
                </a:solidFill>
                <a:latin typeface="+mj-lt"/>
              </a:rPr>
              <a:t>WPF is now fully supported on .NET Core, providing improved performance, compatibility, and cross-platform capabilities.</a:t>
            </a:r>
          </a:p>
        </p:txBody>
      </p:sp>
    </p:spTree>
    <p:extLst>
      <p:ext uri="{BB962C8B-B14F-4D97-AF65-F5344CB8AC3E}">
        <p14:creationId xmlns:p14="http://schemas.microsoft.com/office/powerpoint/2010/main" val="33546817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81DB49-664A-40DC-B56A-1C0995C4DA5E}"/>
              </a:ext>
            </a:extLst>
          </p:cNvPr>
          <p:cNvSpPr>
            <a:spLocks noGrp="1"/>
          </p:cNvSpPr>
          <p:nvPr>
            <p:ph type="sldNum" sz="quarter" idx="12"/>
          </p:nvPr>
        </p:nvSpPr>
        <p:spPr/>
        <p:txBody>
          <a:bodyPr/>
          <a:lstStyle/>
          <a:p>
            <a:fld id="{CC0149FD-98BB-4821-915B-09C9BFE4B727}" type="slidenum">
              <a:rPr lang="en-US" smtClean="0"/>
              <a:pPr/>
              <a:t>40</a:t>
            </a:fld>
            <a:endParaRPr lang="en-US"/>
          </a:p>
        </p:txBody>
      </p:sp>
      <p:sp>
        <p:nvSpPr>
          <p:cNvPr id="7" name="Rectangle 1">
            <a:extLst>
              <a:ext uri="{FF2B5EF4-FFF2-40B4-BE49-F238E27FC236}">
                <a16:creationId xmlns:a16="http://schemas.microsoft.com/office/drawing/2014/main" id="{E41B1F29-1F06-4E2A-A459-67F7E44878AB}"/>
              </a:ext>
            </a:extLst>
          </p:cNvPr>
          <p:cNvSpPr>
            <a:spLocks noChangeArrowheads="1"/>
          </p:cNvSpPr>
          <p:nvPr/>
        </p:nvSpPr>
        <p:spPr bwMode="auto">
          <a:xfrm>
            <a:off x="233017" y="816413"/>
            <a:ext cx="920192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600">
                <a:latin typeface="+mj-lt"/>
              </a:rPr>
              <a:t>5.Open the </a:t>
            </a:r>
            <a:r>
              <a:rPr lang="en-US" altLang="en-US" sz="2600" b="1">
                <a:latin typeface="+mj-lt"/>
              </a:rPr>
              <a:t>Page_02.xaml </a:t>
            </a:r>
            <a:r>
              <a:rPr lang="en-US" altLang="en-US" sz="2600">
                <a:latin typeface="+mj-lt"/>
              </a:rPr>
              <a:t>and write codes as the follows: </a:t>
            </a:r>
          </a:p>
        </p:txBody>
      </p:sp>
      <p:sp>
        <p:nvSpPr>
          <p:cNvPr id="8" name="TextBox 7">
            <a:extLst>
              <a:ext uri="{FF2B5EF4-FFF2-40B4-BE49-F238E27FC236}">
                <a16:creationId xmlns:a16="http://schemas.microsoft.com/office/drawing/2014/main" id="{D4678BEF-7875-4EC3-BBC8-851E6BDA1090}"/>
              </a:ext>
            </a:extLst>
          </p:cNvPr>
          <p:cNvSpPr txBox="1"/>
          <p:nvPr/>
        </p:nvSpPr>
        <p:spPr>
          <a:xfrm>
            <a:off x="1198356" y="1763097"/>
            <a:ext cx="9732882" cy="4524315"/>
          </a:xfrm>
          <a:prstGeom prst="rect">
            <a:avLst/>
          </a:prstGeom>
          <a:noFill/>
          <a:ln>
            <a:solidFill>
              <a:srgbClr val="00B050"/>
            </a:solidFill>
          </a:ln>
        </p:spPr>
        <p:txBody>
          <a:bodyPr wrap="square">
            <a:spAutoFit/>
          </a:bodyPr>
          <a:lstStyle/>
          <a:p>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Page</a:t>
            </a:r>
            <a:r>
              <a:rPr lang="en-US" sz="1800">
                <a:solidFill>
                  <a:srgbClr val="FF0000"/>
                </a:solidFill>
                <a:latin typeface="Consolas" panose="020B0609020204030204" pitchFamily="49" charset="0"/>
              </a:rPr>
              <a:t> x</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Class</a:t>
            </a:r>
            <a:r>
              <a:rPr lang="en-US" sz="1800">
                <a:solidFill>
                  <a:srgbClr val="0000FF"/>
                </a:solidFill>
                <a:latin typeface="Consolas" panose="020B0609020204030204" pitchFamily="49" charset="0"/>
              </a:rPr>
              <a:t>="DemoWindowPage.Page_02"</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="http://schemas.microsoft.com/winfx/2006/xaml/presentation"</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x</a:t>
            </a:r>
            <a:r>
              <a:rPr lang="en-US" sz="1800">
                <a:solidFill>
                  <a:srgbClr val="0000FF"/>
                </a:solidFill>
                <a:latin typeface="Consolas" panose="020B0609020204030204" pitchFamily="49" charset="0"/>
              </a:rPr>
              <a:t>="http://schemas.microsoft.com/winfx/2006/xaml"</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mc</a:t>
            </a:r>
            <a:r>
              <a:rPr lang="en-US" sz="1800">
                <a:solidFill>
                  <a:srgbClr val="0000FF"/>
                </a:solidFill>
                <a:latin typeface="Consolas" panose="020B0609020204030204" pitchFamily="49" charset="0"/>
              </a:rPr>
              <a:t>="http://schemas.openxmlformats.org/markup-compatibility/2006"</a:t>
            </a:r>
            <a:r>
              <a:rPr lang="en-US" sz="1800">
                <a:solidFill>
                  <a:srgbClr val="000000"/>
                </a:solidFill>
                <a:latin typeface="Consolas" panose="020B0609020204030204" pitchFamily="49" charset="0"/>
              </a:rPr>
              <a:t> </a:t>
            </a: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d</a:t>
            </a:r>
            <a:r>
              <a:rPr lang="en-US" sz="1800">
                <a:solidFill>
                  <a:srgbClr val="0000FF"/>
                </a:solidFill>
                <a:latin typeface="Consolas" panose="020B0609020204030204" pitchFamily="49" charset="0"/>
              </a:rPr>
              <a:t>="http://schemas.microsoft.com/expression/blend/2008"</a:t>
            </a:r>
            <a:r>
              <a:rPr lang="en-US" sz="1800">
                <a:solidFill>
                  <a:srgbClr val="000000"/>
                </a:solidFill>
                <a:latin typeface="Consolas" panose="020B0609020204030204" pitchFamily="49" charset="0"/>
              </a:rPr>
              <a:t> </a:t>
            </a: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local</a:t>
            </a:r>
            <a:r>
              <a:rPr lang="en-US" sz="1800">
                <a:solidFill>
                  <a:srgbClr val="0000FF"/>
                </a:solidFill>
                <a:latin typeface="Consolas" panose="020B0609020204030204" pitchFamily="49" charset="0"/>
              </a:rPr>
              <a:t>="clr-namespace:Demo01_Window_Page"</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mc</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Ignorable</a:t>
            </a:r>
            <a:r>
              <a:rPr lang="en-US" sz="1800">
                <a:solidFill>
                  <a:srgbClr val="0000FF"/>
                </a:solidFill>
                <a:latin typeface="Consolas" panose="020B0609020204030204" pitchFamily="49" charset="0"/>
              </a:rPr>
              <a:t>="d"</a:t>
            </a:r>
            <a:r>
              <a:rPr lang="en-US" sz="1800">
                <a:solidFill>
                  <a:srgbClr val="FF0000"/>
                </a:solidFill>
                <a:latin typeface="Consolas" panose="020B0609020204030204" pitchFamily="49" charset="0"/>
              </a:rPr>
              <a:t> Height</a:t>
            </a:r>
            <a:r>
              <a:rPr lang="en-US" sz="1800">
                <a:solidFill>
                  <a:srgbClr val="0000FF"/>
                </a:solidFill>
                <a:latin typeface="Consolas" panose="020B0609020204030204" pitchFamily="49" charset="0"/>
              </a:rPr>
              <a:t>="323"</a:t>
            </a:r>
            <a:r>
              <a:rPr lang="en-US" sz="1800">
                <a:solidFill>
                  <a:srgbClr val="FF0000"/>
                </a:solidFill>
                <a:latin typeface="Consolas" panose="020B0609020204030204" pitchFamily="49" charset="0"/>
              </a:rPr>
              <a:t> Width</a:t>
            </a:r>
            <a:r>
              <a:rPr lang="en-US" sz="1800">
                <a:solidFill>
                  <a:srgbClr val="0000FF"/>
                </a:solidFill>
                <a:latin typeface="Consolas" panose="020B0609020204030204" pitchFamily="49" charset="0"/>
              </a:rPr>
              <a:t>="500"</a:t>
            </a:r>
            <a:endParaRPr lang="en-US" sz="1800">
              <a:solidFill>
                <a:srgbClr val="000000"/>
              </a:solidFill>
              <a:latin typeface="Consolas" panose="020B0609020204030204" pitchFamily="49" charset="0"/>
            </a:endParaRPr>
          </a:p>
          <a:p>
            <a:r>
              <a:rPr lang="nl-NL" sz="1800">
                <a:solidFill>
                  <a:srgbClr val="000000"/>
                </a:solidFill>
                <a:latin typeface="Consolas" panose="020B0609020204030204" pitchFamily="49" charset="0"/>
              </a:rPr>
              <a:t>     </a:t>
            </a:r>
            <a:r>
              <a:rPr lang="nl-NL" sz="1800">
                <a:solidFill>
                  <a:srgbClr val="FF0000"/>
                </a:solidFill>
                <a:latin typeface="Consolas" panose="020B0609020204030204" pitchFamily="49" charset="0"/>
              </a:rPr>
              <a:t> Title</a:t>
            </a:r>
            <a:r>
              <a:rPr lang="nl-NL" sz="1800">
                <a:solidFill>
                  <a:srgbClr val="0000FF"/>
                </a:solidFill>
                <a:latin typeface="Consolas" panose="020B0609020204030204" pitchFamily="49" charset="0"/>
              </a:rPr>
              <a:t>="Page 02: .NET Programming"&gt;</a:t>
            </a:r>
            <a:endParaRPr lang="nl-NL"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Grid</a:t>
            </a:r>
            <a:r>
              <a:rPr lang="en-US" sz="1800">
                <a:solidFill>
                  <a:srgbClr val="FF0000"/>
                </a:solidFill>
                <a:latin typeface="Consolas" panose="020B0609020204030204" pitchFamily="49" charset="0"/>
              </a:rPr>
              <a:t> Background</a:t>
            </a:r>
            <a:r>
              <a:rPr lang="en-US" sz="1800">
                <a:solidFill>
                  <a:srgbClr val="0000FF"/>
                </a:solidFill>
                <a:latin typeface="Consolas" panose="020B0609020204030204" pitchFamily="49" charset="0"/>
              </a:rPr>
              <a:t>="PaleTurquoise"&gt;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TextBlock</a:t>
            </a:r>
            <a:r>
              <a:rPr lang="en-US" sz="1800">
                <a:solidFill>
                  <a:srgbClr val="FF0000"/>
                </a:solidFill>
                <a:latin typeface="Consolas" panose="020B0609020204030204" pitchFamily="49" charset="0"/>
              </a:rPr>
              <a:t> TextAlignment</a:t>
            </a:r>
            <a:r>
              <a:rPr lang="en-US" sz="1800">
                <a:solidFill>
                  <a:srgbClr val="0000FF"/>
                </a:solidFill>
                <a:latin typeface="Consolas" panose="020B0609020204030204" pitchFamily="49" charset="0"/>
              </a:rPr>
              <a:t>="Center"</a:t>
            </a:r>
            <a:r>
              <a:rPr lang="en-US" sz="1800">
                <a:solidFill>
                  <a:srgbClr val="FF0000"/>
                </a:solidFill>
                <a:latin typeface="Consolas" panose="020B0609020204030204" pitchFamily="49" charset="0"/>
              </a:rPr>
              <a:t> Width</a:t>
            </a:r>
            <a:r>
              <a:rPr lang="en-US" sz="1800">
                <a:solidFill>
                  <a:srgbClr val="0000FF"/>
                </a:solidFill>
                <a:latin typeface="Consolas" panose="020B0609020204030204" pitchFamily="49" charset="0"/>
              </a:rPr>
              <a:t>="362"</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FontSize</a:t>
            </a:r>
            <a:r>
              <a:rPr lang="en-US" sz="1800">
                <a:solidFill>
                  <a:srgbClr val="0000FF"/>
                </a:solidFill>
                <a:latin typeface="Consolas" panose="020B0609020204030204" pitchFamily="49" charset="0"/>
              </a:rPr>
              <a:t>="24"</a:t>
            </a:r>
            <a:r>
              <a:rPr lang="en-US" sz="1800">
                <a:solidFill>
                  <a:srgbClr val="FF0000"/>
                </a:solidFill>
                <a:latin typeface="Consolas" panose="020B0609020204030204" pitchFamily="49" charset="0"/>
              </a:rPr>
              <a:t> FontWeight</a:t>
            </a:r>
            <a:r>
              <a:rPr lang="en-US" sz="1800">
                <a:solidFill>
                  <a:srgbClr val="0000FF"/>
                </a:solidFill>
                <a:latin typeface="Consolas" panose="020B0609020204030204" pitchFamily="49" charset="0"/>
              </a:rPr>
              <a:t>="Bold"</a:t>
            </a:r>
            <a:r>
              <a:rPr lang="en-US" sz="1800">
                <a:solidFill>
                  <a:srgbClr val="000000"/>
                </a:solidFill>
                <a:latin typeface="Consolas" panose="020B0609020204030204" pitchFamily="49" charset="0"/>
              </a:rPr>
              <a:t> </a:t>
            </a: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Text</a:t>
            </a:r>
            <a:r>
              <a:rPr lang="en-US" sz="1800">
                <a:solidFill>
                  <a:srgbClr val="0000FF"/>
                </a:solidFill>
                <a:latin typeface="Consolas" panose="020B0609020204030204" pitchFamily="49" charset="0"/>
              </a:rPr>
              <a:t>=".NET Programming"</a:t>
            </a:r>
            <a:r>
              <a:rPr lang="en-US" sz="1800">
                <a:solidFill>
                  <a:srgbClr val="FF0000"/>
                </a:solidFill>
                <a:latin typeface="Consolas" panose="020B0609020204030204" pitchFamily="49" charset="0"/>
              </a:rPr>
              <a:t> Foreground</a:t>
            </a:r>
            <a:r>
              <a:rPr lang="en-US" sz="1800">
                <a:solidFill>
                  <a:srgbClr val="0000FF"/>
                </a:solidFill>
                <a:latin typeface="Consolas" panose="020B0609020204030204" pitchFamily="49" charset="0"/>
              </a:rPr>
              <a:t>="ForestGreen"</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Margin</a:t>
            </a:r>
            <a:r>
              <a:rPr lang="en-US" sz="1800">
                <a:solidFill>
                  <a:srgbClr val="0000FF"/>
                </a:solidFill>
                <a:latin typeface="Consolas" panose="020B0609020204030204" pitchFamily="49" charset="0"/>
              </a:rPr>
              <a:t>="69,130,69,151"/&gt;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Grid</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a:p>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Page</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p:txBody>
      </p:sp>
      <p:sp>
        <p:nvSpPr>
          <p:cNvPr id="9" name="Rectangle 8">
            <a:extLst>
              <a:ext uri="{FF2B5EF4-FFF2-40B4-BE49-F238E27FC236}">
                <a16:creationId xmlns:a16="http://schemas.microsoft.com/office/drawing/2014/main" id="{DE0BE63D-97A0-464A-A9BE-78DD16B99B1E}"/>
              </a:ext>
            </a:extLst>
          </p:cNvPr>
          <p:cNvSpPr/>
          <p:nvPr/>
        </p:nvSpPr>
        <p:spPr>
          <a:xfrm>
            <a:off x="1961423" y="3470563"/>
            <a:ext cx="5270651" cy="52993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E00EBAA-AABC-4E4D-9ECE-51EE761CAD99}"/>
              </a:ext>
            </a:extLst>
          </p:cNvPr>
          <p:cNvSpPr/>
          <p:nvPr/>
        </p:nvSpPr>
        <p:spPr>
          <a:xfrm>
            <a:off x="1622251" y="4204178"/>
            <a:ext cx="8176376" cy="172903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935508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81DB49-664A-40DC-B56A-1C0995C4DA5E}"/>
              </a:ext>
            </a:extLst>
          </p:cNvPr>
          <p:cNvSpPr>
            <a:spLocks noGrp="1"/>
          </p:cNvSpPr>
          <p:nvPr>
            <p:ph type="sldNum" sz="quarter" idx="12"/>
          </p:nvPr>
        </p:nvSpPr>
        <p:spPr/>
        <p:txBody>
          <a:bodyPr/>
          <a:lstStyle/>
          <a:p>
            <a:fld id="{CC0149FD-98BB-4821-915B-09C9BFE4B727}" type="slidenum">
              <a:rPr lang="en-US" smtClean="0"/>
              <a:pPr/>
              <a:t>41</a:t>
            </a:fld>
            <a:endParaRPr lang="en-US"/>
          </a:p>
        </p:txBody>
      </p:sp>
      <p:sp>
        <p:nvSpPr>
          <p:cNvPr id="7" name="Rectangle 1">
            <a:extLst>
              <a:ext uri="{FF2B5EF4-FFF2-40B4-BE49-F238E27FC236}">
                <a16:creationId xmlns:a16="http://schemas.microsoft.com/office/drawing/2014/main" id="{E41B1F29-1F06-4E2A-A459-67F7E44878AB}"/>
              </a:ext>
            </a:extLst>
          </p:cNvPr>
          <p:cNvSpPr>
            <a:spLocks noChangeArrowheads="1"/>
          </p:cNvSpPr>
          <p:nvPr/>
        </p:nvSpPr>
        <p:spPr bwMode="auto">
          <a:xfrm>
            <a:off x="233017" y="816414"/>
            <a:ext cx="9711084"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600">
                <a:latin typeface="+mj-lt"/>
              </a:rPr>
              <a:t>6.Open the </a:t>
            </a:r>
            <a:r>
              <a:rPr lang="en-US" altLang="en-US" sz="2600" b="1">
                <a:latin typeface="+mj-lt"/>
              </a:rPr>
              <a:t>MainWindow.xaml </a:t>
            </a:r>
            <a:r>
              <a:rPr lang="en-US" altLang="en-US" sz="2600">
                <a:latin typeface="+mj-lt"/>
              </a:rPr>
              <a:t>and write codes as the follows: </a:t>
            </a:r>
          </a:p>
        </p:txBody>
      </p:sp>
      <p:sp>
        <p:nvSpPr>
          <p:cNvPr id="8" name="TextBox 7">
            <a:extLst>
              <a:ext uri="{FF2B5EF4-FFF2-40B4-BE49-F238E27FC236}">
                <a16:creationId xmlns:a16="http://schemas.microsoft.com/office/drawing/2014/main" id="{6B88E4E6-624B-4FD6-ADE8-68DEEFCDE6E4}"/>
              </a:ext>
            </a:extLst>
          </p:cNvPr>
          <p:cNvSpPr txBox="1"/>
          <p:nvPr/>
        </p:nvSpPr>
        <p:spPr>
          <a:xfrm>
            <a:off x="117589" y="1626512"/>
            <a:ext cx="11956821" cy="4801314"/>
          </a:xfrm>
          <a:prstGeom prst="rect">
            <a:avLst/>
          </a:prstGeom>
          <a:noFill/>
          <a:ln>
            <a:solidFill>
              <a:srgbClr val="92D050"/>
            </a:solidFill>
          </a:ln>
        </p:spPr>
        <p:txBody>
          <a:bodyPr wrap="square">
            <a:spAutoFit/>
          </a:bodyPr>
          <a:lstStyle/>
          <a:p>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Window</a:t>
            </a:r>
            <a:r>
              <a:rPr lang="en-US" sz="1800">
                <a:solidFill>
                  <a:srgbClr val="FF0000"/>
                </a:solidFill>
                <a:latin typeface="Consolas" panose="020B0609020204030204" pitchFamily="49" charset="0"/>
              </a:rPr>
              <a:t> x</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Class</a:t>
            </a:r>
            <a:r>
              <a:rPr lang="en-US" sz="1800">
                <a:solidFill>
                  <a:srgbClr val="0000FF"/>
                </a:solidFill>
                <a:latin typeface="Consolas" panose="020B0609020204030204" pitchFamily="49" charset="0"/>
              </a:rPr>
              <a:t>="DemoWindowPage.MainWindow"</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="http://schemas.microsoft.com/winfx/2006/xaml/presentation"</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x</a:t>
            </a:r>
            <a:r>
              <a:rPr lang="en-US" sz="1800">
                <a:solidFill>
                  <a:srgbClr val="0000FF"/>
                </a:solidFill>
                <a:latin typeface="Consolas" panose="020B0609020204030204" pitchFamily="49" charset="0"/>
              </a:rPr>
              <a:t>="http://schemas.microsoft.com/winfx/2006/xaml"</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d</a:t>
            </a:r>
            <a:r>
              <a:rPr lang="en-US" sz="1800">
                <a:solidFill>
                  <a:srgbClr val="0000FF"/>
                </a:solidFill>
                <a:latin typeface="Consolas" panose="020B0609020204030204" pitchFamily="49" charset="0"/>
              </a:rPr>
              <a:t>="http://schemas.microsoft.com/expression/blend/2008"</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mc</a:t>
            </a:r>
            <a:r>
              <a:rPr lang="en-US" sz="1800">
                <a:solidFill>
                  <a:srgbClr val="0000FF"/>
                </a:solidFill>
                <a:latin typeface="Consolas" panose="020B0609020204030204" pitchFamily="49" charset="0"/>
              </a:rPr>
              <a:t>="http://schemas.openxmlformats.org/markup-compatibility/2006"</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local</a:t>
            </a:r>
            <a:r>
              <a:rPr lang="en-US" sz="1800">
                <a:solidFill>
                  <a:srgbClr val="0000FF"/>
                </a:solidFill>
                <a:latin typeface="Consolas" panose="020B0609020204030204" pitchFamily="49" charset="0"/>
              </a:rPr>
              <a:t>="clr-namespace:Demo01_Window_Page"</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mc</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Ignorable</a:t>
            </a:r>
            <a:r>
              <a:rPr lang="en-US" sz="1800">
                <a:solidFill>
                  <a:srgbClr val="0000FF"/>
                </a:solidFill>
                <a:latin typeface="Consolas" panose="020B0609020204030204" pitchFamily="49" charset="0"/>
              </a:rPr>
              <a:t>="d"</a:t>
            </a:r>
            <a:r>
              <a:rPr lang="en-US" sz="1800">
                <a:solidFill>
                  <a:srgbClr val="FF0000"/>
                </a:solidFill>
                <a:latin typeface="Consolas" panose="020B0609020204030204" pitchFamily="49" charset="0"/>
              </a:rPr>
              <a:t> Title</a:t>
            </a:r>
            <a:r>
              <a:rPr lang="en-US" sz="1800">
                <a:solidFill>
                  <a:srgbClr val="0000FF"/>
                </a:solidFill>
                <a:latin typeface="Consolas" panose="020B0609020204030204" pitchFamily="49" charset="0"/>
              </a:rPr>
              <a:t>="Main Window"</a:t>
            </a:r>
            <a:r>
              <a:rPr lang="en-US" sz="1800">
                <a:solidFill>
                  <a:srgbClr val="FF0000"/>
                </a:solidFill>
                <a:latin typeface="Consolas" panose="020B0609020204030204" pitchFamily="49" charset="0"/>
              </a:rPr>
              <a:t> Height</a:t>
            </a:r>
            <a:r>
              <a:rPr lang="en-US" sz="1800">
                <a:solidFill>
                  <a:srgbClr val="0000FF"/>
                </a:solidFill>
                <a:latin typeface="Consolas" panose="020B0609020204030204" pitchFamily="49" charset="0"/>
              </a:rPr>
              <a:t>="456"</a:t>
            </a:r>
            <a:r>
              <a:rPr lang="en-US" sz="1800">
                <a:solidFill>
                  <a:srgbClr val="FF0000"/>
                </a:solidFill>
                <a:latin typeface="Consolas" panose="020B0609020204030204" pitchFamily="49" charset="0"/>
              </a:rPr>
              <a:t> Width</a:t>
            </a:r>
            <a:r>
              <a:rPr lang="en-US" sz="1800">
                <a:solidFill>
                  <a:srgbClr val="0000FF"/>
                </a:solidFill>
                <a:latin typeface="Consolas" panose="020B0609020204030204" pitchFamily="49" charset="0"/>
              </a:rPr>
              <a:t>="800"&gt;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Grid</a:t>
            </a:r>
            <a:r>
              <a:rPr lang="en-US" sz="1800">
                <a:solidFill>
                  <a:srgbClr val="0000FF"/>
                </a:solidFill>
                <a:latin typeface="Consolas" panose="020B0609020204030204" pitchFamily="49" charset="0"/>
              </a:rPr>
              <a:t>&gt;</a:t>
            </a:r>
            <a:r>
              <a:rPr lang="en-US" sz="1800">
                <a:solidFill>
                  <a:srgbClr val="000000"/>
                </a:solidFill>
                <a:latin typeface="Consolas" panose="020B0609020204030204" pitchFamily="49" charset="0"/>
              </a:rPr>
              <a:t>       </a:t>
            </a: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Frame</a:t>
            </a:r>
            <a:r>
              <a:rPr lang="en-US" sz="1800">
                <a:solidFill>
                  <a:srgbClr val="FF0000"/>
                </a:solidFill>
                <a:latin typeface="Consolas" panose="020B0609020204030204" pitchFamily="49" charset="0"/>
              </a:rPr>
              <a:t> x</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Name</a:t>
            </a:r>
            <a:r>
              <a:rPr lang="en-US" sz="1800">
                <a:solidFill>
                  <a:srgbClr val="0000FF"/>
                </a:solidFill>
                <a:latin typeface="Consolas" panose="020B0609020204030204" pitchFamily="49" charset="0"/>
              </a:rPr>
              <a:t>="frMain"</a:t>
            </a:r>
            <a:r>
              <a:rPr lang="en-US" sz="1800">
                <a:solidFill>
                  <a:srgbClr val="FF0000"/>
                </a:solidFill>
                <a:latin typeface="Consolas" panose="020B0609020204030204" pitchFamily="49" charset="0"/>
              </a:rPr>
              <a:t> VerticalAlignment</a:t>
            </a:r>
            <a:r>
              <a:rPr lang="en-US" sz="1800">
                <a:solidFill>
                  <a:srgbClr val="0000FF"/>
                </a:solidFill>
                <a:latin typeface="Consolas" panose="020B0609020204030204" pitchFamily="49" charset="0"/>
              </a:rPr>
              <a:t>="Stretch"</a:t>
            </a:r>
            <a:r>
              <a:rPr lang="en-US" sz="1800">
                <a:solidFill>
                  <a:srgbClr val="FF0000"/>
                </a:solidFill>
                <a:latin typeface="Consolas" panose="020B0609020204030204" pitchFamily="49" charset="0"/>
              </a:rPr>
              <a:t> NavigationUIVisibility</a:t>
            </a:r>
            <a:r>
              <a:rPr lang="en-US" sz="1800">
                <a:solidFill>
                  <a:srgbClr val="0000FF"/>
                </a:solidFill>
                <a:latin typeface="Consolas" panose="020B0609020204030204" pitchFamily="49" charset="0"/>
              </a:rPr>
              <a:t>="Visible"/&gt;</a:t>
            </a:r>
            <a:r>
              <a:rPr lang="en-US" sz="1800">
                <a:solidFill>
                  <a:srgbClr val="000000"/>
                </a:solidFill>
                <a:latin typeface="Consolas" panose="020B0609020204030204" pitchFamily="49" charset="0"/>
              </a:rPr>
              <a:t>        </a:t>
            </a: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Button</a:t>
            </a:r>
            <a:r>
              <a:rPr lang="en-US" sz="1800">
                <a:solidFill>
                  <a:srgbClr val="FF0000"/>
                </a:solidFill>
                <a:latin typeface="Consolas" panose="020B0609020204030204" pitchFamily="49" charset="0"/>
              </a:rPr>
              <a:t> Content</a:t>
            </a:r>
            <a:r>
              <a:rPr lang="en-US" sz="1800">
                <a:solidFill>
                  <a:srgbClr val="0000FF"/>
                </a:solidFill>
                <a:latin typeface="Consolas" panose="020B0609020204030204" pitchFamily="49" charset="0"/>
              </a:rPr>
              <a:t>="To page 1"</a:t>
            </a:r>
            <a:r>
              <a:rPr lang="en-US" sz="1800">
                <a:solidFill>
                  <a:srgbClr val="FF0000"/>
                </a:solidFill>
                <a:latin typeface="Consolas" panose="020B0609020204030204" pitchFamily="49" charset="0"/>
              </a:rPr>
              <a:t> Name</a:t>
            </a:r>
            <a:r>
              <a:rPr lang="en-US" sz="1800">
                <a:solidFill>
                  <a:srgbClr val="0000FF"/>
                </a:solidFill>
                <a:latin typeface="Consolas" panose="020B0609020204030204" pitchFamily="49" charset="0"/>
              </a:rPr>
              <a:t>="btnToPage01"</a:t>
            </a:r>
            <a:r>
              <a:rPr lang="en-US" sz="1800">
                <a:solidFill>
                  <a:srgbClr val="FF0000"/>
                </a:solidFill>
                <a:latin typeface="Consolas" panose="020B0609020204030204" pitchFamily="49" charset="0"/>
              </a:rPr>
              <a:t> </a:t>
            </a:r>
            <a:r>
              <a:rPr lang="en-US" sz="1800">
                <a:solidFill>
                  <a:srgbClr val="FF0000"/>
                </a:solidFill>
                <a:highlight>
                  <a:srgbClr val="FFFF00"/>
                </a:highlight>
                <a:latin typeface="Consolas" panose="020B0609020204030204" pitchFamily="49" charset="0"/>
              </a:rPr>
              <a:t>Click</a:t>
            </a:r>
            <a:r>
              <a:rPr lang="en-US" sz="1800">
                <a:solidFill>
                  <a:srgbClr val="0000FF"/>
                </a:solidFill>
                <a:highlight>
                  <a:srgbClr val="FFFF00"/>
                </a:highlight>
                <a:latin typeface="Consolas" panose="020B0609020204030204" pitchFamily="49" charset="0"/>
              </a:rPr>
              <a:t>="btnToPage01_Click"</a:t>
            </a:r>
            <a:r>
              <a:rPr lang="en-US" sz="1800">
                <a:solidFill>
                  <a:srgbClr val="000000"/>
                </a:solidFill>
                <a:highlight>
                  <a:srgbClr val="FFFF00"/>
                </a:highlight>
                <a:latin typeface="Consolas" panose="020B0609020204030204" pitchFamily="49" charset="0"/>
              </a:rPr>
              <a:t>  </a:t>
            </a: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HorizontalAlignment</a:t>
            </a:r>
            <a:r>
              <a:rPr lang="en-US" sz="1800">
                <a:solidFill>
                  <a:srgbClr val="0000FF"/>
                </a:solidFill>
                <a:latin typeface="Consolas" panose="020B0609020204030204" pitchFamily="49" charset="0"/>
              </a:rPr>
              <a:t>="Left"</a:t>
            </a:r>
            <a:r>
              <a:rPr lang="en-US" sz="1800">
                <a:solidFill>
                  <a:srgbClr val="FF0000"/>
                </a:solidFill>
                <a:latin typeface="Consolas" panose="020B0609020204030204" pitchFamily="49" charset="0"/>
              </a:rPr>
              <a:t> Margin</a:t>
            </a:r>
            <a:r>
              <a:rPr lang="en-US" sz="1800">
                <a:solidFill>
                  <a:srgbClr val="0000FF"/>
                </a:solidFill>
                <a:latin typeface="Consolas" panose="020B0609020204030204" pitchFamily="49" charset="0"/>
              </a:rPr>
              <a:t>="316,383,0,0"</a:t>
            </a:r>
            <a:r>
              <a:rPr lang="en-US" sz="1800">
                <a:solidFill>
                  <a:srgbClr val="000000"/>
                </a:solidFill>
                <a:latin typeface="Consolas" panose="020B0609020204030204" pitchFamily="49" charset="0"/>
              </a:rPr>
              <a:t> </a:t>
            </a: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Height</a:t>
            </a:r>
            <a:r>
              <a:rPr lang="en-US" sz="1800">
                <a:solidFill>
                  <a:srgbClr val="0000FF"/>
                </a:solidFill>
                <a:latin typeface="Consolas" panose="020B0609020204030204" pitchFamily="49" charset="0"/>
              </a:rPr>
              <a:t>="28"</a:t>
            </a:r>
            <a:r>
              <a:rPr lang="en-US" sz="1800">
                <a:solidFill>
                  <a:srgbClr val="FF0000"/>
                </a:solidFill>
                <a:latin typeface="Consolas" panose="020B0609020204030204" pitchFamily="49" charset="0"/>
              </a:rPr>
              <a:t> Width</a:t>
            </a:r>
            <a:r>
              <a:rPr lang="en-US" sz="1800">
                <a:solidFill>
                  <a:srgbClr val="0000FF"/>
                </a:solidFill>
                <a:latin typeface="Consolas" panose="020B0609020204030204" pitchFamily="49" charset="0"/>
              </a:rPr>
              <a:t>="79"/&gt;</a:t>
            </a:r>
            <a:r>
              <a:rPr lang="en-US" sz="1800">
                <a:solidFill>
                  <a:srgbClr val="000000"/>
                </a:solidFill>
                <a:latin typeface="Consolas" panose="020B0609020204030204" pitchFamily="49" charset="0"/>
              </a:rPr>
              <a:t>        </a:t>
            </a: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Button</a:t>
            </a:r>
            <a:r>
              <a:rPr lang="en-US" sz="1800">
                <a:solidFill>
                  <a:srgbClr val="FF0000"/>
                </a:solidFill>
                <a:latin typeface="Consolas" panose="020B0609020204030204" pitchFamily="49" charset="0"/>
              </a:rPr>
              <a:t> Content</a:t>
            </a:r>
            <a:r>
              <a:rPr lang="en-US" sz="1800">
                <a:solidFill>
                  <a:srgbClr val="0000FF"/>
                </a:solidFill>
                <a:latin typeface="Consolas" panose="020B0609020204030204" pitchFamily="49" charset="0"/>
              </a:rPr>
              <a:t>="To page 2"</a:t>
            </a:r>
            <a:r>
              <a:rPr lang="en-US" sz="1800">
                <a:solidFill>
                  <a:srgbClr val="FF0000"/>
                </a:solidFill>
                <a:latin typeface="Consolas" panose="020B0609020204030204" pitchFamily="49" charset="0"/>
              </a:rPr>
              <a:t> Name</a:t>
            </a:r>
            <a:r>
              <a:rPr lang="en-US" sz="1800">
                <a:solidFill>
                  <a:srgbClr val="0000FF"/>
                </a:solidFill>
                <a:latin typeface="Consolas" panose="020B0609020204030204" pitchFamily="49" charset="0"/>
              </a:rPr>
              <a:t>="btnToPage02"</a:t>
            </a:r>
            <a:r>
              <a:rPr lang="en-US" sz="1800">
                <a:solidFill>
                  <a:srgbClr val="FF0000"/>
                </a:solidFill>
                <a:latin typeface="Consolas" panose="020B0609020204030204" pitchFamily="49" charset="0"/>
              </a:rPr>
              <a:t> </a:t>
            </a:r>
            <a:r>
              <a:rPr lang="en-US" sz="1800">
                <a:solidFill>
                  <a:srgbClr val="FF0000"/>
                </a:solidFill>
                <a:highlight>
                  <a:srgbClr val="FFFF00"/>
                </a:highlight>
                <a:latin typeface="Consolas" panose="020B0609020204030204" pitchFamily="49" charset="0"/>
              </a:rPr>
              <a:t>Click</a:t>
            </a:r>
            <a:r>
              <a:rPr lang="en-US" sz="1800">
                <a:solidFill>
                  <a:srgbClr val="0000FF"/>
                </a:solidFill>
                <a:highlight>
                  <a:srgbClr val="FFFF00"/>
                </a:highlight>
                <a:latin typeface="Consolas" panose="020B0609020204030204" pitchFamily="49" charset="0"/>
              </a:rPr>
              <a:t>="btnToPage02_Click"</a:t>
            </a:r>
            <a:endParaRPr lang="en-US" sz="1800">
              <a:solidFill>
                <a:srgbClr val="000000"/>
              </a:solidFill>
              <a:highlight>
                <a:srgbClr val="FFFF00"/>
              </a:highlight>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HorizontalAlignment</a:t>
            </a:r>
            <a:r>
              <a:rPr lang="en-US" sz="1800">
                <a:solidFill>
                  <a:srgbClr val="0000FF"/>
                </a:solidFill>
                <a:latin typeface="Consolas" panose="020B0609020204030204" pitchFamily="49" charset="0"/>
              </a:rPr>
              <a:t>="Left"</a:t>
            </a:r>
            <a:r>
              <a:rPr lang="en-US" sz="1800">
                <a:solidFill>
                  <a:srgbClr val="FF0000"/>
                </a:solidFill>
                <a:latin typeface="Consolas" panose="020B0609020204030204" pitchFamily="49" charset="0"/>
              </a:rPr>
              <a:t> Margin</a:t>
            </a:r>
            <a:r>
              <a:rPr lang="en-US" sz="1800">
                <a:solidFill>
                  <a:srgbClr val="0000FF"/>
                </a:solidFill>
                <a:latin typeface="Consolas" panose="020B0609020204030204" pitchFamily="49" charset="0"/>
              </a:rPr>
              <a:t>="400,383,0,0"</a:t>
            </a:r>
            <a:r>
              <a:rPr lang="en-US" sz="1800">
                <a:solidFill>
                  <a:srgbClr val="000000"/>
                </a:solidFill>
                <a:latin typeface="Consolas" panose="020B0609020204030204" pitchFamily="49" charset="0"/>
              </a:rPr>
              <a:t> </a:t>
            </a: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Height</a:t>
            </a:r>
            <a:r>
              <a:rPr lang="en-US" sz="1800">
                <a:solidFill>
                  <a:srgbClr val="0000FF"/>
                </a:solidFill>
                <a:latin typeface="Consolas" panose="020B0609020204030204" pitchFamily="49" charset="0"/>
              </a:rPr>
              <a:t>="28"</a:t>
            </a:r>
            <a:r>
              <a:rPr lang="en-US" sz="1800">
                <a:solidFill>
                  <a:srgbClr val="FF0000"/>
                </a:solidFill>
                <a:latin typeface="Consolas" panose="020B0609020204030204" pitchFamily="49" charset="0"/>
              </a:rPr>
              <a:t> Width</a:t>
            </a:r>
            <a:r>
              <a:rPr lang="en-US" sz="1800">
                <a:solidFill>
                  <a:srgbClr val="0000FF"/>
                </a:solidFill>
                <a:latin typeface="Consolas" panose="020B0609020204030204" pitchFamily="49" charset="0"/>
              </a:rPr>
              <a:t>="79"/&gt;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Grid</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a:p>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Window</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p:txBody>
      </p:sp>
      <p:sp>
        <p:nvSpPr>
          <p:cNvPr id="9" name="Rectangle 8">
            <a:extLst>
              <a:ext uri="{FF2B5EF4-FFF2-40B4-BE49-F238E27FC236}">
                <a16:creationId xmlns:a16="http://schemas.microsoft.com/office/drawing/2014/main" id="{51800172-C72E-4D99-8B35-50BEC76244E0}"/>
              </a:ext>
            </a:extLst>
          </p:cNvPr>
          <p:cNvSpPr/>
          <p:nvPr/>
        </p:nvSpPr>
        <p:spPr>
          <a:xfrm>
            <a:off x="3325091" y="3309376"/>
            <a:ext cx="5538354" cy="30665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24D16B4-98DB-4EDE-B7A7-203E1200625C}"/>
              </a:ext>
            </a:extLst>
          </p:cNvPr>
          <p:cNvSpPr/>
          <p:nvPr/>
        </p:nvSpPr>
        <p:spPr>
          <a:xfrm>
            <a:off x="1146116" y="3859262"/>
            <a:ext cx="10751475" cy="194925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C915F594-55AA-4C36-9E72-EBD23A020590}"/>
              </a:ext>
            </a:extLst>
          </p:cNvPr>
          <p:cNvSpPr/>
          <p:nvPr/>
        </p:nvSpPr>
        <p:spPr>
          <a:xfrm>
            <a:off x="10057660" y="2694974"/>
            <a:ext cx="1797627" cy="846731"/>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chemeClr val="bg1"/>
                </a:solidFill>
              </a:rPr>
              <a:t>Event Handler: </a:t>
            </a:r>
            <a:r>
              <a:rPr lang="en-US" b="1" i="1">
                <a:solidFill>
                  <a:schemeClr val="bg1"/>
                </a:solidFill>
              </a:rPr>
              <a:t>Click</a:t>
            </a:r>
          </a:p>
        </p:txBody>
      </p:sp>
      <p:cxnSp>
        <p:nvCxnSpPr>
          <p:cNvPr id="11" name="Straight Arrow Connector 10">
            <a:extLst>
              <a:ext uri="{FF2B5EF4-FFF2-40B4-BE49-F238E27FC236}">
                <a16:creationId xmlns:a16="http://schemas.microsoft.com/office/drawing/2014/main" id="{D6E6EFD9-2F0B-43E4-AECB-6F5DDEC8B0DF}"/>
              </a:ext>
            </a:extLst>
          </p:cNvPr>
          <p:cNvCxnSpPr>
            <a:cxnSpLocks/>
          </p:cNvCxnSpPr>
          <p:nvPr/>
        </p:nvCxnSpPr>
        <p:spPr>
          <a:xfrm flipH="1">
            <a:off x="9355338" y="3567320"/>
            <a:ext cx="1336907" cy="62701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4" name="Straight Arrow Connector 13">
            <a:extLst>
              <a:ext uri="{FF2B5EF4-FFF2-40B4-BE49-F238E27FC236}">
                <a16:creationId xmlns:a16="http://schemas.microsoft.com/office/drawing/2014/main" id="{D0CA7DC1-7960-4624-821D-4EB39B42EC0B}"/>
              </a:ext>
            </a:extLst>
          </p:cNvPr>
          <p:cNvCxnSpPr>
            <a:cxnSpLocks/>
          </p:cNvCxnSpPr>
          <p:nvPr/>
        </p:nvCxnSpPr>
        <p:spPr>
          <a:xfrm flipH="1">
            <a:off x="10184212" y="3567320"/>
            <a:ext cx="508034" cy="137875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2064513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81DB49-664A-40DC-B56A-1C0995C4DA5E}"/>
              </a:ext>
            </a:extLst>
          </p:cNvPr>
          <p:cNvSpPr>
            <a:spLocks noGrp="1"/>
          </p:cNvSpPr>
          <p:nvPr>
            <p:ph type="sldNum" sz="quarter" idx="12"/>
          </p:nvPr>
        </p:nvSpPr>
        <p:spPr/>
        <p:txBody>
          <a:bodyPr/>
          <a:lstStyle/>
          <a:p>
            <a:fld id="{CC0149FD-98BB-4821-915B-09C9BFE4B727}" type="slidenum">
              <a:rPr lang="en-US" smtClean="0"/>
              <a:pPr/>
              <a:t>42</a:t>
            </a:fld>
            <a:endParaRPr lang="en-US"/>
          </a:p>
        </p:txBody>
      </p:sp>
      <p:sp>
        <p:nvSpPr>
          <p:cNvPr id="7" name="Rectangle 1">
            <a:extLst>
              <a:ext uri="{FF2B5EF4-FFF2-40B4-BE49-F238E27FC236}">
                <a16:creationId xmlns:a16="http://schemas.microsoft.com/office/drawing/2014/main" id="{E41B1F29-1F06-4E2A-A459-67F7E44878AB}"/>
              </a:ext>
            </a:extLst>
          </p:cNvPr>
          <p:cNvSpPr>
            <a:spLocks noChangeArrowheads="1"/>
          </p:cNvSpPr>
          <p:nvPr/>
        </p:nvSpPr>
        <p:spPr bwMode="auto">
          <a:xfrm>
            <a:off x="233016" y="816415"/>
            <a:ext cx="10168283"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600">
                <a:latin typeface="+mj-lt"/>
              </a:rPr>
              <a:t>7.Open the </a:t>
            </a:r>
            <a:r>
              <a:rPr lang="en-US" altLang="en-US" sz="2600" b="1">
                <a:latin typeface="+mj-lt"/>
              </a:rPr>
              <a:t>MainWindow.xaml.cs </a:t>
            </a:r>
            <a:r>
              <a:rPr lang="en-US" altLang="en-US" sz="2600">
                <a:latin typeface="+mj-lt"/>
              </a:rPr>
              <a:t>and write codes as the follows: </a:t>
            </a:r>
          </a:p>
        </p:txBody>
      </p:sp>
      <p:pic>
        <p:nvPicPr>
          <p:cNvPr id="3" name="Picture 2">
            <a:extLst>
              <a:ext uri="{FF2B5EF4-FFF2-40B4-BE49-F238E27FC236}">
                <a16:creationId xmlns:a16="http://schemas.microsoft.com/office/drawing/2014/main" id="{71B8BC0B-883F-4BAE-877A-C48CC1BADEAE}"/>
              </a:ext>
            </a:extLst>
          </p:cNvPr>
          <p:cNvPicPr>
            <a:picLocks noChangeAspect="1"/>
          </p:cNvPicPr>
          <p:nvPr/>
        </p:nvPicPr>
        <p:blipFill>
          <a:blip r:embed="rId2"/>
          <a:stretch>
            <a:fillRect/>
          </a:stretch>
        </p:blipFill>
        <p:spPr>
          <a:xfrm>
            <a:off x="1283276" y="1513925"/>
            <a:ext cx="9294667" cy="4527660"/>
          </a:xfrm>
          <a:prstGeom prst="rect">
            <a:avLst/>
          </a:prstGeom>
        </p:spPr>
      </p:pic>
      <p:sp>
        <p:nvSpPr>
          <p:cNvPr id="8" name="Rectangle 7">
            <a:extLst>
              <a:ext uri="{FF2B5EF4-FFF2-40B4-BE49-F238E27FC236}">
                <a16:creationId xmlns:a16="http://schemas.microsoft.com/office/drawing/2014/main" id="{6C9506A7-44FD-459C-A224-3AC0B71DA02B}"/>
              </a:ext>
            </a:extLst>
          </p:cNvPr>
          <p:cNvSpPr/>
          <p:nvPr/>
        </p:nvSpPr>
        <p:spPr>
          <a:xfrm>
            <a:off x="1890166" y="3007208"/>
            <a:ext cx="8376052" cy="119071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9E3ACD6-3C9C-47E9-8CC9-2BB8527AAA73}"/>
              </a:ext>
            </a:extLst>
          </p:cNvPr>
          <p:cNvSpPr/>
          <p:nvPr/>
        </p:nvSpPr>
        <p:spPr>
          <a:xfrm>
            <a:off x="1907974" y="4524396"/>
            <a:ext cx="8376052" cy="119071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4158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81DB49-664A-40DC-B56A-1C0995C4DA5E}"/>
              </a:ext>
            </a:extLst>
          </p:cNvPr>
          <p:cNvSpPr>
            <a:spLocks noGrp="1"/>
          </p:cNvSpPr>
          <p:nvPr>
            <p:ph type="sldNum" sz="quarter" idx="12"/>
          </p:nvPr>
        </p:nvSpPr>
        <p:spPr/>
        <p:txBody>
          <a:bodyPr/>
          <a:lstStyle/>
          <a:p>
            <a:fld id="{CC0149FD-98BB-4821-915B-09C9BFE4B727}" type="slidenum">
              <a:rPr lang="en-US" smtClean="0"/>
              <a:pPr/>
              <a:t>43</a:t>
            </a:fld>
            <a:endParaRPr lang="en-US"/>
          </a:p>
        </p:txBody>
      </p:sp>
      <p:sp>
        <p:nvSpPr>
          <p:cNvPr id="7" name="Rectangle 1">
            <a:extLst>
              <a:ext uri="{FF2B5EF4-FFF2-40B4-BE49-F238E27FC236}">
                <a16:creationId xmlns:a16="http://schemas.microsoft.com/office/drawing/2014/main" id="{E41B1F29-1F06-4E2A-A459-67F7E44878AB}"/>
              </a:ext>
            </a:extLst>
          </p:cNvPr>
          <p:cNvSpPr>
            <a:spLocks noChangeArrowheads="1"/>
          </p:cNvSpPr>
          <p:nvPr/>
        </p:nvSpPr>
        <p:spPr bwMode="auto">
          <a:xfrm>
            <a:off x="233015" y="616361"/>
            <a:ext cx="11602229"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600">
                <a:latin typeface="+mj-lt"/>
              </a:rPr>
              <a:t>8.Press Ctrl+F5 to run project then click </a:t>
            </a:r>
            <a:r>
              <a:rPr lang="en-US" altLang="en-US" sz="2600" b="1">
                <a:latin typeface="+mj-lt"/>
              </a:rPr>
              <a:t>To page 1 </a:t>
            </a:r>
            <a:r>
              <a:rPr lang="en-US" altLang="en-US" sz="2600">
                <a:latin typeface="+mj-lt"/>
              </a:rPr>
              <a:t>or </a:t>
            </a:r>
            <a:r>
              <a:rPr lang="en-US" altLang="en-US" sz="2600" b="1">
                <a:latin typeface="+mj-lt"/>
              </a:rPr>
              <a:t>To page 2 </a:t>
            </a:r>
            <a:r>
              <a:rPr lang="en-US" altLang="en-US" sz="2600">
                <a:latin typeface="+mj-lt"/>
              </a:rPr>
              <a:t>button to view result</a:t>
            </a:r>
          </a:p>
        </p:txBody>
      </p:sp>
      <p:pic>
        <p:nvPicPr>
          <p:cNvPr id="8" name="Picture 7">
            <a:extLst>
              <a:ext uri="{FF2B5EF4-FFF2-40B4-BE49-F238E27FC236}">
                <a16:creationId xmlns:a16="http://schemas.microsoft.com/office/drawing/2014/main" id="{7942E8A3-A71B-4FC2-BEE7-F5DDD6F45089}"/>
              </a:ext>
            </a:extLst>
          </p:cNvPr>
          <p:cNvPicPr>
            <a:picLocks noChangeAspect="1"/>
          </p:cNvPicPr>
          <p:nvPr/>
        </p:nvPicPr>
        <p:blipFill>
          <a:blip r:embed="rId2"/>
          <a:stretch>
            <a:fillRect/>
          </a:stretch>
        </p:blipFill>
        <p:spPr>
          <a:xfrm>
            <a:off x="62346" y="1828800"/>
            <a:ext cx="5902036" cy="3911599"/>
          </a:xfrm>
          <a:prstGeom prst="rect">
            <a:avLst/>
          </a:prstGeom>
        </p:spPr>
      </p:pic>
      <p:pic>
        <p:nvPicPr>
          <p:cNvPr id="10" name="Picture 9">
            <a:extLst>
              <a:ext uri="{FF2B5EF4-FFF2-40B4-BE49-F238E27FC236}">
                <a16:creationId xmlns:a16="http://schemas.microsoft.com/office/drawing/2014/main" id="{390844B8-9351-4C1F-B8AB-9B1411C6F138}"/>
              </a:ext>
            </a:extLst>
          </p:cNvPr>
          <p:cNvPicPr>
            <a:picLocks noChangeAspect="1"/>
          </p:cNvPicPr>
          <p:nvPr/>
        </p:nvPicPr>
        <p:blipFill>
          <a:blip r:embed="rId3"/>
          <a:stretch>
            <a:fillRect/>
          </a:stretch>
        </p:blipFill>
        <p:spPr>
          <a:xfrm>
            <a:off x="6034129" y="1828800"/>
            <a:ext cx="6096000" cy="3952719"/>
          </a:xfrm>
          <a:prstGeom prst="rect">
            <a:avLst/>
          </a:prstGeom>
        </p:spPr>
      </p:pic>
      <p:sp>
        <p:nvSpPr>
          <p:cNvPr id="14" name="Rectangle 13">
            <a:extLst>
              <a:ext uri="{FF2B5EF4-FFF2-40B4-BE49-F238E27FC236}">
                <a16:creationId xmlns:a16="http://schemas.microsoft.com/office/drawing/2014/main" id="{1F48D002-FDCA-40FD-A890-BEB97D33A958}"/>
              </a:ext>
            </a:extLst>
          </p:cNvPr>
          <p:cNvSpPr/>
          <p:nvPr/>
        </p:nvSpPr>
        <p:spPr>
          <a:xfrm>
            <a:off x="2434936" y="5444835"/>
            <a:ext cx="599209" cy="27433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D540C70-ACA6-4ACA-BCBC-BFA5D17801BA}"/>
              </a:ext>
            </a:extLst>
          </p:cNvPr>
          <p:cNvSpPr/>
          <p:nvPr/>
        </p:nvSpPr>
        <p:spPr>
          <a:xfrm>
            <a:off x="9116291" y="5465618"/>
            <a:ext cx="640773" cy="27478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930303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C33902C-5E81-4056-8AFF-F6B74A9F2AE8}"/>
              </a:ext>
            </a:extLst>
          </p:cNvPr>
          <p:cNvSpPr>
            <a:spLocks noGrp="1"/>
          </p:cNvSpPr>
          <p:nvPr>
            <p:ph type="sldNum" sz="quarter" idx="12"/>
          </p:nvPr>
        </p:nvSpPr>
        <p:spPr/>
        <p:txBody>
          <a:bodyPr/>
          <a:lstStyle/>
          <a:p>
            <a:fld id="{CC0149FD-98BB-4821-915B-09C9BFE4B727}" type="slidenum">
              <a:rPr lang="en-US" smtClean="0"/>
              <a:pPr/>
              <a:t>44</a:t>
            </a:fld>
            <a:endParaRPr lang="en-US" dirty="0"/>
          </a:p>
        </p:txBody>
      </p:sp>
      <p:sp>
        <p:nvSpPr>
          <p:cNvPr id="7" name="Title 1">
            <a:extLst>
              <a:ext uri="{FF2B5EF4-FFF2-40B4-BE49-F238E27FC236}">
                <a16:creationId xmlns:a16="http://schemas.microsoft.com/office/drawing/2014/main" id="{4173BFC9-FA3C-4B2E-A03E-38EA4E417FB4}"/>
              </a:ext>
            </a:extLst>
          </p:cNvPr>
          <p:cNvSpPr>
            <a:spLocks noGrp="1"/>
          </p:cNvSpPr>
          <p:nvPr>
            <p:ph type="title"/>
          </p:nvPr>
        </p:nvSpPr>
        <p:spPr>
          <a:xfrm>
            <a:off x="396764" y="720006"/>
            <a:ext cx="11154104" cy="575433"/>
          </a:xfrm>
        </p:spPr>
        <p:txBody>
          <a:bodyPr>
            <a:noAutofit/>
          </a:bodyPr>
          <a:lstStyle/>
          <a:p>
            <a:r>
              <a:rPr lang="en-US" sz="4000" b="1"/>
              <a:t>The Window Class</a:t>
            </a:r>
            <a:endParaRPr lang="en-US" sz="4000" b="1" dirty="0"/>
          </a:p>
        </p:txBody>
      </p:sp>
      <p:sp>
        <p:nvSpPr>
          <p:cNvPr id="9" name="TextBox 8">
            <a:extLst>
              <a:ext uri="{FF2B5EF4-FFF2-40B4-BE49-F238E27FC236}">
                <a16:creationId xmlns:a16="http://schemas.microsoft.com/office/drawing/2014/main" id="{55B365E7-262A-41D9-AA3A-5E030E12F922}"/>
              </a:ext>
            </a:extLst>
          </p:cNvPr>
          <p:cNvSpPr txBox="1"/>
          <p:nvPr/>
        </p:nvSpPr>
        <p:spPr>
          <a:xfrm>
            <a:off x="-73694" y="1642249"/>
            <a:ext cx="12095019" cy="4834913"/>
          </a:xfrm>
          <a:prstGeom prst="rect">
            <a:avLst/>
          </a:prstGeom>
          <a:noFill/>
        </p:spPr>
        <p:txBody>
          <a:bodyPr wrap="square">
            <a:spAutoFit/>
          </a:bodyPr>
          <a:lstStyle/>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The System.Windows.Window class (located in the PresentationFramework.dll assembly) represents a single window owned by the Application-derived class, including any dialog boxes displayed by the main window</a:t>
            </a: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It serves as the root of a window and provides us with the standard border, title bar and maximize, minimize and close buttons</a:t>
            </a: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A WPF window is a combination of a XAML (.xaml) file, where the &lt;Window&gt; element is the root, and a CodeBehind (.cs) file</a:t>
            </a:r>
          </a:p>
        </p:txBody>
      </p:sp>
    </p:spTree>
    <p:extLst>
      <p:ext uri="{BB962C8B-B14F-4D97-AF65-F5344CB8AC3E}">
        <p14:creationId xmlns:p14="http://schemas.microsoft.com/office/powerpoint/2010/main" val="12195642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C33902C-5E81-4056-8AFF-F6B74A9F2AE8}"/>
              </a:ext>
            </a:extLst>
          </p:cNvPr>
          <p:cNvSpPr>
            <a:spLocks noGrp="1"/>
          </p:cNvSpPr>
          <p:nvPr>
            <p:ph type="sldNum" sz="quarter" idx="12"/>
          </p:nvPr>
        </p:nvSpPr>
        <p:spPr/>
        <p:txBody>
          <a:bodyPr/>
          <a:lstStyle/>
          <a:p>
            <a:fld id="{CC0149FD-98BB-4821-915B-09C9BFE4B727}" type="slidenum">
              <a:rPr lang="en-US" smtClean="0"/>
              <a:pPr/>
              <a:t>45</a:t>
            </a:fld>
            <a:endParaRPr lang="en-US" dirty="0"/>
          </a:p>
        </p:txBody>
      </p:sp>
      <p:sp>
        <p:nvSpPr>
          <p:cNvPr id="7" name="Title 1">
            <a:extLst>
              <a:ext uri="{FF2B5EF4-FFF2-40B4-BE49-F238E27FC236}">
                <a16:creationId xmlns:a16="http://schemas.microsoft.com/office/drawing/2014/main" id="{4173BFC9-FA3C-4B2E-A03E-38EA4E417FB4}"/>
              </a:ext>
            </a:extLst>
          </p:cNvPr>
          <p:cNvSpPr>
            <a:spLocks noGrp="1"/>
          </p:cNvSpPr>
          <p:nvPr>
            <p:ph type="title"/>
          </p:nvPr>
        </p:nvSpPr>
        <p:spPr>
          <a:xfrm>
            <a:off x="396764" y="720006"/>
            <a:ext cx="11154104" cy="575433"/>
          </a:xfrm>
        </p:spPr>
        <p:txBody>
          <a:bodyPr>
            <a:noAutofit/>
          </a:bodyPr>
          <a:lstStyle/>
          <a:p>
            <a:r>
              <a:rPr lang="en-US" sz="4000" b="1"/>
              <a:t>The Window Class</a:t>
            </a:r>
            <a:endParaRPr lang="en-US" sz="4000" b="1" dirty="0"/>
          </a:p>
        </p:txBody>
      </p:sp>
      <p:sp>
        <p:nvSpPr>
          <p:cNvPr id="8" name="TextBox 7">
            <a:extLst>
              <a:ext uri="{FF2B5EF4-FFF2-40B4-BE49-F238E27FC236}">
                <a16:creationId xmlns:a16="http://schemas.microsoft.com/office/drawing/2014/main" id="{A7F61431-7525-463F-9ED1-81CE84F7CA3D}"/>
              </a:ext>
            </a:extLst>
          </p:cNvPr>
          <p:cNvSpPr txBox="1"/>
          <p:nvPr/>
        </p:nvSpPr>
        <p:spPr>
          <a:xfrm>
            <a:off x="320605" y="1344304"/>
            <a:ext cx="5403274" cy="2031325"/>
          </a:xfrm>
          <a:prstGeom prst="rect">
            <a:avLst/>
          </a:prstGeom>
          <a:noFill/>
          <a:ln>
            <a:solidFill>
              <a:srgbClr val="FF0000"/>
            </a:solidFill>
          </a:ln>
        </p:spPr>
        <p:txBody>
          <a:bodyPr wrap="square">
            <a:spAutoFit/>
          </a:bodyPr>
          <a:lstStyle/>
          <a:p>
            <a:pPr algn="just"/>
            <a:r>
              <a:rPr lang="en-US" b="0" i="0">
                <a:solidFill>
                  <a:srgbClr val="0101FD"/>
                </a:solidFill>
                <a:effectLst/>
                <a:latin typeface="Consolas" panose="020B0609020204030204" pitchFamily="49" charset="0"/>
              </a:rPr>
              <a:t>&lt;Window </a:t>
            </a:r>
            <a:r>
              <a:rPr lang="en-US" b="0" i="0">
                <a:solidFill>
                  <a:srgbClr val="0451A5"/>
                </a:solidFill>
                <a:effectLst/>
                <a:latin typeface="Consolas" panose="020B0609020204030204" pitchFamily="49" charset="0"/>
              </a:rPr>
              <a:t>xmlns</a:t>
            </a:r>
            <a:r>
              <a:rPr lang="en-US" b="0" i="0">
                <a:solidFill>
                  <a:srgbClr val="0101FD"/>
                </a:solidFill>
                <a:effectLst/>
                <a:latin typeface="Consolas" panose="020B0609020204030204" pitchFamily="49" charset="0"/>
              </a:rPr>
              <a:t>=</a:t>
            </a:r>
            <a:r>
              <a:rPr lang="en-US" b="0" i="0">
                <a:solidFill>
                  <a:srgbClr val="A31515"/>
                </a:solidFill>
                <a:effectLst/>
                <a:latin typeface="Consolas" panose="020B0609020204030204" pitchFamily="49" charset="0"/>
              </a:rPr>
              <a:t>"http://schemas.microsoft.com/winfx/2006/xaml/presentation"</a:t>
            </a:r>
            <a:r>
              <a:rPr lang="en-US" b="0" i="0">
                <a:solidFill>
                  <a:srgbClr val="0101FD"/>
                </a:solidFill>
                <a:effectLst/>
                <a:latin typeface="Consolas" panose="020B0609020204030204" pitchFamily="49" charset="0"/>
              </a:rPr>
              <a:t> </a:t>
            </a:r>
          </a:p>
          <a:p>
            <a:pPr algn="just"/>
            <a:r>
              <a:rPr lang="en-US" b="0" i="0">
                <a:solidFill>
                  <a:srgbClr val="0451A5"/>
                </a:solidFill>
                <a:effectLst/>
                <a:latin typeface="Consolas" panose="020B0609020204030204" pitchFamily="49" charset="0"/>
              </a:rPr>
              <a:t>Title</a:t>
            </a:r>
            <a:r>
              <a:rPr lang="en-US" b="0" i="0">
                <a:solidFill>
                  <a:srgbClr val="0101FD"/>
                </a:solidFill>
                <a:effectLst/>
                <a:latin typeface="Consolas" panose="020B0609020204030204" pitchFamily="49" charset="0"/>
              </a:rPr>
              <a:t>=</a:t>
            </a:r>
            <a:r>
              <a:rPr lang="en-US" b="0" i="0">
                <a:solidFill>
                  <a:srgbClr val="A31515"/>
                </a:solidFill>
                <a:effectLst/>
                <a:latin typeface="Consolas" panose="020B0609020204030204" pitchFamily="49" charset="0"/>
              </a:rPr>
              <a:t>"Main Window in Markup Only"</a:t>
            </a:r>
            <a:r>
              <a:rPr lang="en-US" b="0" i="0">
                <a:solidFill>
                  <a:srgbClr val="0101FD"/>
                </a:solidFill>
                <a:effectLst/>
                <a:latin typeface="Consolas" panose="020B0609020204030204" pitchFamily="49" charset="0"/>
              </a:rPr>
              <a:t> </a:t>
            </a:r>
            <a:r>
              <a:rPr lang="en-US" b="0" i="0">
                <a:solidFill>
                  <a:srgbClr val="0451A5"/>
                </a:solidFill>
                <a:effectLst/>
                <a:latin typeface="Consolas" panose="020B0609020204030204" pitchFamily="49" charset="0"/>
              </a:rPr>
              <a:t>Height</a:t>
            </a:r>
            <a:r>
              <a:rPr lang="en-US" b="0" i="0">
                <a:solidFill>
                  <a:srgbClr val="0101FD"/>
                </a:solidFill>
                <a:effectLst/>
                <a:latin typeface="Consolas" panose="020B0609020204030204" pitchFamily="49" charset="0"/>
              </a:rPr>
              <a:t>=</a:t>
            </a:r>
            <a:r>
              <a:rPr lang="en-US" b="0" i="0">
                <a:solidFill>
                  <a:srgbClr val="A31515"/>
                </a:solidFill>
                <a:effectLst/>
                <a:latin typeface="Consolas" panose="020B0609020204030204" pitchFamily="49" charset="0"/>
              </a:rPr>
              <a:t>"300"</a:t>
            </a:r>
            <a:r>
              <a:rPr lang="en-US" b="0" i="0">
                <a:solidFill>
                  <a:srgbClr val="0101FD"/>
                </a:solidFill>
                <a:effectLst/>
                <a:latin typeface="Consolas" panose="020B0609020204030204" pitchFamily="49" charset="0"/>
              </a:rPr>
              <a:t> </a:t>
            </a:r>
          </a:p>
          <a:p>
            <a:pPr algn="just"/>
            <a:r>
              <a:rPr lang="en-US" b="0" i="0">
                <a:solidFill>
                  <a:srgbClr val="0451A5"/>
                </a:solidFill>
                <a:effectLst/>
                <a:latin typeface="Consolas" panose="020B0609020204030204" pitchFamily="49" charset="0"/>
              </a:rPr>
              <a:t>Width</a:t>
            </a:r>
            <a:r>
              <a:rPr lang="en-US" b="0" i="0">
                <a:solidFill>
                  <a:srgbClr val="0101FD"/>
                </a:solidFill>
                <a:effectLst/>
                <a:latin typeface="Consolas" panose="020B0609020204030204" pitchFamily="49" charset="0"/>
              </a:rPr>
              <a:t>=</a:t>
            </a:r>
            <a:r>
              <a:rPr lang="en-US" b="0" i="0">
                <a:solidFill>
                  <a:srgbClr val="A31515"/>
                </a:solidFill>
                <a:effectLst/>
                <a:latin typeface="Consolas" panose="020B0609020204030204" pitchFamily="49" charset="0"/>
              </a:rPr>
              <a:t>"300"</a:t>
            </a:r>
            <a:r>
              <a:rPr lang="en-US" b="0" i="0">
                <a:solidFill>
                  <a:srgbClr val="0101FD"/>
                </a:solidFill>
                <a:effectLst/>
                <a:latin typeface="Consolas" panose="020B0609020204030204" pitchFamily="49" charset="0"/>
              </a:rPr>
              <a:t> </a:t>
            </a:r>
          </a:p>
          <a:p>
            <a:pPr algn="just"/>
            <a:r>
              <a:rPr lang="en-US" b="0" i="0">
                <a:solidFill>
                  <a:srgbClr val="0101FD"/>
                </a:solidFill>
                <a:effectLst/>
                <a:latin typeface="Consolas" panose="020B0609020204030204" pitchFamily="49" charset="0"/>
              </a:rPr>
              <a:t>/&gt;</a:t>
            </a:r>
            <a:endParaRPr lang="en-US">
              <a:latin typeface="Consolas" panose="020B0609020204030204" pitchFamily="49" charset="0"/>
            </a:endParaRPr>
          </a:p>
        </p:txBody>
      </p:sp>
      <p:sp>
        <p:nvSpPr>
          <p:cNvPr id="10" name="TextBox 9">
            <a:extLst>
              <a:ext uri="{FF2B5EF4-FFF2-40B4-BE49-F238E27FC236}">
                <a16:creationId xmlns:a16="http://schemas.microsoft.com/office/drawing/2014/main" id="{13EF41DB-5ACE-4D5C-8028-BEA3CE061349}"/>
              </a:ext>
            </a:extLst>
          </p:cNvPr>
          <p:cNvSpPr txBox="1"/>
          <p:nvPr/>
        </p:nvSpPr>
        <p:spPr>
          <a:xfrm>
            <a:off x="5704609" y="3572830"/>
            <a:ext cx="6430060" cy="2862322"/>
          </a:xfrm>
          <a:prstGeom prst="rect">
            <a:avLst/>
          </a:prstGeom>
          <a:noFill/>
          <a:ln>
            <a:solidFill>
              <a:srgbClr val="FF0000"/>
            </a:solidFill>
          </a:ln>
        </p:spPr>
        <p:txBody>
          <a:bodyPr wrap="square">
            <a:spAutoFit/>
          </a:bodyPr>
          <a:lstStyle/>
          <a:p>
            <a:pPr algn="just"/>
            <a:r>
              <a:rPr lang="en-US" b="0" i="0">
                <a:solidFill>
                  <a:srgbClr val="0101FD"/>
                </a:solidFill>
                <a:effectLst/>
                <a:latin typeface="Consolas" panose="020B0609020204030204" pitchFamily="49" charset="0"/>
              </a:rPr>
              <a:t>using</a:t>
            </a:r>
            <a:r>
              <a:rPr lang="en-US" b="0" i="0">
                <a:solidFill>
                  <a:srgbClr val="171717"/>
                </a:solidFill>
                <a:effectLst/>
                <a:latin typeface="Consolas" panose="020B0609020204030204" pitchFamily="49" charset="0"/>
              </a:rPr>
              <a:t> System; </a:t>
            </a:r>
          </a:p>
          <a:p>
            <a:pPr algn="just"/>
            <a:r>
              <a:rPr lang="en-US" b="0" i="0">
                <a:solidFill>
                  <a:srgbClr val="0101FD"/>
                </a:solidFill>
                <a:effectLst/>
                <a:latin typeface="Consolas" panose="020B0609020204030204" pitchFamily="49" charset="0"/>
              </a:rPr>
              <a:t>using</a:t>
            </a:r>
            <a:r>
              <a:rPr lang="en-US" b="0" i="0">
                <a:solidFill>
                  <a:srgbClr val="171717"/>
                </a:solidFill>
                <a:effectLst/>
                <a:latin typeface="Consolas" panose="020B0609020204030204" pitchFamily="49" charset="0"/>
              </a:rPr>
              <a:t> System.Windows;</a:t>
            </a:r>
          </a:p>
          <a:p>
            <a:pPr algn="just"/>
            <a:r>
              <a:rPr lang="en-US" b="0" i="0">
                <a:solidFill>
                  <a:srgbClr val="0101FD"/>
                </a:solidFill>
                <a:effectLst/>
                <a:latin typeface="Consolas" panose="020B0609020204030204" pitchFamily="49" charset="0"/>
              </a:rPr>
              <a:t>namespace</a:t>
            </a:r>
            <a:r>
              <a:rPr lang="en-US" b="0" i="0">
                <a:solidFill>
                  <a:srgbClr val="171717"/>
                </a:solidFill>
                <a:effectLst/>
                <a:latin typeface="Consolas" panose="020B0609020204030204" pitchFamily="49" charset="0"/>
              </a:rPr>
              <a:t> </a:t>
            </a:r>
            <a:r>
              <a:rPr lang="en-US" b="0" i="0">
                <a:solidFill>
                  <a:srgbClr val="007D9A"/>
                </a:solidFill>
                <a:effectLst/>
                <a:latin typeface="Consolas" panose="020B0609020204030204" pitchFamily="49" charset="0"/>
              </a:rPr>
              <a:t>CSharp</a:t>
            </a:r>
            <a:r>
              <a:rPr lang="en-US" b="0" i="0">
                <a:solidFill>
                  <a:srgbClr val="171717"/>
                </a:solidFill>
                <a:effectLst/>
                <a:latin typeface="Consolas" panose="020B0609020204030204" pitchFamily="49" charset="0"/>
              </a:rPr>
              <a:t> {</a:t>
            </a:r>
          </a:p>
          <a:p>
            <a:pPr algn="just"/>
            <a:r>
              <a:rPr lang="en-US" b="0" i="0">
                <a:solidFill>
                  <a:srgbClr val="0101FD"/>
                </a:solidFill>
                <a:effectLst/>
                <a:latin typeface="Consolas" panose="020B0609020204030204" pitchFamily="49" charset="0"/>
              </a:rPr>
              <a:t> public</a:t>
            </a:r>
            <a:r>
              <a:rPr lang="en-US" b="0" i="0">
                <a:solidFill>
                  <a:srgbClr val="171717"/>
                </a:solidFill>
                <a:effectLst/>
                <a:latin typeface="Consolas" panose="020B0609020204030204" pitchFamily="49" charset="0"/>
              </a:rPr>
              <a:t> </a:t>
            </a:r>
            <a:r>
              <a:rPr lang="en-US" b="0" i="0">
                <a:solidFill>
                  <a:srgbClr val="0101FD"/>
                </a:solidFill>
                <a:effectLst/>
                <a:latin typeface="Consolas" panose="020B0609020204030204" pitchFamily="49" charset="0"/>
              </a:rPr>
              <a:t>partial</a:t>
            </a:r>
            <a:r>
              <a:rPr lang="en-US" b="0" i="0">
                <a:solidFill>
                  <a:srgbClr val="171717"/>
                </a:solidFill>
                <a:effectLst/>
                <a:latin typeface="Consolas" panose="020B0609020204030204" pitchFamily="49" charset="0"/>
              </a:rPr>
              <a:t> </a:t>
            </a:r>
            <a:r>
              <a:rPr lang="en-US" b="0" i="0">
                <a:solidFill>
                  <a:srgbClr val="0101FD"/>
                </a:solidFill>
                <a:effectLst/>
                <a:latin typeface="Consolas" panose="020B0609020204030204" pitchFamily="49" charset="0"/>
              </a:rPr>
              <a:t>class</a:t>
            </a:r>
            <a:r>
              <a:rPr lang="en-US" b="0" i="0">
                <a:solidFill>
                  <a:srgbClr val="171717"/>
                </a:solidFill>
                <a:effectLst/>
                <a:latin typeface="Consolas" panose="020B0609020204030204" pitchFamily="49" charset="0"/>
              </a:rPr>
              <a:t> </a:t>
            </a:r>
            <a:r>
              <a:rPr lang="en-US" b="0" i="0">
                <a:solidFill>
                  <a:srgbClr val="007D9A"/>
                </a:solidFill>
                <a:effectLst/>
                <a:latin typeface="Consolas" panose="020B0609020204030204" pitchFamily="49" charset="0"/>
              </a:rPr>
              <a:t>CodeOnlyWindow</a:t>
            </a:r>
            <a:r>
              <a:rPr lang="en-US" b="0" i="0">
                <a:solidFill>
                  <a:srgbClr val="171717"/>
                </a:solidFill>
                <a:effectLst/>
                <a:latin typeface="Consolas" panose="020B0609020204030204" pitchFamily="49" charset="0"/>
              </a:rPr>
              <a:t> : </a:t>
            </a:r>
            <a:r>
              <a:rPr lang="en-US" b="0" i="0">
                <a:solidFill>
                  <a:srgbClr val="007D9A"/>
                </a:solidFill>
                <a:effectLst/>
                <a:latin typeface="Consolas" panose="020B0609020204030204" pitchFamily="49" charset="0"/>
              </a:rPr>
              <a:t>Window</a:t>
            </a:r>
            <a:r>
              <a:rPr lang="en-US" b="0" i="0">
                <a:solidFill>
                  <a:srgbClr val="171717"/>
                </a:solidFill>
                <a:effectLst/>
                <a:latin typeface="Consolas" panose="020B0609020204030204" pitchFamily="49" charset="0"/>
              </a:rPr>
              <a:t> {       </a:t>
            </a:r>
          </a:p>
          <a:p>
            <a:pPr algn="just"/>
            <a:r>
              <a:rPr lang="en-US">
                <a:solidFill>
                  <a:srgbClr val="171717"/>
                </a:solidFill>
                <a:latin typeface="Consolas" panose="020B0609020204030204" pitchFamily="49" charset="0"/>
              </a:rPr>
              <a:t>  </a:t>
            </a:r>
            <a:r>
              <a:rPr lang="en-US" b="0" i="0">
                <a:solidFill>
                  <a:srgbClr val="0101FD"/>
                </a:solidFill>
                <a:effectLst/>
                <a:latin typeface="Consolas" panose="020B0609020204030204" pitchFamily="49" charset="0"/>
              </a:rPr>
              <a:t>public</a:t>
            </a:r>
            <a:r>
              <a:rPr lang="en-US" b="0" i="0">
                <a:solidFill>
                  <a:srgbClr val="171717"/>
                </a:solidFill>
                <a:effectLst/>
                <a:latin typeface="Consolas" panose="020B0609020204030204" pitchFamily="49" charset="0"/>
              </a:rPr>
              <a:t> </a:t>
            </a:r>
            <a:r>
              <a:rPr lang="en-US" b="0" i="0">
                <a:solidFill>
                  <a:srgbClr val="007D9A"/>
                </a:solidFill>
                <a:effectLst/>
                <a:latin typeface="Consolas" panose="020B0609020204030204" pitchFamily="49" charset="0"/>
              </a:rPr>
              <a:t>CodeOnlyWindow</a:t>
            </a:r>
            <a:r>
              <a:rPr lang="en-US" b="0" i="0">
                <a:solidFill>
                  <a:srgbClr val="171717"/>
                </a:solidFill>
                <a:effectLst/>
                <a:latin typeface="Consolas" panose="020B0609020204030204" pitchFamily="49" charset="0"/>
              </a:rPr>
              <a:t>() { </a:t>
            </a:r>
          </a:p>
          <a:p>
            <a:pPr algn="just"/>
            <a:r>
              <a:rPr lang="en-US" b="0" i="0">
                <a:solidFill>
                  <a:srgbClr val="0101FD"/>
                </a:solidFill>
                <a:effectLst/>
                <a:latin typeface="Consolas" panose="020B0609020204030204" pitchFamily="49" charset="0"/>
              </a:rPr>
              <a:t>    this</a:t>
            </a:r>
            <a:r>
              <a:rPr lang="en-US" b="0" i="0">
                <a:solidFill>
                  <a:srgbClr val="171717"/>
                </a:solidFill>
                <a:effectLst/>
                <a:latin typeface="Consolas" panose="020B0609020204030204" pitchFamily="49" charset="0"/>
              </a:rPr>
              <a:t>.Title = </a:t>
            </a:r>
            <a:r>
              <a:rPr lang="en-US" b="0" i="0">
                <a:solidFill>
                  <a:srgbClr val="A31515"/>
                </a:solidFill>
                <a:effectLst/>
                <a:latin typeface="Consolas" panose="020B0609020204030204" pitchFamily="49" charset="0"/>
              </a:rPr>
              <a:t>"Main Window in Code Only"</a:t>
            </a:r>
            <a:r>
              <a:rPr lang="en-US" b="0" i="0">
                <a:solidFill>
                  <a:srgbClr val="171717"/>
                </a:solidFill>
                <a:effectLst/>
                <a:latin typeface="Consolas" panose="020B0609020204030204" pitchFamily="49" charset="0"/>
              </a:rPr>
              <a:t>;      </a:t>
            </a:r>
          </a:p>
          <a:p>
            <a:pPr algn="just"/>
            <a:r>
              <a:rPr lang="en-US">
                <a:solidFill>
                  <a:srgbClr val="171717"/>
                </a:solidFill>
                <a:latin typeface="Consolas" panose="020B0609020204030204" pitchFamily="49" charset="0"/>
              </a:rPr>
              <a:t>    </a:t>
            </a:r>
            <a:r>
              <a:rPr lang="en-US" b="0" i="0">
                <a:solidFill>
                  <a:srgbClr val="0101FD"/>
                </a:solidFill>
                <a:effectLst/>
                <a:latin typeface="Consolas" panose="020B0609020204030204" pitchFamily="49" charset="0"/>
              </a:rPr>
              <a:t>this</a:t>
            </a:r>
            <a:r>
              <a:rPr lang="en-US" b="0" i="0">
                <a:solidFill>
                  <a:srgbClr val="171717"/>
                </a:solidFill>
                <a:effectLst/>
                <a:latin typeface="Consolas" panose="020B0609020204030204" pitchFamily="49" charset="0"/>
              </a:rPr>
              <a:t>.Width = 300; </a:t>
            </a:r>
            <a:r>
              <a:rPr lang="en-US" b="0" i="0">
                <a:solidFill>
                  <a:srgbClr val="0101FD"/>
                </a:solidFill>
                <a:effectLst/>
                <a:latin typeface="Consolas" panose="020B0609020204030204" pitchFamily="49" charset="0"/>
              </a:rPr>
              <a:t>this</a:t>
            </a:r>
            <a:r>
              <a:rPr lang="en-US" b="0" i="0">
                <a:solidFill>
                  <a:srgbClr val="171717"/>
                </a:solidFill>
                <a:effectLst/>
                <a:latin typeface="Consolas" panose="020B0609020204030204" pitchFamily="49" charset="0"/>
              </a:rPr>
              <a:t>.Height = 300;</a:t>
            </a:r>
          </a:p>
          <a:p>
            <a:pPr algn="just"/>
            <a:r>
              <a:rPr lang="en-US" b="0" i="0">
                <a:solidFill>
                  <a:srgbClr val="171717"/>
                </a:solidFill>
                <a:effectLst/>
                <a:latin typeface="Consolas" panose="020B0609020204030204" pitchFamily="49" charset="0"/>
              </a:rPr>
              <a:t>  }</a:t>
            </a:r>
          </a:p>
          <a:p>
            <a:pPr algn="just"/>
            <a:r>
              <a:rPr lang="en-US" b="0" i="0">
                <a:solidFill>
                  <a:srgbClr val="171717"/>
                </a:solidFill>
                <a:effectLst/>
                <a:latin typeface="Consolas" panose="020B0609020204030204" pitchFamily="49" charset="0"/>
              </a:rPr>
              <a:t> }</a:t>
            </a:r>
          </a:p>
          <a:p>
            <a:pPr algn="just"/>
            <a:r>
              <a:rPr lang="en-US" b="0" i="0">
                <a:solidFill>
                  <a:srgbClr val="171717"/>
                </a:solidFill>
                <a:effectLst/>
                <a:latin typeface="Consolas" panose="020B0609020204030204" pitchFamily="49" charset="0"/>
              </a:rPr>
              <a:t>}</a:t>
            </a:r>
            <a:endParaRPr lang="en-US">
              <a:latin typeface="Consolas" panose="020B0609020204030204" pitchFamily="49" charset="0"/>
            </a:endParaRPr>
          </a:p>
        </p:txBody>
      </p:sp>
      <p:sp>
        <p:nvSpPr>
          <p:cNvPr id="11" name="Freeform 5">
            <a:extLst>
              <a:ext uri="{FF2B5EF4-FFF2-40B4-BE49-F238E27FC236}">
                <a16:creationId xmlns:a16="http://schemas.microsoft.com/office/drawing/2014/main" id="{D4E5FAD6-63D2-4AF4-BEA5-63CF1A466216}"/>
              </a:ext>
            </a:extLst>
          </p:cNvPr>
          <p:cNvSpPr>
            <a:spLocks/>
          </p:cNvSpPr>
          <p:nvPr/>
        </p:nvSpPr>
        <p:spPr bwMode="auto">
          <a:xfrm rot="20061493" flipH="1">
            <a:off x="3428223" y="2818710"/>
            <a:ext cx="1809571" cy="2569285"/>
          </a:xfrm>
          <a:custGeom>
            <a:avLst/>
            <a:gdLst>
              <a:gd name="T0" fmla="*/ 2147483646 w 1036"/>
              <a:gd name="T1" fmla="*/ 2147483646 h 959"/>
              <a:gd name="T2" fmla="*/ 2147483646 w 1036"/>
              <a:gd name="T3" fmla="*/ 2147483646 h 959"/>
              <a:gd name="T4" fmla="*/ 2147483646 w 1036"/>
              <a:gd name="T5" fmla="*/ 2147483646 h 959"/>
              <a:gd name="T6" fmla="*/ 2147483646 w 1036"/>
              <a:gd name="T7" fmla="*/ 2147483646 h 959"/>
              <a:gd name="T8" fmla="*/ 2147483646 w 1036"/>
              <a:gd name="T9" fmla="*/ 2147483646 h 959"/>
              <a:gd name="T10" fmla="*/ 2147483646 w 1036"/>
              <a:gd name="T11" fmla="*/ 2147483646 h 959"/>
              <a:gd name="T12" fmla="*/ 2147483646 w 1036"/>
              <a:gd name="T13" fmla="*/ 2147483646 h 959"/>
              <a:gd name="T14" fmla="*/ 2147483646 w 1036"/>
              <a:gd name="T15" fmla="*/ 2147483646 h 959"/>
              <a:gd name="T16" fmla="*/ 2147483646 w 1036"/>
              <a:gd name="T17" fmla="*/ 2147483646 h 959"/>
              <a:gd name="T18" fmla="*/ 2147483646 w 1036"/>
              <a:gd name="T19" fmla="*/ 2147483646 h 959"/>
              <a:gd name="T20" fmla="*/ 2147483646 w 1036"/>
              <a:gd name="T21" fmla="*/ 2147483646 h 959"/>
              <a:gd name="T22" fmla="*/ 2147483646 w 1036"/>
              <a:gd name="T23" fmla="*/ 2147483646 h 959"/>
              <a:gd name="T24" fmla="*/ 2147483646 w 1036"/>
              <a:gd name="T25" fmla="*/ 2147483646 h 959"/>
              <a:gd name="T26" fmla="*/ 2147483646 w 1036"/>
              <a:gd name="T27" fmla="*/ 2147483646 h 959"/>
              <a:gd name="T28" fmla="*/ 2147483646 w 1036"/>
              <a:gd name="T29" fmla="*/ 2147483646 h 959"/>
              <a:gd name="T30" fmla="*/ 2147483646 w 1036"/>
              <a:gd name="T31" fmla="*/ 2147483646 h 959"/>
              <a:gd name="T32" fmla="*/ 2147483646 w 1036"/>
              <a:gd name="T33" fmla="*/ 2147483646 h 959"/>
              <a:gd name="T34" fmla="*/ 2147483646 w 1036"/>
              <a:gd name="T35" fmla="*/ 2147483646 h 959"/>
              <a:gd name="T36" fmla="*/ 2147483646 w 1036"/>
              <a:gd name="T37" fmla="*/ 2147483646 h 959"/>
              <a:gd name="T38" fmla="*/ 2147483646 w 1036"/>
              <a:gd name="T39" fmla="*/ 2147483646 h 959"/>
              <a:gd name="T40" fmla="*/ 2147483646 w 1036"/>
              <a:gd name="T41" fmla="*/ 2147483646 h 959"/>
              <a:gd name="T42" fmla="*/ 2147483646 w 1036"/>
              <a:gd name="T43" fmla="*/ 2147483646 h 959"/>
              <a:gd name="T44" fmla="*/ 2147483646 w 1036"/>
              <a:gd name="T45" fmla="*/ 2147483646 h 959"/>
              <a:gd name="T46" fmla="*/ 2147483646 w 1036"/>
              <a:gd name="T47" fmla="*/ 2147483646 h 959"/>
              <a:gd name="T48" fmla="*/ 2147483646 w 1036"/>
              <a:gd name="T49" fmla="*/ 2147483646 h 959"/>
              <a:gd name="T50" fmla="*/ 2147483646 w 1036"/>
              <a:gd name="T51" fmla="*/ 2147483646 h 959"/>
              <a:gd name="T52" fmla="*/ 2147483646 w 1036"/>
              <a:gd name="T53" fmla="*/ 2147483646 h 959"/>
              <a:gd name="T54" fmla="*/ 0 w 1036"/>
              <a:gd name="T55" fmla="*/ 2147483646 h 959"/>
              <a:gd name="T56" fmla="*/ 2147483646 w 1036"/>
              <a:gd name="T57" fmla="*/ 2147483646 h 959"/>
              <a:gd name="T58" fmla="*/ 2147483646 w 1036"/>
              <a:gd name="T59" fmla="*/ 2147483646 h 959"/>
              <a:gd name="T60" fmla="*/ 2147483646 w 1036"/>
              <a:gd name="T61" fmla="*/ 2147483646 h 959"/>
              <a:gd name="T62" fmla="*/ 2147483646 w 1036"/>
              <a:gd name="T63" fmla="*/ 2147483646 h 959"/>
              <a:gd name="T64" fmla="*/ 2147483646 w 1036"/>
              <a:gd name="T65" fmla="*/ 2147483646 h 959"/>
              <a:gd name="T66" fmla="*/ 2147483646 w 1036"/>
              <a:gd name="T67" fmla="*/ 2147483646 h 959"/>
              <a:gd name="T68" fmla="*/ 2147483646 w 1036"/>
              <a:gd name="T69" fmla="*/ 2147483646 h 959"/>
              <a:gd name="T70" fmla="*/ 2147483646 w 1036"/>
              <a:gd name="T71" fmla="*/ 2147483646 h 959"/>
              <a:gd name="T72" fmla="*/ 2147483646 w 1036"/>
              <a:gd name="T73" fmla="*/ 2147483646 h 959"/>
              <a:gd name="T74" fmla="*/ 2147483646 w 1036"/>
              <a:gd name="T75" fmla="*/ 2147483646 h 959"/>
              <a:gd name="T76" fmla="*/ 2147483646 w 1036"/>
              <a:gd name="T77" fmla="*/ 2147483646 h 959"/>
              <a:gd name="T78" fmla="*/ 2147483646 w 1036"/>
              <a:gd name="T79" fmla="*/ 2147483646 h 959"/>
              <a:gd name="T80" fmla="*/ 2147483646 w 1036"/>
              <a:gd name="T81" fmla="*/ 2147483646 h 959"/>
              <a:gd name="T82" fmla="*/ 2147483646 w 1036"/>
              <a:gd name="T83" fmla="*/ 2147483646 h 959"/>
              <a:gd name="T84" fmla="*/ 2147483646 w 1036"/>
              <a:gd name="T85" fmla="*/ 2147483646 h 959"/>
              <a:gd name="T86" fmla="*/ 2147483646 w 1036"/>
              <a:gd name="T87" fmla="*/ 2147483646 h 959"/>
              <a:gd name="T88" fmla="*/ 2147483646 w 1036"/>
              <a:gd name="T89" fmla="*/ 2147483646 h 959"/>
              <a:gd name="T90" fmla="*/ 2147483646 w 1036"/>
              <a:gd name="T91" fmla="*/ 2147483646 h 959"/>
              <a:gd name="T92" fmla="*/ 2147483646 w 1036"/>
              <a:gd name="T93" fmla="*/ 2147483646 h 959"/>
              <a:gd name="T94" fmla="*/ 2147483646 w 1036"/>
              <a:gd name="T95" fmla="*/ 2147483646 h 959"/>
              <a:gd name="T96" fmla="*/ 2147483646 w 1036"/>
              <a:gd name="T97" fmla="*/ 2147483646 h 959"/>
              <a:gd name="T98" fmla="*/ 2147483646 w 1036"/>
              <a:gd name="T99" fmla="*/ 2147483646 h 959"/>
              <a:gd name="T100" fmla="*/ 2147483646 w 1036"/>
              <a:gd name="T101" fmla="*/ 2147483646 h 959"/>
              <a:gd name="T102" fmla="*/ 2147483646 w 1036"/>
              <a:gd name="T103" fmla="*/ 2147483646 h 95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036"/>
              <a:gd name="T157" fmla="*/ 0 h 959"/>
              <a:gd name="T158" fmla="*/ 1036 w 1036"/>
              <a:gd name="T159" fmla="*/ 959 h 95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036" h="959">
                <a:moveTo>
                  <a:pt x="1001" y="0"/>
                </a:moveTo>
                <a:lnTo>
                  <a:pt x="1008" y="25"/>
                </a:lnTo>
                <a:lnTo>
                  <a:pt x="1016" y="50"/>
                </a:lnTo>
                <a:lnTo>
                  <a:pt x="1022" y="74"/>
                </a:lnTo>
                <a:lnTo>
                  <a:pt x="1026" y="99"/>
                </a:lnTo>
                <a:lnTo>
                  <a:pt x="1030" y="122"/>
                </a:lnTo>
                <a:lnTo>
                  <a:pt x="1033" y="145"/>
                </a:lnTo>
                <a:lnTo>
                  <a:pt x="1035" y="169"/>
                </a:lnTo>
                <a:lnTo>
                  <a:pt x="1036" y="192"/>
                </a:lnTo>
                <a:lnTo>
                  <a:pt x="1036" y="214"/>
                </a:lnTo>
                <a:lnTo>
                  <a:pt x="1036" y="235"/>
                </a:lnTo>
                <a:lnTo>
                  <a:pt x="1035" y="256"/>
                </a:lnTo>
                <a:lnTo>
                  <a:pt x="1032" y="277"/>
                </a:lnTo>
                <a:lnTo>
                  <a:pt x="1029" y="298"/>
                </a:lnTo>
                <a:lnTo>
                  <a:pt x="1024" y="318"/>
                </a:lnTo>
                <a:lnTo>
                  <a:pt x="1020" y="338"/>
                </a:lnTo>
                <a:lnTo>
                  <a:pt x="1014" y="357"/>
                </a:lnTo>
                <a:lnTo>
                  <a:pt x="1008" y="376"/>
                </a:lnTo>
                <a:lnTo>
                  <a:pt x="1001" y="395"/>
                </a:lnTo>
                <a:lnTo>
                  <a:pt x="994" y="414"/>
                </a:lnTo>
                <a:lnTo>
                  <a:pt x="987" y="432"/>
                </a:lnTo>
                <a:lnTo>
                  <a:pt x="977" y="450"/>
                </a:lnTo>
                <a:lnTo>
                  <a:pt x="968" y="467"/>
                </a:lnTo>
                <a:lnTo>
                  <a:pt x="958" y="485"/>
                </a:lnTo>
                <a:lnTo>
                  <a:pt x="948" y="501"/>
                </a:lnTo>
                <a:lnTo>
                  <a:pt x="936" y="516"/>
                </a:lnTo>
                <a:lnTo>
                  <a:pt x="924" y="532"/>
                </a:lnTo>
                <a:lnTo>
                  <a:pt x="913" y="548"/>
                </a:lnTo>
                <a:lnTo>
                  <a:pt x="900" y="564"/>
                </a:lnTo>
                <a:lnTo>
                  <a:pt x="887" y="579"/>
                </a:lnTo>
                <a:lnTo>
                  <a:pt x="872" y="593"/>
                </a:lnTo>
                <a:lnTo>
                  <a:pt x="859" y="608"/>
                </a:lnTo>
                <a:lnTo>
                  <a:pt x="845" y="622"/>
                </a:lnTo>
                <a:lnTo>
                  <a:pt x="814" y="648"/>
                </a:lnTo>
                <a:lnTo>
                  <a:pt x="798" y="661"/>
                </a:lnTo>
                <a:lnTo>
                  <a:pt x="782" y="674"/>
                </a:lnTo>
                <a:lnTo>
                  <a:pt x="750" y="699"/>
                </a:lnTo>
                <a:lnTo>
                  <a:pt x="716" y="722"/>
                </a:lnTo>
                <a:lnTo>
                  <a:pt x="681" y="744"/>
                </a:lnTo>
                <a:lnTo>
                  <a:pt x="646" y="766"/>
                </a:lnTo>
                <a:lnTo>
                  <a:pt x="627" y="776"/>
                </a:lnTo>
                <a:lnTo>
                  <a:pt x="610" y="785"/>
                </a:lnTo>
                <a:lnTo>
                  <a:pt x="591" y="795"/>
                </a:lnTo>
                <a:lnTo>
                  <a:pt x="574" y="803"/>
                </a:lnTo>
                <a:lnTo>
                  <a:pt x="536" y="821"/>
                </a:lnTo>
                <a:lnTo>
                  <a:pt x="500" y="837"/>
                </a:lnTo>
                <a:lnTo>
                  <a:pt x="462" y="853"/>
                </a:lnTo>
                <a:lnTo>
                  <a:pt x="426" y="867"/>
                </a:lnTo>
                <a:lnTo>
                  <a:pt x="390" y="880"/>
                </a:lnTo>
                <a:lnTo>
                  <a:pt x="353" y="892"/>
                </a:lnTo>
                <a:lnTo>
                  <a:pt x="319" y="903"/>
                </a:lnTo>
                <a:lnTo>
                  <a:pt x="285" y="914"/>
                </a:lnTo>
                <a:lnTo>
                  <a:pt x="300" y="935"/>
                </a:lnTo>
                <a:lnTo>
                  <a:pt x="316" y="959"/>
                </a:lnTo>
                <a:lnTo>
                  <a:pt x="158" y="959"/>
                </a:lnTo>
                <a:lnTo>
                  <a:pt x="0" y="959"/>
                </a:lnTo>
                <a:lnTo>
                  <a:pt x="10" y="950"/>
                </a:lnTo>
                <a:lnTo>
                  <a:pt x="36" y="928"/>
                </a:lnTo>
                <a:lnTo>
                  <a:pt x="117" y="864"/>
                </a:lnTo>
                <a:lnTo>
                  <a:pt x="236" y="770"/>
                </a:lnTo>
                <a:lnTo>
                  <a:pt x="246" y="825"/>
                </a:lnTo>
                <a:lnTo>
                  <a:pt x="255" y="824"/>
                </a:lnTo>
                <a:lnTo>
                  <a:pt x="284" y="818"/>
                </a:lnTo>
                <a:lnTo>
                  <a:pt x="326" y="808"/>
                </a:lnTo>
                <a:lnTo>
                  <a:pt x="352" y="801"/>
                </a:lnTo>
                <a:lnTo>
                  <a:pt x="381" y="792"/>
                </a:lnTo>
                <a:lnTo>
                  <a:pt x="411" y="782"/>
                </a:lnTo>
                <a:lnTo>
                  <a:pt x="445" y="770"/>
                </a:lnTo>
                <a:lnTo>
                  <a:pt x="479" y="759"/>
                </a:lnTo>
                <a:lnTo>
                  <a:pt x="517" y="744"/>
                </a:lnTo>
                <a:lnTo>
                  <a:pt x="553" y="727"/>
                </a:lnTo>
                <a:lnTo>
                  <a:pt x="572" y="718"/>
                </a:lnTo>
                <a:lnTo>
                  <a:pt x="592" y="709"/>
                </a:lnTo>
                <a:lnTo>
                  <a:pt x="630" y="689"/>
                </a:lnTo>
                <a:lnTo>
                  <a:pt x="668" y="667"/>
                </a:lnTo>
                <a:lnTo>
                  <a:pt x="707" y="644"/>
                </a:lnTo>
                <a:lnTo>
                  <a:pt x="743" y="618"/>
                </a:lnTo>
                <a:lnTo>
                  <a:pt x="762" y="603"/>
                </a:lnTo>
                <a:lnTo>
                  <a:pt x="779" y="589"/>
                </a:lnTo>
                <a:lnTo>
                  <a:pt x="798" y="574"/>
                </a:lnTo>
                <a:lnTo>
                  <a:pt x="814" y="560"/>
                </a:lnTo>
                <a:lnTo>
                  <a:pt x="832" y="544"/>
                </a:lnTo>
                <a:lnTo>
                  <a:pt x="848" y="527"/>
                </a:lnTo>
                <a:lnTo>
                  <a:pt x="864" y="509"/>
                </a:lnTo>
                <a:lnTo>
                  <a:pt x="879" y="492"/>
                </a:lnTo>
                <a:lnTo>
                  <a:pt x="894" y="474"/>
                </a:lnTo>
                <a:lnTo>
                  <a:pt x="908" y="456"/>
                </a:lnTo>
                <a:lnTo>
                  <a:pt x="922" y="435"/>
                </a:lnTo>
                <a:lnTo>
                  <a:pt x="933" y="415"/>
                </a:lnTo>
                <a:lnTo>
                  <a:pt x="946" y="395"/>
                </a:lnTo>
                <a:lnTo>
                  <a:pt x="956" y="373"/>
                </a:lnTo>
                <a:lnTo>
                  <a:pt x="966" y="351"/>
                </a:lnTo>
                <a:lnTo>
                  <a:pt x="977" y="328"/>
                </a:lnTo>
                <a:lnTo>
                  <a:pt x="984" y="305"/>
                </a:lnTo>
                <a:lnTo>
                  <a:pt x="991" y="280"/>
                </a:lnTo>
                <a:lnTo>
                  <a:pt x="998" y="256"/>
                </a:lnTo>
                <a:lnTo>
                  <a:pt x="1003" y="231"/>
                </a:lnTo>
                <a:lnTo>
                  <a:pt x="1007" y="205"/>
                </a:lnTo>
                <a:lnTo>
                  <a:pt x="1010" y="177"/>
                </a:lnTo>
                <a:lnTo>
                  <a:pt x="1011" y="150"/>
                </a:lnTo>
                <a:lnTo>
                  <a:pt x="1013" y="121"/>
                </a:lnTo>
                <a:lnTo>
                  <a:pt x="1011" y="92"/>
                </a:lnTo>
                <a:lnTo>
                  <a:pt x="1008" y="63"/>
                </a:lnTo>
                <a:lnTo>
                  <a:pt x="1006" y="32"/>
                </a:lnTo>
                <a:lnTo>
                  <a:pt x="1001" y="0"/>
                </a:lnTo>
                <a:close/>
              </a:path>
            </a:pathLst>
          </a:custGeom>
          <a:solidFill>
            <a:srgbClr val="FF0000">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Tree>
    <p:extLst>
      <p:ext uri="{BB962C8B-B14F-4D97-AF65-F5344CB8AC3E}">
        <p14:creationId xmlns:p14="http://schemas.microsoft.com/office/powerpoint/2010/main" val="13416126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C33902C-5E81-4056-8AFF-F6B74A9F2AE8}"/>
              </a:ext>
            </a:extLst>
          </p:cNvPr>
          <p:cNvSpPr>
            <a:spLocks noGrp="1"/>
          </p:cNvSpPr>
          <p:nvPr>
            <p:ph type="sldNum" sz="quarter" idx="12"/>
          </p:nvPr>
        </p:nvSpPr>
        <p:spPr/>
        <p:txBody>
          <a:bodyPr/>
          <a:lstStyle/>
          <a:p>
            <a:fld id="{CC0149FD-98BB-4821-915B-09C9BFE4B727}" type="slidenum">
              <a:rPr lang="en-US" smtClean="0"/>
              <a:pPr/>
              <a:t>46</a:t>
            </a:fld>
            <a:endParaRPr lang="en-US" dirty="0"/>
          </a:p>
        </p:txBody>
      </p:sp>
      <p:sp>
        <p:nvSpPr>
          <p:cNvPr id="7" name="Title 1">
            <a:extLst>
              <a:ext uri="{FF2B5EF4-FFF2-40B4-BE49-F238E27FC236}">
                <a16:creationId xmlns:a16="http://schemas.microsoft.com/office/drawing/2014/main" id="{4173BFC9-FA3C-4B2E-A03E-38EA4E417FB4}"/>
              </a:ext>
            </a:extLst>
          </p:cNvPr>
          <p:cNvSpPr>
            <a:spLocks noGrp="1"/>
          </p:cNvSpPr>
          <p:nvPr>
            <p:ph type="title"/>
          </p:nvPr>
        </p:nvSpPr>
        <p:spPr>
          <a:xfrm>
            <a:off x="396764" y="720006"/>
            <a:ext cx="11154104" cy="575433"/>
          </a:xfrm>
        </p:spPr>
        <p:txBody>
          <a:bodyPr>
            <a:noAutofit/>
          </a:bodyPr>
          <a:lstStyle/>
          <a:p>
            <a:r>
              <a:rPr lang="en-US" sz="4000" b="1"/>
              <a:t>The Window Class</a:t>
            </a:r>
            <a:endParaRPr lang="en-US" sz="4000" b="1" dirty="0"/>
          </a:p>
        </p:txBody>
      </p:sp>
      <p:graphicFrame>
        <p:nvGraphicFramePr>
          <p:cNvPr id="12" name="Table 11">
            <a:extLst>
              <a:ext uri="{FF2B5EF4-FFF2-40B4-BE49-F238E27FC236}">
                <a16:creationId xmlns:a16="http://schemas.microsoft.com/office/drawing/2014/main" id="{B173E672-6CCF-47B5-99B1-771C780457B6}"/>
              </a:ext>
            </a:extLst>
          </p:cNvPr>
          <p:cNvGraphicFramePr>
            <a:graphicFrameLocks noGrp="1"/>
          </p:cNvGraphicFramePr>
          <p:nvPr>
            <p:extLst>
              <p:ext uri="{D42A27DB-BD31-4B8C-83A1-F6EECF244321}">
                <p14:modId xmlns:p14="http://schemas.microsoft.com/office/powerpoint/2010/main" val="1286322260"/>
              </p:ext>
            </p:extLst>
          </p:nvPr>
        </p:nvGraphicFramePr>
        <p:xfrm>
          <a:off x="71618" y="1874639"/>
          <a:ext cx="12048763" cy="4585857"/>
        </p:xfrm>
        <a:graphic>
          <a:graphicData uri="http://schemas.openxmlformats.org/drawingml/2006/table">
            <a:tbl>
              <a:tblPr firstRow="1" bandRow="1">
                <a:tableStyleId>{5C22544A-7EE6-4342-B048-85BDC9FD1C3A}</a:tableStyleId>
              </a:tblPr>
              <a:tblGrid>
                <a:gridCol w="2683090">
                  <a:extLst>
                    <a:ext uri="{9D8B030D-6E8A-4147-A177-3AD203B41FA5}">
                      <a16:colId xmlns:a16="http://schemas.microsoft.com/office/drawing/2014/main" val="20000"/>
                    </a:ext>
                  </a:extLst>
                </a:gridCol>
                <a:gridCol w="9365673">
                  <a:extLst>
                    <a:ext uri="{9D8B030D-6E8A-4147-A177-3AD203B41FA5}">
                      <a16:colId xmlns:a16="http://schemas.microsoft.com/office/drawing/2014/main" val="20001"/>
                    </a:ext>
                  </a:extLst>
                </a:gridCol>
              </a:tblGrid>
              <a:tr h="405488">
                <a:tc>
                  <a:txBody>
                    <a:bodyPr/>
                    <a:lstStyle/>
                    <a:p>
                      <a:pPr marL="0" algn="l" defTabSz="914400" rtl="0" eaLnBrk="1" latinLnBrk="0" hangingPunct="1"/>
                      <a:r>
                        <a:rPr lang="en-US" sz="2000" b="1" kern="1200">
                          <a:solidFill>
                            <a:schemeClr val="lt1"/>
                          </a:solidFill>
                          <a:latin typeface="+mn-lt"/>
                          <a:ea typeface="+mn-ea"/>
                          <a:cs typeface="+mn-cs"/>
                        </a:rPr>
                        <a:t>Property</a:t>
                      </a:r>
                      <a:endParaRPr lang="en-US" sz="2000" b="1" kern="1200" dirty="0">
                        <a:solidFill>
                          <a:schemeClr val="lt1"/>
                        </a:solidFill>
                        <a:latin typeface="+mn-lt"/>
                        <a:ea typeface="+mn-ea"/>
                        <a:cs typeface="+mn-cs"/>
                      </a:endParaRPr>
                    </a:p>
                  </a:txBody>
                  <a:tcPr/>
                </a:tc>
                <a:tc>
                  <a:txBody>
                    <a:bodyPr/>
                    <a:lstStyle/>
                    <a:p>
                      <a:r>
                        <a:rPr lang="en-US" sz="2000" dirty="0"/>
                        <a:t>Description</a:t>
                      </a:r>
                    </a:p>
                  </a:txBody>
                  <a:tcPr/>
                </a:tc>
                <a:extLst>
                  <a:ext uri="{0D108BD9-81ED-4DB2-BD59-A6C34878D82A}">
                    <a16:rowId xmlns:a16="http://schemas.microsoft.com/office/drawing/2014/main" val="10000"/>
                  </a:ext>
                </a:extLst>
              </a:tr>
              <a:tr h="375566">
                <a:tc>
                  <a:txBody>
                    <a:bodyPr/>
                    <a:lstStyle/>
                    <a:p>
                      <a:pPr algn="l" fontAlgn="t"/>
                      <a:r>
                        <a:rPr lang="en-US" sz="1800" u="none" strike="noStrike">
                          <a:effectLst/>
                        </a:rPr>
                        <a:t>DataContext</a:t>
                      </a:r>
                      <a:endParaRPr lang="en-US" sz="1800">
                        <a:effectLst/>
                      </a:endParaRPr>
                    </a:p>
                  </a:txBody>
                  <a:tcPr/>
                </a:tc>
                <a:tc>
                  <a:txBody>
                    <a:bodyPr/>
                    <a:lstStyle/>
                    <a:p>
                      <a:pPr algn="just" fontAlgn="t"/>
                      <a:r>
                        <a:rPr lang="en-US" sz="1800">
                          <a:effectLst/>
                        </a:rPr>
                        <a:t>Gets or sets the data context for an element when it participates in data binding</a:t>
                      </a:r>
                    </a:p>
                  </a:txBody>
                  <a:tcPr/>
                </a:tc>
                <a:extLst>
                  <a:ext uri="{0D108BD9-81ED-4DB2-BD59-A6C34878D82A}">
                    <a16:rowId xmlns:a16="http://schemas.microsoft.com/office/drawing/2014/main" val="10003"/>
                  </a:ext>
                </a:extLst>
              </a:tr>
              <a:tr h="468082">
                <a:tc>
                  <a:txBody>
                    <a:bodyPr/>
                    <a:lstStyle/>
                    <a:p>
                      <a:pPr algn="l" fontAlgn="t"/>
                      <a:r>
                        <a:rPr lang="en-US" sz="1800" u="none" strike="noStrike">
                          <a:effectLst/>
                        </a:rPr>
                        <a:t>DialogResult</a:t>
                      </a:r>
                      <a:endParaRPr lang="en-US" sz="1800">
                        <a:effectLst/>
                      </a:endParaRPr>
                    </a:p>
                  </a:txBody>
                  <a:tcPr/>
                </a:tc>
                <a:tc>
                  <a:txBody>
                    <a:bodyPr/>
                    <a:lstStyle/>
                    <a:p>
                      <a:pPr algn="just" fontAlgn="t"/>
                      <a:r>
                        <a:rPr lang="en-US" sz="1800">
                          <a:effectLst/>
                        </a:rPr>
                        <a:t>Gets or sets the dialog result value, which is the value that is returned from the </a:t>
                      </a:r>
                      <a:r>
                        <a:rPr lang="en-US" sz="1800" u="none" strike="noStrike">
                          <a:effectLst/>
                        </a:rPr>
                        <a:t>ShowDialog()</a:t>
                      </a:r>
                      <a:r>
                        <a:rPr lang="en-US" sz="1800">
                          <a:effectLst/>
                        </a:rPr>
                        <a:t> method</a:t>
                      </a:r>
                    </a:p>
                  </a:txBody>
                  <a:tcPr/>
                </a:tc>
                <a:extLst>
                  <a:ext uri="{0D108BD9-81ED-4DB2-BD59-A6C34878D82A}">
                    <a16:rowId xmlns:a16="http://schemas.microsoft.com/office/drawing/2014/main" val="10004"/>
                  </a:ext>
                </a:extLst>
              </a:tr>
              <a:tr h="392714">
                <a:tc>
                  <a:txBody>
                    <a:bodyPr/>
                    <a:lstStyle/>
                    <a:p>
                      <a:pPr algn="l" fontAlgn="t"/>
                      <a:r>
                        <a:rPr lang="en-US" sz="1800" u="none" strike="noStrike">
                          <a:effectLst/>
                        </a:rPr>
                        <a:t>SizeToContent </a:t>
                      </a:r>
                      <a:endParaRPr lang="en-US" sz="1800">
                        <a:effectLst/>
                      </a:endParaRPr>
                    </a:p>
                  </a:txBody>
                  <a:tcPr/>
                </a:tc>
                <a:tc>
                  <a:txBody>
                    <a:bodyPr/>
                    <a:lstStyle/>
                    <a:p>
                      <a:pPr algn="just" fontAlgn="t"/>
                      <a:r>
                        <a:rPr lang="en-US" sz="1800">
                          <a:effectLst/>
                        </a:rPr>
                        <a:t>Decide if the Window should resize itself to automatically fit its content. The default is Manual, which means that the window doesn't automatically resize</a:t>
                      </a:r>
                    </a:p>
                  </a:txBody>
                  <a:tcPr/>
                </a:tc>
                <a:extLst>
                  <a:ext uri="{0D108BD9-81ED-4DB2-BD59-A6C34878D82A}">
                    <a16:rowId xmlns:a16="http://schemas.microsoft.com/office/drawing/2014/main" val="207236356"/>
                  </a:ext>
                </a:extLst>
              </a:tr>
              <a:tr h="365698">
                <a:tc>
                  <a:txBody>
                    <a:bodyPr/>
                    <a:lstStyle/>
                    <a:p>
                      <a:pPr algn="l" fontAlgn="t"/>
                      <a:r>
                        <a:rPr lang="en-US" sz="1800" u="none" strike="noStrike" kern="1200">
                          <a:solidFill>
                            <a:schemeClr val="dk1"/>
                          </a:solidFill>
                          <a:effectLst/>
                          <a:latin typeface="+mn-lt"/>
                          <a:ea typeface="+mn-ea"/>
                          <a:cs typeface="+mn-cs"/>
                        </a:rPr>
                        <a:t>Topmost </a:t>
                      </a:r>
                    </a:p>
                  </a:txBody>
                  <a:tcPr/>
                </a:tc>
                <a:tc>
                  <a:txBody>
                    <a:bodyPr/>
                    <a:lstStyle/>
                    <a:p>
                      <a:pPr algn="just" fontAlgn="t"/>
                      <a:r>
                        <a:rPr lang="en-US" sz="1800">
                          <a:effectLst/>
                        </a:rPr>
                        <a:t>The default is false, but if set to true, our Window will stay on top of other windows unless minimized. Only useful for special situations</a:t>
                      </a:r>
                    </a:p>
                  </a:txBody>
                  <a:tcPr/>
                </a:tc>
                <a:extLst>
                  <a:ext uri="{0D108BD9-81ED-4DB2-BD59-A6C34878D82A}">
                    <a16:rowId xmlns:a16="http://schemas.microsoft.com/office/drawing/2014/main" val="4089918542"/>
                  </a:ext>
                </a:extLst>
              </a:tr>
              <a:tr h="411418">
                <a:tc>
                  <a:txBody>
                    <a:bodyPr/>
                    <a:lstStyle/>
                    <a:p>
                      <a:pPr algn="l" fontAlgn="t"/>
                      <a:r>
                        <a:rPr lang="en-US" sz="1800" u="none" strike="noStrike">
                          <a:effectLst/>
                        </a:rPr>
                        <a:t>Opacity</a:t>
                      </a:r>
                      <a:endParaRPr lang="en-US" sz="1800">
                        <a:effectLst/>
                      </a:endParaRPr>
                    </a:p>
                  </a:txBody>
                  <a:tcPr/>
                </a:tc>
                <a:tc>
                  <a:txBody>
                    <a:bodyPr/>
                    <a:lstStyle/>
                    <a:p>
                      <a:pPr algn="just" fontAlgn="t"/>
                      <a:r>
                        <a:rPr lang="en-US" sz="1800">
                          <a:effectLst/>
                        </a:rPr>
                        <a:t>Gets or sets the opacity factor applied to the entire </a:t>
                      </a:r>
                      <a:r>
                        <a:rPr lang="en-US" sz="1800" u="none" strike="noStrike">
                          <a:effectLst/>
                        </a:rPr>
                        <a:t>UIElement</a:t>
                      </a:r>
                      <a:r>
                        <a:rPr lang="en-US" sz="1800">
                          <a:effectLst/>
                        </a:rPr>
                        <a:t> when it is rendered in the user interface (UI). This is a dependency property</a:t>
                      </a:r>
                    </a:p>
                  </a:txBody>
                  <a:tcPr/>
                </a:tc>
                <a:extLst>
                  <a:ext uri="{0D108BD9-81ED-4DB2-BD59-A6C34878D82A}">
                    <a16:rowId xmlns:a16="http://schemas.microsoft.com/office/drawing/2014/main" val="2259037351"/>
                  </a:ext>
                </a:extLst>
              </a:tr>
              <a:tr h="374649">
                <a:tc>
                  <a:txBody>
                    <a:bodyPr/>
                    <a:lstStyle/>
                    <a:p>
                      <a:pPr algn="l" fontAlgn="t"/>
                      <a:r>
                        <a:rPr lang="en-US" sz="1800" u="none" strike="noStrike">
                          <a:effectLst/>
                        </a:rPr>
                        <a:t>WindowStartupLocation</a:t>
                      </a:r>
                      <a:endParaRPr lang="en-US" sz="1800">
                        <a:effectLst/>
                      </a:endParaRPr>
                    </a:p>
                  </a:txBody>
                  <a:tcPr/>
                </a:tc>
                <a:tc>
                  <a:txBody>
                    <a:bodyPr/>
                    <a:lstStyle/>
                    <a:p>
                      <a:pPr algn="just" fontAlgn="t"/>
                      <a:r>
                        <a:rPr lang="en-US" sz="1800">
                          <a:effectLst/>
                        </a:rPr>
                        <a:t>Gets or sets the position of the window when first shown</a:t>
                      </a:r>
                    </a:p>
                  </a:txBody>
                  <a:tcPr/>
                </a:tc>
                <a:extLst>
                  <a:ext uri="{0D108BD9-81ED-4DB2-BD59-A6C34878D82A}">
                    <a16:rowId xmlns:a16="http://schemas.microsoft.com/office/drawing/2014/main" val="517965606"/>
                  </a:ext>
                </a:extLst>
              </a:tr>
              <a:tr h="434917">
                <a:tc>
                  <a:txBody>
                    <a:bodyPr/>
                    <a:lstStyle/>
                    <a:p>
                      <a:pPr algn="l" fontAlgn="t"/>
                      <a:r>
                        <a:rPr lang="en-US" sz="1800" u="none" strike="noStrike">
                          <a:effectLst/>
                        </a:rPr>
                        <a:t>WindowState</a:t>
                      </a:r>
                      <a:endParaRPr lang="en-US" sz="1800">
                        <a:effectLst/>
                      </a:endParaRPr>
                    </a:p>
                  </a:txBody>
                  <a:tcPr/>
                </a:tc>
                <a:tc>
                  <a:txBody>
                    <a:bodyPr/>
                    <a:lstStyle/>
                    <a:p>
                      <a:pPr algn="just" fontAlgn="t"/>
                      <a:r>
                        <a:rPr lang="en-US" sz="1800">
                          <a:effectLst/>
                        </a:rPr>
                        <a:t>Gets or sets a value that indicates whether a window is restored, minimized, or maximized</a:t>
                      </a:r>
                    </a:p>
                  </a:txBody>
                  <a:tcPr/>
                </a:tc>
                <a:extLst>
                  <a:ext uri="{0D108BD9-81ED-4DB2-BD59-A6C34878D82A}">
                    <a16:rowId xmlns:a16="http://schemas.microsoft.com/office/drawing/2014/main" val="3897958109"/>
                  </a:ext>
                </a:extLst>
              </a:tr>
              <a:tr h="434917">
                <a:tc>
                  <a:txBody>
                    <a:bodyPr/>
                    <a:lstStyle/>
                    <a:p>
                      <a:pPr algn="l" fontAlgn="t"/>
                      <a:r>
                        <a:rPr lang="en-US" sz="1800" u="none" strike="noStrike">
                          <a:effectLst/>
                        </a:rPr>
                        <a:t>WindowStyle</a:t>
                      </a:r>
                      <a:endParaRPr lang="en-US" sz="1800">
                        <a:effectLst/>
                      </a:endParaRPr>
                    </a:p>
                  </a:txBody>
                  <a:tcPr/>
                </a:tc>
                <a:tc>
                  <a:txBody>
                    <a:bodyPr/>
                    <a:lstStyle/>
                    <a:p>
                      <a:pPr algn="l" fontAlgn="t"/>
                      <a:r>
                        <a:rPr lang="en-US" sz="1800">
                          <a:effectLst/>
                        </a:rPr>
                        <a:t>Gets or sets a window's border style</a:t>
                      </a:r>
                    </a:p>
                  </a:txBody>
                  <a:tcPr/>
                </a:tc>
                <a:extLst>
                  <a:ext uri="{0D108BD9-81ED-4DB2-BD59-A6C34878D82A}">
                    <a16:rowId xmlns:a16="http://schemas.microsoft.com/office/drawing/2014/main" val="1422009998"/>
                  </a:ext>
                </a:extLst>
              </a:tr>
            </a:tbl>
          </a:graphicData>
        </a:graphic>
      </p:graphicFrame>
      <p:sp>
        <p:nvSpPr>
          <p:cNvPr id="13" name="TextBox 12">
            <a:extLst>
              <a:ext uri="{FF2B5EF4-FFF2-40B4-BE49-F238E27FC236}">
                <a16:creationId xmlns:a16="http://schemas.microsoft.com/office/drawing/2014/main" id="{FB971741-669C-4C02-9532-596B9BA13185}"/>
              </a:ext>
            </a:extLst>
          </p:cNvPr>
          <p:cNvSpPr txBox="1"/>
          <p:nvPr/>
        </p:nvSpPr>
        <p:spPr>
          <a:xfrm>
            <a:off x="-20782" y="1284013"/>
            <a:ext cx="11514682" cy="618374"/>
          </a:xfrm>
          <a:prstGeom prst="rect">
            <a:avLst/>
          </a:prstGeom>
          <a:noFill/>
        </p:spPr>
        <p:txBody>
          <a:bodyPr wrap="square">
            <a:spAutoFit/>
          </a:bodyPr>
          <a:lstStyle/>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following table describes some of the key properties:</a:t>
            </a:r>
            <a:endParaRPr lang="en-US" sz="2600" dirty="0">
              <a:solidFill>
                <a:srgbClr val="111111"/>
              </a:solidFill>
              <a:latin typeface="+mj-lt"/>
            </a:endParaRPr>
          </a:p>
        </p:txBody>
      </p:sp>
    </p:spTree>
    <p:extLst>
      <p:ext uri="{BB962C8B-B14F-4D97-AF65-F5344CB8AC3E}">
        <p14:creationId xmlns:p14="http://schemas.microsoft.com/office/powerpoint/2010/main" val="10523678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C33902C-5E81-4056-8AFF-F6B74A9F2AE8}"/>
              </a:ext>
            </a:extLst>
          </p:cNvPr>
          <p:cNvSpPr>
            <a:spLocks noGrp="1"/>
          </p:cNvSpPr>
          <p:nvPr>
            <p:ph type="sldNum" sz="quarter" idx="12"/>
          </p:nvPr>
        </p:nvSpPr>
        <p:spPr/>
        <p:txBody>
          <a:bodyPr/>
          <a:lstStyle/>
          <a:p>
            <a:fld id="{CC0149FD-98BB-4821-915B-09C9BFE4B727}" type="slidenum">
              <a:rPr lang="en-US" smtClean="0"/>
              <a:pPr/>
              <a:t>47</a:t>
            </a:fld>
            <a:endParaRPr lang="en-US" dirty="0"/>
          </a:p>
        </p:txBody>
      </p:sp>
      <p:sp>
        <p:nvSpPr>
          <p:cNvPr id="7" name="Title 1">
            <a:extLst>
              <a:ext uri="{FF2B5EF4-FFF2-40B4-BE49-F238E27FC236}">
                <a16:creationId xmlns:a16="http://schemas.microsoft.com/office/drawing/2014/main" id="{4173BFC9-FA3C-4B2E-A03E-38EA4E417FB4}"/>
              </a:ext>
            </a:extLst>
          </p:cNvPr>
          <p:cNvSpPr>
            <a:spLocks noGrp="1"/>
          </p:cNvSpPr>
          <p:nvPr>
            <p:ph type="title"/>
          </p:nvPr>
        </p:nvSpPr>
        <p:spPr>
          <a:xfrm>
            <a:off x="396764" y="720006"/>
            <a:ext cx="11154104" cy="575433"/>
          </a:xfrm>
        </p:spPr>
        <p:txBody>
          <a:bodyPr>
            <a:noAutofit/>
          </a:bodyPr>
          <a:lstStyle/>
          <a:p>
            <a:r>
              <a:rPr lang="en-US" sz="4000" b="1"/>
              <a:t>The Window Class</a:t>
            </a:r>
            <a:endParaRPr lang="en-US" sz="4000" b="1" dirty="0"/>
          </a:p>
        </p:txBody>
      </p:sp>
      <p:graphicFrame>
        <p:nvGraphicFramePr>
          <p:cNvPr id="12" name="Table 11">
            <a:extLst>
              <a:ext uri="{FF2B5EF4-FFF2-40B4-BE49-F238E27FC236}">
                <a16:creationId xmlns:a16="http://schemas.microsoft.com/office/drawing/2014/main" id="{B173E672-6CCF-47B5-99B1-771C780457B6}"/>
              </a:ext>
            </a:extLst>
          </p:cNvPr>
          <p:cNvGraphicFramePr>
            <a:graphicFrameLocks noGrp="1"/>
          </p:cNvGraphicFramePr>
          <p:nvPr/>
        </p:nvGraphicFramePr>
        <p:xfrm>
          <a:off x="21642" y="1798323"/>
          <a:ext cx="12125331" cy="4669915"/>
        </p:xfrm>
        <a:graphic>
          <a:graphicData uri="http://schemas.openxmlformats.org/drawingml/2006/table">
            <a:tbl>
              <a:tblPr firstRow="1" bandRow="1">
                <a:tableStyleId>{5C22544A-7EE6-4342-B048-85BDC9FD1C3A}</a:tableStyleId>
              </a:tblPr>
              <a:tblGrid>
                <a:gridCol w="3485762">
                  <a:extLst>
                    <a:ext uri="{9D8B030D-6E8A-4147-A177-3AD203B41FA5}">
                      <a16:colId xmlns:a16="http://schemas.microsoft.com/office/drawing/2014/main" val="20000"/>
                    </a:ext>
                  </a:extLst>
                </a:gridCol>
                <a:gridCol w="8639569">
                  <a:extLst>
                    <a:ext uri="{9D8B030D-6E8A-4147-A177-3AD203B41FA5}">
                      <a16:colId xmlns:a16="http://schemas.microsoft.com/office/drawing/2014/main" val="20001"/>
                    </a:ext>
                  </a:extLst>
                </a:gridCol>
              </a:tblGrid>
              <a:tr h="405488">
                <a:tc>
                  <a:txBody>
                    <a:bodyPr/>
                    <a:lstStyle/>
                    <a:p>
                      <a:pPr marL="0" algn="l" defTabSz="914400" rtl="0" eaLnBrk="1" latinLnBrk="0" hangingPunct="1"/>
                      <a:r>
                        <a:rPr lang="en-US" sz="2000" b="1" kern="1200">
                          <a:solidFill>
                            <a:schemeClr val="lt1"/>
                          </a:solidFill>
                          <a:latin typeface="+mn-lt"/>
                          <a:ea typeface="+mn-ea"/>
                          <a:cs typeface="+mn-cs"/>
                        </a:rPr>
                        <a:t>Method</a:t>
                      </a:r>
                      <a:endParaRPr lang="en-US" sz="2000" b="1" kern="1200" dirty="0">
                        <a:solidFill>
                          <a:schemeClr val="lt1"/>
                        </a:solidFill>
                        <a:latin typeface="+mn-lt"/>
                        <a:ea typeface="+mn-ea"/>
                        <a:cs typeface="+mn-cs"/>
                      </a:endParaRPr>
                    </a:p>
                  </a:txBody>
                  <a:tcPr/>
                </a:tc>
                <a:tc>
                  <a:txBody>
                    <a:bodyPr/>
                    <a:lstStyle/>
                    <a:p>
                      <a:r>
                        <a:rPr lang="en-US" sz="2000" dirty="0"/>
                        <a:t>Description</a:t>
                      </a:r>
                    </a:p>
                  </a:txBody>
                  <a:tcPr/>
                </a:tc>
                <a:extLst>
                  <a:ext uri="{0D108BD9-81ED-4DB2-BD59-A6C34878D82A}">
                    <a16:rowId xmlns:a16="http://schemas.microsoft.com/office/drawing/2014/main" val="10000"/>
                  </a:ext>
                </a:extLst>
              </a:tr>
              <a:tr h="354145">
                <a:tc>
                  <a:txBody>
                    <a:bodyPr/>
                    <a:lstStyle/>
                    <a:p>
                      <a:pPr algn="l" fontAlgn="t"/>
                      <a:r>
                        <a:rPr lang="en-US" sz="1800" u="none" strike="noStrike">
                          <a:effectLst/>
                        </a:rPr>
                        <a:t>Activate()</a:t>
                      </a:r>
                      <a:endParaRPr lang="en-US" sz="1800">
                        <a:effectLst/>
                      </a:endParaRPr>
                    </a:p>
                  </a:txBody>
                  <a:tcPr/>
                </a:tc>
                <a:tc>
                  <a:txBody>
                    <a:bodyPr/>
                    <a:lstStyle/>
                    <a:p>
                      <a:pPr algn="l" fontAlgn="t"/>
                      <a:r>
                        <a:rPr lang="en-US" sz="1800">
                          <a:effectLst/>
                        </a:rPr>
                        <a:t>Attempts to bring the window to the foreground and activates it</a:t>
                      </a:r>
                    </a:p>
                  </a:txBody>
                  <a:tcPr/>
                </a:tc>
                <a:extLst>
                  <a:ext uri="{0D108BD9-81ED-4DB2-BD59-A6C34878D82A}">
                    <a16:rowId xmlns:a16="http://schemas.microsoft.com/office/drawing/2014/main" val="10001"/>
                  </a:ext>
                </a:extLst>
              </a:tr>
              <a:tr h="308548">
                <a:tc>
                  <a:txBody>
                    <a:bodyPr/>
                    <a:lstStyle/>
                    <a:p>
                      <a:pPr algn="l" fontAlgn="t"/>
                      <a:r>
                        <a:rPr lang="en-US" sz="1800" u="none" strike="noStrike">
                          <a:effectLst/>
                        </a:rPr>
                        <a:t>AddText(String)</a:t>
                      </a:r>
                      <a:endParaRPr lang="en-US" sz="1800">
                        <a:effectLst/>
                      </a:endParaRPr>
                    </a:p>
                  </a:txBody>
                  <a:tcPr/>
                </a:tc>
                <a:tc>
                  <a:txBody>
                    <a:bodyPr/>
                    <a:lstStyle/>
                    <a:p>
                      <a:pPr algn="l" fontAlgn="t"/>
                      <a:r>
                        <a:rPr lang="en-US" sz="1800">
                          <a:effectLst/>
                        </a:rPr>
                        <a:t>Adds a specified text string to a </a:t>
                      </a:r>
                      <a:r>
                        <a:rPr lang="en-US" sz="1800" u="none" strike="noStrike">
                          <a:effectLst/>
                        </a:rPr>
                        <a:t>ContentControl</a:t>
                      </a:r>
                      <a:endParaRPr lang="en-US" sz="1800">
                        <a:effectLst/>
                      </a:endParaRPr>
                    </a:p>
                  </a:txBody>
                  <a:tcPr/>
                </a:tc>
                <a:extLst>
                  <a:ext uri="{0D108BD9-81ED-4DB2-BD59-A6C34878D82A}">
                    <a16:rowId xmlns:a16="http://schemas.microsoft.com/office/drawing/2014/main" val="10003"/>
                  </a:ext>
                </a:extLst>
              </a:tr>
              <a:tr h="369400">
                <a:tc>
                  <a:txBody>
                    <a:bodyPr/>
                    <a:lstStyle/>
                    <a:p>
                      <a:pPr algn="l" fontAlgn="t"/>
                      <a:r>
                        <a:rPr lang="en-US" sz="1800" u="none" strike="noStrike">
                          <a:effectLst/>
                        </a:rPr>
                        <a:t>Close()</a:t>
                      </a:r>
                      <a:endParaRPr lang="en-US" sz="1800">
                        <a:effectLst/>
                      </a:endParaRPr>
                    </a:p>
                  </a:txBody>
                  <a:tcPr/>
                </a:tc>
                <a:tc>
                  <a:txBody>
                    <a:bodyPr/>
                    <a:lstStyle/>
                    <a:p>
                      <a:pPr algn="l" fontAlgn="t"/>
                      <a:r>
                        <a:rPr lang="en-US" sz="1800">
                          <a:effectLst/>
                        </a:rPr>
                        <a:t>Manually closes a </a:t>
                      </a:r>
                      <a:r>
                        <a:rPr lang="en-US" sz="1800" u="none" strike="noStrike">
                          <a:effectLst/>
                        </a:rPr>
                        <a:t>Window</a:t>
                      </a:r>
                      <a:endParaRPr lang="en-US" sz="1800">
                        <a:effectLst/>
                      </a:endParaRPr>
                    </a:p>
                  </a:txBody>
                  <a:tcPr/>
                </a:tc>
                <a:extLst>
                  <a:ext uri="{0D108BD9-81ED-4DB2-BD59-A6C34878D82A}">
                    <a16:rowId xmlns:a16="http://schemas.microsoft.com/office/drawing/2014/main" val="10004"/>
                  </a:ext>
                </a:extLst>
              </a:tr>
              <a:tr h="311143">
                <a:tc>
                  <a:txBody>
                    <a:bodyPr/>
                    <a:lstStyle/>
                    <a:p>
                      <a:pPr algn="l" fontAlgn="t"/>
                      <a:r>
                        <a:rPr lang="en-US" sz="1800" u="none" strike="noStrike">
                          <a:effectLst/>
                        </a:rPr>
                        <a:t>Hide()</a:t>
                      </a:r>
                      <a:endParaRPr lang="en-US" sz="1800">
                        <a:effectLst/>
                      </a:endParaRPr>
                    </a:p>
                  </a:txBody>
                  <a:tcPr/>
                </a:tc>
                <a:tc>
                  <a:txBody>
                    <a:bodyPr/>
                    <a:lstStyle/>
                    <a:p>
                      <a:pPr algn="l" fontAlgn="t"/>
                      <a:r>
                        <a:rPr lang="en-US" sz="1800">
                          <a:effectLst/>
                        </a:rPr>
                        <a:t>Makes a window invisible</a:t>
                      </a:r>
                    </a:p>
                  </a:txBody>
                  <a:tcPr/>
                </a:tc>
                <a:extLst>
                  <a:ext uri="{0D108BD9-81ED-4DB2-BD59-A6C34878D82A}">
                    <a16:rowId xmlns:a16="http://schemas.microsoft.com/office/drawing/2014/main" val="207236356"/>
                  </a:ext>
                </a:extLst>
              </a:tr>
              <a:tr h="365698">
                <a:tc>
                  <a:txBody>
                    <a:bodyPr/>
                    <a:lstStyle/>
                    <a:p>
                      <a:pPr algn="l" fontAlgn="t"/>
                      <a:r>
                        <a:rPr lang="en-US" sz="1800" u="none" strike="noStrike">
                          <a:effectLst/>
                        </a:rPr>
                        <a:t>Show()</a:t>
                      </a:r>
                      <a:endParaRPr lang="en-US" sz="1800">
                        <a:effectLst/>
                      </a:endParaRPr>
                    </a:p>
                  </a:txBody>
                  <a:tcPr/>
                </a:tc>
                <a:tc>
                  <a:txBody>
                    <a:bodyPr/>
                    <a:lstStyle/>
                    <a:p>
                      <a:pPr algn="l" fontAlgn="t"/>
                      <a:r>
                        <a:rPr lang="en-US" sz="1800">
                          <a:effectLst/>
                        </a:rPr>
                        <a:t>Opens a window and returns without waiting for the newly opened window to close</a:t>
                      </a:r>
                    </a:p>
                  </a:txBody>
                  <a:tcPr/>
                </a:tc>
                <a:extLst>
                  <a:ext uri="{0D108BD9-81ED-4DB2-BD59-A6C34878D82A}">
                    <a16:rowId xmlns:a16="http://schemas.microsoft.com/office/drawing/2014/main" val="4089918542"/>
                  </a:ext>
                </a:extLst>
              </a:tr>
              <a:tr h="411418">
                <a:tc>
                  <a:txBody>
                    <a:bodyPr/>
                    <a:lstStyle/>
                    <a:p>
                      <a:pPr algn="l" fontAlgn="t"/>
                      <a:r>
                        <a:rPr lang="en-US" sz="1800" u="none" strike="noStrike">
                          <a:effectLst/>
                        </a:rPr>
                        <a:t>ShowDialog()</a:t>
                      </a:r>
                      <a:endParaRPr lang="en-US" sz="1800">
                        <a:effectLst/>
                      </a:endParaRPr>
                    </a:p>
                  </a:txBody>
                  <a:tcPr/>
                </a:tc>
                <a:tc>
                  <a:txBody>
                    <a:bodyPr/>
                    <a:lstStyle/>
                    <a:p>
                      <a:pPr algn="l" fontAlgn="t"/>
                      <a:r>
                        <a:rPr lang="en-US" sz="1800">
                          <a:effectLst/>
                        </a:rPr>
                        <a:t>Opens a window and returns only when the newly opened window is closed</a:t>
                      </a:r>
                    </a:p>
                  </a:txBody>
                  <a:tcPr/>
                </a:tc>
                <a:extLst>
                  <a:ext uri="{0D108BD9-81ED-4DB2-BD59-A6C34878D82A}">
                    <a16:rowId xmlns:a16="http://schemas.microsoft.com/office/drawing/2014/main" val="2259037351"/>
                  </a:ext>
                </a:extLst>
              </a:tr>
              <a:tr h="374649">
                <a:tc>
                  <a:txBody>
                    <a:bodyPr/>
                    <a:lstStyle/>
                    <a:p>
                      <a:pPr algn="l" fontAlgn="t"/>
                      <a:r>
                        <a:rPr lang="en-US" sz="1800" u="none" strike="noStrike">
                          <a:effectLst/>
                        </a:rPr>
                        <a:t>Show()</a:t>
                      </a:r>
                      <a:endParaRPr lang="en-US" sz="1800">
                        <a:effectLst/>
                      </a:endParaRPr>
                    </a:p>
                  </a:txBody>
                  <a:tcPr/>
                </a:tc>
                <a:tc>
                  <a:txBody>
                    <a:bodyPr/>
                    <a:lstStyle/>
                    <a:p>
                      <a:pPr algn="l" fontAlgn="t"/>
                      <a:r>
                        <a:rPr lang="en-US" sz="1800">
                          <a:effectLst/>
                        </a:rPr>
                        <a:t>Opens a window and returns without waiting for the newly opened window to close</a:t>
                      </a:r>
                    </a:p>
                  </a:txBody>
                  <a:tcPr/>
                </a:tc>
                <a:extLst>
                  <a:ext uri="{0D108BD9-81ED-4DB2-BD59-A6C34878D82A}">
                    <a16:rowId xmlns:a16="http://schemas.microsoft.com/office/drawing/2014/main" val="517965606"/>
                  </a:ext>
                </a:extLst>
              </a:tr>
              <a:tr h="341801">
                <a:tc>
                  <a:txBody>
                    <a:bodyPr/>
                    <a:lstStyle/>
                    <a:p>
                      <a:pPr algn="l" fontAlgn="t"/>
                      <a:r>
                        <a:rPr lang="en-US" u="none" strike="noStrike">
                          <a:effectLst/>
                        </a:rPr>
                        <a:t>UpdateLayout()</a:t>
                      </a:r>
                      <a:endParaRPr lang="en-US">
                        <a:effectLst/>
                      </a:endParaRPr>
                    </a:p>
                  </a:txBody>
                  <a:tcPr/>
                </a:tc>
                <a:tc>
                  <a:txBody>
                    <a:bodyPr/>
                    <a:lstStyle/>
                    <a:p>
                      <a:pPr algn="l" fontAlgn="t"/>
                      <a:r>
                        <a:rPr lang="en-US">
                          <a:effectLst/>
                        </a:rPr>
                        <a:t>Ensures that all visual child elements of this element are properly updated for layout</a:t>
                      </a:r>
                    </a:p>
                  </a:txBody>
                  <a:tcPr/>
                </a:tc>
                <a:extLst>
                  <a:ext uri="{0D108BD9-81ED-4DB2-BD59-A6C34878D82A}">
                    <a16:rowId xmlns:a16="http://schemas.microsoft.com/office/drawing/2014/main" val="3897958109"/>
                  </a:ext>
                </a:extLst>
              </a:tr>
              <a:tr h="434917">
                <a:tc>
                  <a:txBody>
                    <a:bodyPr/>
                    <a:lstStyle/>
                    <a:p>
                      <a:pPr algn="l" fontAlgn="t"/>
                      <a:r>
                        <a:rPr lang="en-US" u="none" strike="noStrike">
                          <a:effectLst/>
                        </a:rPr>
                        <a:t>TransformToDescendant(Visual)</a:t>
                      </a:r>
                      <a:endParaRPr lang="en-US">
                        <a:effectLst/>
                      </a:endParaRPr>
                    </a:p>
                  </a:txBody>
                  <a:tcPr/>
                </a:tc>
                <a:tc>
                  <a:txBody>
                    <a:bodyPr/>
                    <a:lstStyle/>
                    <a:p>
                      <a:pPr algn="l" fontAlgn="t"/>
                      <a:r>
                        <a:rPr lang="en-US">
                          <a:effectLst/>
                        </a:rPr>
                        <a:t>Returns a transform that can be used to transform coordinates from the </a:t>
                      </a:r>
                      <a:r>
                        <a:rPr lang="en-US" u="none" strike="noStrike">
                          <a:effectLst/>
                        </a:rPr>
                        <a:t>Visual</a:t>
                      </a:r>
                      <a:r>
                        <a:rPr lang="en-US">
                          <a:effectLst/>
                        </a:rPr>
                        <a:t> to the specified visual object descendant</a:t>
                      </a:r>
                    </a:p>
                  </a:txBody>
                  <a:tcPr/>
                </a:tc>
                <a:extLst>
                  <a:ext uri="{0D108BD9-81ED-4DB2-BD59-A6C34878D82A}">
                    <a16:rowId xmlns:a16="http://schemas.microsoft.com/office/drawing/2014/main" val="1422009998"/>
                  </a:ext>
                </a:extLst>
              </a:tr>
              <a:tr h="333488">
                <a:tc>
                  <a:txBody>
                    <a:bodyPr/>
                    <a:lstStyle/>
                    <a:p>
                      <a:pPr algn="l" fontAlgn="t"/>
                      <a:r>
                        <a:rPr lang="en-US" u="none" strike="noStrike">
                          <a:effectLst/>
                        </a:rPr>
                        <a:t>BeginStoryboard(Storyboard)</a:t>
                      </a:r>
                      <a:endParaRPr lang="en-US">
                        <a:effectLst/>
                      </a:endParaRPr>
                    </a:p>
                  </a:txBody>
                  <a:tcPr/>
                </a:tc>
                <a:tc>
                  <a:txBody>
                    <a:bodyPr/>
                    <a:lstStyle/>
                    <a:p>
                      <a:pPr algn="l" fontAlgn="t"/>
                      <a:r>
                        <a:rPr lang="en-US">
                          <a:effectLst/>
                        </a:rPr>
                        <a:t>Begins the sequence of actions that are contained in the provided storyboard</a:t>
                      </a:r>
                    </a:p>
                  </a:txBody>
                  <a:tcPr/>
                </a:tc>
                <a:extLst>
                  <a:ext uri="{0D108BD9-81ED-4DB2-BD59-A6C34878D82A}">
                    <a16:rowId xmlns:a16="http://schemas.microsoft.com/office/drawing/2014/main" val="3275800812"/>
                  </a:ext>
                </a:extLst>
              </a:tr>
            </a:tbl>
          </a:graphicData>
        </a:graphic>
      </p:graphicFrame>
      <p:sp>
        <p:nvSpPr>
          <p:cNvPr id="13" name="TextBox 12">
            <a:extLst>
              <a:ext uri="{FF2B5EF4-FFF2-40B4-BE49-F238E27FC236}">
                <a16:creationId xmlns:a16="http://schemas.microsoft.com/office/drawing/2014/main" id="{FB971741-669C-4C02-9532-596B9BA13185}"/>
              </a:ext>
            </a:extLst>
          </p:cNvPr>
          <p:cNvSpPr txBox="1"/>
          <p:nvPr/>
        </p:nvSpPr>
        <p:spPr>
          <a:xfrm>
            <a:off x="-75031" y="1258222"/>
            <a:ext cx="11514682" cy="618374"/>
          </a:xfrm>
          <a:prstGeom prst="rect">
            <a:avLst/>
          </a:prstGeom>
          <a:noFill/>
        </p:spPr>
        <p:txBody>
          <a:bodyPr wrap="square">
            <a:spAutoFit/>
          </a:bodyPr>
          <a:lstStyle/>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following table describes some of the key methods:</a:t>
            </a:r>
            <a:endParaRPr lang="en-US" sz="2600" dirty="0">
              <a:solidFill>
                <a:srgbClr val="111111"/>
              </a:solidFill>
              <a:latin typeface="+mj-lt"/>
            </a:endParaRPr>
          </a:p>
        </p:txBody>
      </p:sp>
    </p:spTree>
    <p:extLst>
      <p:ext uri="{BB962C8B-B14F-4D97-AF65-F5344CB8AC3E}">
        <p14:creationId xmlns:p14="http://schemas.microsoft.com/office/powerpoint/2010/main" val="18997387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2804070-F711-491B-92BF-7D4C484D19B0}"/>
              </a:ext>
            </a:extLst>
          </p:cNvPr>
          <p:cNvSpPr>
            <a:spLocks noGrp="1"/>
          </p:cNvSpPr>
          <p:nvPr>
            <p:ph type="sldNum" sz="quarter" idx="12"/>
          </p:nvPr>
        </p:nvSpPr>
        <p:spPr/>
        <p:txBody>
          <a:bodyPr/>
          <a:lstStyle/>
          <a:p>
            <a:fld id="{CC0149FD-98BB-4821-915B-09C9BFE4B727}" type="slidenum">
              <a:rPr lang="en-US" smtClean="0"/>
              <a:pPr/>
              <a:t>48</a:t>
            </a:fld>
            <a:endParaRPr lang="en-US" dirty="0"/>
          </a:p>
        </p:txBody>
      </p:sp>
      <p:sp>
        <p:nvSpPr>
          <p:cNvPr id="6" name="Title 1">
            <a:extLst>
              <a:ext uri="{FF2B5EF4-FFF2-40B4-BE49-F238E27FC236}">
                <a16:creationId xmlns:a16="http://schemas.microsoft.com/office/drawing/2014/main" id="{A2681FCF-B028-4064-A53F-21CF26DE3259}"/>
              </a:ext>
            </a:extLst>
          </p:cNvPr>
          <p:cNvSpPr>
            <a:spLocks noGrp="1"/>
          </p:cNvSpPr>
          <p:nvPr>
            <p:ph type="title"/>
          </p:nvPr>
        </p:nvSpPr>
        <p:spPr>
          <a:xfrm>
            <a:off x="396764" y="720006"/>
            <a:ext cx="11154104" cy="575433"/>
          </a:xfrm>
        </p:spPr>
        <p:txBody>
          <a:bodyPr>
            <a:noAutofit/>
          </a:bodyPr>
          <a:lstStyle/>
          <a:p>
            <a:r>
              <a:rPr lang="en-US" sz="4000" b="1"/>
              <a:t>Defining the Application</a:t>
            </a:r>
            <a:endParaRPr lang="en-US" sz="4000" b="1" dirty="0"/>
          </a:p>
        </p:txBody>
      </p:sp>
      <p:sp>
        <p:nvSpPr>
          <p:cNvPr id="10" name="TextBox 9">
            <a:extLst>
              <a:ext uri="{FF2B5EF4-FFF2-40B4-BE49-F238E27FC236}">
                <a16:creationId xmlns:a16="http://schemas.microsoft.com/office/drawing/2014/main" id="{AD461F9F-336C-4B26-9902-E40CC2D15418}"/>
              </a:ext>
            </a:extLst>
          </p:cNvPr>
          <p:cNvSpPr txBox="1"/>
          <p:nvPr/>
        </p:nvSpPr>
        <p:spPr>
          <a:xfrm>
            <a:off x="-20782" y="1476837"/>
            <a:ext cx="9887816" cy="492443"/>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altLang="en-US" sz="2600">
                <a:solidFill>
                  <a:srgbClr val="111111"/>
                </a:solidFill>
                <a:latin typeface="+mj-lt"/>
              </a:rPr>
              <a:t>Visual Studio generates a XAML application file that specifies:</a:t>
            </a:r>
          </a:p>
        </p:txBody>
      </p:sp>
      <p:sp>
        <p:nvSpPr>
          <p:cNvPr id="12" name="TextBox 11">
            <a:extLst>
              <a:ext uri="{FF2B5EF4-FFF2-40B4-BE49-F238E27FC236}">
                <a16:creationId xmlns:a16="http://schemas.microsoft.com/office/drawing/2014/main" id="{50055EF6-3A03-493E-963C-43C6ABFF9DC7}"/>
              </a:ext>
            </a:extLst>
          </p:cNvPr>
          <p:cNvSpPr txBox="1"/>
          <p:nvPr/>
        </p:nvSpPr>
        <p:spPr>
          <a:xfrm>
            <a:off x="264102" y="1990062"/>
            <a:ext cx="6115050" cy="1563570"/>
          </a:xfrm>
          <a:prstGeom prst="rect">
            <a:avLst/>
          </a:prstGeom>
          <a:noFill/>
        </p:spPr>
        <p:txBody>
          <a:bodyPr wrap="square">
            <a:spAutoFit/>
          </a:bodyPr>
          <a:lstStyle/>
          <a:p>
            <a:pPr marL="514350" indent="-230188">
              <a:lnSpc>
                <a:spcPct val="110000"/>
              </a:lnSpc>
              <a:spcBef>
                <a:spcPts val="1000"/>
              </a:spcBef>
              <a:spcAft>
                <a:spcPts val="300"/>
              </a:spcAft>
              <a:buClr>
                <a:srgbClr val="973735"/>
              </a:buClr>
              <a:buSzPct val="70000"/>
              <a:buFont typeface="Wingdings" panose="05000000000000000000" pitchFamily="2" charset="2"/>
              <a:buChar char="§"/>
              <a:defRPr/>
            </a:pPr>
            <a:r>
              <a:rPr lang="en-US" altLang="en-US" sz="2300"/>
              <a:t>The code-behind class for the application</a:t>
            </a:r>
          </a:p>
          <a:p>
            <a:pPr marL="514350" indent="-230188">
              <a:lnSpc>
                <a:spcPct val="110000"/>
              </a:lnSpc>
              <a:spcBef>
                <a:spcPts val="1000"/>
              </a:spcBef>
              <a:spcAft>
                <a:spcPts val="300"/>
              </a:spcAft>
              <a:buClr>
                <a:srgbClr val="973735"/>
              </a:buClr>
              <a:buSzPct val="70000"/>
              <a:buFont typeface="Wingdings" panose="05000000000000000000" pitchFamily="2" charset="2"/>
              <a:buChar char="§"/>
              <a:defRPr/>
            </a:pPr>
            <a:r>
              <a:rPr lang="en-US" altLang="en-US" sz="2300"/>
              <a:t> The startup window or page</a:t>
            </a:r>
          </a:p>
          <a:p>
            <a:pPr marL="514350" indent="-230188">
              <a:lnSpc>
                <a:spcPct val="110000"/>
              </a:lnSpc>
              <a:spcBef>
                <a:spcPts val="1000"/>
              </a:spcBef>
              <a:spcAft>
                <a:spcPts val="300"/>
              </a:spcAft>
              <a:buClr>
                <a:srgbClr val="973735"/>
              </a:buClr>
              <a:buSzPct val="70000"/>
              <a:buFont typeface="Wingdings" panose="05000000000000000000" pitchFamily="2" charset="2"/>
              <a:buChar char="§"/>
              <a:defRPr/>
            </a:pPr>
            <a:r>
              <a:rPr lang="en-US" altLang="en-US" sz="2300"/>
              <a:t> Application-wide resources</a:t>
            </a:r>
          </a:p>
        </p:txBody>
      </p:sp>
      <p:grpSp>
        <p:nvGrpSpPr>
          <p:cNvPr id="32" name="Group 31">
            <a:extLst>
              <a:ext uri="{FF2B5EF4-FFF2-40B4-BE49-F238E27FC236}">
                <a16:creationId xmlns:a16="http://schemas.microsoft.com/office/drawing/2014/main" id="{A80A73B4-B762-4ECA-A714-791C3AC05FB5}"/>
              </a:ext>
            </a:extLst>
          </p:cNvPr>
          <p:cNvGrpSpPr/>
          <p:nvPr/>
        </p:nvGrpSpPr>
        <p:grpSpPr>
          <a:xfrm>
            <a:off x="8666924" y="3684533"/>
            <a:ext cx="3458908" cy="2222719"/>
            <a:chOff x="8158128" y="3595196"/>
            <a:chExt cx="3799063" cy="2149952"/>
          </a:xfrm>
        </p:grpSpPr>
        <p:pic>
          <p:nvPicPr>
            <p:cNvPr id="15" name="Picture 14">
              <a:extLst>
                <a:ext uri="{FF2B5EF4-FFF2-40B4-BE49-F238E27FC236}">
                  <a16:creationId xmlns:a16="http://schemas.microsoft.com/office/drawing/2014/main" id="{AE04A094-69D0-424D-A279-9A15F254B3CF}"/>
                </a:ext>
              </a:extLst>
            </p:cNvPr>
            <p:cNvPicPr>
              <a:picLocks noChangeAspect="1"/>
            </p:cNvPicPr>
            <p:nvPr/>
          </p:nvPicPr>
          <p:blipFill>
            <a:blip r:embed="rId2"/>
            <a:stretch>
              <a:fillRect/>
            </a:stretch>
          </p:blipFill>
          <p:spPr>
            <a:xfrm>
              <a:off x="8158128" y="3595196"/>
              <a:ext cx="3799063" cy="2149952"/>
            </a:xfrm>
            <a:prstGeom prst="rect">
              <a:avLst/>
            </a:prstGeom>
          </p:spPr>
        </p:pic>
        <p:sp>
          <p:nvSpPr>
            <p:cNvPr id="17" name="Rectangle 16">
              <a:extLst>
                <a:ext uri="{FF2B5EF4-FFF2-40B4-BE49-F238E27FC236}">
                  <a16:creationId xmlns:a16="http://schemas.microsoft.com/office/drawing/2014/main" id="{3C90F711-3354-4044-A564-018CEA59C197}"/>
                </a:ext>
              </a:extLst>
            </p:cNvPr>
            <p:cNvSpPr/>
            <p:nvPr/>
          </p:nvSpPr>
          <p:spPr>
            <a:xfrm>
              <a:off x="8393409" y="4474407"/>
              <a:ext cx="1828800" cy="32918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D51C368-9341-4A4F-B94D-00EA77396405}"/>
                </a:ext>
              </a:extLst>
            </p:cNvPr>
            <p:cNvSpPr/>
            <p:nvPr/>
          </p:nvSpPr>
          <p:spPr>
            <a:xfrm>
              <a:off x="8393409" y="5364109"/>
              <a:ext cx="2298836" cy="32918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9" name="Picture 28">
            <a:extLst>
              <a:ext uri="{FF2B5EF4-FFF2-40B4-BE49-F238E27FC236}">
                <a16:creationId xmlns:a16="http://schemas.microsoft.com/office/drawing/2014/main" id="{824723AF-4FFC-427E-BF60-563D727DB3AE}"/>
              </a:ext>
            </a:extLst>
          </p:cNvPr>
          <p:cNvPicPr>
            <a:picLocks noChangeAspect="1"/>
          </p:cNvPicPr>
          <p:nvPr/>
        </p:nvPicPr>
        <p:blipFill>
          <a:blip r:embed="rId3"/>
          <a:stretch>
            <a:fillRect/>
          </a:stretch>
        </p:blipFill>
        <p:spPr>
          <a:xfrm>
            <a:off x="41565" y="3684533"/>
            <a:ext cx="7687888" cy="2217504"/>
          </a:xfrm>
          <a:prstGeom prst="rect">
            <a:avLst/>
          </a:prstGeom>
          <a:ln w="19050">
            <a:solidFill>
              <a:srgbClr val="FF0000"/>
            </a:solidFill>
          </a:ln>
        </p:spPr>
      </p:pic>
      <p:cxnSp>
        <p:nvCxnSpPr>
          <p:cNvPr id="30" name="Straight Arrow Connector 29">
            <a:extLst>
              <a:ext uri="{FF2B5EF4-FFF2-40B4-BE49-F238E27FC236}">
                <a16:creationId xmlns:a16="http://schemas.microsoft.com/office/drawing/2014/main" id="{A590CCA7-6319-453E-A234-514DCAB5CF37}"/>
              </a:ext>
            </a:extLst>
          </p:cNvPr>
          <p:cNvCxnSpPr>
            <a:cxnSpLocks/>
          </p:cNvCxnSpPr>
          <p:nvPr/>
        </p:nvCxnSpPr>
        <p:spPr>
          <a:xfrm>
            <a:off x="7729453" y="4593502"/>
            <a:ext cx="1151686" cy="17016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31" name="Straight Arrow Connector 30">
            <a:extLst>
              <a:ext uri="{FF2B5EF4-FFF2-40B4-BE49-F238E27FC236}">
                <a16:creationId xmlns:a16="http://schemas.microsoft.com/office/drawing/2014/main" id="{44D87382-D34C-4D1B-BA29-C3A619A18EA0}"/>
              </a:ext>
            </a:extLst>
          </p:cNvPr>
          <p:cNvCxnSpPr>
            <a:cxnSpLocks/>
          </p:cNvCxnSpPr>
          <p:nvPr/>
        </p:nvCxnSpPr>
        <p:spPr>
          <a:xfrm>
            <a:off x="4145972" y="4894566"/>
            <a:ext cx="4735167" cy="778068"/>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39" name="Rectangle 38">
            <a:extLst>
              <a:ext uri="{FF2B5EF4-FFF2-40B4-BE49-F238E27FC236}">
                <a16:creationId xmlns:a16="http://schemas.microsoft.com/office/drawing/2014/main" id="{1D595DD4-B390-45A1-8AFB-CEB3CCE75450}"/>
              </a:ext>
            </a:extLst>
          </p:cNvPr>
          <p:cNvSpPr/>
          <p:nvPr/>
        </p:nvSpPr>
        <p:spPr>
          <a:xfrm>
            <a:off x="1179653" y="4645392"/>
            <a:ext cx="2966319" cy="28843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64872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The Application Class</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3053" y="1388957"/>
            <a:ext cx="12255053" cy="1692771"/>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The System.Windows.Application class represents a global instance of a running WPF application</a:t>
            </a:r>
          </a:p>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This class supplies a series of events that we are able to handle in order to interact with the application’s lifetime (such as OnStartup and OnExit)</a:t>
            </a:r>
          </a:p>
        </p:txBody>
      </p:sp>
      <p:pic>
        <p:nvPicPr>
          <p:cNvPr id="5" name="Picture 4">
            <a:extLst>
              <a:ext uri="{FF2B5EF4-FFF2-40B4-BE49-F238E27FC236}">
                <a16:creationId xmlns:a16="http://schemas.microsoft.com/office/drawing/2014/main" id="{A26E90FB-2368-429B-BB12-9C20D7CA9F7D}"/>
              </a:ext>
            </a:extLst>
          </p:cNvPr>
          <p:cNvPicPr>
            <a:picLocks noChangeAspect="1"/>
          </p:cNvPicPr>
          <p:nvPr/>
        </p:nvPicPr>
        <p:blipFill>
          <a:blip r:embed="rId3"/>
          <a:stretch>
            <a:fillRect/>
          </a:stretch>
        </p:blipFill>
        <p:spPr>
          <a:xfrm>
            <a:off x="269794" y="2986430"/>
            <a:ext cx="6096372" cy="3457285"/>
          </a:xfrm>
          <a:prstGeom prst="rect">
            <a:avLst/>
          </a:prstGeom>
        </p:spPr>
      </p:pic>
      <p:sp>
        <p:nvSpPr>
          <p:cNvPr id="12" name="Rectangle 11">
            <a:extLst>
              <a:ext uri="{FF2B5EF4-FFF2-40B4-BE49-F238E27FC236}">
                <a16:creationId xmlns:a16="http://schemas.microsoft.com/office/drawing/2014/main" id="{F118FC99-6B06-4F2B-86A1-F15D4F6DF3ED}"/>
              </a:ext>
            </a:extLst>
          </p:cNvPr>
          <p:cNvSpPr/>
          <p:nvPr/>
        </p:nvSpPr>
        <p:spPr>
          <a:xfrm>
            <a:off x="615073" y="4141877"/>
            <a:ext cx="5751094" cy="213423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1920B6F-CC81-4593-AB07-25BDE61356B3}"/>
              </a:ext>
            </a:extLst>
          </p:cNvPr>
          <p:cNvPicPr>
            <a:picLocks noChangeAspect="1"/>
          </p:cNvPicPr>
          <p:nvPr/>
        </p:nvPicPr>
        <p:blipFill>
          <a:blip r:embed="rId4"/>
          <a:stretch>
            <a:fillRect/>
          </a:stretch>
        </p:blipFill>
        <p:spPr>
          <a:xfrm>
            <a:off x="8037637" y="4126157"/>
            <a:ext cx="3799063" cy="2149952"/>
          </a:xfrm>
          <a:prstGeom prst="rect">
            <a:avLst/>
          </a:prstGeom>
        </p:spPr>
      </p:pic>
      <p:cxnSp>
        <p:nvCxnSpPr>
          <p:cNvPr id="14" name="Straight Arrow Connector 13">
            <a:extLst>
              <a:ext uri="{FF2B5EF4-FFF2-40B4-BE49-F238E27FC236}">
                <a16:creationId xmlns:a16="http://schemas.microsoft.com/office/drawing/2014/main" id="{33F2852C-4B7E-4B15-9BAE-7B09E946561C}"/>
              </a:ext>
            </a:extLst>
          </p:cNvPr>
          <p:cNvCxnSpPr>
            <a:cxnSpLocks/>
          </p:cNvCxnSpPr>
          <p:nvPr/>
        </p:nvCxnSpPr>
        <p:spPr>
          <a:xfrm>
            <a:off x="6366166" y="5275099"/>
            <a:ext cx="2195943" cy="193944"/>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9" name="Rectangle 18">
            <a:extLst>
              <a:ext uri="{FF2B5EF4-FFF2-40B4-BE49-F238E27FC236}">
                <a16:creationId xmlns:a16="http://schemas.microsoft.com/office/drawing/2014/main" id="{7326F4FD-5D1E-474B-A4FE-88F3FC0155D4}"/>
              </a:ext>
            </a:extLst>
          </p:cNvPr>
          <p:cNvSpPr/>
          <p:nvPr/>
        </p:nvSpPr>
        <p:spPr>
          <a:xfrm>
            <a:off x="8551719" y="5295881"/>
            <a:ext cx="1828800" cy="32918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6550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795236" cy="575433"/>
          </a:xfrm>
        </p:spPr>
        <p:txBody>
          <a:bodyPr>
            <a:noAutofit/>
          </a:bodyPr>
          <a:lstStyle/>
          <a:p>
            <a:r>
              <a:rPr lang="en-US" sz="4000" b="1"/>
              <a:t>What is Windows Presentation Foundation?</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31527" y="1353399"/>
            <a:ext cx="12255053" cy="5127301"/>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Windows Presentation Foundation (WPF) is a UI framework that creates desktop client applications</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WPF development platform supports a broad set of application development features, including an application model, resources, controls, graphics, layout, data binding, documents, and security</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framework is part of .NET, so if we have previously built applications with .NET using ASP.NET or Windows Forms, the programming experience should be familiar</a:t>
            </a:r>
          </a:p>
        </p:txBody>
      </p:sp>
    </p:spTree>
    <p:extLst>
      <p:ext uri="{BB962C8B-B14F-4D97-AF65-F5344CB8AC3E}">
        <p14:creationId xmlns:p14="http://schemas.microsoft.com/office/powerpoint/2010/main" val="35220875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C33902C-5E81-4056-8AFF-F6B74A9F2AE8}"/>
              </a:ext>
            </a:extLst>
          </p:cNvPr>
          <p:cNvSpPr>
            <a:spLocks noGrp="1"/>
          </p:cNvSpPr>
          <p:nvPr>
            <p:ph type="sldNum" sz="quarter" idx="12"/>
          </p:nvPr>
        </p:nvSpPr>
        <p:spPr/>
        <p:txBody>
          <a:bodyPr/>
          <a:lstStyle/>
          <a:p>
            <a:fld id="{CC0149FD-98BB-4821-915B-09C9BFE4B727}" type="slidenum">
              <a:rPr lang="en-US" smtClean="0"/>
              <a:pPr/>
              <a:t>50</a:t>
            </a:fld>
            <a:endParaRPr lang="en-US" dirty="0"/>
          </a:p>
        </p:txBody>
      </p:sp>
      <p:graphicFrame>
        <p:nvGraphicFramePr>
          <p:cNvPr id="6" name="Table 5">
            <a:extLst>
              <a:ext uri="{FF2B5EF4-FFF2-40B4-BE49-F238E27FC236}">
                <a16:creationId xmlns:a16="http://schemas.microsoft.com/office/drawing/2014/main" id="{31A112F0-8B85-454D-8560-B0DBA5C26135}"/>
              </a:ext>
            </a:extLst>
          </p:cNvPr>
          <p:cNvGraphicFramePr>
            <a:graphicFrameLocks noGrp="1"/>
          </p:cNvGraphicFramePr>
          <p:nvPr>
            <p:extLst>
              <p:ext uri="{D42A27DB-BD31-4B8C-83A1-F6EECF244321}">
                <p14:modId xmlns:p14="http://schemas.microsoft.com/office/powerpoint/2010/main" val="3996866282"/>
              </p:ext>
            </p:extLst>
          </p:nvPr>
        </p:nvGraphicFramePr>
        <p:xfrm>
          <a:off x="0" y="2060721"/>
          <a:ext cx="12048763" cy="4210659"/>
        </p:xfrm>
        <a:graphic>
          <a:graphicData uri="http://schemas.openxmlformats.org/drawingml/2006/table">
            <a:tbl>
              <a:tblPr firstRow="1" bandRow="1">
                <a:tableStyleId>{5C22544A-7EE6-4342-B048-85BDC9FD1C3A}</a:tableStyleId>
              </a:tblPr>
              <a:tblGrid>
                <a:gridCol w="1849581">
                  <a:extLst>
                    <a:ext uri="{9D8B030D-6E8A-4147-A177-3AD203B41FA5}">
                      <a16:colId xmlns:a16="http://schemas.microsoft.com/office/drawing/2014/main" val="20000"/>
                    </a:ext>
                  </a:extLst>
                </a:gridCol>
                <a:gridCol w="10199182">
                  <a:extLst>
                    <a:ext uri="{9D8B030D-6E8A-4147-A177-3AD203B41FA5}">
                      <a16:colId xmlns:a16="http://schemas.microsoft.com/office/drawing/2014/main" val="20001"/>
                    </a:ext>
                  </a:extLst>
                </a:gridCol>
              </a:tblGrid>
              <a:tr h="442020">
                <a:tc>
                  <a:txBody>
                    <a:bodyPr/>
                    <a:lstStyle/>
                    <a:p>
                      <a:pPr marL="0" algn="l" defTabSz="914400" rtl="0" eaLnBrk="1" latinLnBrk="0" hangingPunct="1"/>
                      <a:r>
                        <a:rPr lang="en-US" sz="2000" b="1" kern="1200">
                          <a:solidFill>
                            <a:schemeClr val="lt1"/>
                          </a:solidFill>
                          <a:latin typeface="+mn-lt"/>
                          <a:ea typeface="+mn-ea"/>
                          <a:cs typeface="+mn-cs"/>
                        </a:rPr>
                        <a:t>Property</a:t>
                      </a:r>
                      <a:endParaRPr lang="en-US" sz="2000" b="1" kern="1200" dirty="0">
                        <a:solidFill>
                          <a:schemeClr val="lt1"/>
                        </a:solidFill>
                        <a:latin typeface="+mn-lt"/>
                        <a:ea typeface="+mn-ea"/>
                        <a:cs typeface="+mn-cs"/>
                      </a:endParaRPr>
                    </a:p>
                  </a:txBody>
                  <a:tcPr/>
                </a:tc>
                <a:tc>
                  <a:txBody>
                    <a:bodyPr/>
                    <a:lstStyle/>
                    <a:p>
                      <a:r>
                        <a:rPr lang="en-US" sz="2000" dirty="0"/>
                        <a:t>Description</a:t>
                      </a:r>
                    </a:p>
                  </a:txBody>
                  <a:tcPr/>
                </a:tc>
                <a:extLst>
                  <a:ext uri="{0D108BD9-81ED-4DB2-BD59-A6C34878D82A}">
                    <a16:rowId xmlns:a16="http://schemas.microsoft.com/office/drawing/2014/main" val="10000"/>
                  </a:ext>
                </a:extLst>
              </a:tr>
              <a:tr h="714034">
                <a:tc>
                  <a:txBody>
                    <a:bodyPr/>
                    <a:lstStyle/>
                    <a:p>
                      <a:pPr fontAlgn="t"/>
                      <a:r>
                        <a:rPr lang="en-US"/>
                        <a:t>Current</a:t>
                      </a:r>
                      <a:endParaRPr lang="en-US" sz="1800">
                        <a:solidFill>
                          <a:srgbClr val="414141"/>
                        </a:solidFill>
                        <a:effectLst/>
                      </a:endParaRPr>
                    </a:p>
                  </a:txBody>
                  <a:tcPr anchor="ctr"/>
                </a:tc>
                <a:tc>
                  <a:txBody>
                    <a:bodyPr/>
                    <a:lstStyle/>
                    <a:p>
                      <a:pPr algn="just" fontAlgn="t"/>
                      <a:r>
                        <a:rPr lang="en-US"/>
                        <a:t>This static property allows us to gain access to the running Application object from anywhere in our code. This can be helpful when a window or dialog box needs to gain access to the Application object that created it, typically to access application-wide variables and functionality</a:t>
                      </a:r>
                      <a:endParaRPr lang="en-US" sz="1800">
                        <a:solidFill>
                          <a:srgbClr val="414141"/>
                        </a:solidFill>
                        <a:effectLst/>
                      </a:endParaRPr>
                    </a:p>
                  </a:txBody>
                  <a:tcPr anchor="ctr"/>
                </a:tc>
                <a:extLst>
                  <a:ext uri="{0D108BD9-81ED-4DB2-BD59-A6C34878D82A}">
                    <a16:rowId xmlns:a16="http://schemas.microsoft.com/office/drawing/2014/main" val="10001"/>
                  </a:ext>
                </a:extLst>
              </a:tr>
              <a:tr h="603568">
                <a:tc>
                  <a:txBody>
                    <a:bodyPr/>
                    <a:lstStyle/>
                    <a:p>
                      <a:pPr fontAlgn="t"/>
                      <a:r>
                        <a:rPr lang="en-US"/>
                        <a:t>MainWindow</a:t>
                      </a:r>
                      <a:endParaRPr lang="en-US" sz="1800">
                        <a:solidFill>
                          <a:srgbClr val="414141"/>
                        </a:solidFill>
                        <a:effectLst/>
                      </a:endParaRPr>
                    </a:p>
                  </a:txBody>
                  <a:tcPr anchor="ctr"/>
                </a:tc>
                <a:tc>
                  <a:txBody>
                    <a:bodyPr/>
                    <a:lstStyle/>
                    <a:p>
                      <a:pPr algn="just" fontAlgn="t"/>
                      <a:r>
                        <a:rPr lang="en-US"/>
                        <a:t>This property allows us to programmatically get or set the main window of the application</a:t>
                      </a:r>
                      <a:endParaRPr lang="en-US" sz="1800" kern="120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696191">
                <a:tc>
                  <a:txBody>
                    <a:bodyPr/>
                    <a:lstStyle/>
                    <a:p>
                      <a:pPr fontAlgn="t"/>
                      <a:r>
                        <a:rPr lang="en-US"/>
                        <a:t>Properties</a:t>
                      </a:r>
                      <a:endParaRPr lang="en-US" sz="1800">
                        <a:solidFill>
                          <a:srgbClr val="414141"/>
                        </a:solidFill>
                        <a:effectLst/>
                      </a:endParaRPr>
                    </a:p>
                  </a:txBody>
                  <a:tcPr anchor="ctr"/>
                </a:tc>
                <a:tc>
                  <a:txBody>
                    <a:bodyPr/>
                    <a:lstStyle/>
                    <a:p>
                      <a:pPr algn="just" fontAlgn="t"/>
                      <a:r>
                        <a:rPr lang="en-US"/>
                        <a:t>This property allows us to establish and obtain data that is accessible throughout all aspects of a WPF application (windows, dialog boxes, etc.)</a:t>
                      </a:r>
                      <a:endParaRPr lang="en-US" sz="1800" kern="120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513310">
                <a:tc>
                  <a:txBody>
                    <a:bodyPr/>
                    <a:lstStyle/>
                    <a:p>
                      <a:pPr fontAlgn="t"/>
                      <a:r>
                        <a:rPr lang="en-US"/>
                        <a:t>StartupUri</a:t>
                      </a:r>
                      <a:endParaRPr lang="en-US" sz="1800">
                        <a:solidFill>
                          <a:srgbClr val="414141"/>
                        </a:solidFill>
                        <a:effectLst/>
                      </a:endParaRPr>
                    </a:p>
                  </a:txBody>
                  <a:tcPr anchor="ctr"/>
                </a:tc>
                <a:tc>
                  <a:txBody>
                    <a:bodyPr/>
                    <a:lstStyle/>
                    <a:p>
                      <a:pPr algn="just" fontAlgn="t"/>
                      <a:r>
                        <a:rPr lang="en-US"/>
                        <a:t>This property gets or sets a URI that specifies a window or page to open automatically when the application starts</a:t>
                      </a:r>
                      <a:endParaRPr lang="en-US" sz="1800" kern="1200">
                        <a:solidFill>
                          <a:schemeClr val="dk1"/>
                        </a:solidFill>
                        <a:latin typeface="+mn-lt"/>
                        <a:ea typeface="+mn-ea"/>
                        <a:cs typeface="+mn-cs"/>
                      </a:endParaRPr>
                    </a:p>
                  </a:txBody>
                  <a:tcPr anchor="ctr"/>
                </a:tc>
                <a:extLst>
                  <a:ext uri="{0D108BD9-81ED-4DB2-BD59-A6C34878D82A}">
                    <a16:rowId xmlns:a16="http://schemas.microsoft.com/office/drawing/2014/main" val="10004"/>
                  </a:ext>
                </a:extLst>
              </a:tr>
              <a:tr h="714034">
                <a:tc>
                  <a:txBody>
                    <a:bodyPr/>
                    <a:lstStyle/>
                    <a:p>
                      <a:pPr fontAlgn="t"/>
                      <a:r>
                        <a:rPr lang="en-US"/>
                        <a:t>Windows</a:t>
                      </a:r>
                      <a:endParaRPr lang="en-US" sz="1800">
                        <a:solidFill>
                          <a:srgbClr val="414141"/>
                        </a:solidFill>
                        <a:effectLst/>
                      </a:endParaRPr>
                    </a:p>
                  </a:txBody>
                  <a:tcPr anchor="ctr"/>
                </a:tc>
                <a:tc>
                  <a:txBody>
                    <a:bodyPr/>
                    <a:lstStyle/>
                    <a:p>
                      <a:pPr algn="just" fontAlgn="t"/>
                      <a:r>
                        <a:rPr lang="en-US"/>
                        <a:t>This property returns a WindowCollection type, which provides access to each window created from the thread that created the Application object. This can be helpful when we want to iterate over each open window of an application and alter its state (such as minimizing all windows)</a:t>
                      </a:r>
                      <a:endParaRPr lang="en-US" sz="1800" kern="1200">
                        <a:solidFill>
                          <a:schemeClr val="dk1"/>
                        </a:solidFill>
                        <a:latin typeface="+mn-lt"/>
                        <a:ea typeface="+mn-ea"/>
                        <a:cs typeface="+mn-cs"/>
                      </a:endParaRPr>
                    </a:p>
                  </a:txBody>
                  <a:tcPr anchor="ctr"/>
                </a:tc>
                <a:extLst>
                  <a:ext uri="{0D108BD9-81ED-4DB2-BD59-A6C34878D82A}">
                    <a16:rowId xmlns:a16="http://schemas.microsoft.com/office/drawing/2014/main" val="207236356"/>
                  </a:ext>
                </a:extLst>
              </a:tr>
            </a:tbl>
          </a:graphicData>
        </a:graphic>
      </p:graphicFrame>
      <p:sp>
        <p:nvSpPr>
          <p:cNvPr id="7" name="Title 1">
            <a:extLst>
              <a:ext uri="{FF2B5EF4-FFF2-40B4-BE49-F238E27FC236}">
                <a16:creationId xmlns:a16="http://schemas.microsoft.com/office/drawing/2014/main" id="{4173BFC9-FA3C-4B2E-A03E-38EA4E417FB4}"/>
              </a:ext>
            </a:extLst>
          </p:cNvPr>
          <p:cNvSpPr>
            <a:spLocks noGrp="1"/>
          </p:cNvSpPr>
          <p:nvPr>
            <p:ph type="title"/>
          </p:nvPr>
        </p:nvSpPr>
        <p:spPr>
          <a:xfrm>
            <a:off x="396764" y="720006"/>
            <a:ext cx="11154104" cy="575433"/>
          </a:xfrm>
        </p:spPr>
        <p:txBody>
          <a:bodyPr>
            <a:noAutofit/>
          </a:bodyPr>
          <a:lstStyle/>
          <a:p>
            <a:r>
              <a:rPr lang="en-US" sz="4000" b="1"/>
              <a:t>The Application Class</a:t>
            </a:r>
            <a:endParaRPr lang="en-US" sz="4000" b="1" dirty="0"/>
          </a:p>
        </p:txBody>
      </p:sp>
      <p:sp>
        <p:nvSpPr>
          <p:cNvPr id="9" name="TextBox 8">
            <a:extLst>
              <a:ext uri="{FF2B5EF4-FFF2-40B4-BE49-F238E27FC236}">
                <a16:creationId xmlns:a16="http://schemas.microsoft.com/office/drawing/2014/main" id="{55B365E7-262A-41D9-AA3A-5E030E12F922}"/>
              </a:ext>
            </a:extLst>
          </p:cNvPr>
          <p:cNvSpPr txBox="1"/>
          <p:nvPr/>
        </p:nvSpPr>
        <p:spPr>
          <a:xfrm>
            <a:off x="-51955" y="1408248"/>
            <a:ext cx="9142091" cy="618374"/>
          </a:xfrm>
          <a:prstGeom prst="rect">
            <a:avLst/>
          </a:prstGeom>
          <a:noFill/>
        </p:spPr>
        <p:txBody>
          <a:bodyPr wrap="square">
            <a:spAutoFit/>
          </a:bodyPr>
          <a:lstStyle/>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following table describes some of the key properties:</a:t>
            </a:r>
            <a:endParaRPr lang="en-US" sz="2600" dirty="0">
              <a:solidFill>
                <a:srgbClr val="111111"/>
              </a:solidFill>
              <a:latin typeface="+mj-lt"/>
            </a:endParaRPr>
          </a:p>
        </p:txBody>
      </p:sp>
    </p:spTree>
    <p:extLst>
      <p:ext uri="{BB962C8B-B14F-4D97-AF65-F5344CB8AC3E}">
        <p14:creationId xmlns:p14="http://schemas.microsoft.com/office/powerpoint/2010/main" val="4439392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4233" y="2241458"/>
            <a:ext cx="10333702"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000" b="1">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rPr>
              <a:t>Controls and Layouts in WPF</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417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C33902C-5E81-4056-8AFF-F6B74A9F2AE8}"/>
              </a:ext>
            </a:extLst>
          </p:cNvPr>
          <p:cNvSpPr>
            <a:spLocks noGrp="1"/>
          </p:cNvSpPr>
          <p:nvPr>
            <p:ph type="sldNum" sz="quarter" idx="12"/>
          </p:nvPr>
        </p:nvSpPr>
        <p:spPr/>
        <p:txBody>
          <a:bodyPr/>
          <a:lstStyle/>
          <a:p>
            <a:fld id="{CC0149FD-98BB-4821-915B-09C9BFE4B727}" type="slidenum">
              <a:rPr lang="en-US" smtClean="0"/>
              <a:pPr/>
              <a:t>52</a:t>
            </a:fld>
            <a:endParaRPr lang="en-US" dirty="0"/>
          </a:p>
        </p:txBody>
      </p:sp>
      <p:sp>
        <p:nvSpPr>
          <p:cNvPr id="7" name="Title 1">
            <a:extLst>
              <a:ext uri="{FF2B5EF4-FFF2-40B4-BE49-F238E27FC236}">
                <a16:creationId xmlns:a16="http://schemas.microsoft.com/office/drawing/2014/main" id="{4173BFC9-FA3C-4B2E-A03E-38EA4E417FB4}"/>
              </a:ext>
            </a:extLst>
          </p:cNvPr>
          <p:cNvSpPr>
            <a:spLocks noGrp="1"/>
          </p:cNvSpPr>
          <p:nvPr>
            <p:ph type="title"/>
          </p:nvPr>
        </p:nvSpPr>
        <p:spPr>
          <a:xfrm>
            <a:off x="396763" y="720006"/>
            <a:ext cx="11624561" cy="575433"/>
          </a:xfrm>
        </p:spPr>
        <p:txBody>
          <a:bodyPr>
            <a:noAutofit/>
          </a:bodyPr>
          <a:lstStyle/>
          <a:p>
            <a:r>
              <a:rPr lang="en-US" sz="4000" b="1"/>
              <a:t>System.Windows.Controls.Control</a:t>
            </a:r>
            <a:endParaRPr lang="en-US" sz="4000" b="1" dirty="0"/>
          </a:p>
        </p:txBody>
      </p:sp>
      <p:sp>
        <p:nvSpPr>
          <p:cNvPr id="9" name="TextBox 8">
            <a:extLst>
              <a:ext uri="{FF2B5EF4-FFF2-40B4-BE49-F238E27FC236}">
                <a16:creationId xmlns:a16="http://schemas.microsoft.com/office/drawing/2014/main" id="{55B365E7-262A-41D9-AA3A-5E030E12F922}"/>
              </a:ext>
            </a:extLst>
          </p:cNvPr>
          <p:cNvSpPr txBox="1"/>
          <p:nvPr/>
        </p:nvSpPr>
        <p:spPr>
          <a:xfrm>
            <a:off x="-73695" y="1417936"/>
            <a:ext cx="12095019" cy="5127301"/>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Represents the base class for user interface (UI) elements that use a ControlTemplate to define their appearance</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Template property, which is a ControlTemplate, specifies the appearance of the Control. If we want to change the appearance of a control but retain its functionality, we should consider creating a new ControlTemplate instead of creating a new class</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Control class is the base class for many of the controls we add to an application such as TextBlock, Button, ListBox, etc</a:t>
            </a:r>
          </a:p>
        </p:txBody>
      </p:sp>
    </p:spTree>
    <p:extLst>
      <p:ext uri="{BB962C8B-B14F-4D97-AF65-F5344CB8AC3E}">
        <p14:creationId xmlns:p14="http://schemas.microsoft.com/office/powerpoint/2010/main" val="16470970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C33902C-5E81-4056-8AFF-F6B74A9F2AE8}"/>
              </a:ext>
            </a:extLst>
          </p:cNvPr>
          <p:cNvSpPr>
            <a:spLocks noGrp="1"/>
          </p:cNvSpPr>
          <p:nvPr>
            <p:ph type="sldNum" sz="quarter" idx="12"/>
          </p:nvPr>
        </p:nvSpPr>
        <p:spPr/>
        <p:txBody>
          <a:bodyPr/>
          <a:lstStyle/>
          <a:p>
            <a:fld id="{CC0149FD-98BB-4821-915B-09C9BFE4B727}" type="slidenum">
              <a:rPr lang="en-US" smtClean="0"/>
              <a:pPr/>
              <a:t>53</a:t>
            </a:fld>
            <a:endParaRPr lang="en-US" dirty="0"/>
          </a:p>
        </p:txBody>
      </p:sp>
      <p:sp>
        <p:nvSpPr>
          <p:cNvPr id="7" name="Title 1">
            <a:extLst>
              <a:ext uri="{FF2B5EF4-FFF2-40B4-BE49-F238E27FC236}">
                <a16:creationId xmlns:a16="http://schemas.microsoft.com/office/drawing/2014/main" id="{4173BFC9-FA3C-4B2E-A03E-38EA4E417FB4}"/>
              </a:ext>
            </a:extLst>
          </p:cNvPr>
          <p:cNvSpPr>
            <a:spLocks noGrp="1"/>
          </p:cNvSpPr>
          <p:nvPr>
            <p:ph type="title"/>
          </p:nvPr>
        </p:nvSpPr>
        <p:spPr>
          <a:xfrm>
            <a:off x="396763" y="720006"/>
            <a:ext cx="11624561" cy="575433"/>
          </a:xfrm>
        </p:spPr>
        <p:txBody>
          <a:bodyPr>
            <a:noAutofit/>
          </a:bodyPr>
          <a:lstStyle/>
          <a:p>
            <a:r>
              <a:rPr lang="en-US" sz="4000" b="1"/>
              <a:t>System.Windows.Controls.Control</a:t>
            </a:r>
            <a:endParaRPr lang="en-US" sz="4000" b="1" dirty="0"/>
          </a:p>
        </p:txBody>
      </p:sp>
      <p:graphicFrame>
        <p:nvGraphicFramePr>
          <p:cNvPr id="6" name="Table 5">
            <a:extLst>
              <a:ext uri="{FF2B5EF4-FFF2-40B4-BE49-F238E27FC236}">
                <a16:creationId xmlns:a16="http://schemas.microsoft.com/office/drawing/2014/main" id="{CCD3FD42-56E0-4332-A916-87D4C123E049}"/>
              </a:ext>
            </a:extLst>
          </p:cNvPr>
          <p:cNvGraphicFramePr>
            <a:graphicFrameLocks noGrp="1"/>
          </p:cNvGraphicFramePr>
          <p:nvPr>
            <p:extLst>
              <p:ext uri="{D42A27DB-BD31-4B8C-83A1-F6EECF244321}">
                <p14:modId xmlns:p14="http://schemas.microsoft.com/office/powerpoint/2010/main" val="2553282975"/>
              </p:ext>
            </p:extLst>
          </p:nvPr>
        </p:nvGraphicFramePr>
        <p:xfrm>
          <a:off x="200722" y="2210101"/>
          <a:ext cx="11820602" cy="4149136"/>
        </p:xfrm>
        <a:graphic>
          <a:graphicData uri="http://schemas.openxmlformats.org/drawingml/2006/table">
            <a:tbl>
              <a:tblPr firstRow="1" bandRow="1">
                <a:tableStyleId>{5C22544A-7EE6-4342-B048-85BDC9FD1C3A}</a:tableStyleId>
              </a:tblPr>
              <a:tblGrid>
                <a:gridCol w="5549006">
                  <a:extLst>
                    <a:ext uri="{9D8B030D-6E8A-4147-A177-3AD203B41FA5}">
                      <a16:colId xmlns:a16="http://schemas.microsoft.com/office/drawing/2014/main" val="20000"/>
                    </a:ext>
                  </a:extLst>
                </a:gridCol>
                <a:gridCol w="6271596">
                  <a:extLst>
                    <a:ext uri="{9D8B030D-6E8A-4147-A177-3AD203B41FA5}">
                      <a16:colId xmlns:a16="http://schemas.microsoft.com/office/drawing/2014/main" val="20001"/>
                    </a:ext>
                  </a:extLst>
                </a:gridCol>
              </a:tblGrid>
              <a:tr h="433592">
                <a:tc>
                  <a:txBody>
                    <a:bodyPr/>
                    <a:lstStyle/>
                    <a:p>
                      <a:pPr marL="0" algn="l" defTabSz="914400" rtl="0" eaLnBrk="1" latinLnBrk="0" hangingPunct="1"/>
                      <a:r>
                        <a:rPr lang="en-US" sz="2000" b="1" kern="1200">
                          <a:solidFill>
                            <a:schemeClr val="lt1"/>
                          </a:solidFill>
                          <a:latin typeface="+mn-lt"/>
                          <a:ea typeface="+mn-ea"/>
                          <a:cs typeface="+mn-cs"/>
                        </a:rPr>
                        <a:t>Members</a:t>
                      </a:r>
                      <a:endParaRPr lang="en-US" sz="2000" b="1" kern="1200" dirty="0">
                        <a:solidFill>
                          <a:schemeClr val="lt1"/>
                        </a:solidFill>
                        <a:latin typeface="+mn-lt"/>
                        <a:ea typeface="+mn-ea"/>
                        <a:cs typeface="+mn-cs"/>
                      </a:endParaRPr>
                    </a:p>
                  </a:txBody>
                  <a:tcPr/>
                </a:tc>
                <a:tc>
                  <a:txBody>
                    <a:bodyPr/>
                    <a:lstStyle/>
                    <a:p>
                      <a:r>
                        <a:rPr lang="en-US" sz="2000" dirty="0"/>
                        <a:t>Description</a:t>
                      </a:r>
                    </a:p>
                  </a:txBody>
                  <a:tcPr/>
                </a:tc>
                <a:extLst>
                  <a:ext uri="{0D108BD9-81ED-4DB2-BD59-A6C34878D82A}">
                    <a16:rowId xmlns:a16="http://schemas.microsoft.com/office/drawing/2014/main" val="10000"/>
                  </a:ext>
                </a:extLst>
              </a:tr>
              <a:tr h="1271107">
                <a:tc>
                  <a:txBody>
                    <a:bodyPr/>
                    <a:lstStyle/>
                    <a:p>
                      <a:pPr algn="l" fontAlgn="t"/>
                      <a:r>
                        <a:rPr lang="en-US"/>
                        <a:t>Background, Foreground, BorderBrush, BorderThickness, Padding, HorizontalContentAlignment, VerticalContentAlignment</a:t>
                      </a:r>
                      <a:endParaRPr lang="en-US" sz="1800">
                        <a:effectLst/>
                      </a:endParaRPr>
                    </a:p>
                  </a:txBody>
                  <a:tcPr/>
                </a:tc>
                <a:tc>
                  <a:txBody>
                    <a:bodyPr/>
                    <a:lstStyle/>
                    <a:p>
                      <a:pPr algn="l" fontAlgn="t"/>
                      <a:r>
                        <a:rPr lang="en-US" sz="1800">
                          <a:effectLst/>
                        </a:rPr>
                        <a:t>These properties allow us to set basic </a:t>
                      </a:r>
                    </a:p>
                    <a:p>
                      <a:pPr algn="l" fontAlgn="t"/>
                      <a:r>
                        <a:rPr lang="en-US" sz="1800">
                          <a:effectLst/>
                        </a:rPr>
                        <a:t>settings regarding how the control will be </a:t>
                      </a:r>
                    </a:p>
                    <a:p>
                      <a:pPr algn="l" fontAlgn="t"/>
                      <a:r>
                        <a:rPr lang="en-US" sz="1800">
                          <a:effectLst/>
                        </a:rPr>
                        <a:t>rendered and positioned</a:t>
                      </a:r>
                    </a:p>
                  </a:txBody>
                  <a:tcPr/>
                </a:tc>
                <a:extLst>
                  <a:ext uri="{0D108BD9-81ED-4DB2-BD59-A6C34878D82A}">
                    <a16:rowId xmlns:a16="http://schemas.microsoft.com/office/drawing/2014/main" val="10001"/>
                  </a:ext>
                </a:extLst>
              </a:tr>
              <a:tr h="391110">
                <a:tc>
                  <a:txBody>
                    <a:bodyPr/>
                    <a:lstStyle/>
                    <a:p>
                      <a:pPr algn="l" fontAlgn="t"/>
                      <a:r>
                        <a:rPr lang="en-US"/>
                        <a:t>FontFamily, FontSize, FontStretch, FontWeight</a:t>
                      </a:r>
                      <a:endParaRPr lang="en-US" sz="1800">
                        <a:effectLst/>
                      </a:endParaRPr>
                    </a:p>
                  </a:txBody>
                  <a:tcPr/>
                </a:tc>
                <a:tc>
                  <a:txBody>
                    <a:bodyPr/>
                    <a:lstStyle/>
                    <a:p>
                      <a:pPr algn="l" fontAlgn="t"/>
                      <a:r>
                        <a:rPr lang="en-US"/>
                        <a:t>These properties control various font-centric settings</a:t>
                      </a:r>
                      <a:endParaRPr lang="en-US" sz="1800">
                        <a:effectLst/>
                      </a:endParaRPr>
                    </a:p>
                  </a:txBody>
                  <a:tcPr/>
                </a:tc>
                <a:extLst>
                  <a:ext uri="{0D108BD9-81ED-4DB2-BD59-A6C34878D82A}">
                    <a16:rowId xmlns:a16="http://schemas.microsoft.com/office/drawing/2014/main" val="10003"/>
                  </a:ext>
                </a:extLst>
              </a:tr>
              <a:tr h="684442">
                <a:tc>
                  <a:txBody>
                    <a:bodyPr/>
                    <a:lstStyle/>
                    <a:p>
                      <a:pPr algn="l" fontAlgn="t"/>
                      <a:r>
                        <a:rPr lang="en-US"/>
                        <a:t>IsTabStop, TabIndex</a:t>
                      </a:r>
                      <a:endParaRPr lang="en-US" sz="1800">
                        <a:effectLst/>
                      </a:endParaRPr>
                    </a:p>
                  </a:txBody>
                  <a:tcPr/>
                </a:tc>
                <a:tc>
                  <a:txBody>
                    <a:bodyPr/>
                    <a:lstStyle/>
                    <a:p>
                      <a:pPr algn="l" fontAlgn="t"/>
                      <a:r>
                        <a:rPr lang="en-US"/>
                        <a:t>These properties are used to establish tab order among controls on a window</a:t>
                      </a:r>
                      <a:endParaRPr lang="en-US" sz="1800">
                        <a:effectLst/>
                      </a:endParaRPr>
                    </a:p>
                  </a:txBody>
                  <a:tcPr/>
                </a:tc>
                <a:extLst>
                  <a:ext uri="{0D108BD9-81ED-4DB2-BD59-A6C34878D82A}">
                    <a16:rowId xmlns:a16="http://schemas.microsoft.com/office/drawing/2014/main" val="10004"/>
                  </a:ext>
                </a:extLst>
              </a:tr>
              <a:tr h="391110">
                <a:tc>
                  <a:txBody>
                    <a:bodyPr/>
                    <a:lstStyle/>
                    <a:p>
                      <a:pPr algn="l" fontAlgn="t"/>
                      <a:r>
                        <a:rPr lang="en-US"/>
                        <a:t>MouseDoubleClick, PreviewMouseDoubleClick</a:t>
                      </a:r>
                      <a:endParaRPr lang="en-US" sz="1800">
                        <a:effectLst/>
                      </a:endParaRPr>
                    </a:p>
                  </a:txBody>
                  <a:tcPr/>
                </a:tc>
                <a:tc>
                  <a:txBody>
                    <a:bodyPr/>
                    <a:lstStyle/>
                    <a:p>
                      <a:pPr algn="l" fontAlgn="t"/>
                      <a:r>
                        <a:rPr lang="en-US"/>
                        <a:t>These events handle the act of double-clicking a widget</a:t>
                      </a:r>
                      <a:endParaRPr lang="en-US" sz="1800">
                        <a:effectLst/>
                      </a:endParaRPr>
                    </a:p>
                  </a:txBody>
                  <a:tcPr/>
                </a:tc>
                <a:extLst>
                  <a:ext uri="{0D108BD9-81ED-4DB2-BD59-A6C34878D82A}">
                    <a16:rowId xmlns:a16="http://schemas.microsoft.com/office/drawing/2014/main" val="207236356"/>
                  </a:ext>
                </a:extLst>
              </a:tr>
              <a:tr h="977775">
                <a:tc>
                  <a:txBody>
                    <a:bodyPr/>
                    <a:lstStyle/>
                    <a:p>
                      <a:pPr algn="l" fontAlgn="t"/>
                      <a:r>
                        <a:rPr lang="en-US"/>
                        <a:t>Template</a:t>
                      </a:r>
                      <a:endParaRPr lang="en-US" sz="1800">
                        <a:effectLst/>
                      </a:endParaRPr>
                    </a:p>
                  </a:txBody>
                  <a:tcPr/>
                </a:tc>
                <a:tc>
                  <a:txBody>
                    <a:bodyPr/>
                    <a:lstStyle/>
                    <a:p>
                      <a:pPr algn="l" fontAlgn="t"/>
                      <a:r>
                        <a:rPr lang="en-US"/>
                        <a:t>This property allows us to get and set the control’s template, which can be used to change the rendering output of the widget</a:t>
                      </a:r>
                      <a:endParaRPr lang="en-US" sz="1800">
                        <a:effectLst/>
                      </a:endParaRPr>
                    </a:p>
                  </a:txBody>
                  <a:tcPr/>
                </a:tc>
                <a:extLst>
                  <a:ext uri="{0D108BD9-81ED-4DB2-BD59-A6C34878D82A}">
                    <a16:rowId xmlns:a16="http://schemas.microsoft.com/office/drawing/2014/main" val="4089918542"/>
                  </a:ext>
                </a:extLst>
              </a:tr>
            </a:tbl>
          </a:graphicData>
        </a:graphic>
      </p:graphicFrame>
      <p:sp>
        <p:nvSpPr>
          <p:cNvPr id="8" name="TextBox 7">
            <a:extLst>
              <a:ext uri="{FF2B5EF4-FFF2-40B4-BE49-F238E27FC236}">
                <a16:creationId xmlns:a16="http://schemas.microsoft.com/office/drawing/2014/main" id="{703A9E17-33DE-4714-8982-34120A9B225F}"/>
              </a:ext>
            </a:extLst>
          </p:cNvPr>
          <p:cNvSpPr txBox="1"/>
          <p:nvPr/>
        </p:nvSpPr>
        <p:spPr>
          <a:xfrm>
            <a:off x="0" y="1433192"/>
            <a:ext cx="12125330" cy="618374"/>
          </a:xfrm>
          <a:prstGeom prst="rect">
            <a:avLst/>
          </a:prstGeom>
          <a:noFill/>
        </p:spPr>
        <p:txBody>
          <a:bodyPr wrap="square">
            <a:spAutoFit/>
          </a:bodyPr>
          <a:lstStyle/>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following table describes some of the key members of the Control type:</a:t>
            </a:r>
            <a:endParaRPr lang="en-US" sz="2600" dirty="0">
              <a:solidFill>
                <a:srgbClr val="111111"/>
              </a:solidFill>
              <a:latin typeface="+mj-lt"/>
            </a:endParaRPr>
          </a:p>
        </p:txBody>
      </p:sp>
    </p:spTree>
    <p:extLst>
      <p:ext uri="{BB962C8B-B14F-4D97-AF65-F5344CB8AC3E}">
        <p14:creationId xmlns:p14="http://schemas.microsoft.com/office/powerpoint/2010/main" val="31184957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Styles and Templates</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31527" y="1625277"/>
            <a:ext cx="12255053" cy="4708981"/>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WPF styling and templating refer to a suite of features that let developers and designers create visually compelling effects and a consistent appearance for their product</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When customizing the appearance of an app, we want a strong styling and templating model that enables maintenance and sharing of appearance within and among apps. WPF provides that model</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Another feature of the WPF styling model is the separation of presentation and logic. Designers can work on the appearance of an app by using only XAML at the same time that developers work on the programming logic by using C# or Visual Basic</a:t>
            </a:r>
            <a:endParaRPr lang="en-US" sz="2600" dirty="0">
              <a:solidFill>
                <a:srgbClr val="111111"/>
              </a:solidFill>
              <a:latin typeface="+mj-lt"/>
            </a:endParaRPr>
          </a:p>
        </p:txBody>
      </p:sp>
    </p:spTree>
    <p:extLst>
      <p:ext uri="{BB962C8B-B14F-4D97-AF65-F5344CB8AC3E}">
        <p14:creationId xmlns:p14="http://schemas.microsoft.com/office/powerpoint/2010/main" val="26097185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Styles</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40341" y="1430903"/>
            <a:ext cx="12217471" cy="4819524"/>
          </a:xfrm>
          <a:prstGeom prst="rect">
            <a:avLst/>
          </a:prstGeom>
          <a:noFill/>
        </p:spPr>
        <p:txBody>
          <a:bodyPr wrap="square">
            <a:spAutoFit/>
          </a:bodyPr>
          <a:lstStyle/>
          <a:p>
            <a:pPr marL="342900" indent="-342900" algn="just">
              <a:lnSpc>
                <a:spcPct val="150000"/>
              </a:lnSpc>
              <a:buClr>
                <a:srgbClr val="973735"/>
              </a:buClr>
              <a:buSzPct val="50000"/>
              <a:buFont typeface="Wingdings" pitchFamily="2" charset="2"/>
              <a:buChar char="u"/>
              <a:tabLst>
                <a:tab pos="241300" algn="l"/>
              </a:tabLst>
              <a:defRPr/>
            </a:pPr>
            <a:r>
              <a:rPr lang="en-US" sz="2600">
                <a:solidFill>
                  <a:srgbClr val="111111"/>
                </a:solidFill>
                <a:latin typeface="+mj-lt"/>
              </a:rPr>
              <a:t>A Style as a convenient way to apply a set of property values to multiple elements</a:t>
            </a:r>
          </a:p>
          <a:p>
            <a:pPr marL="342900" indent="-342900" algn="just">
              <a:lnSpc>
                <a:spcPct val="150000"/>
              </a:lnSpc>
              <a:buClr>
                <a:srgbClr val="973735"/>
              </a:buClr>
              <a:buSzPct val="50000"/>
              <a:buFont typeface="Wingdings" pitchFamily="2" charset="2"/>
              <a:buChar char="u"/>
              <a:tabLst>
                <a:tab pos="241300" algn="l"/>
              </a:tabLst>
              <a:defRPr/>
            </a:pPr>
            <a:r>
              <a:rPr lang="en-US" sz="2600">
                <a:solidFill>
                  <a:srgbClr val="111111"/>
                </a:solidFill>
                <a:latin typeface="+mj-lt"/>
              </a:rPr>
              <a:t>We can use a style on any element that derives from FrameworkElement or FrameworkContentElement such as a Window or a Button</a:t>
            </a:r>
          </a:p>
          <a:p>
            <a:pPr marL="342900" indent="-342900" algn="just">
              <a:lnSpc>
                <a:spcPct val="150000"/>
              </a:lnSpc>
              <a:buClr>
                <a:srgbClr val="973735"/>
              </a:buClr>
              <a:buSzPct val="50000"/>
              <a:buFont typeface="Wingdings" pitchFamily="2" charset="2"/>
              <a:buChar char="u"/>
              <a:tabLst>
                <a:tab pos="241300" algn="l"/>
              </a:tabLst>
              <a:defRPr/>
            </a:pPr>
            <a:r>
              <a:rPr lang="en-US" sz="2600">
                <a:solidFill>
                  <a:srgbClr val="111111"/>
                </a:solidFill>
                <a:latin typeface="+mj-lt"/>
              </a:rPr>
              <a:t>The most common way to declare a style is as a resource in the Resources section in a XAML file</a:t>
            </a:r>
          </a:p>
          <a:p>
            <a:pPr marL="342900" indent="-342900" algn="just">
              <a:lnSpc>
                <a:spcPct val="150000"/>
              </a:lnSpc>
              <a:buClr>
                <a:srgbClr val="973735"/>
              </a:buClr>
              <a:buSzPct val="50000"/>
              <a:buFont typeface="Wingdings" pitchFamily="2" charset="2"/>
              <a:buChar char="u"/>
              <a:tabLst>
                <a:tab pos="241300" algn="l"/>
              </a:tabLst>
              <a:defRPr/>
            </a:pPr>
            <a:r>
              <a:rPr lang="en-US" sz="2600">
                <a:solidFill>
                  <a:srgbClr val="111111"/>
                </a:solidFill>
                <a:latin typeface="+mj-lt"/>
              </a:rPr>
              <a:t> If we declare the style in the root element of app definition XAML file, the style can be used anywhere in app</a:t>
            </a:r>
          </a:p>
        </p:txBody>
      </p:sp>
    </p:spTree>
    <p:extLst>
      <p:ext uri="{BB962C8B-B14F-4D97-AF65-F5344CB8AC3E}">
        <p14:creationId xmlns:p14="http://schemas.microsoft.com/office/powerpoint/2010/main" val="29854992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Styles</a:t>
            </a:r>
            <a:endParaRPr lang="en-US" sz="4000" b="1" dirty="0"/>
          </a:p>
        </p:txBody>
      </p:sp>
      <p:sp>
        <p:nvSpPr>
          <p:cNvPr id="7" name="TextBox 6">
            <a:extLst>
              <a:ext uri="{FF2B5EF4-FFF2-40B4-BE49-F238E27FC236}">
                <a16:creationId xmlns:a16="http://schemas.microsoft.com/office/drawing/2014/main" id="{D882AC71-2BC5-49F5-86CD-23616CD0A92D}"/>
              </a:ext>
            </a:extLst>
          </p:cNvPr>
          <p:cNvSpPr txBox="1"/>
          <p:nvPr/>
        </p:nvSpPr>
        <p:spPr>
          <a:xfrm>
            <a:off x="74819" y="1764411"/>
            <a:ext cx="7508008" cy="4247317"/>
          </a:xfrm>
          <a:prstGeom prst="rect">
            <a:avLst/>
          </a:prstGeom>
          <a:noFill/>
        </p:spPr>
        <p:txBody>
          <a:bodyPr wrap="square">
            <a:spAutoFit/>
          </a:bodyPr>
          <a:lstStyle/>
          <a:p>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Window</a:t>
            </a:r>
            <a:r>
              <a:rPr lang="en-US" sz="1800">
                <a:solidFill>
                  <a:srgbClr val="FF0000"/>
                </a:solidFill>
                <a:latin typeface="Consolas" panose="020B0609020204030204" pitchFamily="49" charset="0"/>
              </a:rPr>
              <a:t> x</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Class</a:t>
            </a:r>
            <a:r>
              <a:rPr lang="en-US" sz="1800">
                <a:solidFill>
                  <a:srgbClr val="0000FF"/>
                </a:solidFill>
                <a:latin typeface="Consolas" panose="020B0609020204030204" pitchFamily="49" charset="0"/>
              </a:rPr>
              <a:t>="DemoWPFControls.DemoStyle"</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&lt;!--xmlns:--&gt;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Title</a:t>
            </a:r>
            <a:r>
              <a:rPr lang="en-US" sz="1800">
                <a:solidFill>
                  <a:srgbClr val="0000FF"/>
                </a:solidFill>
                <a:latin typeface="Consolas" panose="020B0609020204030204" pitchFamily="49" charset="0"/>
              </a:rPr>
              <a:t>="DemoStyle"</a:t>
            </a:r>
            <a:r>
              <a:rPr lang="en-US" sz="1800">
                <a:solidFill>
                  <a:srgbClr val="FF0000"/>
                </a:solidFill>
                <a:latin typeface="Consolas" panose="020B0609020204030204" pitchFamily="49" charset="0"/>
              </a:rPr>
              <a:t> Height</a:t>
            </a:r>
            <a:r>
              <a:rPr lang="en-US" sz="1800">
                <a:solidFill>
                  <a:srgbClr val="0000FF"/>
                </a:solidFill>
                <a:latin typeface="Consolas" panose="020B0609020204030204" pitchFamily="49" charset="0"/>
              </a:rPr>
              <a:t>="200"</a:t>
            </a:r>
            <a:r>
              <a:rPr lang="en-US" sz="1800">
                <a:solidFill>
                  <a:srgbClr val="FF0000"/>
                </a:solidFill>
                <a:latin typeface="Consolas" panose="020B0609020204030204" pitchFamily="49" charset="0"/>
              </a:rPr>
              <a:t> Width</a:t>
            </a:r>
            <a:r>
              <a:rPr lang="en-US" sz="1800">
                <a:solidFill>
                  <a:srgbClr val="0000FF"/>
                </a:solidFill>
                <a:latin typeface="Consolas" panose="020B0609020204030204" pitchFamily="49" charset="0"/>
              </a:rPr>
              <a:t>="300"&gt;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Window.Resources</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Style</a:t>
            </a:r>
            <a:r>
              <a:rPr lang="en-US" sz="1800">
                <a:solidFill>
                  <a:srgbClr val="FF0000"/>
                </a:solidFill>
                <a:latin typeface="Consolas" panose="020B0609020204030204" pitchFamily="49" charset="0"/>
              </a:rPr>
              <a:t> TargetType</a:t>
            </a:r>
            <a:r>
              <a:rPr lang="en-US" sz="1800">
                <a:solidFill>
                  <a:srgbClr val="0000FF"/>
                </a:solidFill>
                <a:latin typeface="Consolas" panose="020B0609020204030204" pitchFamily="49" charset="0"/>
              </a:rPr>
              <a:t>="TextBlock"&gt;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Setter</a:t>
            </a:r>
            <a:r>
              <a:rPr lang="en-US" sz="1800">
                <a:solidFill>
                  <a:srgbClr val="FF0000"/>
                </a:solidFill>
                <a:latin typeface="Consolas" panose="020B0609020204030204" pitchFamily="49" charset="0"/>
              </a:rPr>
              <a:t> Property</a:t>
            </a:r>
            <a:r>
              <a:rPr lang="en-US" sz="1800">
                <a:solidFill>
                  <a:srgbClr val="0000FF"/>
                </a:solidFill>
                <a:latin typeface="Consolas" panose="020B0609020204030204" pitchFamily="49" charset="0"/>
              </a:rPr>
              <a:t>="Foreground"</a:t>
            </a:r>
            <a:r>
              <a:rPr lang="en-US" sz="1800">
                <a:solidFill>
                  <a:srgbClr val="FF0000"/>
                </a:solidFill>
                <a:latin typeface="Consolas" panose="020B0609020204030204" pitchFamily="49" charset="0"/>
              </a:rPr>
              <a:t> Value</a:t>
            </a:r>
            <a:r>
              <a:rPr lang="en-US" sz="1800">
                <a:solidFill>
                  <a:srgbClr val="0000FF"/>
                </a:solidFill>
                <a:latin typeface="Consolas" panose="020B0609020204030204" pitchFamily="49" charset="0"/>
              </a:rPr>
              <a:t>="Green" /&gt;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Setter</a:t>
            </a:r>
            <a:r>
              <a:rPr lang="en-US" sz="1800">
                <a:solidFill>
                  <a:srgbClr val="FF0000"/>
                </a:solidFill>
                <a:latin typeface="Consolas" panose="020B0609020204030204" pitchFamily="49" charset="0"/>
              </a:rPr>
              <a:t> Property</a:t>
            </a:r>
            <a:r>
              <a:rPr lang="en-US" sz="1800">
                <a:solidFill>
                  <a:srgbClr val="0000FF"/>
                </a:solidFill>
                <a:latin typeface="Consolas" panose="020B0609020204030204" pitchFamily="49" charset="0"/>
              </a:rPr>
              <a:t>="FontSize"</a:t>
            </a:r>
            <a:r>
              <a:rPr lang="en-US" sz="1800">
                <a:solidFill>
                  <a:srgbClr val="FF0000"/>
                </a:solidFill>
                <a:latin typeface="Consolas" panose="020B0609020204030204" pitchFamily="49" charset="0"/>
              </a:rPr>
              <a:t> Value</a:t>
            </a:r>
            <a:r>
              <a:rPr lang="en-US" sz="1800">
                <a:solidFill>
                  <a:srgbClr val="0000FF"/>
                </a:solidFill>
                <a:latin typeface="Consolas" panose="020B0609020204030204" pitchFamily="49" charset="0"/>
              </a:rPr>
              <a:t>="24" /&gt;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Style</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Window.Resources</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StackPanel</a:t>
            </a:r>
            <a:r>
              <a:rPr lang="en-US" sz="1800">
                <a:solidFill>
                  <a:srgbClr val="FF0000"/>
                </a:solidFill>
                <a:latin typeface="Consolas" panose="020B0609020204030204" pitchFamily="49" charset="0"/>
              </a:rPr>
              <a:t> Margin</a:t>
            </a:r>
            <a:r>
              <a:rPr lang="en-US" sz="1800">
                <a:solidFill>
                  <a:srgbClr val="0000FF"/>
                </a:solidFill>
                <a:latin typeface="Consolas" panose="020B0609020204030204" pitchFamily="49" charset="0"/>
              </a:rPr>
              <a:t>="10"&gt;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TextBlock</a:t>
            </a:r>
            <a:r>
              <a:rPr lang="en-US" sz="1800">
                <a:solidFill>
                  <a:srgbClr val="0000FF"/>
                </a:solidFill>
                <a:latin typeface="Consolas" panose="020B0609020204030204" pitchFamily="49" charset="0"/>
              </a:rPr>
              <a:t>&gt;</a:t>
            </a:r>
            <a:r>
              <a:rPr lang="en-US" sz="1800">
                <a:solidFill>
                  <a:srgbClr val="000000"/>
                </a:solidFill>
                <a:latin typeface="Consolas" panose="020B0609020204030204" pitchFamily="49" charset="0"/>
              </a:rPr>
              <a:t>WPF</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TextBlock</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TextBlock</a:t>
            </a:r>
            <a:r>
              <a:rPr lang="en-US" sz="1800">
                <a:solidFill>
                  <a:srgbClr val="0000FF"/>
                </a:solidFill>
                <a:latin typeface="Consolas" panose="020B0609020204030204" pitchFamily="49" charset="0"/>
              </a:rPr>
              <a:t>&gt;</a:t>
            </a:r>
            <a:r>
              <a:rPr lang="en-US" sz="1800">
                <a:solidFill>
                  <a:srgbClr val="000000"/>
                </a:solidFill>
                <a:latin typeface="Consolas" panose="020B0609020204030204" pitchFamily="49" charset="0"/>
              </a:rPr>
              <a:t>.NET</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TextBlock</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TextBlock</a:t>
            </a:r>
            <a:r>
              <a:rPr lang="en-US" sz="1800">
                <a:solidFill>
                  <a:srgbClr val="FF0000"/>
                </a:solidFill>
                <a:latin typeface="Consolas" panose="020B0609020204030204" pitchFamily="49" charset="0"/>
              </a:rPr>
              <a:t> Foreground</a:t>
            </a:r>
            <a:r>
              <a:rPr lang="en-US" sz="1800">
                <a:solidFill>
                  <a:srgbClr val="0000FF"/>
                </a:solidFill>
                <a:latin typeface="Consolas" panose="020B0609020204030204" pitchFamily="49" charset="0"/>
              </a:rPr>
              <a:t>="Blue"&gt;</a:t>
            </a:r>
            <a:r>
              <a:rPr lang="en-US" sz="1800">
                <a:solidFill>
                  <a:srgbClr val="000000"/>
                </a:solidFill>
                <a:latin typeface="Consolas" panose="020B0609020204030204" pitchFamily="49" charset="0"/>
              </a:rPr>
              <a:t>C#</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TextBlock</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StackPanel</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a:p>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Window</a:t>
            </a:r>
            <a:r>
              <a:rPr lang="en-US" sz="1800">
                <a:solidFill>
                  <a:srgbClr val="0000FF"/>
                </a:solidFill>
                <a:latin typeface="Consolas" panose="020B0609020204030204" pitchFamily="49" charset="0"/>
              </a:rPr>
              <a:t>&gt;</a:t>
            </a:r>
            <a:endParaRPr lang="en-US"/>
          </a:p>
        </p:txBody>
      </p:sp>
      <p:pic>
        <p:nvPicPr>
          <p:cNvPr id="8" name="Picture 7">
            <a:extLst>
              <a:ext uri="{FF2B5EF4-FFF2-40B4-BE49-F238E27FC236}">
                <a16:creationId xmlns:a16="http://schemas.microsoft.com/office/drawing/2014/main" id="{7E67A55F-4F74-4497-BD3B-68EBCC09AB7D}"/>
              </a:ext>
            </a:extLst>
          </p:cNvPr>
          <p:cNvPicPr>
            <a:picLocks noChangeAspect="1"/>
          </p:cNvPicPr>
          <p:nvPr/>
        </p:nvPicPr>
        <p:blipFill>
          <a:blip r:embed="rId3"/>
          <a:stretch>
            <a:fillRect/>
          </a:stretch>
        </p:blipFill>
        <p:spPr>
          <a:xfrm>
            <a:off x="7765082" y="1875921"/>
            <a:ext cx="4333991" cy="2921520"/>
          </a:xfrm>
          <a:prstGeom prst="rect">
            <a:avLst/>
          </a:prstGeom>
        </p:spPr>
      </p:pic>
    </p:spTree>
    <p:extLst>
      <p:ext uri="{BB962C8B-B14F-4D97-AF65-F5344CB8AC3E}">
        <p14:creationId xmlns:p14="http://schemas.microsoft.com/office/powerpoint/2010/main" val="4515935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Templates</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25471" y="1564837"/>
            <a:ext cx="12217471" cy="4646465"/>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A template describes the overall look and visual appearance of a control. For each control, there is a default template associated with it which gives the control its appearance</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In WPF applications, we can easily create templates when we want to customize the visual behavior and visual appearance of a control</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Connectivity between the logic and the template can be achieved by data binding. The main difference between styles and templates are listed below </a:t>
            </a:r>
          </a:p>
          <a:p>
            <a:pPr marL="514350" indent="-230188">
              <a:lnSpc>
                <a:spcPct val="110000"/>
              </a:lnSpc>
              <a:spcBef>
                <a:spcPts val="600"/>
              </a:spcBef>
              <a:spcAft>
                <a:spcPts val="600"/>
              </a:spcAft>
              <a:buClr>
                <a:srgbClr val="973735"/>
              </a:buClr>
              <a:buSzPct val="70000"/>
              <a:buFont typeface="Wingdings" panose="05000000000000000000" pitchFamily="2" charset="2"/>
              <a:buChar char="§"/>
              <a:tabLst>
                <a:tab pos="241300" algn="l"/>
              </a:tabLst>
              <a:defRPr/>
            </a:pPr>
            <a:r>
              <a:rPr lang="en-US" sz="2300"/>
              <a:t>Styles can only change the appearance of control with default properties of that control</a:t>
            </a:r>
          </a:p>
          <a:p>
            <a:pPr marL="514350" indent="-230188">
              <a:lnSpc>
                <a:spcPct val="110000"/>
              </a:lnSpc>
              <a:spcBef>
                <a:spcPts val="600"/>
              </a:spcBef>
              <a:spcAft>
                <a:spcPts val="600"/>
              </a:spcAft>
              <a:buClr>
                <a:srgbClr val="973735"/>
              </a:buClr>
              <a:buSzPct val="70000"/>
              <a:buFont typeface="Wingdings" panose="05000000000000000000" pitchFamily="2" charset="2"/>
              <a:buChar char="§"/>
              <a:tabLst>
                <a:tab pos="241300" algn="l"/>
              </a:tabLst>
              <a:defRPr/>
            </a:pPr>
            <a:r>
              <a:rPr lang="en-US" sz="2300"/>
              <a:t>With templates, we can access more parts of a control than in styles. we can also specify both existing and new behavior of a control</a:t>
            </a:r>
            <a:endParaRPr lang="en-US" sz="2600">
              <a:solidFill>
                <a:srgbClr val="111111"/>
              </a:solidFill>
              <a:latin typeface="+mj-lt"/>
            </a:endParaRPr>
          </a:p>
        </p:txBody>
      </p:sp>
    </p:spTree>
    <p:extLst>
      <p:ext uri="{BB962C8B-B14F-4D97-AF65-F5344CB8AC3E}">
        <p14:creationId xmlns:p14="http://schemas.microsoft.com/office/powerpoint/2010/main" val="24349747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Templates</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25471" y="1564837"/>
            <a:ext cx="12217471" cy="4924425"/>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There are two types of templates which are most commonly used: </a:t>
            </a:r>
            <a:r>
              <a:rPr lang="en-US" sz="2600" b="1">
                <a:solidFill>
                  <a:srgbClr val="111111"/>
                </a:solidFill>
                <a:latin typeface="+mj-lt"/>
              </a:rPr>
              <a:t>Control Template </a:t>
            </a:r>
            <a:r>
              <a:rPr lang="en-US" sz="2600">
                <a:solidFill>
                  <a:srgbClr val="111111"/>
                </a:solidFill>
                <a:latin typeface="+mj-lt"/>
              </a:rPr>
              <a:t>and </a:t>
            </a:r>
            <a:r>
              <a:rPr lang="en-US" sz="2600" b="1">
                <a:solidFill>
                  <a:srgbClr val="111111"/>
                </a:solidFill>
                <a:latin typeface="+mj-lt"/>
              </a:rPr>
              <a:t>Data Template</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Control Template </a:t>
            </a:r>
            <a:r>
              <a:rPr lang="en-US" sz="2600">
                <a:solidFill>
                  <a:srgbClr val="111111"/>
                </a:solidFill>
                <a:latin typeface="+mj-lt"/>
              </a:rPr>
              <a:t>defines the visual appearance of a control. All of the UI elements have some kind of appearance as well as behavior, e.g. Templates can be applied globally to application, windows and pages, or directly to controls. Most scenarios that require we to create a new control can be covered by instead creating a new template for an existing control</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800" b="1" i="0">
                <a:solidFill>
                  <a:srgbClr val="000000"/>
                </a:solidFill>
                <a:effectLst/>
                <a:latin typeface="Arial" panose="020B0604020202020204" pitchFamily="34" charset="0"/>
              </a:rPr>
              <a:t>Data Template </a:t>
            </a:r>
            <a:r>
              <a:rPr lang="en-US" sz="2600">
                <a:solidFill>
                  <a:srgbClr val="111111"/>
                </a:solidFill>
                <a:latin typeface="+mj-lt"/>
              </a:rPr>
              <a:t>defines and specifies the appearance and structure of a collection of data. It provides the flexibility to format and define the presentation of the data on any UI element. It is mostly used on data related Item controls such as ComboBox, ListBox, etc</a:t>
            </a:r>
          </a:p>
        </p:txBody>
      </p:sp>
    </p:spTree>
    <p:extLst>
      <p:ext uri="{BB962C8B-B14F-4D97-AF65-F5344CB8AC3E}">
        <p14:creationId xmlns:p14="http://schemas.microsoft.com/office/powerpoint/2010/main" val="649965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B258487-D053-43D5-92DE-0C392D4DE03A}"/>
              </a:ext>
            </a:extLst>
          </p:cNvPr>
          <p:cNvSpPr>
            <a:spLocks noGrp="1"/>
          </p:cNvSpPr>
          <p:nvPr>
            <p:ph type="sldNum" sz="quarter" idx="12"/>
          </p:nvPr>
        </p:nvSpPr>
        <p:spPr/>
        <p:txBody>
          <a:bodyPr/>
          <a:lstStyle/>
          <a:p>
            <a:fld id="{CC0149FD-98BB-4821-915B-09C9BFE4B727}" type="slidenum">
              <a:rPr lang="en-US" smtClean="0"/>
              <a:pPr/>
              <a:t>59</a:t>
            </a:fld>
            <a:endParaRPr lang="en-US" dirty="0"/>
          </a:p>
        </p:txBody>
      </p:sp>
      <p:pic>
        <p:nvPicPr>
          <p:cNvPr id="7" name="Picture 6">
            <a:extLst>
              <a:ext uri="{FF2B5EF4-FFF2-40B4-BE49-F238E27FC236}">
                <a16:creationId xmlns:a16="http://schemas.microsoft.com/office/drawing/2014/main" id="{C53636DF-36D5-4B28-AAA3-6585DB8F9AC6}"/>
              </a:ext>
            </a:extLst>
          </p:cNvPr>
          <p:cNvPicPr>
            <a:picLocks noChangeAspect="1"/>
          </p:cNvPicPr>
          <p:nvPr/>
        </p:nvPicPr>
        <p:blipFill>
          <a:blip r:embed="rId2"/>
          <a:stretch>
            <a:fillRect/>
          </a:stretch>
        </p:blipFill>
        <p:spPr>
          <a:xfrm>
            <a:off x="0" y="1370968"/>
            <a:ext cx="9324975" cy="5057775"/>
          </a:xfrm>
          <a:prstGeom prst="rect">
            <a:avLst/>
          </a:prstGeom>
        </p:spPr>
      </p:pic>
      <p:pic>
        <p:nvPicPr>
          <p:cNvPr id="9" name="Picture 8">
            <a:extLst>
              <a:ext uri="{FF2B5EF4-FFF2-40B4-BE49-F238E27FC236}">
                <a16:creationId xmlns:a16="http://schemas.microsoft.com/office/drawing/2014/main" id="{80E9508C-F022-4F5D-BF28-0E9265F4E7DB}"/>
              </a:ext>
            </a:extLst>
          </p:cNvPr>
          <p:cNvPicPr>
            <a:picLocks noChangeAspect="1"/>
          </p:cNvPicPr>
          <p:nvPr/>
        </p:nvPicPr>
        <p:blipFill>
          <a:blip r:embed="rId3"/>
          <a:stretch>
            <a:fillRect/>
          </a:stretch>
        </p:blipFill>
        <p:spPr>
          <a:xfrm>
            <a:off x="7850295" y="1662138"/>
            <a:ext cx="4210557" cy="2417944"/>
          </a:xfrm>
          <a:prstGeom prst="rect">
            <a:avLst/>
          </a:prstGeom>
        </p:spPr>
      </p:pic>
      <p:sp>
        <p:nvSpPr>
          <p:cNvPr id="12" name="Rectangle 11">
            <a:extLst>
              <a:ext uri="{FF2B5EF4-FFF2-40B4-BE49-F238E27FC236}">
                <a16:creationId xmlns:a16="http://schemas.microsoft.com/office/drawing/2014/main" id="{6E1E4ACB-D492-4E12-918D-2BDD6FB885A5}"/>
              </a:ext>
            </a:extLst>
          </p:cNvPr>
          <p:cNvSpPr/>
          <p:nvPr/>
        </p:nvSpPr>
        <p:spPr>
          <a:xfrm>
            <a:off x="1072273" y="1984664"/>
            <a:ext cx="5751094" cy="121573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DFC3062C-0ADE-4A4C-B7DD-5727BB40AA06}"/>
              </a:ext>
            </a:extLst>
          </p:cNvPr>
          <p:cNvCxnSpPr>
            <a:cxnSpLocks/>
          </p:cNvCxnSpPr>
          <p:nvPr/>
        </p:nvCxnSpPr>
        <p:spPr>
          <a:xfrm>
            <a:off x="6808059" y="2511824"/>
            <a:ext cx="2516916" cy="359286"/>
          </a:xfrm>
          <a:prstGeom prst="straightConnector1">
            <a:avLst/>
          </a:prstGeom>
          <a:ln w="31750">
            <a:solidFill>
              <a:srgbClr val="00B0F0"/>
            </a:solidFill>
            <a:tailEnd type="triangle"/>
          </a:ln>
        </p:spPr>
        <p:style>
          <a:lnRef idx="3">
            <a:schemeClr val="accent5"/>
          </a:lnRef>
          <a:fillRef idx="0">
            <a:schemeClr val="accent5"/>
          </a:fillRef>
          <a:effectRef idx="2">
            <a:schemeClr val="accent5"/>
          </a:effectRef>
          <a:fontRef idx="minor">
            <a:schemeClr val="tx1"/>
          </a:fontRef>
        </p:style>
      </p:cxnSp>
      <p:sp>
        <p:nvSpPr>
          <p:cNvPr id="17" name="Rectangle 16">
            <a:extLst>
              <a:ext uri="{FF2B5EF4-FFF2-40B4-BE49-F238E27FC236}">
                <a16:creationId xmlns:a16="http://schemas.microsoft.com/office/drawing/2014/main" id="{8E292F2E-1F99-4D05-9445-C6B46C656432}"/>
              </a:ext>
            </a:extLst>
          </p:cNvPr>
          <p:cNvSpPr/>
          <p:nvPr/>
        </p:nvSpPr>
        <p:spPr>
          <a:xfrm>
            <a:off x="2815069" y="4155611"/>
            <a:ext cx="6453621" cy="65896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82E3C743-A425-45F5-8794-8E573986ACEE}"/>
              </a:ext>
            </a:extLst>
          </p:cNvPr>
          <p:cNvSpPr txBox="1">
            <a:spLocks/>
          </p:cNvSpPr>
          <p:nvPr/>
        </p:nvSpPr>
        <p:spPr>
          <a:xfrm>
            <a:off x="396764" y="720006"/>
            <a:ext cx="11154104" cy="575433"/>
          </a:xfrm>
          <a:prstGeom prst="rect">
            <a:avLst/>
          </a:prstGeom>
          <a:solidFill>
            <a:schemeClr val="bg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a:t>Control Template with Button Demo</a:t>
            </a:r>
            <a:endParaRPr lang="en-US" sz="4000" b="1" dirty="0"/>
          </a:p>
        </p:txBody>
      </p:sp>
      <p:cxnSp>
        <p:nvCxnSpPr>
          <p:cNvPr id="15" name="Straight Arrow Connector 14">
            <a:extLst>
              <a:ext uri="{FF2B5EF4-FFF2-40B4-BE49-F238E27FC236}">
                <a16:creationId xmlns:a16="http://schemas.microsoft.com/office/drawing/2014/main" id="{DC52CA63-91A9-44B9-98BD-B2EC57221F0E}"/>
              </a:ext>
            </a:extLst>
          </p:cNvPr>
          <p:cNvCxnSpPr>
            <a:cxnSpLocks/>
          </p:cNvCxnSpPr>
          <p:nvPr/>
        </p:nvCxnSpPr>
        <p:spPr>
          <a:xfrm flipV="1">
            <a:off x="6823367" y="3123741"/>
            <a:ext cx="2501608" cy="1008299"/>
          </a:xfrm>
          <a:prstGeom prst="straightConnector1">
            <a:avLst/>
          </a:prstGeom>
          <a:ln w="31750">
            <a:solidFill>
              <a:srgbClr val="00B0F0"/>
            </a:solidFill>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4285427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795236" cy="575433"/>
          </a:xfrm>
        </p:spPr>
        <p:txBody>
          <a:bodyPr>
            <a:noAutofit/>
          </a:bodyPr>
          <a:lstStyle/>
          <a:p>
            <a:r>
              <a:rPr lang="en-US" sz="4000" b="1"/>
              <a:t>What is Windows Presentation Foundation?</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31527" y="1561591"/>
            <a:ext cx="12255053" cy="4647426"/>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WPF uses the Extensible Application Markup Language (XAML) to provide a declarative model for application programming</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WPF applications are based on a vector graphics architecture. This enables applications to look great on high DPI (Dots per inch) monitors, as they can be infinitely scaled</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WPF also includes a flexible hosting model, which makes it straightforward to host a video in a button, for example</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The visual designer provided in Visual Studio makes it easy to build WPF application, with drag-in-drop and/or direct editing of XAML markup</a:t>
            </a:r>
          </a:p>
        </p:txBody>
      </p:sp>
    </p:spTree>
    <p:extLst>
      <p:ext uri="{BB962C8B-B14F-4D97-AF65-F5344CB8AC3E}">
        <p14:creationId xmlns:p14="http://schemas.microsoft.com/office/powerpoint/2010/main" val="118386019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60</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Controlling Content Layout Using Panels</a:t>
            </a:r>
            <a:endParaRPr lang="en-US" sz="4000" b="1" dirty="0"/>
          </a:p>
        </p:txBody>
      </p:sp>
      <p:sp>
        <p:nvSpPr>
          <p:cNvPr id="8" name="TextBox 7">
            <a:extLst>
              <a:ext uri="{FF2B5EF4-FFF2-40B4-BE49-F238E27FC236}">
                <a16:creationId xmlns:a16="http://schemas.microsoft.com/office/drawing/2014/main" id="{23D4539E-F57C-4DB9-AD6B-64F059C9489D}"/>
              </a:ext>
            </a:extLst>
          </p:cNvPr>
          <p:cNvSpPr txBox="1"/>
          <p:nvPr/>
        </p:nvSpPr>
        <p:spPr>
          <a:xfrm>
            <a:off x="-51956" y="1601343"/>
            <a:ext cx="12051544" cy="4939814"/>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A WPF application invariably contains a good number of UI elements (e.g., user input controls, graphical content, menu systems, and status bars) that need to be well organized within various windows.</a:t>
            </a:r>
          </a:p>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After place the UI elements, we need to make sure they behave as intended when the end user resizes the window or possibly a portion of the window (as in the case of a splitter window)</a:t>
            </a:r>
          </a:p>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To ensure our WPF controls retain their position within the hosting window, we can take advantage of a good number of panel types (also known as layout managers)</a:t>
            </a:r>
          </a:p>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By default, a new WPF Window created with Visual Studio will use a layout manager of type Grid </a:t>
            </a:r>
          </a:p>
        </p:txBody>
      </p:sp>
    </p:spTree>
    <p:extLst>
      <p:ext uri="{BB962C8B-B14F-4D97-AF65-F5344CB8AC3E}">
        <p14:creationId xmlns:p14="http://schemas.microsoft.com/office/powerpoint/2010/main" val="12428703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61</a:t>
            </a:fld>
            <a:endParaRPr lang="en-US"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3053" y="1473679"/>
            <a:ext cx="12255053" cy="1292662"/>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System.Windows.Controls namespace provides numerous panels, each of which controls how sub elements are maintained. The following table documents the role of some commonly used WPF panel controls:</a:t>
            </a:r>
          </a:p>
        </p:txBody>
      </p:sp>
      <p:sp>
        <p:nvSpPr>
          <p:cNvPr id="8" name="Title 1">
            <a:extLst>
              <a:ext uri="{FF2B5EF4-FFF2-40B4-BE49-F238E27FC236}">
                <a16:creationId xmlns:a16="http://schemas.microsoft.com/office/drawing/2014/main" id="{A4B61502-2C40-4D24-A389-E56D3944C182}"/>
              </a:ext>
            </a:extLst>
          </p:cNvPr>
          <p:cNvSpPr>
            <a:spLocks noGrp="1"/>
          </p:cNvSpPr>
          <p:nvPr>
            <p:ph type="title"/>
          </p:nvPr>
        </p:nvSpPr>
        <p:spPr>
          <a:xfrm>
            <a:off x="396764" y="720006"/>
            <a:ext cx="11154104" cy="575433"/>
          </a:xfrm>
        </p:spPr>
        <p:txBody>
          <a:bodyPr>
            <a:noAutofit/>
          </a:bodyPr>
          <a:lstStyle/>
          <a:p>
            <a:r>
              <a:rPr lang="en-US" sz="4000" b="1"/>
              <a:t>Controlling Content Layout Using Panels</a:t>
            </a:r>
            <a:endParaRPr lang="en-US" sz="4000" b="1" dirty="0"/>
          </a:p>
        </p:txBody>
      </p:sp>
      <p:graphicFrame>
        <p:nvGraphicFramePr>
          <p:cNvPr id="10" name="Table 9">
            <a:extLst>
              <a:ext uri="{FF2B5EF4-FFF2-40B4-BE49-F238E27FC236}">
                <a16:creationId xmlns:a16="http://schemas.microsoft.com/office/drawing/2014/main" id="{851E388A-616B-4531-B7E5-B288A96EEE31}"/>
              </a:ext>
            </a:extLst>
          </p:cNvPr>
          <p:cNvGraphicFramePr>
            <a:graphicFrameLocks noGrp="1"/>
          </p:cNvGraphicFramePr>
          <p:nvPr>
            <p:extLst>
              <p:ext uri="{D42A27DB-BD31-4B8C-83A1-F6EECF244321}">
                <p14:modId xmlns:p14="http://schemas.microsoft.com/office/powerpoint/2010/main" val="2228818856"/>
              </p:ext>
            </p:extLst>
          </p:nvPr>
        </p:nvGraphicFramePr>
        <p:xfrm>
          <a:off x="78927" y="2780992"/>
          <a:ext cx="12034146" cy="3651401"/>
        </p:xfrm>
        <a:graphic>
          <a:graphicData uri="http://schemas.openxmlformats.org/drawingml/2006/table">
            <a:tbl>
              <a:tblPr firstRow="1" bandRow="1">
                <a:tableStyleId>{5C22544A-7EE6-4342-B048-85BDC9FD1C3A}</a:tableStyleId>
              </a:tblPr>
              <a:tblGrid>
                <a:gridCol w="2014508">
                  <a:extLst>
                    <a:ext uri="{9D8B030D-6E8A-4147-A177-3AD203B41FA5}">
                      <a16:colId xmlns:a16="http://schemas.microsoft.com/office/drawing/2014/main" val="20000"/>
                    </a:ext>
                  </a:extLst>
                </a:gridCol>
                <a:gridCol w="10019638">
                  <a:extLst>
                    <a:ext uri="{9D8B030D-6E8A-4147-A177-3AD203B41FA5}">
                      <a16:colId xmlns:a16="http://schemas.microsoft.com/office/drawing/2014/main" val="20001"/>
                    </a:ext>
                  </a:extLst>
                </a:gridCol>
              </a:tblGrid>
              <a:tr h="442020">
                <a:tc>
                  <a:txBody>
                    <a:bodyPr/>
                    <a:lstStyle/>
                    <a:p>
                      <a:pPr marL="0" algn="just" defTabSz="914400" rtl="0" eaLnBrk="1" latinLnBrk="0" hangingPunct="1"/>
                      <a:r>
                        <a:rPr lang="en-US" sz="2000" b="1" kern="1200">
                          <a:solidFill>
                            <a:schemeClr val="lt1"/>
                          </a:solidFill>
                          <a:latin typeface="+mn-lt"/>
                          <a:ea typeface="+mn-ea"/>
                          <a:cs typeface="+mn-cs"/>
                        </a:rPr>
                        <a:t>Panel Control</a:t>
                      </a:r>
                      <a:endParaRPr lang="en-US" sz="2000" b="1" kern="1200" dirty="0">
                        <a:solidFill>
                          <a:schemeClr val="lt1"/>
                        </a:solidFill>
                        <a:latin typeface="+mn-lt"/>
                        <a:ea typeface="+mn-ea"/>
                        <a:cs typeface="+mn-cs"/>
                      </a:endParaRPr>
                    </a:p>
                  </a:txBody>
                  <a:tcPr/>
                </a:tc>
                <a:tc>
                  <a:txBody>
                    <a:bodyPr/>
                    <a:lstStyle/>
                    <a:p>
                      <a:pPr algn="just"/>
                      <a:r>
                        <a:rPr lang="en-US" sz="2000"/>
                        <a:t>Description</a:t>
                      </a:r>
                      <a:endParaRPr lang="en-US" sz="2000" dirty="0"/>
                    </a:p>
                  </a:txBody>
                  <a:tcPr/>
                </a:tc>
                <a:extLst>
                  <a:ext uri="{0D108BD9-81ED-4DB2-BD59-A6C34878D82A}">
                    <a16:rowId xmlns:a16="http://schemas.microsoft.com/office/drawing/2014/main" val="10000"/>
                  </a:ext>
                </a:extLst>
              </a:tr>
              <a:tr h="583359">
                <a:tc>
                  <a:txBody>
                    <a:bodyPr/>
                    <a:lstStyle/>
                    <a:p>
                      <a:pPr algn="just"/>
                      <a:r>
                        <a:rPr lang="en-US" sz="2000"/>
                        <a:t>Canvas</a:t>
                      </a:r>
                      <a:endParaRPr lang="en-US" sz="2000" kern="1200" baseline="0" dirty="0">
                        <a:solidFill>
                          <a:schemeClr val="tx1"/>
                        </a:solidFill>
                        <a:latin typeface="+mj-lt"/>
                        <a:ea typeface="+mn-ea"/>
                        <a:cs typeface="+mn-cs"/>
                      </a:endParaRPr>
                    </a:p>
                  </a:txBody>
                  <a:tcPr marT="45717" marB="45717" anchor="ctr" horzOverflow="overflow"/>
                </a:tc>
                <a:tc>
                  <a:txBody>
                    <a:bodyPr/>
                    <a:lstStyle/>
                    <a:p>
                      <a:pPr algn="just"/>
                      <a:r>
                        <a:rPr lang="en-US" sz="2000"/>
                        <a:t>Provides a classic mode of content placement. Items stay exactly where we put them at design time</a:t>
                      </a:r>
                      <a:endParaRPr lang="en-US" sz="2000" kern="1200" baseline="0" dirty="0">
                        <a:solidFill>
                          <a:schemeClr val="tx1"/>
                        </a:solidFill>
                        <a:latin typeface="+mj-lt"/>
                        <a:ea typeface="+mn-ea"/>
                        <a:cs typeface="+mn-cs"/>
                      </a:endParaRPr>
                    </a:p>
                  </a:txBody>
                  <a:tcPr marT="45717" marB="45717" anchor="ctr" horzOverflow="overflow"/>
                </a:tc>
                <a:extLst>
                  <a:ext uri="{0D108BD9-81ED-4DB2-BD59-A6C34878D82A}">
                    <a16:rowId xmlns:a16="http://schemas.microsoft.com/office/drawing/2014/main" val="10001"/>
                  </a:ext>
                </a:extLst>
              </a:tr>
              <a:tr h="342901">
                <a:tc>
                  <a:txBody>
                    <a:bodyPr/>
                    <a:lstStyle/>
                    <a:p>
                      <a:pPr algn="just"/>
                      <a:r>
                        <a:rPr lang="en-US" sz="2000"/>
                        <a:t>DockPanel</a:t>
                      </a:r>
                      <a:endParaRPr lang="en-US" sz="2000" kern="1200" baseline="0" dirty="0">
                        <a:solidFill>
                          <a:schemeClr val="tx1"/>
                        </a:solidFill>
                        <a:latin typeface="+mj-lt"/>
                        <a:ea typeface="+mn-ea"/>
                        <a:cs typeface="+mn-cs"/>
                      </a:endParaRPr>
                    </a:p>
                  </a:txBody>
                  <a:tcPr marT="45717" marB="45717" anchor="ctr" horzOverflow="overflow"/>
                </a:tc>
                <a:tc>
                  <a:txBody>
                    <a:bodyPr/>
                    <a:lstStyle/>
                    <a:p>
                      <a:pPr algn="just"/>
                      <a:r>
                        <a:rPr lang="en-US" sz="2000"/>
                        <a:t>Locks content to a specified side of the panel (Top, Bottom, Left, or Right)</a:t>
                      </a:r>
                      <a:endParaRPr lang="en-US" sz="2000" kern="1200" baseline="0" dirty="0">
                        <a:solidFill>
                          <a:schemeClr val="tx1"/>
                        </a:solidFill>
                        <a:latin typeface="+mj-lt"/>
                        <a:ea typeface="+mn-ea"/>
                        <a:cs typeface="+mn-cs"/>
                      </a:endParaRPr>
                    </a:p>
                  </a:txBody>
                  <a:tcPr marT="45717" marB="45717" anchor="ctr" horzOverflow="overflow"/>
                </a:tc>
                <a:extLst>
                  <a:ext uri="{0D108BD9-81ED-4DB2-BD59-A6C34878D82A}">
                    <a16:rowId xmlns:a16="http://schemas.microsoft.com/office/drawing/2014/main" val="10002"/>
                  </a:ext>
                </a:extLst>
              </a:tr>
              <a:tr h="405245">
                <a:tc>
                  <a:txBody>
                    <a:bodyPr/>
                    <a:lstStyle/>
                    <a:p>
                      <a:pPr algn="just"/>
                      <a:r>
                        <a:rPr lang="en-US" sz="2000"/>
                        <a:t>Grid</a:t>
                      </a:r>
                      <a:endParaRPr lang="en-US" sz="2000" kern="1200" baseline="0" dirty="0">
                        <a:solidFill>
                          <a:schemeClr val="tx1"/>
                        </a:solidFill>
                        <a:latin typeface="+mj-lt"/>
                        <a:ea typeface="+mn-ea"/>
                        <a:cs typeface="+mn-cs"/>
                      </a:endParaRPr>
                    </a:p>
                  </a:txBody>
                  <a:tcPr marT="45717" marB="45717" anchor="ctr" horzOverflow="overflow"/>
                </a:tc>
                <a:tc>
                  <a:txBody>
                    <a:bodyPr/>
                    <a:lstStyle/>
                    <a:p>
                      <a:pPr algn="just"/>
                      <a:r>
                        <a:rPr lang="en-US" sz="2000"/>
                        <a:t>Arranges content within a series of cells, maintained within a tabular grid</a:t>
                      </a:r>
                      <a:endParaRPr lang="en-US" sz="2000" kern="1200" baseline="0" dirty="0">
                        <a:solidFill>
                          <a:schemeClr val="tx1"/>
                        </a:solidFill>
                        <a:latin typeface="+mj-lt"/>
                        <a:ea typeface="+mn-ea"/>
                        <a:cs typeface="+mn-cs"/>
                      </a:endParaRPr>
                    </a:p>
                  </a:txBody>
                  <a:tcPr marT="45717" marB="45717" anchor="ctr" horzOverflow="overflow"/>
                </a:tc>
                <a:extLst>
                  <a:ext uri="{0D108BD9-81ED-4DB2-BD59-A6C34878D82A}">
                    <a16:rowId xmlns:a16="http://schemas.microsoft.com/office/drawing/2014/main" val="10003"/>
                  </a:ext>
                </a:extLst>
              </a:tr>
              <a:tr h="394855">
                <a:tc>
                  <a:txBody>
                    <a:bodyPr/>
                    <a:lstStyle/>
                    <a:p>
                      <a:pPr algn="just"/>
                      <a:r>
                        <a:rPr lang="en-US" sz="2000"/>
                        <a:t>StackPanel</a:t>
                      </a:r>
                      <a:endParaRPr lang="en-US" sz="2000" kern="1200" baseline="0" dirty="0">
                        <a:solidFill>
                          <a:schemeClr val="tx1"/>
                        </a:solidFill>
                        <a:latin typeface="+mj-lt"/>
                        <a:ea typeface="+mn-ea"/>
                        <a:cs typeface="+mn-cs"/>
                      </a:endParaRPr>
                    </a:p>
                  </a:txBody>
                  <a:tcPr marT="45717" marB="45717" anchor="ctr" horzOverflow="overflow"/>
                </a:tc>
                <a:tc>
                  <a:txBody>
                    <a:bodyPr/>
                    <a:lstStyle/>
                    <a:p>
                      <a:pPr algn="just"/>
                      <a:r>
                        <a:rPr lang="en-US" sz="2000"/>
                        <a:t>Stacks content in a vertical or horizontal manner, as dictated by the Orientation property</a:t>
                      </a:r>
                      <a:endParaRPr lang="en-US" sz="2000" kern="1200" baseline="0" dirty="0">
                        <a:solidFill>
                          <a:schemeClr val="tx1"/>
                        </a:solidFill>
                        <a:latin typeface="+mj-lt"/>
                        <a:ea typeface="+mn-ea"/>
                        <a:cs typeface="+mn-cs"/>
                      </a:endParaRPr>
                    </a:p>
                  </a:txBody>
                  <a:tcPr marT="45717" marB="45717" anchor="ctr" horzOverflow="overflow"/>
                </a:tc>
                <a:extLst>
                  <a:ext uri="{0D108BD9-81ED-4DB2-BD59-A6C34878D82A}">
                    <a16:rowId xmlns:a16="http://schemas.microsoft.com/office/drawing/2014/main" val="10004"/>
                  </a:ext>
                </a:extLst>
              </a:tr>
              <a:tr h="457200">
                <a:tc>
                  <a:txBody>
                    <a:bodyPr/>
                    <a:lstStyle/>
                    <a:p>
                      <a:pPr algn="just"/>
                      <a:r>
                        <a:rPr lang="en-US" sz="2000"/>
                        <a:t>WrapPanel</a:t>
                      </a:r>
                      <a:endParaRPr lang="en-US" sz="2000" kern="1200" baseline="0" dirty="0">
                        <a:solidFill>
                          <a:schemeClr val="tx1"/>
                        </a:solidFill>
                        <a:latin typeface="+mj-lt"/>
                        <a:ea typeface="+mn-ea"/>
                        <a:cs typeface="+mn-cs"/>
                      </a:endParaRPr>
                    </a:p>
                  </a:txBody>
                  <a:tcPr marT="45717" marB="45717" anchor="ctr" horzOverflow="overflow"/>
                </a:tc>
                <a:tc>
                  <a:txBody>
                    <a:bodyPr/>
                    <a:lstStyle/>
                    <a:p>
                      <a:pPr algn="just"/>
                      <a:r>
                        <a:rPr lang="en-US" sz="2000"/>
                        <a:t>Positions content from left to right, breaking the content to the next line at the edge of the containing box. Subsequent ordering happens sequentially from top to bottom or from right to left, depending on the value of the Orientation property</a:t>
                      </a:r>
                      <a:endParaRPr lang="en-US" sz="2000" kern="1200" baseline="0" dirty="0">
                        <a:solidFill>
                          <a:schemeClr val="tx1"/>
                        </a:solidFill>
                        <a:latin typeface="+mj-lt"/>
                        <a:ea typeface="+mn-ea"/>
                        <a:cs typeface="+mn-cs"/>
                      </a:endParaRPr>
                    </a:p>
                  </a:txBody>
                  <a:tcPr marT="45717" marB="45717" anchor="ctr" horzOverflow="overflow"/>
                </a:tc>
                <a:extLst>
                  <a:ext uri="{0D108BD9-81ED-4DB2-BD59-A6C34878D82A}">
                    <a16:rowId xmlns:a16="http://schemas.microsoft.com/office/drawing/2014/main" val="207236356"/>
                  </a:ext>
                </a:extLst>
              </a:tr>
            </a:tbl>
          </a:graphicData>
        </a:graphic>
      </p:graphicFrame>
    </p:spTree>
    <p:extLst>
      <p:ext uri="{BB962C8B-B14F-4D97-AF65-F5344CB8AC3E}">
        <p14:creationId xmlns:p14="http://schemas.microsoft.com/office/powerpoint/2010/main" val="30439608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62</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Canvas Panel Demo</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206553" y="1295439"/>
            <a:ext cx="10464912" cy="492443"/>
          </a:xfrm>
          <a:prstGeom prst="rect">
            <a:avLst/>
          </a:prstGeom>
          <a:noFill/>
        </p:spPr>
        <p:txBody>
          <a:bodyPr wrap="square">
            <a:spAutoFit/>
          </a:bodyPr>
          <a:lstStyle/>
          <a:p>
            <a:pPr algn="just">
              <a:spcBef>
                <a:spcPts val="1000"/>
              </a:spcBef>
              <a:buClr>
                <a:srgbClr val="973735"/>
              </a:buClr>
              <a:buSzPct val="50000"/>
              <a:tabLst>
                <a:tab pos="241300" algn="l"/>
              </a:tabLst>
              <a:defRPr/>
            </a:pPr>
            <a:r>
              <a:rPr lang="en-US" sz="2600">
                <a:solidFill>
                  <a:srgbClr val="111111"/>
                </a:solidFill>
                <a:latin typeface="+mj-lt"/>
              </a:rPr>
              <a:t>1. Create a DemoCanvasPanel.xaml and write codes as follows:</a:t>
            </a:r>
            <a:endParaRPr lang="en-US" sz="2600" dirty="0">
              <a:solidFill>
                <a:srgbClr val="111111"/>
              </a:solidFill>
              <a:latin typeface="+mj-lt"/>
            </a:endParaRPr>
          </a:p>
        </p:txBody>
      </p:sp>
      <p:sp>
        <p:nvSpPr>
          <p:cNvPr id="10" name="TextBox 9">
            <a:extLst>
              <a:ext uri="{FF2B5EF4-FFF2-40B4-BE49-F238E27FC236}">
                <a16:creationId xmlns:a16="http://schemas.microsoft.com/office/drawing/2014/main" id="{E0241703-1553-476C-8A90-DADEF675B588}"/>
              </a:ext>
            </a:extLst>
          </p:cNvPr>
          <p:cNvSpPr txBox="1"/>
          <p:nvPr/>
        </p:nvSpPr>
        <p:spPr>
          <a:xfrm>
            <a:off x="41247" y="1861308"/>
            <a:ext cx="12109506" cy="4524315"/>
          </a:xfrm>
          <a:prstGeom prst="rect">
            <a:avLst/>
          </a:prstGeom>
          <a:noFill/>
          <a:ln w="19050">
            <a:solidFill>
              <a:srgbClr val="92D050"/>
            </a:solidFill>
          </a:ln>
        </p:spPr>
        <p:txBody>
          <a:bodyPr wrap="square">
            <a:spAutoFit/>
          </a:bodyPr>
          <a:lstStyle/>
          <a:p>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Window</a:t>
            </a:r>
            <a:r>
              <a:rPr lang="en-US" sz="1600">
                <a:solidFill>
                  <a:srgbClr val="FF0000"/>
                </a:solidFill>
                <a:latin typeface="Consolas" panose="020B0609020204030204" pitchFamily="49" charset="0"/>
              </a:rPr>
              <a:t> x</a:t>
            </a:r>
            <a:r>
              <a:rPr lang="en-US" sz="1600">
                <a:solidFill>
                  <a:srgbClr val="0000FF"/>
                </a:solidFill>
                <a:latin typeface="Consolas" panose="020B0609020204030204" pitchFamily="49" charset="0"/>
              </a:rPr>
              <a:t>:</a:t>
            </a:r>
            <a:r>
              <a:rPr lang="en-US" sz="1600">
                <a:solidFill>
                  <a:srgbClr val="FF0000"/>
                </a:solidFill>
                <a:latin typeface="Consolas" panose="020B0609020204030204" pitchFamily="49" charset="0"/>
              </a:rPr>
              <a:t>Class</a:t>
            </a:r>
            <a:r>
              <a:rPr lang="en-US" sz="1600">
                <a:solidFill>
                  <a:srgbClr val="0000FF"/>
                </a:solidFill>
                <a:latin typeface="Consolas" panose="020B0609020204030204" pitchFamily="49" charset="0"/>
              </a:rPr>
              <a:t>="MyWPFApp.DemoCanvasPanel"</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&lt;!–-</a:t>
            </a:r>
            <a:r>
              <a:rPr lang="en-US" sz="1800">
                <a:solidFill>
                  <a:srgbClr val="FF0000"/>
                </a:solidFill>
                <a:latin typeface="Consolas" panose="020B0609020204030204" pitchFamily="49" charset="0"/>
              </a:rPr>
              <a:t> xmlns=…</a:t>
            </a:r>
            <a:r>
              <a:rPr lang="en-US" sz="1600">
                <a:solidFill>
                  <a:srgbClr val="000000"/>
                </a:solidFill>
                <a:latin typeface="Consolas" panose="020B0609020204030204" pitchFamily="49" charset="0"/>
              </a:rPr>
              <a:t> --&gt;</a:t>
            </a: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Title</a:t>
            </a:r>
            <a:r>
              <a:rPr lang="en-US" sz="1600">
                <a:solidFill>
                  <a:srgbClr val="0000FF"/>
                </a:solidFill>
                <a:latin typeface="Consolas" panose="020B0609020204030204" pitchFamily="49" charset="0"/>
              </a:rPr>
              <a:t>="Canvas Panel"</a:t>
            </a:r>
            <a:r>
              <a:rPr lang="en-US" sz="1600">
                <a:solidFill>
                  <a:srgbClr val="FF0000"/>
                </a:solidFill>
                <a:latin typeface="Consolas" panose="020B0609020204030204" pitchFamily="49" charset="0"/>
              </a:rPr>
              <a:t> Height</a:t>
            </a:r>
            <a:r>
              <a:rPr lang="en-US" sz="1600">
                <a:solidFill>
                  <a:srgbClr val="0000FF"/>
                </a:solidFill>
                <a:latin typeface="Consolas" panose="020B0609020204030204" pitchFamily="49" charset="0"/>
              </a:rPr>
              <a:t>="300"</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="400"</a:t>
            </a:r>
            <a:r>
              <a:rPr lang="en-US" sz="1600">
                <a:solidFill>
                  <a:srgbClr val="FF0000"/>
                </a:solidFill>
                <a:latin typeface="Consolas" panose="020B0609020204030204" pitchFamily="49" charset="0"/>
              </a:rPr>
              <a:t> WindowStartupLocation</a:t>
            </a:r>
            <a:r>
              <a:rPr lang="en-US" sz="1600">
                <a:solidFill>
                  <a:srgbClr val="0000FF"/>
                </a:solidFill>
                <a:latin typeface="Consolas" panose="020B0609020204030204" pitchFamily="49" charset="0"/>
              </a:rPr>
              <a:t>="CenterScreen" &gt;</a:t>
            </a:r>
          </a:p>
          <a:p>
            <a:r>
              <a:rPr lang="en-US" sz="1600">
                <a:solidFill>
                  <a:srgbClr val="0000FF"/>
                </a:solidFill>
                <a:latin typeface="Consolas" panose="020B0609020204030204" pitchFamily="49" charset="0"/>
              </a:rPr>
              <a:t>  &lt;</a:t>
            </a:r>
            <a:r>
              <a:rPr lang="en-US" sz="1600">
                <a:solidFill>
                  <a:srgbClr val="A31515"/>
                </a:solidFill>
                <a:latin typeface="Consolas" panose="020B0609020204030204" pitchFamily="49" charset="0"/>
              </a:rPr>
              <a:t>Grid</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Canvas</a:t>
            </a:r>
            <a:r>
              <a:rPr lang="en-US" sz="1600">
                <a:solidFill>
                  <a:srgbClr val="FF0000"/>
                </a:solidFill>
                <a:latin typeface="Consolas" panose="020B0609020204030204" pitchFamily="49" charset="0"/>
              </a:rPr>
              <a:t> Background</a:t>
            </a:r>
            <a:r>
              <a:rPr lang="en-US" sz="1600">
                <a:solidFill>
                  <a:srgbClr val="0000FF"/>
                </a:solidFill>
                <a:latin typeface="Consolas" panose="020B0609020204030204" pitchFamily="49" charset="0"/>
              </a:rPr>
              <a:t>="LightBlue"&gt;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Button</a:t>
            </a:r>
            <a:r>
              <a:rPr lang="en-US" sz="1600">
                <a:solidFill>
                  <a:srgbClr val="FF0000"/>
                </a:solidFill>
                <a:latin typeface="Consolas" panose="020B0609020204030204" pitchFamily="49" charset="0"/>
              </a:rPr>
              <a:t> x</a:t>
            </a:r>
            <a:r>
              <a:rPr lang="en-US" sz="1600">
                <a:solidFill>
                  <a:srgbClr val="0000FF"/>
                </a:solidFill>
                <a:latin typeface="Consolas" panose="020B0609020204030204" pitchFamily="49" charset="0"/>
              </a:rPr>
              <a:t>:</a:t>
            </a:r>
            <a:r>
              <a:rPr lang="en-US" sz="1600">
                <a:solidFill>
                  <a:srgbClr val="FF0000"/>
                </a:solidFill>
                <a:latin typeface="Consolas" panose="020B0609020204030204" pitchFamily="49" charset="0"/>
              </a:rPr>
              <a:t>Name</a:t>
            </a:r>
            <a:r>
              <a:rPr lang="en-US" sz="1600">
                <a:solidFill>
                  <a:srgbClr val="0000FF"/>
                </a:solidFill>
                <a:latin typeface="Consolas" panose="020B0609020204030204" pitchFamily="49" charset="0"/>
              </a:rPr>
              <a:t>="btnDisplay"</a:t>
            </a:r>
            <a:r>
              <a:rPr lang="en-US" sz="1600">
                <a:solidFill>
                  <a:srgbClr val="FF0000"/>
                </a:solidFill>
                <a:latin typeface="Consolas" panose="020B0609020204030204" pitchFamily="49" charset="0"/>
              </a:rPr>
              <a:t> Canvas.Left</a:t>
            </a:r>
            <a:r>
              <a:rPr lang="en-US" sz="1600">
                <a:solidFill>
                  <a:srgbClr val="0000FF"/>
                </a:solidFill>
                <a:latin typeface="Consolas" panose="020B0609020204030204" pitchFamily="49" charset="0"/>
              </a:rPr>
              <a:t>="94"</a:t>
            </a:r>
            <a:r>
              <a:rPr lang="en-US" sz="1600">
                <a:solidFill>
                  <a:srgbClr val="FF0000"/>
                </a:solidFill>
                <a:latin typeface="Consolas" panose="020B0609020204030204" pitchFamily="49" charset="0"/>
              </a:rPr>
              <a:t> Height</a:t>
            </a:r>
            <a:r>
              <a:rPr lang="en-US" sz="1600">
                <a:solidFill>
                  <a:srgbClr val="0000FF"/>
                </a:solidFill>
                <a:latin typeface="Consolas" panose="020B0609020204030204" pitchFamily="49" charset="0"/>
              </a:rPr>
              <a:t>="28"</a:t>
            </a:r>
            <a:r>
              <a:rPr lang="en-US" sz="1600">
                <a:solidFill>
                  <a:srgbClr val="FF0000"/>
                </a:solidFill>
                <a:latin typeface="Consolas" panose="020B0609020204030204" pitchFamily="49" charset="0"/>
              </a:rPr>
              <a:t> Canvas.Top</a:t>
            </a:r>
            <a:r>
              <a:rPr lang="en-US" sz="1600">
                <a:solidFill>
                  <a:srgbClr val="0000FF"/>
                </a:solidFill>
                <a:latin typeface="Consolas" panose="020B0609020204030204" pitchFamily="49" charset="0"/>
              </a:rPr>
              <a:t>="203"</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="80"</a:t>
            </a:r>
            <a:r>
              <a:rPr lang="en-US" sz="1600">
                <a:solidFill>
                  <a:srgbClr val="FF0000"/>
                </a:solidFill>
                <a:latin typeface="Consolas" panose="020B0609020204030204" pitchFamily="49" charset="0"/>
              </a:rPr>
              <a:t> Content</a:t>
            </a:r>
            <a:r>
              <a:rPr lang="en-US" sz="1600">
                <a:solidFill>
                  <a:srgbClr val="0000FF"/>
                </a:solidFill>
                <a:latin typeface="Consolas" panose="020B0609020204030204" pitchFamily="49" charset="0"/>
              </a:rPr>
              <a:t>="Display"</a:t>
            </a:r>
            <a:r>
              <a:rPr lang="en-US" sz="1600">
                <a:solidFill>
                  <a:srgbClr val="FF0000"/>
                </a:solidFill>
                <a:latin typeface="Consolas" panose="020B0609020204030204" pitchFamily="49" charset="0"/>
              </a:rPr>
              <a:t> </a:t>
            </a:r>
            <a:r>
              <a:rPr lang="en-US" sz="1600">
                <a:solidFill>
                  <a:srgbClr val="FF0000"/>
                </a:solidFill>
                <a:highlight>
                  <a:srgbClr val="FFFF00"/>
                </a:highlight>
                <a:latin typeface="Consolas" panose="020B0609020204030204" pitchFamily="49" charset="0"/>
              </a:rPr>
              <a:t>Click</a:t>
            </a:r>
            <a:r>
              <a:rPr lang="en-US" sz="1600">
                <a:solidFill>
                  <a:srgbClr val="0000FF"/>
                </a:solidFill>
                <a:highlight>
                  <a:srgbClr val="FFFF00"/>
                </a:highlight>
                <a:latin typeface="Consolas" panose="020B0609020204030204" pitchFamily="49" charset="0"/>
              </a:rPr>
              <a:t>="btnDisplay_Click" </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Label</a:t>
            </a:r>
            <a:r>
              <a:rPr lang="en-US" sz="1600">
                <a:solidFill>
                  <a:srgbClr val="FF0000"/>
                </a:solidFill>
                <a:latin typeface="Consolas" panose="020B0609020204030204" pitchFamily="49" charset="0"/>
              </a:rPr>
              <a:t> x</a:t>
            </a:r>
            <a:r>
              <a:rPr lang="en-US" sz="1600">
                <a:solidFill>
                  <a:srgbClr val="0000FF"/>
                </a:solidFill>
                <a:latin typeface="Consolas" panose="020B0609020204030204" pitchFamily="49" charset="0"/>
              </a:rPr>
              <a:t>:</a:t>
            </a:r>
            <a:r>
              <a:rPr lang="en-US" sz="1600">
                <a:solidFill>
                  <a:srgbClr val="FF0000"/>
                </a:solidFill>
                <a:latin typeface="Consolas" panose="020B0609020204030204" pitchFamily="49" charset="0"/>
              </a:rPr>
              <a:t>Name</a:t>
            </a:r>
            <a:r>
              <a:rPr lang="en-US" sz="1600">
                <a:solidFill>
                  <a:srgbClr val="0000FF"/>
                </a:solidFill>
                <a:latin typeface="Consolas" panose="020B0609020204030204" pitchFamily="49" charset="0"/>
              </a:rPr>
              <a:t>="lblInstructions"</a:t>
            </a:r>
            <a:r>
              <a:rPr lang="en-US" sz="1600">
                <a:solidFill>
                  <a:srgbClr val="FF0000"/>
                </a:solidFill>
                <a:latin typeface="Consolas" panose="020B0609020204030204" pitchFamily="49" charset="0"/>
              </a:rPr>
              <a:t> Canvas.Left</a:t>
            </a:r>
            <a:r>
              <a:rPr lang="en-US" sz="1600">
                <a:solidFill>
                  <a:srgbClr val="0000FF"/>
                </a:solidFill>
                <a:latin typeface="Consolas" panose="020B0609020204030204" pitchFamily="49" charset="0"/>
              </a:rPr>
              <a:t>="17"</a:t>
            </a:r>
            <a:r>
              <a:rPr lang="en-US" sz="1600">
                <a:solidFill>
                  <a:srgbClr val="FF0000"/>
                </a:solidFill>
                <a:latin typeface="Consolas" panose="020B0609020204030204" pitchFamily="49" charset="0"/>
              </a:rPr>
              <a:t> Canvas.Top</a:t>
            </a:r>
            <a:r>
              <a:rPr lang="en-US" sz="1600">
                <a:solidFill>
                  <a:srgbClr val="0000FF"/>
                </a:solidFill>
                <a:latin typeface="Consolas" panose="020B0609020204030204" pitchFamily="49" charset="0"/>
              </a:rPr>
              <a:t>="14"</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="328"</a:t>
            </a:r>
            <a:r>
              <a:rPr lang="en-US" sz="1600">
                <a:solidFill>
                  <a:srgbClr val="FF0000"/>
                </a:solidFill>
                <a:latin typeface="Consolas" panose="020B0609020204030204" pitchFamily="49" charset="0"/>
              </a:rPr>
              <a:t> Height</a:t>
            </a:r>
            <a:r>
              <a:rPr lang="en-US" sz="1600">
                <a:solidFill>
                  <a:srgbClr val="0000FF"/>
                </a:solidFill>
                <a:latin typeface="Consolas" panose="020B0609020204030204" pitchFamily="49" charset="0"/>
              </a:rPr>
              <a:t>="27"</a:t>
            </a:r>
            <a:r>
              <a:rPr lang="en-US" sz="1600">
                <a:solidFill>
                  <a:srgbClr val="FF0000"/>
                </a:solidFill>
                <a:latin typeface="Consolas" panose="020B0609020204030204" pitchFamily="49" charset="0"/>
              </a:rPr>
              <a:t> FontSize</a:t>
            </a:r>
            <a:r>
              <a:rPr lang="en-US" sz="1600">
                <a:solidFill>
                  <a:srgbClr val="0000FF"/>
                </a:solidFill>
                <a:latin typeface="Consolas" panose="020B0609020204030204" pitchFamily="49" charset="0"/>
              </a:rPr>
              <a:t>="15"</a:t>
            </a:r>
            <a:r>
              <a:rPr lang="en-US" sz="1600">
                <a:solidFill>
                  <a:srgbClr val="FF0000"/>
                </a:solidFill>
                <a:latin typeface="Consolas" panose="020B0609020204030204" pitchFamily="49" charset="0"/>
              </a:rPr>
              <a:t> Content</a:t>
            </a:r>
            <a:r>
              <a:rPr lang="en-US" sz="1600">
                <a:solidFill>
                  <a:srgbClr val="0000FF"/>
                </a:solidFill>
                <a:latin typeface="Consolas" panose="020B0609020204030204" pitchFamily="49" charset="0"/>
              </a:rPr>
              <a:t>="Enter Car Information"/&gt;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Label</a:t>
            </a:r>
            <a:r>
              <a:rPr lang="en-US" sz="1600">
                <a:solidFill>
                  <a:srgbClr val="FF0000"/>
                </a:solidFill>
                <a:latin typeface="Consolas" panose="020B0609020204030204" pitchFamily="49" charset="0"/>
              </a:rPr>
              <a:t> x</a:t>
            </a:r>
            <a:r>
              <a:rPr lang="en-US" sz="1600">
                <a:solidFill>
                  <a:srgbClr val="0000FF"/>
                </a:solidFill>
                <a:latin typeface="Consolas" panose="020B0609020204030204" pitchFamily="49" charset="0"/>
              </a:rPr>
              <a:t>:</a:t>
            </a:r>
            <a:r>
              <a:rPr lang="en-US" sz="1600">
                <a:solidFill>
                  <a:srgbClr val="FF0000"/>
                </a:solidFill>
                <a:latin typeface="Consolas" panose="020B0609020204030204" pitchFamily="49" charset="0"/>
              </a:rPr>
              <a:t>Name</a:t>
            </a:r>
            <a:r>
              <a:rPr lang="en-US" sz="1600">
                <a:solidFill>
                  <a:srgbClr val="0000FF"/>
                </a:solidFill>
                <a:latin typeface="Consolas" panose="020B0609020204030204" pitchFamily="49" charset="0"/>
              </a:rPr>
              <a:t>="lblCarName"</a:t>
            </a:r>
            <a:r>
              <a:rPr lang="en-US" sz="1600">
                <a:solidFill>
                  <a:srgbClr val="FF0000"/>
                </a:solidFill>
                <a:latin typeface="Consolas" panose="020B0609020204030204" pitchFamily="49" charset="0"/>
              </a:rPr>
              <a:t> Canvas.Left</a:t>
            </a:r>
            <a:r>
              <a:rPr lang="en-US" sz="1600">
                <a:solidFill>
                  <a:srgbClr val="0000FF"/>
                </a:solidFill>
                <a:latin typeface="Consolas" panose="020B0609020204030204" pitchFamily="49" charset="0"/>
              </a:rPr>
              <a:t>="17"</a:t>
            </a:r>
            <a:r>
              <a:rPr lang="en-US" sz="1600">
                <a:solidFill>
                  <a:srgbClr val="FF0000"/>
                </a:solidFill>
                <a:latin typeface="Consolas" panose="020B0609020204030204" pitchFamily="49" charset="0"/>
              </a:rPr>
              <a:t> Canvas.Top</a:t>
            </a:r>
            <a:r>
              <a:rPr lang="en-US" sz="1600">
                <a:solidFill>
                  <a:srgbClr val="0000FF"/>
                </a:solidFill>
                <a:latin typeface="Consolas" panose="020B0609020204030204" pitchFamily="49" charset="0"/>
              </a:rPr>
              <a:t>="60"</a:t>
            </a:r>
            <a:r>
              <a:rPr lang="en-US" sz="1600">
                <a:solidFill>
                  <a:srgbClr val="FF0000"/>
                </a:solidFill>
                <a:latin typeface="Consolas" panose="020B0609020204030204" pitchFamily="49" charset="0"/>
              </a:rPr>
              <a:t> Content</a:t>
            </a:r>
            <a:r>
              <a:rPr lang="en-US" sz="1600">
                <a:solidFill>
                  <a:srgbClr val="0000FF"/>
                </a:solidFill>
                <a:latin typeface="Consolas" panose="020B0609020204030204" pitchFamily="49" charset="0"/>
              </a:rPr>
              <a:t>="Car Name"/&gt;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TextBox</a:t>
            </a:r>
            <a:r>
              <a:rPr lang="en-US" sz="1600">
                <a:solidFill>
                  <a:srgbClr val="FF0000"/>
                </a:solidFill>
                <a:latin typeface="Consolas" panose="020B0609020204030204" pitchFamily="49" charset="0"/>
              </a:rPr>
              <a:t> x</a:t>
            </a:r>
            <a:r>
              <a:rPr lang="en-US" sz="1600">
                <a:solidFill>
                  <a:srgbClr val="0000FF"/>
                </a:solidFill>
                <a:latin typeface="Consolas" panose="020B0609020204030204" pitchFamily="49" charset="0"/>
              </a:rPr>
              <a:t>:</a:t>
            </a:r>
            <a:r>
              <a:rPr lang="en-US" sz="1600">
                <a:solidFill>
                  <a:srgbClr val="FF0000"/>
                </a:solidFill>
                <a:latin typeface="Consolas" panose="020B0609020204030204" pitchFamily="49" charset="0"/>
              </a:rPr>
              <a:t>Name</a:t>
            </a:r>
            <a:r>
              <a:rPr lang="en-US" sz="1600">
                <a:solidFill>
                  <a:srgbClr val="0000FF"/>
                </a:solidFill>
                <a:latin typeface="Consolas" panose="020B0609020204030204" pitchFamily="49" charset="0"/>
              </a:rPr>
              <a:t>="txtCarName"</a:t>
            </a:r>
            <a:r>
              <a:rPr lang="en-US" sz="1600">
                <a:solidFill>
                  <a:srgbClr val="FF0000"/>
                </a:solidFill>
                <a:latin typeface="Consolas" panose="020B0609020204030204" pitchFamily="49" charset="0"/>
              </a:rPr>
              <a:t> Canvas.Left</a:t>
            </a:r>
            <a:r>
              <a:rPr lang="en-US" sz="1600">
                <a:solidFill>
                  <a:srgbClr val="0000FF"/>
                </a:solidFill>
                <a:latin typeface="Consolas" panose="020B0609020204030204" pitchFamily="49" charset="0"/>
              </a:rPr>
              <a:t>="94"</a:t>
            </a:r>
            <a:r>
              <a:rPr lang="en-US" sz="1600">
                <a:solidFill>
                  <a:srgbClr val="FF0000"/>
                </a:solidFill>
                <a:latin typeface="Consolas" panose="020B0609020204030204" pitchFamily="49" charset="0"/>
              </a:rPr>
              <a:t> Canvas.Top</a:t>
            </a:r>
            <a:r>
              <a:rPr lang="en-US" sz="1600">
                <a:solidFill>
                  <a:srgbClr val="0000FF"/>
                </a:solidFill>
                <a:latin typeface="Consolas" panose="020B0609020204030204" pitchFamily="49" charset="0"/>
              </a:rPr>
              <a:t>="60"</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="193"</a:t>
            </a:r>
            <a:r>
              <a:rPr lang="en-US" sz="1600">
                <a:solidFill>
                  <a:srgbClr val="FF0000"/>
                </a:solidFill>
                <a:latin typeface="Consolas" panose="020B0609020204030204" pitchFamily="49" charset="0"/>
              </a:rPr>
              <a:t> Height</a:t>
            </a:r>
            <a:r>
              <a:rPr lang="en-US" sz="1600">
                <a:solidFill>
                  <a:srgbClr val="0000FF"/>
                </a:solidFill>
                <a:latin typeface="Consolas" panose="020B0609020204030204" pitchFamily="49" charset="0"/>
              </a:rPr>
              <a:t>="25"/&gt;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Label</a:t>
            </a:r>
            <a:r>
              <a:rPr lang="en-US" sz="1600">
                <a:solidFill>
                  <a:srgbClr val="FF0000"/>
                </a:solidFill>
                <a:latin typeface="Consolas" panose="020B0609020204030204" pitchFamily="49" charset="0"/>
              </a:rPr>
              <a:t> x</a:t>
            </a:r>
            <a:r>
              <a:rPr lang="en-US" sz="1600">
                <a:solidFill>
                  <a:srgbClr val="0000FF"/>
                </a:solidFill>
                <a:latin typeface="Consolas" panose="020B0609020204030204" pitchFamily="49" charset="0"/>
              </a:rPr>
              <a:t>:</a:t>
            </a:r>
            <a:r>
              <a:rPr lang="en-US" sz="1600">
                <a:solidFill>
                  <a:srgbClr val="FF0000"/>
                </a:solidFill>
                <a:latin typeface="Consolas" panose="020B0609020204030204" pitchFamily="49" charset="0"/>
              </a:rPr>
              <a:t>Name</a:t>
            </a:r>
            <a:r>
              <a:rPr lang="en-US" sz="1600">
                <a:solidFill>
                  <a:srgbClr val="0000FF"/>
                </a:solidFill>
                <a:latin typeface="Consolas" panose="020B0609020204030204" pitchFamily="49" charset="0"/>
              </a:rPr>
              <a:t>="lblColor"</a:t>
            </a:r>
            <a:r>
              <a:rPr lang="en-US" sz="1600">
                <a:solidFill>
                  <a:srgbClr val="FF0000"/>
                </a:solidFill>
                <a:latin typeface="Consolas" panose="020B0609020204030204" pitchFamily="49" charset="0"/>
              </a:rPr>
              <a:t> Canvas.Left</a:t>
            </a:r>
            <a:r>
              <a:rPr lang="en-US" sz="1600">
                <a:solidFill>
                  <a:srgbClr val="0000FF"/>
                </a:solidFill>
                <a:latin typeface="Consolas" panose="020B0609020204030204" pitchFamily="49" charset="0"/>
              </a:rPr>
              <a:t>="17"</a:t>
            </a:r>
            <a:r>
              <a:rPr lang="en-US" sz="1600">
                <a:solidFill>
                  <a:srgbClr val="FF0000"/>
                </a:solidFill>
                <a:latin typeface="Consolas" panose="020B0609020204030204" pitchFamily="49" charset="0"/>
              </a:rPr>
              <a:t> Canvas.Top</a:t>
            </a:r>
            <a:r>
              <a:rPr lang="en-US" sz="1600">
                <a:solidFill>
                  <a:srgbClr val="0000FF"/>
                </a:solidFill>
                <a:latin typeface="Consolas" panose="020B0609020204030204" pitchFamily="49" charset="0"/>
              </a:rPr>
              <a:t>="109"</a:t>
            </a:r>
            <a:r>
              <a:rPr lang="en-US" sz="1600">
                <a:solidFill>
                  <a:srgbClr val="FF0000"/>
                </a:solidFill>
                <a:latin typeface="Consolas" panose="020B0609020204030204" pitchFamily="49" charset="0"/>
              </a:rPr>
              <a:t> Content</a:t>
            </a:r>
            <a:r>
              <a:rPr lang="en-US" sz="1600">
                <a:solidFill>
                  <a:srgbClr val="0000FF"/>
                </a:solidFill>
                <a:latin typeface="Consolas" panose="020B0609020204030204" pitchFamily="49" charset="0"/>
              </a:rPr>
              <a:t>="Color"/&gt;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TextBox</a:t>
            </a:r>
            <a:r>
              <a:rPr lang="en-US" sz="1600">
                <a:solidFill>
                  <a:srgbClr val="FF0000"/>
                </a:solidFill>
                <a:latin typeface="Consolas" panose="020B0609020204030204" pitchFamily="49" charset="0"/>
              </a:rPr>
              <a:t> x</a:t>
            </a:r>
            <a:r>
              <a:rPr lang="en-US" sz="1600">
                <a:solidFill>
                  <a:srgbClr val="0000FF"/>
                </a:solidFill>
                <a:latin typeface="Consolas" panose="020B0609020204030204" pitchFamily="49" charset="0"/>
              </a:rPr>
              <a:t>:</a:t>
            </a:r>
            <a:r>
              <a:rPr lang="en-US" sz="1600">
                <a:solidFill>
                  <a:srgbClr val="FF0000"/>
                </a:solidFill>
                <a:latin typeface="Consolas" panose="020B0609020204030204" pitchFamily="49" charset="0"/>
              </a:rPr>
              <a:t>Name</a:t>
            </a:r>
            <a:r>
              <a:rPr lang="en-US" sz="1600">
                <a:solidFill>
                  <a:srgbClr val="0000FF"/>
                </a:solidFill>
                <a:latin typeface="Consolas" panose="020B0609020204030204" pitchFamily="49" charset="0"/>
              </a:rPr>
              <a:t>="txtColor"</a:t>
            </a:r>
            <a:r>
              <a:rPr lang="en-US" sz="1600">
                <a:solidFill>
                  <a:srgbClr val="FF0000"/>
                </a:solidFill>
                <a:latin typeface="Consolas" panose="020B0609020204030204" pitchFamily="49" charset="0"/>
              </a:rPr>
              <a:t> Canvas.Left</a:t>
            </a:r>
            <a:r>
              <a:rPr lang="en-US" sz="1600">
                <a:solidFill>
                  <a:srgbClr val="0000FF"/>
                </a:solidFill>
                <a:latin typeface="Consolas" panose="020B0609020204030204" pitchFamily="49" charset="0"/>
              </a:rPr>
              <a:t>="94"</a:t>
            </a:r>
            <a:r>
              <a:rPr lang="en-US" sz="1600">
                <a:solidFill>
                  <a:srgbClr val="FF0000"/>
                </a:solidFill>
                <a:latin typeface="Consolas" panose="020B0609020204030204" pitchFamily="49" charset="0"/>
              </a:rPr>
              <a:t> Canvas.Top</a:t>
            </a:r>
            <a:r>
              <a:rPr lang="en-US" sz="1600">
                <a:solidFill>
                  <a:srgbClr val="0000FF"/>
                </a:solidFill>
                <a:latin typeface="Consolas" panose="020B0609020204030204" pitchFamily="49" charset="0"/>
              </a:rPr>
              <a:t>="107"</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="193"</a:t>
            </a:r>
            <a:r>
              <a:rPr lang="en-US" sz="1600">
                <a:solidFill>
                  <a:srgbClr val="FF0000"/>
                </a:solidFill>
                <a:latin typeface="Consolas" panose="020B0609020204030204" pitchFamily="49" charset="0"/>
              </a:rPr>
              <a:t> Height</a:t>
            </a:r>
            <a:r>
              <a:rPr lang="en-US" sz="1600">
                <a:solidFill>
                  <a:srgbClr val="0000FF"/>
                </a:solidFill>
                <a:latin typeface="Consolas" panose="020B0609020204030204" pitchFamily="49" charset="0"/>
              </a:rPr>
              <a:t>="25"/&gt;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Label</a:t>
            </a:r>
            <a:r>
              <a:rPr lang="en-US" sz="1600">
                <a:solidFill>
                  <a:srgbClr val="FF0000"/>
                </a:solidFill>
                <a:latin typeface="Consolas" panose="020B0609020204030204" pitchFamily="49" charset="0"/>
              </a:rPr>
              <a:t> x</a:t>
            </a:r>
            <a:r>
              <a:rPr lang="en-US" sz="1600">
                <a:solidFill>
                  <a:srgbClr val="0000FF"/>
                </a:solidFill>
                <a:latin typeface="Consolas" panose="020B0609020204030204" pitchFamily="49" charset="0"/>
              </a:rPr>
              <a:t>:</a:t>
            </a:r>
            <a:r>
              <a:rPr lang="en-US" sz="1600">
                <a:solidFill>
                  <a:srgbClr val="FF0000"/>
                </a:solidFill>
                <a:latin typeface="Consolas" panose="020B0609020204030204" pitchFamily="49" charset="0"/>
              </a:rPr>
              <a:t>Name</a:t>
            </a:r>
            <a:r>
              <a:rPr lang="en-US" sz="1600">
                <a:solidFill>
                  <a:srgbClr val="0000FF"/>
                </a:solidFill>
                <a:latin typeface="Consolas" panose="020B0609020204030204" pitchFamily="49" charset="0"/>
              </a:rPr>
              <a:t>="lblBrand"</a:t>
            </a:r>
            <a:r>
              <a:rPr lang="en-US" sz="1600">
                <a:solidFill>
                  <a:srgbClr val="FF0000"/>
                </a:solidFill>
                <a:latin typeface="Consolas" panose="020B0609020204030204" pitchFamily="49" charset="0"/>
              </a:rPr>
              <a:t> Canvas.Left</a:t>
            </a:r>
            <a:r>
              <a:rPr lang="en-US" sz="1600">
                <a:solidFill>
                  <a:srgbClr val="0000FF"/>
                </a:solidFill>
                <a:latin typeface="Consolas" panose="020B0609020204030204" pitchFamily="49" charset="0"/>
              </a:rPr>
              <a:t>="17"</a:t>
            </a:r>
            <a:r>
              <a:rPr lang="en-US" sz="1600">
                <a:solidFill>
                  <a:srgbClr val="FF0000"/>
                </a:solidFill>
                <a:latin typeface="Consolas" panose="020B0609020204030204" pitchFamily="49" charset="0"/>
              </a:rPr>
              <a:t> Canvas.Top</a:t>
            </a:r>
            <a:r>
              <a:rPr lang="en-US" sz="1600">
                <a:solidFill>
                  <a:srgbClr val="0000FF"/>
                </a:solidFill>
                <a:latin typeface="Consolas" panose="020B0609020204030204" pitchFamily="49" charset="0"/>
              </a:rPr>
              <a:t>="155"</a:t>
            </a:r>
            <a:r>
              <a:rPr lang="en-US" sz="1600">
                <a:solidFill>
                  <a:srgbClr val="FF0000"/>
                </a:solidFill>
                <a:latin typeface="Consolas" panose="020B0609020204030204" pitchFamily="49" charset="0"/>
              </a:rPr>
              <a:t> Content</a:t>
            </a:r>
            <a:r>
              <a:rPr lang="en-US" sz="1600">
                <a:solidFill>
                  <a:srgbClr val="0000FF"/>
                </a:solidFill>
                <a:latin typeface="Consolas" panose="020B0609020204030204" pitchFamily="49" charset="0"/>
              </a:rPr>
              <a:t>="Brand"/&gt;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TextBox</a:t>
            </a:r>
            <a:r>
              <a:rPr lang="en-US" sz="1600">
                <a:solidFill>
                  <a:srgbClr val="FF0000"/>
                </a:solidFill>
                <a:latin typeface="Consolas" panose="020B0609020204030204" pitchFamily="49" charset="0"/>
              </a:rPr>
              <a:t> x</a:t>
            </a:r>
            <a:r>
              <a:rPr lang="en-US" sz="1600">
                <a:solidFill>
                  <a:srgbClr val="0000FF"/>
                </a:solidFill>
                <a:latin typeface="Consolas" panose="020B0609020204030204" pitchFamily="49" charset="0"/>
              </a:rPr>
              <a:t>:</a:t>
            </a:r>
            <a:r>
              <a:rPr lang="en-US" sz="1600">
                <a:solidFill>
                  <a:srgbClr val="FF0000"/>
                </a:solidFill>
                <a:latin typeface="Consolas" panose="020B0609020204030204" pitchFamily="49" charset="0"/>
              </a:rPr>
              <a:t>Name</a:t>
            </a:r>
            <a:r>
              <a:rPr lang="en-US" sz="1600">
                <a:solidFill>
                  <a:srgbClr val="0000FF"/>
                </a:solidFill>
                <a:latin typeface="Consolas" panose="020B0609020204030204" pitchFamily="49" charset="0"/>
              </a:rPr>
              <a:t>="txtBrand"</a:t>
            </a:r>
            <a:r>
              <a:rPr lang="en-US" sz="1600">
                <a:solidFill>
                  <a:srgbClr val="FF0000"/>
                </a:solidFill>
                <a:latin typeface="Consolas" panose="020B0609020204030204" pitchFamily="49" charset="0"/>
              </a:rPr>
              <a:t> Canvas.Left</a:t>
            </a:r>
            <a:r>
              <a:rPr lang="en-US" sz="1600">
                <a:solidFill>
                  <a:srgbClr val="0000FF"/>
                </a:solidFill>
                <a:latin typeface="Consolas" panose="020B0609020204030204" pitchFamily="49" charset="0"/>
              </a:rPr>
              <a:t>="94"</a:t>
            </a:r>
            <a:r>
              <a:rPr lang="en-US" sz="1600">
                <a:solidFill>
                  <a:srgbClr val="FF0000"/>
                </a:solidFill>
                <a:latin typeface="Consolas" panose="020B0609020204030204" pitchFamily="49" charset="0"/>
              </a:rPr>
              <a:t> Canvas.Top</a:t>
            </a:r>
            <a:r>
              <a:rPr lang="en-US" sz="1600">
                <a:solidFill>
                  <a:srgbClr val="0000FF"/>
                </a:solidFill>
                <a:latin typeface="Consolas" panose="020B0609020204030204" pitchFamily="49" charset="0"/>
              </a:rPr>
              <a:t>="153"</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="193"</a:t>
            </a:r>
            <a:r>
              <a:rPr lang="en-US" sz="1600">
                <a:solidFill>
                  <a:srgbClr val="FF0000"/>
                </a:solidFill>
                <a:latin typeface="Consolas" panose="020B0609020204030204" pitchFamily="49" charset="0"/>
              </a:rPr>
              <a:t> Height</a:t>
            </a:r>
            <a:r>
              <a:rPr lang="en-US" sz="1600">
                <a:solidFill>
                  <a:srgbClr val="0000FF"/>
                </a:solidFill>
                <a:latin typeface="Consolas" panose="020B0609020204030204" pitchFamily="49" charset="0"/>
              </a:rPr>
              <a:t>="25"/&gt;</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Canvas</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FF"/>
                </a:solidFill>
                <a:latin typeface="Consolas" panose="020B0609020204030204" pitchFamily="49" charset="0"/>
              </a:rPr>
              <a:t>  &lt;/</a:t>
            </a:r>
            <a:r>
              <a:rPr lang="en-US" sz="1600">
                <a:solidFill>
                  <a:srgbClr val="A31515"/>
                </a:solidFill>
                <a:latin typeface="Consolas" panose="020B0609020204030204" pitchFamily="49" charset="0"/>
              </a:rPr>
              <a:t>Grid</a:t>
            </a:r>
            <a:r>
              <a:rPr lang="en-US" sz="1600">
                <a:solidFill>
                  <a:srgbClr val="0000FF"/>
                </a:solidFill>
                <a:latin typeface="Consolas" panose="020B0609020204030204" pitchFamily="49" charset="0"/>
              </a:rPr>
              <a:t>&gt;</a:t>
            </a:r>
          </a:p>
          <a:p>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Window</a:t>
            </a:r>
            <a:r>
              <a:rPr lang="en-US" sz="1600">
                <a:solidFill>
                  <a:srgbClr val="0000FF"/>
                </a:solidFill>
                <a:latin typeface="Consolas" panose="020B0609020204030204" pitchFamily="49" charset="0"/>
              </a:rPr>
              <a:t>&gt;</a:t>
            </a:r>
            <a:endParaRPr lang="en-US" sz="1600"/>
          </a:p>
        </p:txBody>
      </p:sp>
    </p:spTree>
    <p:extLst>
      <p:ext uri="{BB962C8B-B14F-4D97-AF65-F5344CB8AC3E}">
        <p14:creationId xmlns:p14="http://schemas.microsoft.com/office/powerpoint/2010/main" val="39225622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63</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Canvas Panel Demo</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164988" y="1470213"/>
            <a:ext cx="11607912" cy="492443"/>
          </a:xfrm>
          <a:prstGeom prst="rect">
            <a:avLst/>
          </a:prstGeom>
          <a:noFill/>
        </p:spPr>
        <p:txBody>
          <a:bodyPr wrap="square">
            <a:spAutoFit/>
          </a:bodyPr>
          <a:lstStyle/>
          <a:p>
            <a:pPr algn="just">
              <a:spcBef>
                <a:spcPts val="1000"/>
              </a:spcBef>
              <a:buClr>
                <a:srgbClr val="973735"/>
              </a:buClr>
              <a:buSzPct val="50000"/>
              <a:tabLst>
                <a:tab pos="241300" algn="l"/>
              </a:tabLst>
              <a:defRPr/>
            </a:pPr>
            <a:r>
              <a:rPr lang="en-US" sz="2600">
                <a:solidFill>
                  <a:srgbClr val="111111"/>
                </a:solidFill>
                <a:latin typeface="+mj-lt"/>
              </a:rPr>
              <a:t>2. Open DemoCanvasPanel.xaml.cs then write codes and run</a:t>
            </a:r>
            <a:endParaRPr lang="en-US" sz="2600" dirty="0">
              <a:solidFill>
                <a:srgbClr val="111111"/>
              </a:solidFill>
              <a:latin typeface="+mj-lt"/>
            </a:endParaRPr>
          </a:p>
        </p:txBody>
      </p:sp>
      <p:pic>
        <p:nvPicPr>
          <p:cNvPr id="5" name="Picture 4">
            <a:extLst>
              <a:ext uri="{FF2B5EF4-FFF2-40B4-BE49-F238E27FC236}">
                <a16:creationId xmlns:a16="http://schemas.microsoft.com/office/drawing/2014/main" id="{FE0ABB8B-AD32-43EC-9CBC-2C71FF0A2D7E}"/>
              </a:ext>
            </a:extLst>
          </p:cNvPr>
          <p:cNvPicPr>
            <a:picLocks noChangeAspect="1"/>
          </p:cNvPicPr>
          <p:nvPr/>
        </p:nvPicPr>
        <p:blipFill>
          <a:blip r:embed="rId3"/>
          <a:stretch>
            <a:fillRect/>
          </a:stretch>
        </p:blipFill>
        <p:spPr>
          <a:xfrm>
            <a:off x="164988" y="2058063"/>
            <a:ext cx="8057838" cy="2503848"/>
          </a:xfrm>
          <a:prstGeom prst="rect">
            <a:avLst/>
          </a:prstGeom>
        </p:spPr>
      </p:pic>
      <p:pic>
        <p:nvPicPr>
          <p:cNvPr id="8" name="Picture 7">
            <a:extLst>
              <a:ext uri="{FF2B5EF4-FFF2-40B4-BE49-F238E27FC236}">
                <a16:creationId xmlns:a16="http://schemas.microsoft.com/office/drawing/2014/main" id="{D9BE603F-92B2-4214-9D3C-28CD25EA4D94}"/>
              </a:ext>
            </a:extLst>
          </p:cNvPr>
          <p:cNvPicPr>
            <a:picLocks noChangeAspect="1"/>
          </p:cNvPicPr>
          <p:nvPr/>
        </p:nvPicPr>
        <p:blipFill>
          <a:blip r:embed="rId4"/>
          <a:stretch>
            <a:fillRect/>
          </a:stretch>
        </p:blipFill>
        <p:spPr>
          <a:xfrm>
            <a:off x="7748154" y="3141417"/>
            <a:ext cx="4381500" cy="3304230"/>
          </a:xfrm>
          <a:prstGeom prst="rect">
            <a:avLst/>
          </a:prstGeom>
        </p:spPr>
      </p:pic>
    </p:spTree>
    <p:extLst>
      <p:ext uri="{BB962C8B-B14F-4D97-AF65-F5344CB8AC3E}">
        <p14:creationId xmlns:p14="http://schemas.microsoft.com/office/powerpoint/2010/main" val="30663036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WrapPanel Demo</a:t>
            </a:r>
            <a:endParaRPr lang="en-US" sz="4000" b="1" dirty="0"/>
          </a:p>
        </p:txBody>
      </p:sp>
      <p:pic>
        <p:nvPicPr>
          <p:cNvPr id="10" name="Picture 9">
            <a:extLst>
              <a:ext uri="{FF2B5EF4-FFF2-40B4-BE49-F238E27FC236}">
                <a16:creationId xmlns:a16="http://schemas.microsoft.com/office/drawing/2014/main" id="{D54A06B4-4AF2-4BE4-8757-C5654EB3604C}"/>
              </a:ext>
            </a:extLst>
          </p:cNvPr>
          <p:cNvPicPr>
            <a:picLocks noChangeAspect="1"/>
          </p:cNvPicPr>
          <p:nvPr/>
        </p:nvPicPr>
        <p:blipFill>
          <a:blip r:embed="rId3"/>
          <a:stretch>
            <a:fillRect/>
          </a:stretch>
        </p:blipFill>
        <p:spPr>
          <a:xfrm>
            <a:off x="8285747" y="2636308"/>
            <a:ext cx="3831995" cy="3754874"/>
          </a:xfrm>
          <a:prstGeom prst="rect">
            <a:avLst/>
          </a:prstGeom>
        </p:spPr>
      </p:pic>
      <p:sp>
        <p:nvSpPr>
          <p:cNvPr id="12" name="TextBox 11">
            <a:extLst>
              <a:ext uri="{FF2B5EF4-FFF2-40B4-BE49-F238E27FC236}">
                <a16:creationId xmlns:a16="http://schemas.microsoft.com/office/drawing/2014/main" id="{E17A5098-0DE7-4135-AA45-8F6D16C87395}"/>
              </a:ext>
            </a:extLst>
          </p:cNvPr>
          <p:cNvSpPr txBox="1"/>
          <p:nvPr/>
        </p:nvSpPr>
        <p:spPr>
          <a:xfrm>
            <a:off x="51956" y="2636308"/>
            <a:ext cx="8099586" cy="3754874"/>
          </a:xfrm>
          <a:prstGeom prst="rect">
            <a:avLst/>
          </a:prstGeom>
          <a:noFill/>
          <a:ln w="19050">
            <a:solidFill>
              <a:srgbClr val="92D050"/>
            </a:solidFill>
          </a:ln>
        </p:spPr>
        <p:txBody>
          <a:bodyPr wrap="square">
            <a:spAutoFit/>
          </a:bodyPr>
          <a:lstStyle/>
          <a:p>
            <a:r>
              <a:rPr lang="en-US" sz="1700">
                <a:solidFill>
                  <a:srgbClr val="A31515"/>
                </a:solidFill>
                <a:latin typeface="Consolas" panose="020B0609020204030204" pitchFamily="49" charset="0"/>
              </a:rPr>
              <a:t>Grid</a:t>
            </a:r>
            <a:r>
              <a:rPr lang="en-US" sz="1700">
                <a:solidFill>
                  <a:srgbClr val="0000FF"/>
                </a:solidFill>
                <a:latin typeface="Consolas" panose="020B0609020204030204" pitchFamily="49" charset="0"/>
              </a:rPr>
              <a:t>&gt;</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WrapPanel</a:t>
            </a:r>
            <a:r>
              <a:rPr lang="en-US" sz="1700">
                <a:solidFill>
                  <a:srgbClr val="FF0000"/>
                </a:solidFill>
                <a:latin typeface="Consolas" panose="020B0609020204030204" pitchFamily="49" charset="0"/>
              </a:rPr>
              <a:t> Background</a:t>
            </a:r>
            <a:r>
              <a:rPr lang="en-US" sz="1700">
                <a:solidFill>
                  <a:srgbClr val="0000FF"/>
                </a:solidFill>
                <a:latin typeface="Consolas" panose="020B0609020204030204" pitchFamily="49" charset="0"/>
              </a:rPr>
              <a:t>="LightBlue"</a:t>
            </a:r>
            <a:r>
              <a:rPr lang="en-US" sz="1700">
                <a:solidFill>
                  <a:srgbClr val="000000"/>
                </a:solidFill>
                <a:latin typeface="Consolas" panose="020B0609020204030204" pitchFamily="49" charset="0"/>
              </a:rPr>
              <a:t> </a:t>
            </a:r>
            <a:r>
              <a:rPr lang="en-US" sz="1700">
                <a:solidFill>
                  <a:srgbClr val="FF0000"/>
                </a:solidFill>
                <a:latin typeface="Consolas" panose="020B0609020204030204" pitchFamily="49" charset="0"/>
              </a:rPr>
              <a:t> Orientation</a:t>
            </a:r>
            <a:r>
              <a:rPr lang="en-US" sz="1700">
                <a:solidFill>
                  <a:srgbClr val="0000FF"/>
                </a:solidFill>
                <a:latin typeface="Consolas" panose="020B0609020204030204" pitchFamily="49" charset="0"/>
              </a:rPr>
              <a:t> ="Vertical"&gt;</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Label</a:t>
            </a:r>
            <a:r>
              <a:rPr lang="en-US" sz="1700">
                <a:solidFill>
                  <a:srgbClr val="FF0000"/>
                </a:solidFill>
                <a:latin typeface="Consolas" panose="020B0609020204030204" pitchFamily="49" charset="0"/>
              </a:rPr>
              <a:t> Name</a:t>
            </a:r>
            <a:r>
              <a:rPr lang="en-US" sz="1700">
                <a:solidFill>
                  <a:srgbClr val="0000FF"/>
                </a:solidFill>
                <a:latin typeface="Consolas" panose="020B0609020204030204" pitchFamily="49" charset="0"/>
              </a:rPr>
              <a:t>="lblInstruction"</a:t>
            </a:r>
            <a:r>
              <a:rPr lang="en-US" sz="1700">
                <a:solidFill>
                  <a:srgbClr val="000000"/>
                </a:solidFill>
                <a:latin typeface="Consolas" panose="020B0609020204030204" pitchFamily="49" charset="0"/>
              </a:rPr>
              <a:t> </a:t>
            </a:r>
            <a:r>
              <a:rPr lang="en-US" sz="1700">
                <a:solidFill>
                  <a:srgbClr val="FF0000"/>
                </a:solidFill>
                <a:latin typeface="Consolas" panose="020B0609020204030204" pitchFamily="49" charset="0"/>
              </a:rPr>
              <a:t>Width</a:t>
            </a:r>
            <a:r>
              <a:rPr lang="en-US" sz="1700">
                <a:solidFill>
                  <a:srgbClr val="0000FF"/>
                </a:solidFill>
                <a:latin typeface="Consolas" panose="020B0609020204030204" pitchFamily="49" charset="0"/>
              </a:rPr>
              <a:t>="328"</a:t>
            </a:r>
            <a:r>
              <a:rPr lang="en-US" sz="1700">
                <a:solidFill>
                  <a:srgbClr val="FF0000"/>
                </a:solidFill>
                <a:latin typeface="Consolas" panose="020B0609020204030204" pitchFamily="49" charset="0"/>
              </a:rPr>
              <a:t> Height</a:t>
            </a:r>
            <a:r>
              <a:rPr lang="en-US" sz="1700">
                <a:solidFill>
                  <a:srgbClr val="0000FF"/>
                </a:solidFill>
                <a:latin typeface="Consolas" panose="020B0609020204030204" pitchFamily="49" charset="0"/>
              </a:rPr>
              <a:t>="27"</a:t>
            </a:r>
          </a:p>
          <a:p>
            <a:r>
              <a:rPr lang="en-US" sz="1700">
                <a:solidFill>
                  <a:srgbClr val="0000FF"/>
                </a:solidFill>
                <a:latin typeface="Consolas" panose="020B0609020204030204" pitchFamily="49" charset="0"/>
              </a:rPr>
              <a:t>         </a:t>
            </a:r>
            <a:r>
              <a:rPr lang="en-US" sz="1700">
                <a:solidFill>
                  <a:srgbClr val="FF0000"/>
                </a:solidFill>
                <a:latin typeface="Consolas" panose="020B0609020204030204" pitchFamily="49" charset="0"/>
              </a:rPr>
              <a:t> FontSize</a:t>
            </a:r>
            <a:r>
              <a:rPr lang="en-US" sz="1700">
                <a:solidFill>
                  <a:srgbClr val="0000FF"/>
                </a:solidFill>
                <a:latin typeface="Consolas" panose="020B0609020204030204" pitchFamily="49" charset="0"/>
              </a:rPr>
              <a:t>="15"</a:t>
            </a:r>
            <a:r>
              <a:rPr lang="en-US" sz="1700">
                <a:solidFill>
                  <a:srgbClr val="FF0000"/>
                </a:solidFill>
                <a:latin typeface="Consolas" panose="020B0609020204030204" pitchFamily="49" charset="0"/>
              </a:rPr>
              <a:t> Content</a:t>
            </a:r>
            <a:r>
              <a:rPr lang="en-US" sz="1700">
                <a:solidFill>
                  <a:srgbClr val="0000FF"/>
                </a:solidFill>
                <a:latin typeface="Consolas" panose="020B0609020204030204" pitchFamily="49" charset="0"/>
              </a:rPr>
              <a:t>="Enter Car Information"/&gt;</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Label</a:t>
            </a:r>
            <a:r>
              <a:rPr lang="en-US" sz="1700">
                <a:solidFill>
                  <a:srgbClr val="FF0000"/>
                </a:solidFill>
                <a:latin typeface="Consolas" panose="020B0609020204030204" pitchFamily="49" charset="0"/>
              </a:rPr>
              <a:t> Name</a:t>
            </a:r>
            <a:r>
              <a:rPr lang="en-US" sz="1700">
                <a:solidFill>
                  <a:srgbClr val="0000FF"/>
                </a:solidFill>
                <a:latin typeface="Consolas" panose="020B0609020204030204" pitchFamily="49" charset="0"/>
              </a:rPr>
              <a:t>="lblCarName"</a:t>
            </a:r>
            <a:r>
              <a:rPr lang="en-US" sz="1700">
                <a:solidFill>
                  <a:srgbClr val="FF0000"/>
                </a:solidFill>
                <a:latin typeface="Consolas" panose="020B0609020204030204" pitchFamily="49" charset="0"/>
              </a:rPr>
              <a:t> Content</a:t>
            </a:r>
            <a:r>
              <a:rPr lang="en-US" sz="1700">
                <a:solidFill>
                  <a:srgbClr val="0000FF"/>
                </a:solidFill>
                <a:latin typeface="Consolas" panose="020B0609020204030204" pitchFamily="49" charset="0"/>
              </a:rPr>
              <a:t>="Car Name"/&gt;</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TextBox</a:t>
            </a:r>
            <a:r>
              <a:rPr lang="en-US" sz="1700">
                <a:solidFill>
                  <a:srgbClr val="FF0000"/>
                </a:solidFill>
                <a:latin typeface="Consolas" panose="020B0609020204030204" pitchFamily="49" charset="0"/>
              </a:rPr>
              <a:t> Name</a:t>
            </a:r>
            <a:r>
              <a:rPr lang="en-US" sz="1700">
                <a:solidFill>
                  <a:srgbClr val="0000FF"/>
                </a:solidFill>
                <a:latin typeface="Consolas" panose="020B0609020204030204" pitchFamily="49" charset="0"/>
              </a:rPr>
              <a:t>="txtCarName"</a:t>
            </a:r>
            <a:r>
              <a:rPr lang="en-US" sz="1700">
                <a:solidFill>
                  <a:srgbClr val="FF0000"/>
                </a:solidFill>
                <a:latin typeface="Consolas" panose="020B0609020204030204" pitchFamily="49" charset="0"/>
              </a:rPr>
              <a:t> Width</a:t>
            </a:r>
            <a:r>
              <a:rPr lang="en-US" sz="1700">
                <a:solidFill>
                  <a:srgbClr val="0000FF"/>
                </a:solidFill>
                <a:latin typeface="Consolas" panose="020B0609020204030204" pitchFamily="49" charset="0"/>
              </a:rPr>
              <a:t>="193"</a:t>
            </a:r>
            <a:r>
              <a:rPr lang="en-US" sz="1700">
                <a:solidFill>
                  <a:srgbClr val="FF0000"/>
                </a:solidFill>
                <a:latin typeface="Consolas" panose="020B0609020204030204" pitchFamily="49" charset="0"/>
              </a:rPr>
              <a:t> Height</a:t>
            </a:r>
            <a:r>
              <a:rPr lang="en-US" sz="1700">
                <a:solidFill>
                  <a:srgbClr val="0000FF"/>
                </a:solidFill>
                <a:latin typeface="Consolas" panose="020B0609020204030204" pitchFamily="49" charset="0"/>
              </a:rPr>
              <a:t>="25"/&gt;</a:t>
            </a:r>
            <a:r>
              <a:rPr lang="en-US" sz="1700">
                <a:solidFill>
                  <a:srgbClr val="000000"/>
                </a:solidFill>
                <a:latin typeface="Consolas" panose="020B0609020204030204" pitchFamily="49" charset="0"/>
              </a:rPr>
              <a:t>           </a:t>
            </a: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Label</a:t>
            </a:r>
            <a:r>
              <a:rPr lang="en-US" sz="1700">
                <a:solidFill>
                  <a:srgbClr val="FF0000"/>
                </a:solidFill>
                <a:latin typeface="Consolas" panose="020B0609020204030204" pitchFamily="49" charset="0"/>
              </a:rPr>
              <a:t> Name</a:t>
            </a:r>
            <a:r>
              <a:rPr lang="en-US" sz="1700">
                <a:solidFill>
                  <a:srgbClr val="0000FF"/>
                </a:solidFill>
                <a:latin typeface="Consolas" panose="020B0609020204030204" pitchFamily="49" charset="0"/>
              </a:rPr>
              <a:t>="lblColor"</a:t>
            </a:r>
            <a:r>
              <a:rPr lang="en-US" sz="1700">
                <a:solidFill>
                  <a:srgbClr val="FF0000"/>
                </a:solidFill>
                <a:latin typeface="Consolas" panose="020B0609020204030204" pitchFamily="49" charset="0"/>
              </a:rPr>
              <a:t> Content</a:t>
            </a:r>
            <a:r>
              <a:rPr lang="en-US" sz="1700">
                <a:solidFill>
                  <a:srgbClr val="0000FF"/>
                </a:solidFill>
                <a:latin typeface="Consolas" panose="020B0609020204030204" pitchFamily="49" charset="0"/>
              </a:rPr>
              <a:t>="Color"/&gt;</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TextBox</a:t>
            </a:r>
            <a:r>
              <a:rPr lang="en-US" sz="1700">
                <a:solidFill>
                  <a:srgbClr val="FF0000"/>
                </a:solidFill>
                <a:latin typeface="Consolas" panose="020B0609020204030204" pitchFamily="49" charset="0"/>
              </a:rPr>
              <a:t> Name</a:t>
            </a:r>
            <a:r>
              <a:rPr lang="en-US" sz="1700">
                <a:solidFill>
                  <a:srgbClr val="0000FF"/>
                </a:solidFill>
                <a:latin typeface="Consolas" panose="020B0609020204030204" pitchFamily="49" charset="0"/>
              </a:rPr>
              <a:t>="txtColor"</a:t>
            </a:r>
            <a:r>
              <a:rPr lang="en-US" sz="1700">
                <a:solidFill>
                  <a:srgbClr val="FF0000"/>
                </a:solidFill>
                <a:latin typeface="Consolas" panose="020B0609020204030204" pitchFamily="49" charset="0"/>
              </a:rPr>
              <a:t> Width</a:t>
            </a:r>
            <a:r>
              <a:rPr lang="en-US" sz="1700">
                <a:solidFill>
                  <a:srgbClr val="0000FF"/>
                </a:solidFill>
                <a:latin typeface="Consolas" panose="020B0609020204030204" pitchFamily="49" charset="0"/>
              </a:rPr>
              <a:t>="193"</a:t>
            </a:r>
            <a:r>
              <a:rPr lang="en-US" sz="1700">
                <a:solidFill>
                  <a:srgbClr val="FF0000"/>
                </a:solidFill>
                <a:latin typeface="Consolas" panose="020B0609020204030204" pitchFamily="49" charset="0"/>
              </a:rPr>
              <a:t> Height</a:t>
            </a:r>
            <a:r>
              <a:rPr lang="en-US" sz="1700">
                <a:solidFill>
                  <a:srgbClr val="0000FF"/>
                </a:solidFill>
                <a:latin typeface="Consolas" panose="020B0609020204030204" pitchFamily="49" charset="0"/>
              </a:rPr>
              <a:t>="25"/&gt;</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Label</a:t>
            </a:r>
            <a:r>
              <a:rPr lang="en-US" sz="1700">
                <a:solidFill>
                  <a:srgbClr val="FF0000"/>
                </a:solidFill>
                <a:latin typeface="Consolas" panose="020B0609020204030204" pitchFamily="49" charset="0"/>
              </a:rPr>
              <a:t> Name</a:t>
            </a:r>
            <a:r>
              <a:rPr lang="en-US" sz="1700">
                <a:solidFill>
                  <a:srgbClr val="0000FF"/>
                </a:solidFill>
                <a:latin typeface="Consolas" panose="020B0609020204030204" pitchFamily="49" charset="0"/>
              </a:rPr>
              <a:t>="lblBrand"</a:t>
            </a:r>
            <a:r>
              <a:rPr lang="en-US" sz="1700">
                <a:solidFill>
                  <a:srgbClr val="FF0000"/>
                </a:solidFill>
                <a:latin typeface="Consolas" panose="020B0609020204030204" pitchFamily="49" charset="0"/>
              </a:rPr>
              <a:t> Content</a:t>
            </a:r>
            <a:r>
              <a:rPr lang="en-US" sz="1700">
                <a:solidFill>
                  <a:srgbClr val="0000FF"/>
                </a:solidFill>
                <a:latin typeface="Consolas" panose="020B0609020204030204" pitchFamily="49" charset="0"/>
              </a:rPr>
              <a:t>="Brand"/&gt;</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TextBox</a:t>
            </a:r>
            <a:r>
              <a:rPr lang="en-US" sz="1700">
                <a:solidFill>
                  <a:srgbClr val="FF0000"/>
                </a:solidFill>
                <a:latin typeface="Consolas" panose="020B0609020204030204" pitchFamily="49" charset="0"/>
              </a:rPr>
              <a:t> Name</a:t>
            </a:r>
            <a:r>
              <a:rPr lang="en-US" sz="1700">
                <a:solidFill>
                  <a:srgbClr val="0000FF"/>
                </a:solidFill>
                <a:latin typeface="Consolas" panose="020B0609020204030204" pitchFamily="49" charset="0"/>
              </a:rPr>
              <a:t>="txtBrand"</a:t>
            </a:r>
            <a:r>
              <a:rPr lang="en-US" sz="1700">
                <a:solidFill>
                  <a:srgbClr val="FF0000"/>
                </a:solidFill>
                <a:latin typeface="Consolas" panose="020B0609020204030204" pitchFamily="49" charset="0"/>
              </a:rPr>
              <a:t> Width</a:t>
            </a:r>
            <a:r>
              <a:rPr lang="en-US" sz="1700">
                <a:solidFill>
                  <a:srgbClr val="0000FF"/>
                </a:solidFill>
                <a:latin typeface="Consolas" panose="020B0609020204030204" pitchFamily="49" charset="0"/>
              </a:rPr>
              <a:t>="193"</a:t>
            </a:r>
            <a:r>
              <a:rPr lang="en-US" sz="1700">
                <a:solidFill>
                  <a:srgbClr val="FF0000"/>
                </a:solidFill>
                <a:latin typeface="Consolas" panose="020B0609020204030204" pitchFamily="49" charset="0"/>
              </a:rPr>
              <a:t> Height</a:t>
            </a:r>
            <a:r>
              <a:rPr lang="en-US" sz="1700">
                <a:solidFill>
                  <a:srgbClr val="0000FF"/>
                </a:solidFill>
                <a:latin typeface="Consolas" panose="020B0609020204030204" pitchFamily="49" charset="0"/>
              </a:rPr>
              <a:t>="25"/&gt;</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Button</a:t>
            </a:r>
            <a:r>
              <a:rPr lang="en-US" sz="1700">
                <a:solidFill>
                  <a:srgbClr val="FF0000"/>
                </a:solidFill>
                <a:latin typeface="Consolas" panose="020B0609020204030204" pitchFamily="49" charset="0"/>
              </a:rPr>
              <a:t> Name</a:t>
            </a:r>
            <a:r>
              <a:rPr lang="en-US" sz="1700">
                <a:solidFill>
                  <a:srgbClr val="0000FF"/>
                </a:solidFill>
                <a:latin typeface="Consolas" panose="020B0609020204030204" pitchFamily="49" charset="0"/>
              </a:rPr>
              <a:t>="btnDisplay"</a:t>
            </a:r>
            <a:r>
              <a:rPr lang="en-US" sz="1700">
                <a:solidFill>
                  <a:srgbClr val="FF0000"/>
                </a:solidFill>
                <a:latin typeface="Consolas" panose="020B0609020204030204" pitchFamily="49" charset="0"/>
              </a:rPr>
              <a:t> Width</a:t>
            </a:r>
            <a:r>
              <a:rPr lang="en-US" sz="1700">
                <a:solidFill>
                  <a:srgbClr val="0000FF"/>
                </a:solidFill>
                <a:latin typeface="Consolas" panose="020B0609020204030204" pitchFamily="49" charset="0"/>
              </a:rPr>
              <a:t>="80"</a:t>
            </a:r>
            <a:r>
              <a:rPr lang="en-US" sz="1700">
                <a:solidFill>
                  <a:srgbClr val="FF0000"/>
                </a:solidFill>
                <a:latin typeface="Consolas" panose="020B0609020204030204" pitchFamily="49" charset="0"/>
              </a:rPr>
              <a:t> </a:t>
            </a:r>
          </a:p>
          <a:p>
            <a:r>
              <a:rPr lang="en-US" sz="1700">
                <a:solidFill>
                  <a:srgbClr val="FF0000"/>
                </a:solidFill>
                <a:latin typeface="Consolas" panose="020B0609020204030204" pitchFamily="49" charset="0"/>
              </a:rPr>
              <a:t>          Margin</a:t>
            </a:r>
            <a:r>
              <a:rPr lang="en-US" sz="1700">
                <a:solidFill>
                  <a:srgbClr val="0000FF"/>
                </a:solidFill>
                <a:latin typeface="Consolas" panose="020B0609020204030204" pitchFamily="49" charset="0"/>
              </a:rPr>
              <a:t>="0,10,0,0"</a:t>
            </a:r>
            <a:r>
              <a:rPr lang="en-US" sz="1700">
                <a:solidFill>
                  <a:srgbClr val="FF0000"/>
                </a:solidFill>
                <a:latin typeface="Consolas" panose="020B0609020204030204" pitchFamily="49" charset="0"/>
              </a:rPr>
              <a:t> Content</a:t>
            </a:r>
            <a:r>
              <a:rPr lang="en-US" sz="1700">
                <a:solidFill>
                  <a:srgbClr val="0000FF"/>
                </a:solidFill>
                <a:latin typeface="Consolas" panose="020B0609020204030204" pitchFamily="49" charset="0"/>
              </a:rPr>
              <a:t>="Display"/&gt;</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WrapPanel</a:t>
            </a:r>
            <a:r>
              <a:rPr lang="en-US" sz="1700">
                <a:solidFill>
                  <a:srgbClr val="0000FF"/>
                </a:solidFill>
                <a:latin typeface="Consolas" panose="020B0609020204030204" pitchFamily="49" charset="0"/>
              </a:rPr>
              <a:t>&gt;</a:t>
            </a:r>
            <a:endParaRPr lang="en-US" sz="1700">
              <a:solidFill>
                <a:srgbClr val="000000"/>
              </a:solidFill>
              <a:latin typeface="Consolas" panose="020B0609020204030204" pitchFamily="49" charset="0"/>
            </a:endParaRPr>
          </a:p>
          <a:p>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Grid</a:t>
            </a:r>
            <a:r>
              <a:rPr lang="en-US" sz="1700">
                <a:solidFill>
                  <a:srgbClr val="0000FF"/>
                </a:solidFill>
                <a:latin typeface="Consolas" panose="020B0609020204030204" pitchFamily="49" charset="0"/>
              </a:rPr>
              <a:t>&gt;&lt;</a:t>
            </a:r>
            <a:endParaRPr lang="en-US" sz="1700"/>
          </a:p>
        </p:txBody>
      </p:sp>
      <p:sp>
        <p:nvSpPr>
          <p:cNvPr id="8" name="TextBox 7">
            <a:extLst>
              <a:ext uri="{FF2B5EF4-FFF2-40B4-BE49-F238E27FC236}">
                <a16:creationId xmlns:a16="http://schemas.microsoft.com/office/drawing/2014/main" id="{D8E668D5-67EA-4865-8932-4D56845FC0DB}"/>
              </a:ext>
            </a:extLst>
          </p:cNvPr>
          <p:cNvSpPr txBox="1"/>
          <p:nvPr/>
        </p:nvSpPr>
        <p:spPr>
          <a:xfrm>
            <a:off x="-96207" y="1427821"/>
            <a:ext cx="12288207" cy="1154162"/>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300">
                <a:solidFill>
                  <a:srgbClr val="111111"/>
                </a:solidFill>
                <a:latin typeface="+mj-lt"/>
              </a:rPr>
              <a:t>Positions child elements in sequential position from left to right, breaking content to the next line at the edge of the containing box. Subsequent ordering happens sequentially from top to bottom or from right to left, depending on the value of the Orientation property</a:t>
            </a:r>
          </a:p>
        </p:txBody>
      </p:sp>
    </p:spTree>
    <p:extLst>
      <p:ext uri="{BB962C8B-B14F-4D97-AF65-F5344CB8AC3E}">
        <p14:creationId xmlns:p14="http://schemas.microsoft.com/office/powerpoint/2010/main" val="134457856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StackPanel Demo</a:t>
            </a:r>
            <a:endParaRPr lang="en-US" sz="4000" b="1" dirty="0"/>
          </a:p>
        </p:txBody>
      </p:sp>
      <p:sp>
        <p:nvSpPr>
          <p:cNvPr id="12" name="TextBox 11">
            <a:extLst>
              <a:ext uri="{FF2B5EF4-FFF2-40B4-BE49-F238E27FC236}">
                <a16:creationId xmlns:a16="http://schemas.microsoft.com/office/drawing/2014/main" id="{E17A5098-0DE7-4135-AA45-8F6D16C87395}"/>
              </a:ext>
            </a:extLst>
          </p:cNvPr>
          <p:cNvSpPr txBox="1"/>
          <p:nvPr/>
        </p:nvSpPr>
        <p:spPr>
          <a:xfrm>
            <a:off x="112022" y="2623207"/>
            <a:ext cx="7180118" cy="3539430"/>
          </a:xfrm>
          <a:prstGeom prst="rect">
            <a:avLst/>
          </a:prstGeom>
          <a:noFill/>
          <a:ln w="19050">
            <a:solidFill>
              <a:srgbClr val="92D050"/>
            </a:solidFill>
          </a:ln>
        </p:spPr>
        <p:txBody>
          <a:bodyPr wrap="square">
            <a:spAutoFit/>
          </a:bodyPr>
          <a:lstStyle/>
          <a:p>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Grid</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StackPanel</a:t>
            </a:r>
            <a:r>
              <a:rPr lang="en-US" sz="1600">
                <a:solidFill>
                  <a:srgbClr val="FF0000"/>
                </a:solidFill>
                <a:latin typeface="Consolas" panose="020B0609020204030204" pitchFamily="49" charset="0"/>
              </a:rPr>
              <a:t> Background</a:t>
            </a:r>
            <a:r>
              <a:rPr lang="en-US" sz="1600">
                <a:solidFill>
                  <a:srgbClr val="0000FF"/>
                </a:solidFill>
                <a:latin typeface="Consolas" panose="020B0609020204030204" pitchFamily="49" charset="0"/>
              </a:rPr>
              <a:t>="LightBlue“ </a:t>
            </a:r>
            <a:r>
              <a:rPr lang="en-US" sz="1600">
                <a:solidFill>
                  <a:srgbClr val="FF0000"/>
                </a:solidFill>
                <a:latin typeface="Consolas" panose="020B0609020204030204" pitchFamily="49" charset="0"/>
              </a:rPr>
              <a:t>Orientation</a:t>
            </a:r>
            <a:r>
              <a:rPr lang="en-US" sz="1600">
                <a:solidFill>
                  <a:srgbClr val="0000FF"/>
                </a:solidFill>
                <a:latin typeface="Consolas" panose="020B0609020204030204" pitchFamily="49" charset="0"/>
              </a:rPr>
              <a:t> ="Vertical"&gt;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Label</a:t>
            </a:r>
            <a:r>
              <a:rPr lang="en-US" sz="1600">
                <a:solidFill>
                  <a:srgbClr val="FF0000"/>
                </a:solidFill>
                <a:latin typeface="Consolas" panose="020B0609020204030204" pitchFamily="49" charset="0"/>
              </a:rPr>
              <a:t> Name</a:t>
            </a:r>
            <a:r>
              <a:rPr lang="en-US" sz="1600">
                <a:solidFill>
                  <a:srgbClr val="0000FF"/>
                </a:solidFill>
                <a:latin typeface="Consolas" panose="020B0609020204030204" pitchFamily="49" charset="0"/>
              </a:rPr>
              <a:t>="lblInstruction"</a:t>
            </a:r>
            <a:endParaRPr lang="en-US" sz="1600">
              <a:solidFill>
                <a:srgbClr val="000000"/>
              </a:solidFill>
              <a:latin typeface="Consolas" panose="020B0609020204030204" pitchFamily="49" charset="0"/>
            </a:endParaRPr>
          </a:p>
          <a:p>
            <a:r>
              <a:rPr lang="fr-FR" sz="1600">
                <a:solidFill>
                  <a:srgbClr val="000000"/>
                </a:solidFill>
                <a:latin typeface="Consolas" panose="020B0609020204030204" pitchFamily="49" charset="0"/>
              </a:rPr>
              <a:t>             </a:t>
            </a:r>
            <a:r>
              <a:rPr lang="fr-FR" sz="1600">
                <a:solidFill>
                  <a:srgbClr val="FF0000"/>
                </a:solidFill>
                <a:latin typeface="Consolas" panose="020B0609020204030204" pitchFamily="49" charset="0"/>
              </a:rPr>
              <a:t>FontSize</a:t>
            </a:r>
            <a:r>
              <a:rPr lang="fr-FR" sz="1600">
                <a:solidFill>
                  <a:srgbClr val="0000FF"/>
                </a:solidFill>
                <a:latin typeface="Consolas" panose="020B0609020204030204" pitchFamily="49" charset="0"/>
              </a:rPr>
              <a:t>="15"</a:t>
            </a:r>
            <a:r>
              <a:rPr lang="fr-FR" sz="1600">
                <a:solidFill>
                  <a:srgbClr val="FF0000"/>
                </a:solidFill>
                <a:latin typeface="Consolas" panose="020B0609020204030204" pitchFamily="49" charset="0"/>
              </a:rPr>
              <a:t> Content</a:t>
            </a:r>
            <a:r>
              <a:rPr lang="fr-FR" sz="1600">
                <a:solidFill>
                  <a:srgbClr val="0000FF"/>
                </a:solidFill>
                <a:latin typeface="Consolas" panose="020B0609020204030204" pitchFamily="49" charset="0"/>
              </a:rPr>
              <a:t>="Enter Car Information"/&gt;</a:t>
            </a:r>
            <a:endParaRPr lang="fr-FR"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Label</a:t>
            </a:r>
            <a:r>
              <a:rPr lang="en-US" sz="1600">
                <a:solidFill>
                  <a:srgbClr val="FF0000"/>
                </a:solidFill>
                <a:latin typeface="Consolas" panose="020B0609020204030204" pitchFamily="49" charset="0"/>
              </a:rPr>
              <a:t> Name</a:t>
            </a:r>
            <a:r>
              <a:rPr lang="en-US" sz="1600">
                <a:solidFill>
                  <a:srgbClr val="0000FF"/>
                </a:solidFill>
                <a:latin typeface="Consolas" panose="020B0609020204030204" pitchFamily="49" charset="0"/>
              </a:rPr>
              <a:t>="lblCarName"</a:t>
            </a:r>
            <a:r>
              <a:rPr lang="en-US" sz="1600">
                <a:solidFill>
                  <a:srgbClr val="FF0000"/>
                </a:solidFill>
                <a:latin typeface="Consolas" panose="020B0609020204030204" pitchFamily="49" charset="0"/>
              </a:rPr>
              <a:t> Content</a:t>
            </a:r>
            <a:r>
              <a:rPr lang="en-US" sz="1600">
                <a:solidFill>
                  <a:srgbClr val="0000FF"/>
                </a:solidFill>
                <a:latin typeface="Consolas" panose="020B0609020204030204" pitchFamily="49" charset="0"/>
              </a:rPr>
              <a:t>="Car Name"/&gt;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TextBox</a:t>
            </a:r>
            <a:r>
              <a:rPr lang="en-US" sz="1600">
                <a:solidFill>
                  <a:srgbClr val="FF0000"/>
                </a:solidFill>
                <a:latin typeface="Consolas" panose="020B0609020204030204" pitchFamily="49" charset="0"/>
              </a:rPr>
              <a:t> Name</a:t>
            </a:r>
            <a:r>
              <a:rPr lang="en-US" sz="1600">
                <a:solidFill>
                  <a:srgbClr val="0000FF"/>
                </a:solidFill>
                <a:latin typeface="Consolas" panose="020B0609020204030204" pitchFamily="49" charset="0"/>
              </a:rPr>
              <a:t>="txtCarName"</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Height</a:t>
            </a:r>
            <a:r>
              <a:rPr lang="en-US" sz="1600">
                <a:solidFill>
                  <a:srgbClr val="0000FF"/>
                </a:solidFill>
                <a:latin typeface="Consolas" panose="020B0609020204030204" pitchFamily="49" charset="0"/>
              </a:rPr>
              <a:t>="25"/&gt;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Label</a:t>
            </a:r>
            <a:r>
              <a:rPr lang="en-US" sz="1600">
                <a:solidFill>
                  <a:srgbClr val="FF0000"/>
                </a:solidFill>
                <a:latin typeface="Consolas" panose="020B0609020204030204" pitchFamily="49" charset="0"/>
              </a:rPr>
              <a:t> Name</a:t>
            </a:r>
            <a:r>
              <a:rPr lang="en-US" sz="1600">
                <a:solidFill>
                  <a:srgbClr val="0000FF"/>
                </a:solidFill>
                <a:latin typeface="Consolas" panose="020B0609020204030204" pitchFamily="49" charset="0"/>
              </a:rPr>
              <a:t>="lblColor"</a:t>
            </a:r>
            <a:r>
              <a:rPr lang="en-US" sz="1600">
                <a:solidFill>
                  <a:srgbClr val="FF0000"/>
                </a:solidFill>
                <a:latin typeface="Consolas" panose="020B0609020204030204" pitchFamily="49" charset="0"/>
              </a:rPr>
              <a:t> Content</a:t>
            </a:r>
            <a:r>
              <a:rPr lang="en-US" sz="1600">
                <a:solidFill>
                  <a:srgbClr val="0000FF"/>
                </a:solidFill>
                <a:latin typeface="Consolas" panose="020B0609020204030204" pitchFamily="49" charset="0"/>
              </a:rPr>
              <a:t>="Color"/&gt;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TextBox</a:t>
            </a:r>
            <a:r>
              <a:rPr lang="en-US" sz="1600">
                <a:solidFill>
                  <a:srgbClr val="FF0000"/>
                </a:solidFill>
                <a:latin typeface="Consolas" panose="020B0609020204030204" pitchFamily="49" charset="0"/>
              </a:rPr>
              <a:t> Name</a:t>
            </a:r>
            <a:r>
              <a:rPr lang="en-US" sz="1600">
                <a:solidFill>
                  <a:srgbClr val="0000FF"/>
                </a:solidFill>
                <a:latin typeface="Consolas" panose="020B0609020204030204" pitchFamily="49" charset="0"/>
              </a:rPr>
              <a:t>="txtColor"</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Height</a:t>
            </a:r>
            <a:r>
              <a:rPr lang="en-US" sz="1600">
                <a:solidFill>
                  <a:srgbClr val="0000FF"/>
                </a:solidFill>
                <a:latin typeface="Consolas" panose="020B0609020204030204" pitchFamily="49" charset="0"/>
              </a:rPr>
              <a:t>="25"/&gt;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Label</a:t>
            </a:r>
            <a:r>
              <a:rPr lang="en-US" sz="1600">
                <a:solidFill>
                  <a:srgbClr val="FF0000"/>
                </a:solidFill>
                <a:latin typeface="Consolas" panose="020B0609020204030204" pitchFamily="49" charset="0"/>
              </a:rPr>
              <a:t> Name</a:t>
            </a:r>
            <a:r>
              <a:rPr lang="en-US" sz="1600">
                <a:solidFill>
                  <a:srgbClr val="0000FF"/>
                </a:solidFill>
                <a:latin typeface="Consolas" panose="020B0609020204030204" pitchFamily="49" charset="0"/>
              </a:rPr>
              <a:t>="lblBrand"</a:t>
            </a:r>
            <a:r>
              <a:rPr lang="en-US" sz="1600">
                <a:solidFill>
                  <a:srgbClr val="FF0000"/>
                </a:solidFill>
                <a:latin typeface="Consolas" panose="020B0609020204030204" pitchFamily="49" charset="0"/>
              </a:rPr>
              <a:t> Content</a:t>
            </a:r>
            <a:r>
              <a:rPr lang="en-US" sz="1600">
                <a:solidFill>
                  <a:srgbClr val="0000FF"/>
                </a:solidFill>
                <a:latin typeface="Consolas" panose="020B0609020204030204" pitchFamily="49" charset="0"/>
              </a:rPr>
              <a:t>="Brand"/&gt;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TextBox</a:t>
            </a:r>
            <a:r>
              <a:rPr lang="en-US" sz="1600">
                <a:solidFill>
                  <a:srgbClr val="FF0000"/>
                </a:solidFill>
                <a:latin typeface="Consolas" panose="020B0609020204030204" pitchFamily="49" charset="0"/>
              </a:rPr>
              <a:t> Name</a:t>
            </a:r>
            <a:r>
              <a:rPr lang="en-US" sz="1600">
                <a:solidFill>
                  <a:srgbClr val="0000FF"/>
                </a:solidFill>
                <a:latin typeface="Consolas" panose="020B0609020204030204" pitchFamily="49" charset="0"/>
              </a:rPr>
              <a:t>="txtBrand"</a:t>
            </a:r>
            <a:r>
              <a:rPr lang="en-US" sz="1600">
                <a:solidFill>
                  <a:srgbClr val="FF0000"/>
                </a:solidFill>
                <a:latin typeface="Consolas" panose="020B0609020204030204" pitchFamily="49" charset="0"/>
              </a:rPr>
              <a:t> Height</a:t>
            </a:r>
            <a:r>
              <a:rPr lang="en-US" sz="1600">
                <a:solidFill>
                  <a:srgbClr val="0000FF"/>
                </a:solidFill>
                <a:latin typeface="Consolas" panose="020B0609020204030204" pitchFamily="49" charset="0"/>
              </a:rPr>
              <a:t>="25"/&gt;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Button</a:t>
            </a:r>
            <a:r>
              <a:rPr lang="en-US" sz="1600">
                <a:solidFill>
                  <a:srgbClr val="FF0000"/>
                </a:solidFill>
                <a:latin typeface="Consolas" panose="020B0609020204030204" pitchFamily="49" charset="0"/>
              </a:rPr>
              <a:t> Name</a:t>
            </a:r>
            <a:r>
              <a:rPr lang="en-US" sz="1600">
                <a:solidFill>
                  <a:srgbClr val="0000FF"/>
                </a:solidFill>
                <a:latin typeface="Consolas" panose="020B0609020204030204" pitchFamily="49" charset="0"/>
              </a:rPr>
              <a:t>="btnDisplay"</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="80"</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Margin</a:t>
            </a:r>
            <a:r>
              <a:rPr lang="en-US" sz="1600">
                <a:solidFill>
                  <a:srgbClr val="0000FF"/>
                </a:solidFill>
                <a:latin typeface="Consolas" panose="020B0609020204030204" pitchFamily="49" charset="0"/>
              </a:rPr>
              <a:t>="0,10,0,0"</a:t>
            </a:r>
            <a:r>
              <a:rPr lang="en-US" sz="1600">
                <a:solidFill>
                  <a:srgbClr val="FF0000"/>
                </a:solidFill>
                <a:latin typeface="Consolas" panose="020B0609020204030204" pitchFamily="49" charset="0"/>
              </a:rPr>
              <a:t> Content</a:t>
            </a:r>
            <a:r>
              <a:rPr lang="en-US" sz="1600">
                <a:solidFill>
                  <a:srgbClr val="0000FF"/>
                </a:solidFill>
                <a:latin typeface="Consolas" panose="020B0609020204030204" pitchFamily="49" charset="0"/>
              </a:rPr>
              <a:t>="Display"/&gt;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StackPanel</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Grid</a:t>
            </a:r>
            <a:r>
              <a:rPr lang="en-US" sz="1600">
                <a:solidFill>
                  <a:srgbClr val="0000FF"/>
                </a:solidFill>
                <a:latin typeface="Consolas" panose="020B0609020204030204" pitchFamily="49" charset="0"/>
              </a:rPr>
              <a:t>&gt;</a:t>
            </a:r>
            <a:endParaRPr lang="en-US" sz="1600"/>
          </a:p>
        </p:txBody>
      </p:sp>
      <p:pic>
        <p:nvPicPr>
          <p:cNvPr id="5" name="Picture 4">
            <a:extLst>
              <a:ext uri="{FF2B5EF4-FFF2-40B4-BE49-F238E27FC236}">
                <a16:creationId xmlns:a16="http://schemas.microsoft.com/office/drawing/2014/main" id="{418C1EF9-588B-436D-99EB-D918AB8B04C7}"/>
              </a:ext>
            </a:extLst>
          </p:cNvPr>
          <p:cNvPicPr>
            <a:picLocks noChangeAspect="1"/>
          </p:cNvPicPr>
          <p:nvPr/>
        </p:nvPicPr>
        <p:blipFill>
          <a:blip r:embed="rId3"/>
          <a:stretch>
            <a:fillRect/>
          </a:stretch>
        </p:blipFill>
        <p:spPr>
          <a:xfrm>
            <a:off x="7446270" y="2623207"/>
            <a:ext cx="4610100" cy="3539430"/>
          </a:xfrm>
          <a:prstGeom prst="rect">
            <a:avLst/>
          </a:prstGeom>
        </p:spPr>
      </p:pic>
      <p:sp>
        <p:nvSpPr>
          <p:cNvPr id="8" name="TextBox 7">
            <a:extLst>
              <a:ext uri="{FF2B5EF4-FFF2-40B4-BE49-F238E27FC236}">
                <a16:creationId xmlns:a16="http://schemas.microsoft.com/office/drawing/2014/main" id="{C12D26D2-93C2-46A5-A216-F1FEB504EEF0}"/>
              </a:ext>
            </a:extLst>
          </p:cNvPr>
          <p:cNvSpPr txBox="1"/>
          <p:nvPr/>
        </p:nvSpPr>
        <p:spPr>
          <a:xfrm>
            <a:off x="-22302" y="1582775"/>
            <a:ext cx="12192000" cy="892552"/>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Arranges child elements into a single line that can be oriented horizontally or vertically</a:t>
            </a:r>
          </a:p>
        </p:txBody>
      </p:sp>
    </p:spTree>
    <p:extLst>
      <p:ext uri="{BB962C8B-B14F-4D97-AF65-F5344CB8AC3E}">
        <p14:creationId xmlns:p14="http://schemas.microsoft.com/office/powerpoint/2010/main" val="10465940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Grid Panel Demo</a:t>
            </a:r>
            <a:endParaRPr lang="en-US" sz="4000" b="1" dirty="0"/>
          </a:p>
        </p:txBody>
      </p:sp>
      <p:pic>
        <p:nvPicPr>
          <p:cNvPr id="8" name="Picture 7">
            <a:extLst>
              <a:ext uri="{FF2B5EF4-FFF2-40B4-BE49-F238E27FC236}">
                <a16:creationId xmlns:a16="http://schemas.microsoft.com/office/drawing/2014/main" id="{78E70504-B829-485C-8BD7-5D30D763647A}"/>
              </a:ext>
            </a:extLst>
          </p:cNvPr>
          <p:cNvPicPr>
            <a:picLocks noChangeAspect="1"/>
          </p:cNvPicPr>
          <p:nvPr/>
        </p:nvPicPr>
        <p:blipFill>
          <a:blip r:embed="rId3"/>
          <a:stretch>
            <a:fillRect/>
          </a:stretch>
        </p:blipFill>
        <p:spPr>
          <a:xfrm>
            <a:off x="6670617" y="1951421"/>
            <a:ext cx="4880251" cy="4456422"/>
          </a:xfrm>
          <a:prstGeom prst="rect">
            <a:avLst/>
          </a:prstGeom>
        </p:spPr>
      </p:pic>
      <p:pic>
        <p:nvPicPr>
          <p:cNvPr id="5" name="Picture 4">
            <a:extLst>
              <a:ext uri="{FF2B5EF4-FFF2-40B4-BE49-F238E27FC236}">
                <a16:creationId xmlns:a16="http://schemas.microsoft.com/office/drawing/2014/main" id="{03DFE26F-5BBF-429A-88AF-1CE0F71E37FC}"/>
              </a:ext>
            </a:extLst>
          </p:cNvPr>
          <p:cNvPicPr>
            <a:picLocks noChangeAspect="1"/>
          </p:cNvPicPr>
          <p:nvPr/>
        </p:nvPicPr>
        <p:blipFill>
          <a:blip r:embed="rId4"/>
          <a:stretch>
            <a:fillRect/>
          </a:stretch>
        </p:blipFill>
        <p:spPr>
          <a:xfrm>
            <a:off x="301336" y="1997566"/>
            <a:ext cx="5597659" cy="4410277"/>
          </a:xfrm>
          <a:prstGeom prst="rect">
            <a:avLst/>
          </a:prstGeom>
          <a:ln w="19050">
            <a:solidFill>
              <a:srgbClr val="92D050"/>
            </a:solidFill>
          </a:ln>
        </p:spPr>
      </p:pic>
      <p:sp>
        <p:nvSpPr>
          <p:cNvPr id="10" name="TextBox 9">
            <a:extLst>
              <a:ext uri="{FF2B5EF4-FFF2-40B4-BE49-F238E27FC236}">
                <a16:creationId xmlns:a16="http://schemas.microsoft.com/office/drawing/2014/main" id="{209A81D5-62DF-4EAD-BE75-1697DD4379CD}"/>
              </a:ext>
            </a:extLst>
          </p:cNvPr>
          <p:cNvSpPr txBox="1"/>
          <p:nvPr/>
        </p:nvSpPr>
        <p:spPr>
          <a:xfrm>
            <a:off x="212128" y="1409891"/>
            <a:ext cx="10102752" cy="492443"/>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Defines a flexible grid area that consists of columns and rows</a:t>
            </a:r>
          </a:p>
        </p:txBody>
      </p:sp>
    </p:spTree>
    <p:extLst>
      <p:ext uri="{BB962C8B-B14F-4D97-AF65-F5344CB8AC3E}">
        <p14:creationId xmlns:p14="http://schemas.microsoft.com/office/powerpoint/2010/main" val="36203053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DockPanel Demo</a:t>
            </a:r>
            <a:endParaRPr lang="en-US" sz="4000" b="1" dirty="0"/>
          </a:p>
        </p:txBody>
      </p:sp>
      <p:pic>
        <p:nvPicPr>
          <p:cNvPr id="6" name="Picture 5">
            <a:extLst>
              <a:ext uri="{FF2B5EF4-FFF2-40B4-BE49-F238E27FC236}">
                <a16:creationId xmlns:a16="http://schemas.microsoft.com/office/drawing/2014/main" id="{F718AFB2-1F08-4281-894D-8E191C3C9673}"/>
              </a:ext>
            </a:extLst>
          </p:cNvPr>
          <p:cNvPicPr>
            <a:picLocks noChangeAspect="1"/>
          </p:cNvPicPr>
          <p:nvPr/>
        </p:nvPicPr>
        <p:blipFill>
          <a:blip r:embed="rId3"/>
          <a:stretch>
            <a:fillRect/>
          </a:stretch>
        </p:blipFill>
        <p:spPr>
          <a:xfrm>
            <a:off x="6940742" y="2328396"/>
            <a:ext cx="4488518" cy="4110376"/>
          </a:xfrm>
          <a:prstGeom prst="rect">
            <a:avLst/>
          </a:prstGeom>
        </p:spPr>
      </p:pic>
      <p:pic>
        <p:nvPicPr>
          <p:cNvPr id="18" name="Picture 17">
            <a:extLst>
              <a:ext uri="{FF2B5EF4-FFF2-40B4-BE49-F238E27FC236}">
                <a16:creationId xmlns:a16="http://schemas.microsoft.com/office/drawing/2014/main" id="{1C4D8016-F60D-43E0-9F71-77DCC1ECF34A}"/>
              </a:ext>
            </a:extLst>
          </p:cNvPr>
          <p:cNvPicPr>
            <a:picLocks noChangeAspect="1"/>
          </p:cNvPicPr>
          <p:nvPr/>
        </p:nvPicPr>
        <p:blipFill>
          <a:blip r:embed="rId4"/>
          <a:stretch>
            <a:fillRect/>
          </a:stretch>
        </p:blipFill>
        <p:spPr>
          <a:xfrm>
            <a:off x="630934" y="2352907"/>
            <a:ext cx="5465065" cy="4085865"/>
          </a:xfrm>
          <a:prstGeom prst="rect">
            <a:avLst/>
          </a:prstGeom>
          <a:ln w="19050">
            <a:solidFill>
              <a:srgbClr val="92D050"/>
            </a:solidFill>
          </a:ln>
        </p:spPr>
      </p:pic>
      <p:sp>
        <p:nvSpPr>
          <p:cNvPr id="8" name="TextBox 7">
            <a:extLst>
              <a:ext uri="{FF2B5EF4-FFF2-40B4-BE49-F238E27FC236}">
                <a16:creationId xmlns:a16="http://schemas.microsoft.com/office/drawing/2014/main" id="{EE10D98C-1ABE-4281-B4CA-195902F9A12D}"/>
              </a:ext>
            </a:extLst>
          </p:cNvPr>
          <p:cNvSpPr txBox="1"/>
          <p:nvPr/>
        </p:nvSpPr>
        <p:spPr>
          <a:xfrm>
            <a:off x="-49701" y="1428938"/>
            <a:ext cx="12047034" cy="892552"/>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Defines an area where we can arrange child elements either horizontally or vertically, relative to each other</a:t>
            </a:r>
          </a:p>
        </p:txBody>
      </p:sp>
    </p:spTree>
    <p:extLst>
      <p:ext uri="{BB962C8B-B14F-4D97-AF65-F5344CB8AC3E}">
        <p14:creationId xmlns:p14="http://schemas.microsoft.com/office/powerpoint/2010/main" val="362698110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Controls in WPF</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3053" y="1420929"/>
            <a:ext cx="12255053" cy="892552"/>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WPF has a rich set of UI controls. These controls are grouped into various categories depending on their functionality, as shown in the following table:</a:t>
            </a:r>
            <a:endParaRPr lang="en-US" sz="2600" dirty="0">
              <a:solidFill>
                <a:srgbClr val="111111"/>
              </a:solidFill>
              <a:latin typeface="+mj-lt"/>
            </a:endParaRPr>
          </a:p>
        </p:txBody>
      </p:sp>
      <p:graphicFrame>
        <p:nvGraphicFramePr>
          <p:cNvPr id="8" name="Table 7">
            <a:extLst>
              <a:ext uri="{FF2B5EF4-FFF2-40B4-BE49-F238E27FC236}">
                <a16:creationId xmlns:a16="http://schemas.microsoft.com/office/drawing/2014/main" id="{026D2D28-6F11-46CF-94FA-BF51FE3504C1}"/>
              </a:ext>
            </a:extLst>
          </p:cNvPr>
          <p:cNvGraphicFramePr>
            <a:graphicFrameLocks noGrp="1"/>
          </p:cNvGraphicFramePr>
          <p:nvPr/>
        </p:nvGraphicFramePr>
        <p:xfrm>
          <a:off x="81655" y="2404695"/>
          <a:ext cx="12034146" cy="3821131"/>
        </p:xfrm>
        <a:graphic>
          <a:graphicData uri="http://schemas.openxmlformats.org/drawingml/2006/table">
            <a:tbl>
              <a:tblPr firstRow="1" bandRow="1">
                <a:tableStyleId>{5C22544A-7EE6-4342-B048-85BDC9FD1C3A}</a:tableStyleId>
              </a:tblPr>
              <a:tblGrid>
                <a:gridCol w="2014508">
                  <a:extLst>
                    <a:ext uri="{9D8B030D-6E8A-4147-A177-3AD203B41FA5}">
                      <a16:colId xmlns:a16="http://schemas.microsoft.com/office/drawing/2014/main" val="20000"/>
                    </a:ext>
                  </a:extLst>
                </a:gridCol>
                <a:gridCol w="10019638">
                  <a:extLst>
                    <a:ext uri="{9D8B030D-6E8A-4147-A177-3AD203B41FA5}">
                      <a16:colId xmlns:a16="http://schemas.microsoft.com/office/drawing/2014/main" val="20001"/>
                    </a:ext>
                  </a:extLst>
                </a:gridCol>
              </a:tblGrid>
              <a:tr h="442020">
                <a:tc>
                  <a:txBody>
                    <a:bodyPr/>
                    <a:lstStyle/>
                    <a:p>
                      <a:pPr marL="0" algn="l" defTabSz="914400" rtl="0" eaLnBrk="1" latinLnBrk="0" hangingPunct="1"/>
                      <a:r>
                        <a:rPr lang="en-US" sz="2000" b="1" kern="1200">
                          <a:solidFill>
                            <a:schemeClr val="lt1"/>
                          </a:solidFill>
                          <a:latin typeface="+mn-lt"/>
                          <a:ea typeface="+mn-ea"/>
                          <a:cs typeface="+mn-cs"/>
                        </a:rPr>
                        <a:t>Category</a:t>
                      </a:r>
                      <a:endParaRPr lang="en-US" sz="2000" b="1" kern="1200" dirty="0">
                        <a:solidFill>
                          <a:schemeClr val="lt1"/>
                        </a:solidFill>
                        <a:latin typeface="+mn-lt"/>
                        <a:ea typeface="+mn-ea"/>
                        <a:cs typeface="+mn-cs"/>
                      </a:endParaRPr>
                    </a:p>
                  </a:txBody>
                  <a:tcPr/>
                </a:tc>
                <a:tc>
                  <a:txBody>
                    <a:bodyPr/>
                    <a:lstStyle/>
                    <a:p>
                      <a:r>
                        <a:rPr lang="en-US" sz="2000"/>
                        <a:t>Controls</a:t>
                      </a:r>
                      <a:endParaRPr lang="en-US" sz="2000" dirty="0"/>
                    </a:p>
                  </a:txBody>
                  <a:tcPr/>
                </a:tc>
                <a:extLst>
                  <a:ext uri="{0D108BD9-81ED-4DB2-BD59-A6C34878D82A}">
                    <a16:rowId xmlns:a16="http://schemas.microsoft.com/office/drawing/2014/main" val="10000"/>
                  </a:ext>
                </a:extLst>
              </a:tr>
              <a:tr h="583359">
                <a:tc>
                  <a:txBody>
                    <a:bodyPr/>
                    <a:lstStyle/>
                    <a:p>
                      <a:r>
                        <a:rPr lang="en-US" sz="1800" kern="1200" baseline="0" dirty="0">
                          <a:solidFill>
                            <a:schemeClr val="tx1"/>
                          </a:solidFill>
                          <a:latin typeface="+mj-lt"/>
                          <a:ea typeface="+mn-ea"/>
                          <a:cs typeface="+mn-cs"/>
                        </a:rPr>
                        <a:t>Layout	</a:t>
                      </a:r>
                    </a:p>
                  </a:txBody>
                  <a:tcPr marT="45717" marB="45717" anchor="ctr" horzOverflow="overflow"/>
                </a:tc>
                <a:tc>
                  <a:txBody>
                    <a:bodyPr/>
                    <a:lstStyle/>
                    <a:p>
                      <a:r>
                        <a:rPr lang="en-US" sz="1800" kern="1200" baseline="0">
                          <a:solidFill>
                            <a:schemeClr val="tx1"/>
                          </a:solidFill>
                          <a:latin typeface="+mj-lt"/>
                          <a:ea typeface="+mn-ea"/>
                          <a:cs typeface="+mn-cs"/>
                        </a:rPr>
                        <a:t>Border, Canvas, DockPanel, Grid, GridView, GridSplitter, GroupBox, Panel, StackPanel, Viewbox, WrapPanel</a:t>
                      </a:r>
                      <a:r>
                        <a:rPr lang="en-US" sz="1800" kern="1200" baseline="0" dirty="0">
                          <a:solidFill>
                            <a:schemeClr val="tx1"/>
                          </a:solidFill>
                          <a:latin typeface="+mj-lt"/>
                          <a:ea typeface="+mn-ea"/>
                          <a:cs typeface="+mn-cs"/>
                        </a:rPr>
                        <a:t>	</a:t>
                      </a:r>
                    </a:p>
                  </a:txBody>
                  <a:tcPr marT="45717" marB="45717" anchor="ctr" horzOverflow="overflow"/>
                </a:tc>
                <a:extLst>
                  <a:ext uri="{0D108BD9-81ED-4DB2-BD59-A6C34878D82A}">
                    <a16:rowId xmlns:a16="http://schemas.microsoft.com/office/drawing/2014/main" val="10001"/>
                  </a:ext>
                </a:extLst>
              </a:tr>
              <a:tr h="342901">
                <a:tc>
                  <a:txBody>
                    <a:bodyPr/>
                    <a:lstStyle/>
                    <a:p>
                      <a:r>
                        <a:rPr lang="en-US"/>
                        <a:t>Core user input controls</a:t>
                      </a:r>
                      <a:r>
                        <a:rPr lang="en-US" sz="1800" kern="1200" baseline="0" dirty="0">
                          <a:solidFill>
                            <a:schemeClr val="tx1"/>
                          </a:solidFill>
                          <a:latin typeface="+mj-lt"/>
                          <a:ea typeface="+mn-ea"/>
                          <a:cs typeface="+mn-cs"/>
                        </a:rPr>
                        <a:t>	</a:t>
                      </a:r>
                    </a:p>
                  </a:txBody>
                  <a:tcPr marT="45717" marB="45717" anchor="ctr" horzOverflow="overflow"/>
                </a:tc>
                <a:tc>
                  <a:txBody>
                    <a:bodyPr/>
                    <a:lstStyle/>
                    <a:p>
                      <a:r>
                        <a:rPr lang="en-US" sz="1800" kern="1200" baseline="0">
                          <a:solidFill>
                            <a:schemeClr val="tx1"/>
                          </a:solidFill>
                          <a:latin typeface="+mj-lt"/>
                          <a:ea typeface="+mn-ea"/>
                          <a:cs typeface="+mn-cs"/>
                        </a:rPr>
                        <a:t>Button, Calendar, DatePicker, Expander, DataGrid, ToggleButton, ScrollBar, Slider,TextBlock, TextBox, RepeatButton, RichTextBox, Label, PasswordBox</a:t>
                      </a:r>
                      <a:r>
                        <a:rPr lang="en-US" sz="1800" kern="1200" baseline="0" dirty="0">
                          <a:solidFill>
                            <a:schemeClr val="tx1"/>
                          </a:solidFill>
                          <a:latin typeface="+mj-lt"/>
                          <a:ea typeface="+mn-ea"/>
                          <a:cs typeface="+mn-cs"/>
                        </a:rPr>
                        <a:t>	</a:t>
                      </a:r>
                    </a:p>
                  </a:txBody>
                  <a:tcPr marT="45717" marB="45717" anchor="ctr" horzOverflow="overflow"/>
                </a:tc>
                <a:extLst>
                  <a:ext uri="{0D108BD9-81ED-4DB2-BD59-A6C34878D82A}">
                    <a16:rowId xmlns:a16="http://schemas.microsoft.com/office/drawing/2014/main" val="10002"/>
                  </a:ext>
                </a:extLst>
              </a:tr>
              <a:tr h="405245">
                <a:tc>
                  <a:txBody>
                    <a:bodyPr/>
                    <a:lstStyle/>
                    <a:p>
                      <a:r>
                        <a:rPr lang="en-US" sz="1800" kern="1200" baseline="0" dirty="0">
                          <a:solidFill>
                            <a:schemeClr val="tx1"/>
                          </a:solidFill>
                          <a:latin typeface="+mj-lt"/>
                          <a:ea typeface="+mn-ea"/>
                          <a:cs typeface="+mn-cs"/>
                        </a:rPr>
                        <a:t>Menus	</a:t>
                      </a:r>
                    </a:p>
                  </a:txBody>
                  <a:tcPr marT="45717" marB="45717" anchor="ctr" horzOverflow="overflow"/>
                </a:tc>
                <a:tc>
                  <a:txBody>
                    <a:bodyPr/>
                    <a:lstStyle/>
                    <a:p>
                      <a:r>
                        <a:rPr lang="en-US" sz="1800" kern="1200" baseline="0" dirty="0" err="1">
                          <a:solidFill>
                            <a:schemeClr val="tx1"/>
                          </a:solidFill>
                          <a:latin typeface="+mj-lt"/>
                          <a:ea typeface="+mn-ea"/>
                          <a:cs typeface="+mn-cs"/>
                        </a:rPr>
                        <a:t>ContextMenu</a:t>
                      </a:r>
                      <a:r>
                        <a:rPr lang="en-US" sz="1800" kern="1200" baseline="0">
                          <a:solidFill>
                            <a:schemeClr val="tx1"/>
                          </a:solidFill>
                          <a:latin typeface="+mj-lt"/>
                          <a:ea typeface="+mn-ea"/>
                          <a:cs typeface="+mn-cs"/>
                        </a:rPr>
                        <a:t>, Menu, ToolBar 	</a:t>
                      </a:r>
                      <a:endParaRPr lang="en-US" sz="1800" kern="1200" baseline="0" dirty="0">
                        <a:solidFill>
                          <a:schemeClr val="tx1"/>
                        </a:solidFill>
                        <a:latin typeface="+mj-lt"/>
                        <a:ea typeface="+mn-ea"/>
                        <a:cs typeface="+mn-cs"/>
                      </a:endParaRPr>
                    </a:p>
                  </a:txBody>
                  <a:tcPr marT="45717" marB="45717" anchor="ctr" horzOverflow="overflow"/>
                </a:tc>
                <a:extLst>
                  <a:ext uri="{0D108BD9-81ED-4DB2-BD59-A6C34878D82A}">
                    <a16:rowId xmlns:a16="http://schemas.microsoft.com/office/drawing/2014/main" val="10003"/>
                  </a:ext>
                </a:extLst>
              </a:tr>
              <a:tr h="394855">
                <a:tc>
                  <a:txBody>
                    <a:bodyPr/>
                    <a:lstStyle/>
                    <a:p>
                      <a:r>
                        <a:rPr lang="en-US" sz="1800" kern="1200" baseline="0" dirty="0">
                          <a:solidFill>
                            <a:schemeClr val="tx1"/>
                          </a:solidFill>
                          <a:latin typeface="+mj-lt"/>
                          <a:ea typeface="+mn-ea"/>
                          <a:cs typeface="+mn-cs"/>
                        </a:rPr>
                        <a:t>Selection	</a:t>
                      </a:r>
                    </a:p>
                  </a:txBody>
                  <a:tcPr marT="45717" marB="45717" anchor="ctr" horzOverflow="overflow"/>
                </a:tc>
                <a:tc>
                  <a:txBody>
                    <a:bodyPr/>
                    <a:lstStyle/>
                    <a:p>
                      <a:r>
                        <a:rPr lang="en-US" sz="1800" kern="1200" baseline="0" dirty="0" err="1">
                          <a:solidFill>
                            <a:schemeClr val="tx1"/>
                          </a:solidFill>
                          <a:latin typeface="+mj-lt"/>
                          <a:ea typeface="+mn-ea"/>
                          <a:cs typeface="+mn-cs"/>
                        </a:rPr>
                        <a:t>CheckBox</a:t>
                      </a:r>
                      <a:r>
                        <a:rPr lang="en-US" sz="1800" kern="1200" baseline="0" dirty="0">
                          <a:solidFill>
                            <a:schemeClr val="tx1"/>
                          </a:solidFill>
                          <a:latin typeface="+mj-lt"/>
                          <a:ea typeface="+mn-ea"/>
                          <a:cs typeface="+mn-cs"/>
                        </a:rPr>
                        <a:t>, </a:t>
                      </a:r>
                      <a:r>
                        <a:rPr lang="en-US" sz="1800" kern="1200" baseline="0" dirty="0" err="1">
                          <a:solidFill>
                            <a:schemeClr val="tx1"/>
                          </a:solidFill>
                          <a:latin typeface="+mj-lt"/>
                          <a:ea typeface="+mn-ea"/>
                          <a:cs typeface="+mn-cs"/>
                        </a:rPr>
                        <a:t>ComboBox</a:t>
                      </a:r>
                      <a:r>
                        <a:rPr lang="en-US" sz="1800" kern="1200" baseline="0" dirty="0">
                          <a:solidFill>
                            <a:schemeClr val="tx1"/>
                          </a:solidFill>
                          <a:latin typeface="+mj-lt"/>
                          <a:ea typeface="+mn-ea"/>
                          <a:cs typeface="+mn-cs"/>
                        </a:rPr>
                        <a:t>, </a:t>
                      </a:r>
                      <a:r>
                        <a:rPr lang="en-US" sz="1800" kern="1200" baseline="0" dirty="0" err="1">
                          <a:solidFill>
                            <a:schemeClr val="tx1"/>
                          </a:solidFill>
                          <a:latin typeface="+mj-lt"/>
                          <a:ea typeface="+mn-ea"/>
                          <a:cs typeface="+mn-cs"/>
                        </a:rPr>
                        <a:t>ListBox</a:t>
                      </a:r>
                      <a:r>
                        <a:rPr lang="en-US" sz="1800" kern="1200" baseline="0" dirty="0">
                          <a:solidFill>
                            <a:schemeClr val="tx1"/>
                          </a:solidFill>
                          <a:latin typeface="+mj-lt"/>
                          <a:ea typeface="+mn-ea"/>
                          <a:cs typeface="+mn-cs"/>
                        </a:rPr>
                        <a:t>, </a:t>
                      </a:r>
                      <a:r>
                        <a:rPr lang="en-US" sz="1800" kern="1200" baseline="0" dirty="0" err="1">
                          <a:solidFill>
                            <a:schemeClr val="tx1"/>
                          </a:solidFill>
                          <a:latin typeface="+mj-lt"/>
                          <a:ea typeface="+mn-ea"/>
                          <a:cs typeface="+mn-cs"/>
                        </a:rPr>
                        <a:t>ListView</a:t>
                      </a:r>
                      <a:r>
                        <a:rPr lang="en-US" sz="1800" kern="1200" baseline="0" dirty="0">
                          <a:solidFill>
                            <a:schemeClr val="tx1"/>
                          </a:solidFill>
                          <a:latin typeface="+mj-lt"/>
                          <a:ea typeface="+mn-ea"/>
                          <a:cs typeface="+mn-cs"/>
                        </a:rPr>
                        <a:t>, </a:t>
                      </a:r>
                      <a:r>
                        <a:rPr lang="en-US" sz="1800" kern="1200" baseline="0" dirty="0" err="1">
                          <a:solidFill>
                            <a:schemeClr val="tx1"/>
                          </a:solidFill>
                          <a:latin typeface="+mj-lt"/>
                          <a:ea typeface="+mn-ea"/>
                          <a:cs typeface="+mn-cs"/>
                        </a:rPr>
                        <a:t>TreeView</a:t>
                      </a:r>
                      <a:r>
                        <a:rPr lang="en-US" sz="1800" kern="1200" baseline="0" dirty="0">
                          <a:solidFill>
                            <a:schemeClr val="tx1"/>
                          </a:solidFill>
                          <a:latin typeface="+mj-lt"/>
                          <a:ea typeface="+mn-ea"/>
                          <a:cs typeface="+mn-cs"/>
                        </a:rPr>
                        <a:t>, </a:t>
                      </a:r>
                      <a:r>
                        <a:rPr lang="en-US" sz="1800" kern="1200" baseline="0" dirty="0" err="1">
                          <a:solidFill>
                            <a:schemeClr val="tx1"/>
                          </a:solidFill>
                          <a:latin typeface="+mj-lt"/>
                          <a:ea typeface="+mn-ea"/>
                          <a:cs typeface="+mn-cs"/>
                        </a:rPr>
                        <a:t>RadioButton</a:t>
                      </a:r>
                      <a:r>
                        <a:rPr lang="en-US" sz="1800" kern="1200" baseline="0" dirty="0">
                          <a:solidFill>
                            <a:schemeClr val="tx1"/>
                          </a:solidFill>
                          <a:latin typeface="+mj-lt"/>
                          <a:ea typeface="+mn-ea"/>
                          <a:cs typeface="+mn-cs"/>
                        </a:rPr>
                        <a:t>	</a:t>
                      </a:r>
                    </a:p>
                  </a:txBody>
                  <a:tcPr marT="45717" marB="45717" anchor="ctr" horzOverflow="overflow"/>
                </a:tc>
                <a:extLst>
                  <a:ext uri="{0D108BD9-81ED-4DB2-BD59-A6C34878D82A}">
                    <a16:rowId xmlns:a16="http://schemas.microsoft.com/office/drawing/2014/main" val="10004"/>
                  </a:ext>
                </a:extLst>
              </a:tr>
              <a:tr h="457200">
                <a:tc>
                  <a:txBody>
                    <a:bodyPr/>
                    <a:lstStyle/>
                    <a:p>
                      <a:r>
                        <a:rPr lang="en-US" sz="1800" kern="1200" baseline="0" dirty="0">
                          <a:solidFill>
                            <a:schemeClr val="tx1"/>
                          </a:solidFill>
                          <a:latin typeface="+mj-lt"/>
                          <a:ea typeface="+mn-ea"/>
                          <a:cs typeface="+mn-cs"/>
                        </a:rPr>
                        <a:t>Navigation	</a:t>
                      </a:r>
                    </a:p>
                  </a:txBody>
                  <a:tcPr marT="45717" marB="45717" anchor="ctr" horzOverflow="overflow"/>
                </a:tc>
                <a:tc>
                  <a:txBody>
                    <a:bodyPr/>
                    <a:lstStyle/>
                    <a:p>
                      <a:r>
                        <a:rPr lang="en-US" sz="1800" kern="1200" baseline="0" dirty="0">
                          <a:solidFill>
                            <a:schemeClr val="tx1"/>
                          </a:solidFill>
                          <a:latin typeface="+mj-lt"/>
                          <a:ea typeface="+mn-ea"/>
                          <a:cs typeface="+mn-cs"/>
                        </a:rPr>
                        <a:t>Frame, Hyperlink, Page, </a:t>
                      </a:r>
                      <a:r>
                        <a:rPr lang="en-US" sz="1800" kern="1200" baseline="0" dirty="0" err="1">
                          <a:solidFill>
                            <a:schemeClr val="tx1"/>
                          </a:solidFill>
                          <a:latin typeface="+mj-lt"/>
                          <a:ea typeface="+mn-ea"/>
                          <a:cs typeface="+mn-cs"/>
                        </a:rPr>
                        <a:t>NavigationWindow</a:t>
                      </a:r>
                      <a:r>
                        <a:rPr lang="en-US" sz="1800" kern="1200" baseline="0" dirty="0">
                          <a:solidFill>
                            <a:schemeClr val="tx1"/>
                          </a:solidFill>
                          <a:latin typeface="+mj-lt"/>
                          <a:ea typeface="+mn-ea"/>
                          <a:cs typeface="+mn-cs"/>
                        </a:rPr>
                        <a:t>, </a:t>
                      </a:r>
                      <a:r>
                        <a:rPr lang="en-US" sz="1800" kern="1200" baseline="0" dirty="0" err="1">
                          <a:solidFill>
                            <a:schemeClr val="tx1"/>
                          </a:solidFill>
                          <a:latin typeface="+mj-lt"/>
                          <a:ea typeface="+mn-ea"/>
                          <a:cs typeface="+mn-cs"/>
                        </a:rPr>
                        <a:t>TabControl</a:t>
                      </a:r>
                      <a:r>
                        <a:rPr lang="en-US" sz="1800" kern="1200" baseline="0" dirty="0">
                          <a:solidFill>
                            <a:schemeClr val="tx1"/>
                          </a:solidFill>
                          <a:latin typeface="+mj-lt"/>
                          <a:ea typeface="+mn-ea"/>
                          <a:cs typeface="+mn-cs"/>
                        </a:rPr>
                        <a:t> 	</a:t>
                      </a:r>
                    </a:p>
                  </a:txBody>
                  <a:tcPr marT="45717" marB="45717" anchor="ctr" horzOverflow="overflow"/>
                </a:tc>
                <a:extLst>
                  <a:ext uri="{0D108BD9-81ED-4DB2-BD59-A6C34878D82A}">
                    <a16:rowId xmlns:a16="http://schemas.microsoft.com/office/drawing/2014/main" val="207236356"/>
                  </a:ext>
                </a:extLst>
              </a:tr>
              <a:tr h="467590">
                <a:tc>
                  <a:txBody>
                    <a:bodyPr/>
                    <a:lstStyle/>
                    <a:p>
                      <a:r>
                        <a:rPr lang="en-US" sz="1800" kern="1200" baseline="0" dirty="0">
                          <a:solidFill>
                            <a:schemeClr val="tx1"/>
                          </a:solidFill>
                          <a:latin typeface="+mj-lt"/>
                          <a:ea typeface="+mn-ea"/>
                          <a:cs typeface="+mn-cs"/>
                        </a:rPr>
                        <a:t>User Information	</a:t>
                      </a:r>
                    </a:p>
                  </a:txBody>
                  <a:tcPr marT="45717" marB="45717" anchor="ctr" horzOverflow="overflow"/>
                </a:tc>
                <a:tc>
                  <a:txBody>
                    <a:bodyPr/>
                    <a:lstStyle/>
                    <a:p>
                      <a:r>
                        <a:rPr lang="en-US" sz="1800" kern="1200" baseline="0" dirty="0" err="1">
                          <a:solidFill>
                            <a:schemeClr val="tx1"/>
                          </a:solidFill>
                          <a:latin typeface="+mj-lt"/>
                          <a:ea typeface="+mn-ea"/>
                          <a:cs typeface="+mn-cs"/>
                        </a:rPr>
                        <a:t>AccessText</a:t>
                      </a:r>
                      <a:r>
                        <a:rPr lang="en-US" sz="1800" kern="1200" baseline="0" dirty="0">
                          <a:solidFill>
                            <a:schemeClr val="tx1"/>
                          </a:solidFill>
                          <a:latin typeface="+mj-lt"/>
                          <a:ea typeface="+mn-ea"/>
                          <a:cs typeface="+mn-cs"/>
                        </a:rPr>
                        <a:t>, Label, Popup, </a:t>
                      </a:r>
                      <a:r>
                        <a:rPr lang="en-US" sz="1800" kern="1200" baseline="0" dirty="0" err="1">
                          <a:solidFill>
                            <a:schemeClr val="tx1"/>
                          </a:solidFill>
                          <a:latin typeface="+mj-lt"/>
                          <a:ea typeface="+mn-ea"/>
                          <a:cs typeface="+mn-cs"/>
                        </a:rPr>
                        <a:t>ProgressBar</a:t>
                      </a:r>
                      <a:r>
                        <a:rPr lang="en-US" sz="1800" kern="1200" baseline="0" dirty="0">
                          <a:solidFill>
                            <a:schemeClr val="tx1"/>
                          </a:solidFill>
                          <a:latin typeface="+mj-lt"/>
                          <a:ea typeface="+mn-ea"/>
                          <a:cs typeface="+mn-cs"/>
                        </a:rPr>
                        <a:t>, </a:t>
                      </a:r>
                      <a:r>
                        <a:rPr lang="en-US" sz="1800" kern="1200" baseline="0" dirty="0" err="1">
                          <a:solidFill>
                            <a:schemeClr val="tx1"/>
                          </a:solidFill>
                          <a:latin typeface="+mj-lt"/>
                          <a:ea typeface="+mn-ea"/>
                          <a:cs typeface="+mn-cs"/>
                        </a:rPr>
                        <a:t>StatusBar</a:t>
                      </a:r>
                      <a:r>
                        <a:rPr lang="en-US" sz="1800" kern="1200" baseline="0" dirty="0">
                          <a:solidFill>
                            <a:schemeClr val="tx1"/>
                          </a:solidFill>
                          <a:latin typeface="+mj-lt"/>
                          <a:ea typeface="+mn-ea"/>
                          <a:cs typeface="+mn-cs"/>
                        </a:rPr>
                        <a:t>, </a:t>
                      </a:r>
                      <a:r>
                        <a:rPr lang="en-US" sz="1800" kern="1200" baseline="0" dirty="0" err="1">
                          <a:solidFill>
                            <a:schemeClr val="tx1"/>
                          </a:solidFill>
                          <a:latin typeface="+mj-lt"/>
                          <a:ea typeface="+mn-ea"/>
                          <a:cs typeface="+mn-cs"/>
                        </a:rPr>
                        <a:t>TextBlock</a:t>
                      </a:r>
                      <a:r>
                        <a:rPr lang="en-US" sz="1800" kern="1200" baseline="0" dirty="0">
                          <a:solidFill>
                            <a:schemeClr val="tx1"/>
                          </a:solidFill>
                          <a:latin typeface="+mj-lt"/>
                          <a:ea typeface="+mn-ea"/>
                          <a:cs typeface="+mn-cs"/>
                        </a:rPr>
                        <a:t>, ToolTip 	</a:t>
                      </a:r>
                    </a:p>
                  </a:txBody>
                  <a:tcPr marT="45717" marB="45717" anchor="ctr" horzOverflow="overflow"/>
                </a:tc>
                <a:extLst>
                  <a:ext uri="{0D108BD9-81ED-4DB2-BD59-A6C34878D82A}">
                    <a16:rowId xmlns:a16="http://schemas.microsoft.com/office/drawing/2014/main" val="747550591"/>
                  </a:ext>
                </a:extLst>
              </a:tr>
              <a:tr h="374073">
                <a:tc>
                  <a:txBody>
                    <a:bodyPr/>
                    <a:lstStyle/>
                    <a:p>
                      <a:r>
                        <a:rPr lang="en-US" sz="1800" kern="1200" baseline="0" dirty="0">
                          <a:solidFill>
                            <a:schemeClr val="tx1"/>
                          </a:solidFill>
                          <a:latin typeface="+mj-lt"/>
                          <a:ea typeface="+mn-ea"/>
                          <a:cs typeface="+mn-cs"/>
                        </a:rPr>
                        <a:t>Media	</a:t>
                      </a:r>
                    </a:p>
                  </a:txBody>
                  <a:tcPr marT="45717" marB="45717" anchor="ctr" horzOverflow="overflow"/>
                </a:tc>
                <a:tc>
                  <a:txBody>
                    <a:bodyPr/>
                    <a:lstStyle/>
                    <a:p>
                      <a:r>
                        <a:rPr lang="en-US" sz="1800" kern="1200" baseline="0" dirty="0">
                          <a:solidFill>
                            <a:schemeClr val="tx1"/>
                          </a:solidFill>
                          <a:latin typeface="+mj-lt"/>
                          <a:ea typeface="+mn-ea"/>
                          <a:cs typeface="+mn-cs"/>
                        </a:rPr>
                        <a:t>Image, </a:t>
                      </a:r>
                      <a:r>
                        <a:rPr lang="en-US" sz="1800" kern="1200" baseline="0" dirty="0" err="1">
                          <a:solidFill>
                            <a:schemeClr val="tx1"/>
                          </a:solidFill>
                          <a:latin typeface="+mj-lt"/>
                          <a:ea typeface="+mn-ea"/>
                          <a:cs typeface="+mn-cs"/>
                        </a:rPr>
                        <a:t>MediaElement</a:t>
                      </a:r>
                      <a:r>
                        <a:rPr lang="en-US" sz="1800" kern="1200" baseline="0" dirty="0">
                          <a:solidFill>
                            <a:schemeClr val="tx1"/>
                          </a:solidFill>
                          <a:latin typeface="+mj-lt"/>
                          <a:ea typeface="+mn-ea"/>
                          <a:cs typeface="+mn-cs"/>
                        </a:rPr>
                        <a:t>, </a:t>
                      </a:r>
                      <a:r>
                        <a:rPr lang="en-US" sz="1800" kern="1200" baseline="0" dirty="0" err="1">
                          <a:solidFill>
                            <a:schemeClr val="tx1"/>
                          </a:solidFill>
                          <a:latin typeface="+mj-lt"/>
                          <a:ea typeface="+mn-ea"/>
                          <a:cs typeface="+mn-cs"/>
                        </a:rPr>
                        <a:t>SoundPlayerAction</a:t>
                      </a:r>
                      <a:r>
                        <a:rPr lang="en-US" sz="1800" kern="1200" baseline="0" dirty="0">
                          <a:solidFill>
                            <a:schemeClr val="tx1"/>
                          </a:solidFill>
                          <a:latin typeface="+mj-lt"/>
                          <a:ea typeface="+mn-ea"/>
                          <a:cs typeface="+mn-cs"/>
                        </a:rPr>
                        <a:t> 	</a:t>
                      </a:r>
                    </a:p>
                  </a:txBody>
                  <a:tcPr marT="45717" marB="45717" anchor="ctr" horzOverflow="overflow"/>
                </a:tc>
                <a:extLst>
                  <a:ext uri="{0D108BD9-81ED-4DB2-BD59-A6C34878D82A}">
                    <a16:rowId xmlns:a16="http://schemas.microsoft.com/office/drawing/2014/main" val="3628731369"/>
                  </a:ext>
                </a:extLst>
              </a:tr>
            </a:tbl>
          </a:graphicData>
        </a:graphic>
      </p:graphicFrame>
    </p:spTree>
    <p:extLst>
      <p:ext uri="{BB962C8B-B14F-4D97-AF65-F5344CB8AC3E}">
        <p14:creationId xmlns:p14="http://schemas.microsoft.com/office/powerpoint/2010/main" val="18730844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TextBlock</a:t>
            </a:r>
          </a:p>
        </p:txBody>
      </p:sp>
      <p:sp>
        <p:nvSpPr>
          <p:cNvPr id="6" name="TextBox 5">
            <a:extLst>
              <a:ext uri="{FF2B5EF4-FFF2-40B4-BE49-F238E27FC236}">
                <a16:creationId xmlns:a16="http://schemas.microsoft.com/office/drawing/2014/main" id="{DC40B99B-89B9-4DBA-B286-85BE9A31140F}"/>
              </a:ext>
            </a:extLst>
          </p:cNvPr>
          <p:cNvSpPr txBox="1"/>
          <p:nvPr/>
        </p:nvSpPr>
        <p:spPr>
          <a:xfrm>
            <a:off x="-15766" y="1332182"/>
            <a:ext cx="11566634" cy="492443"/>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b="0" i="0">
                <a:solidFill>
                  <a:srgbClr val="171717"/>
                </a:solidFill>
                <a:effectLst/>
                <a:latin typeface="+mj-lt"/>
              </a:rPr>
              <a:t>Provides a lightweight control for displaying small amounts of flow content</a:t>
            </a:r>
            <a:endParaRPr lang="en-US" sz="2600" dirty="0">
              <a:solidFill>
                <a:srgbClr val="111111"/>
              </a:solidFill>
              <a:latin typeface="+mj-lt"/>
            </a:endParaRPr>
          </a:p>
        </p:txBody>
      </p:sp>
      <p:sp>
        <p:nvSpPr>
          <p:cNvPr id="11" name="TextBox 10">
            <a:extLst>
              <a:ext uri="{FF2B5EF4-FFF2-40B4-BE49-F238E27FC236}">
                <a16:creationId xmlns:a16="http://schemas.microsoft.com/office/drawing/2014/main" id="{F9CC0706-3B32-4D38-9D36-45DA210E98B4}"/>
              </a:ext>
            </a:extLst>
          </p:cNvPr>
          <p:cNvSpPr txBox="1"/>
          <p:nvPr/>
        </p:nvSpPr>
        <p:spPr>
          <a:xfrm>
            <a:off x="4064" y="1756115"/>
            <a:ext cx="9697500" cy="4816703"/>
          </a:xfrm>
          <a:prstGeom prst="rect">
            <a:avLst/>
          </a:prstGeom>
          <a:noFill/>
        </p:spPr>
        <p:txBody>
          <a:bodyPr wrap="square">
            <a:spAutoFit/>
          </a:bodyPr>
          <a:lstStyle/>
          <a:p>
            <a:r>
              <a:rPr lang="en-US" sz="1800">
                <a:solidFill>
                  <a:srgbClr val="0000FF"/>
                </a:solidFill>
                <a:latin typeface="Consolas" panose="020B0609020204030204" pitchFamily="49" charset="0"/>
              </a:rPr>
              <a:t>&lt;</a:t>
            </a:r>
            <a:r>
              <a:rPr lang="en-US" sz="1700">
                <a:solidFill>
                  <a:srgbClr val="A31515"/>
                </a:solidFill>
                <a:latin typeface="Consolas" panose="020B0609020204030204" pitchFamily="49" charset="0"/>
              </a:rPr>
              <a:t>Grid</a:t>
            </a:r>
            <a:r>
              <a:rPr lang="en-US" sz="1700">
                <a:solidFill>
                  <a:srgbClr val="0000FF"/>
                </a:solidFill>
                <a:latin typeface="Consolas" panose="020B0609020204030204" pitchFamily="49" charset="0"/>
              </a:rPr>
              <a:t>&gt;</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StackPanel</a:t>
            </a:r>
            <a:r>
              <a:rPr lang="en-US" sz="1700">
                <a:solidFill>
                  <a:srgbClr val="0000FF"/>
                </a:solidFill>
                <a:latin typeface="Consolas" panose="020B0609020204030204" pitchFamily="49" charset="0"/>
              </a:rPr>
              <a:t>&gt;</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TextBlock</a:t>
            </a:r>
            <a:r>
              <a:rPr lang="en-US" sz="1700">
                <a:solidFill>
                  <a:srgbClr val="FF0000"/>
                </a:solidFill>
                <a:latin typeface="Consolas" panose="020B0609020204030204" pitchFamily="49" charset="0"/>
              </a:rPr>
              <a:t> Name</a:t>
            </a:r>
            <a:r>
              <a:rPr lang="en-US" sz="1700">
                <a:solidFill>
                  <a:srgbClr val="0000FF"/>
                </a:solidFill>
                <a:latin typeface="Consolas" panose="020B0609020204030204" pitchFamily="49" charset="0"/>
              </a:rPr>
              <a:t>="textBlock1"</a:t>
            </a:r>
            <a:r>
              <a:rPr lang="en-US" sz="1700">
                <a:solidFill>
                  <a:srgbClr val="FF0000"/>
                </a:solidFill>
                <a:latin typeface="Consolas" panose="020B0609020204030204" pitchFamily="49" charset="0"/>
              </a:rPr>
              <a:t> TextWrapping</a:t>
            </a:r>
            <a:r>
              <a:rPr lang="en-US" sz="1700">
                <a:solidFill>
                  <a:srgbClr val="0000FF"/>
                </a:solidFill>
                <a:latin typeface="Consolas" panose="020B0609020204030204" pitchFamily="49" charset="0"/>
              </a:rPr>
              <a:t>="Wrap"&gt;</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Bold</a:t>
            </a:r>
            <a:r>
              <a:rPr lang="en-US" sz="1700">
                <a:solidFill>
                  <a:srgbClr val="0000FF"/>
                </a:solidFill>
                <a:latin typeface="Consolas" panose="020B0609020204030204" pitchFamily="49" charset="0"/>
              </a:rPr>
              <a:t>&gt;</a:t>
            </a:r>
            <a:r>
              <a:rPr lang="en-US" sz="1700">
                <a:solidFill>
                  <a:srgbClr val="000000"/>
                </a:solidFill>
                <a:latin typeface="Consolas" panose="020B0609020204030204" pitchFamily="49" charset="0"/>
              </a:rPr>
              <a:t>TextBlock</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Bold</a:t>
            </a:r>
            <a:r>
              <a:rPr lang="en-US" sz="1700">
                <a:solidFill>
                  <a:srgbClr val="0000FF"/>
                </a:solidFill>
                <a:latin typeface="Consolas" panose="020B0609020204030204" pitchFamily="49" charset="0"/>
              </a:rPr>
              <a:t>&gt;</a:t>
            </a:r>
            <a:r>
              <a:rPr lang="en-US" sz="1700">
                <a:solidFill>
                  <a:srgbClr val="000000"/>
                </a:solidFill>
                <a:latin typeface="Consolas" panose="020B0609020204030204" pitchFamily="49" charset="0"/>
              </a:rPr>
              <a:t> is designed to be</a:t>
            </a: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Italic</a:t>
            </a:r>
            <a:r>
              <a:rPr lang="en-US" sz="1700">
                <a:solidFill>
                  <a:srgbClr val="0000FF"/>
                </a:solidFill>
                <a:latin typeface="Consolas" panose="020B0609020204030204" pitchFamily="49" charset="0"/>
              </a:rPr>
              <a:t>&gt;</a:t>
            </a:r>
            <a:r>
              <a:rPr lang="en-US" sz="1700">
                <a:solidFill>
                  <a:srgbClr val="000000"/>
                </a:solidFill>
                <a:latin typeface="Consolas" panose="020B0609020204030204" pitchFamily="49" charset="0"/>
              </a:rPr>
              <a:t>lightweight</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Italic</a:t>
            </a:r>
            <a:r>
              <a:rPr lang="en-US" sz="1700">
                <a:solidFill>
                  <a:srgbClr val="0000FF"/>
                </a:solidFill>
                <a:latin typeface="Consolas" panose="020B0609020204030204" pitchFamily="49" charset="0"/>
              </a:rPr>
              <a:t>&gt;</a:t>
            </a:r>
            <a:r>
              <a:rPr lang="en-US" sz="1700">
                <a:solidFill>
                  <a:srgbClr val="000000"/>
                </a:solidFill>
                <a:latin typeface="Consolas" panose="020B0609020204030204" pitchFamily="49" charset="0"/>
              </a:rPr>
              <a:t>, </a:t>
            </a:r>
          </a:p>
          <a:p>
            <a:r>
              <a:rPr lang="en-US" sz="1700">
                <a:solidFill>
                  <a:srgbClr val="000000"/>
                </a:solidFill>
                <a:latin typeface="Consolas" panose="020B0609020204030204" pitchFamily="49" charset="0"/>
              </a:rPr>
              <a:t>            and is geared specifically at integrating </a:t>
            </a: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Italic</a:t>
            </a:r>
            <a:r>
              <a:rPr lang="en-US" sz="1700">
                <a:solidFill>
                  <a:srgbClr val="0000FF"/>
                </a:solidFill>
                <a:latin typeface="Consolas" panose="020B0609020204030204" pitchFamily="49" charset="0"/>
              </a:rPr>
              <a:t>&gt;</a:t>
            </a:r>
            <a:r>
              <a:rPr lang="en-US" sz="1700">
                <a:solidFill>
                  <a:srgbClr val="000000"/>
                </a:solidFill>
                <a:latin typeface="Consolas" panose="020B0609020204030204" pitchFamily="49" charset="0"/>
              </a:rPr>
              <a:t>small</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Italic</a:t>
            </a:r>
            <a:r>
              <a:rPr lang="en-US" sz="1700">
                <a:solidFill>
                  <a:srgbClr val="0000FF"/>
                </a:solidFill>
                <a:latin typeface="Consolas" panose="020B0609020204030204" pitchFamily="49" charset="0"/>
              </a:rPr>
              <a:t>&gt;</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portions of flow content into a UI.</a:t>
            </a: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TextBlock</a:t>
            </a:r>
            <a:r>
              <a:rPr lang="en-US" sz="1700">
                <a:solidFill>
                  <a:srgbClr val="0000FF"/>
                </a:solidFill>
                <a:latin typeface="Consolas" panose="020B0609020204030204" pitchFamily="49" charset="0"/>
              </a:rPr>
              <a:t>&gt;</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Button</a:t>
            </a:r>
            <a:r>
              <a:rPr lang="en-US" sz="1700">
                <a:solidFill>
                  <a:srgbClr val="FF0000"/>
                </a:solidFill>
                <a:latin typeface="Consolas" panose="020B0609020204030204" pitchFamily="49" charset="0"/>
              </a:rPr>
              <a:t> Width</a:t>
            </a:r>
            <a:r>
              <a:rPr lang="en-US" sz="1700">
                <a:solidFill>
                  <a:srgbClr val="0000FF"/>
                </a:solidFill>
                <a:latin typeface="Consolas" panose="020B0609020204030204" pitchFamily="49" charset="0"/>
              </a:rPr>
              <a:t>="100"</a:t>
            </a:r>
            <a:r>
              <a:rPr lang="en-US" sz="1700">
                <a:solidFill>
                  <a:srgbClr val="FF0000"/>
                </a:solidFill>
                <a:latin typeface="Consolas" panose="020B0609020204030204" pitchFamily="49" charset="0"/>
              </a:rPr>
              <a:t> Margin</a:t>
            </a:r>
            <a:r>
              <a:rPr lang="en-US" sz="1700">
                <a:solidFill>
                  <a:srgbClr val="0000FF"/>
                </a:solidFill>
                <a:latin typeface="Consolas" panose="020B0609020204030204" pitchFamily="49" charset="0"/>
              </a:rPr>
              <a:t>="10"&gt;</a:t>
            </a:r>
            <a:r>
              <a:rPr lang="en-US" sz="1700">
                <a:solidFill>
                  <a:srgbClr val="000000"/>
                </a:solidFill>
                <a:latin typeface="Consolas" panose="020B0609020204030204" pitchFamily="49" charset="0"/>
              </a:rPr>
              <a:t>Click Me</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Button</a:t>
            </a:r>
            <a:r>
              <a:rPr lang="en-US" sz="1700">
                <a:solidFill>
                  <a:srgbClr val="0000FF"/>
                </a:solidFill>
                <a:latin typeface="Consolas" panose="020B0609020204030204" pitchFamily="49" charset="0"/>
              </a:rPr>
              <a:t>&gt;</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TextBlock</a:t>
            </a:r>
            <a:r>
              <a:rPr lang="en-US" sz="1700">
                <a:solidFill>
                  <a:srgbClr val="000000"/>
                </a:solidFill>
                <a:latin typeface="Consolas" panose="020B0609020204030204" pitchFamily="49" charset="0"/>
              </a:rPr>
              <a:t> </a:t>
            </a:r>
            <a:r>
              <a:rPr lang="en-US" sz="1700">
                <a:solidFill>
                  <a:srgbClr val="FF0000"/>
                </a:solidFill>
                <a:latin typeface="Consolas" panose="020B0609020204030204" pitchFamily="49" charset="0"/>
              </a:rPr>
              <a:t> Name</a:t>
            </a:r>
            <a:r>
              <a:rPr lang="en-US" sz="1700">
                <a:solidFill>
                  <a:srgbClr val="0000FF"/>
                </a:solidFill>
                <a:latin typeface="Consolas" panose="020B0609020204030204" pitchFamily="49" charset="0"/>
              </a:rPr>
              <a:t>="textBlock2"</a:t>
            </a:r>
            <a:r>
              <a:rPr lang="en-US" sz="1700">
                <a:solidFill>
                  <a:srgbClr val="FF0000"/>
                </a:solidFill>
                <a:latin typeface="Consolas" panose="020B0609020204030204" pitchFamily="49" charset="0"/>
              </a:rPr>
              <a:t> TextWrapping</a:t>
            </a:r>
            <a:r>
              <a:rPr lang="en-US" sz="1700">
                <a:solidFill>
                  <a:srgbClr val="0000FF"/>
                </a:solidFill>
                <a:latin typeface="Consolas" panose="020B0609020204030204" pitchFamily="49" charset="0"/>
              </a:rPr>
              <a:t>="Wrap"</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a:t>
            </a:r>
            <a:r>
              <a:rPr lang="en-US" sz="1700">
                <a:solidFill>
                  <a:srgbClr val="FF0000"/>
                </a:solidFill>
                <a:latin typeface="Consolas" panose="020B0609020204030204" pitchFamily="49" charset="0"/>
              </a:rPr>
              <a:t> Background</a:t>
            </a:r>
            <a:r>
              <a:rPr lang="en-US" sz="1700">
                <a:solidFill>
                  <a:srgbClr val="0000FF"/>
                </a:solidFill>
                <a:latin typeface="Consolas" panose="020B0609020204030204" pitchFamily="49" charset="0"/>
              </a:rPr>
              <a:t>="AntiqueWhite"</a:t>
            </a:r>
            <a:r>
              <a:rPr lang="en-US" sz="1700">
                <a:solidFill>
                  <a:srgbClr val="FF0000"/>
                </a:solidFill>
                <a:latin typeface="Consolas" panose="020B0609020204030204" pitchFamily="49" charset="0"/>
              </a:rPr>
              <a:t> TextAlignment</a:t>
            </a:r>
            <a:r>
              <a:rPr lang="en-US" sz="1700">
                <a:solidFill>
                  <a:srgbClr val="0000FF"/>
                </a:solidFill>
                <a:latin typeface="Consolas" panose="020B0609020204030204" pitchFamily="49" charset="0"/>
              </a:rPr>
              <a:t>="Center"&gt;</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By default, a TextBlock provides no UI </a:t>
            </a:r>
          </a:p>
          <a:p>
            <a:r>
              <a:rPr lang="en-US" sz="1700">
                <a:solidFill>
                  <a:srgbClr val="000000"/>
                </a:solidFill>
                <a:latin typeface="Consolas" panose="020B0609020204030204" pitchFamily="49" charset="0"/>
              </a:rPr>
              <a:t>            beyond simply displaying its contents.</a:t>
            </a: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TextBlock</a:t>
            </a:r>
            <a:r>
              <a:rPr lang="en-US" sz="1700">
                <a:solidFill>
                  <a:srgbClr val="0000FF"/>
                </a:solidFill>
                <a:latin typeface="Consolas" panose="020B0609020204030204" pitchFamily="49" charset="0"/>
              </a:rPr>
              <a:t>&gt;</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Button</a:t>
            </a:r>
            <a:r>
              <a:rPr lang="en-US" sz="1700">
                <a:solidFill>
                  <a:srgbClr val="FF0000"/>
                </a:solidFill>
                <a:latin typeface="Consolas" panose="020B0609020204030204" pitchFamily="49" charset="0"/>
              </a:rPr>
              <a:t> Width</a:t>
            </a:r>
            <a:r>
              <a:rPr lang="en-US" sz="1700">
                <a:solidFill>
                  <a:srgbClr val="0000FF"/>
                </a:solidFill>
                <a:latin typeface="Consolas" panose="020B0609020204030204" pitchFamily="49" charset="0"/>
              </a:rPr>
              <a:t>="100"</a:t>
            </a:r>
            <a:r>
              <a:rPr lang="en-US" sz="1700">
                <a:solidFill>
                  <a:srgbClr val="FF0000"/>
                </a:solidFill>
                <a:latin typeface="Consolas" panose="020B0609020204030204" pitchFamily="49" charset="0"/>
              </a:rPr>
              <a:t> Margin</a:t>
            </a:r>
            <a:r>
              <a:rPr lang="en-US" sz="1700">
                <a:solidFill>
                  <a:srgbClr val="0000FF"/>
                </a:solidFill>
                <a:latin typeface="Consolas" panose="020B0609020204030204" pitchFamily="49" charset="0"/>
              </a:rPr>
              <a:t>="10"&gt;</a:t>
            </a:r>
            <a:r>
              <a:rPr lang="en-US" sz="1700">
                <a:solidFill>
                  <a:srgbClr val="000000"/>
                </a:solidFill>
                <a:latin typeface="Consolas" panose="020B0609020204030204" pitchFamily="49" charset="0"/>
              </a:rPr>
              <a:t>Click Me</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Button</a:t>
            </a:r>
            <a:r>
              <a:rPr lang="en-US" sz="1700">
                <a:solidFill>
                  <a:srgbClr val="0000FF"/>
                </a:solidFill>
                <a:latin typeface="Consolas" panose="020B0609020204030204" pitchFamily="49" charset="0"/>
              </a:rPr>
              <a:t>&gt;</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StackPanel</a:t>
            </a:r>
            <a:r>
              <a:rPr lang="en-US" sz="1700">
                <a:solidFill>
                  <a:srgbClr val="0000FF"/>
                </a:solidFill>
                <a:latin typeface="Consolas" panose="020B0609020204030204" pitchFamily="49" charset="0"/>
              </a:rPr>
              <a:t>&gt;</a:t>
            </a:r>
            <a:endParaRPr lang="en-US" sz="1700">
              <a:solidFill>
                <a:srgbClr val="000000"/>
              </a:solidFill>
              <a:latin typeface="Consolas" panose="020B0609020204030204" pitchFamily="49" charset="0"/>
            </a:endParaRPr>
          </a:p>
          <a:p>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Grid</a:t>
            </a:r>
            <a:r>
              <a:rPr lang="en-US" sz="1700">
                <a:solidFill>
                  <a:srgbClr val="0000FF"/>
                </a:solidFill>
                <a:latin typeface="Consolas" panose="020B0609020204030204" pitchFamily="49" charset="0"/>
              </a:rPr>
              <a:t>&gt;</a:t>
            </a:r>
            <a:r>
              <a:rPr lang="en-US" sz="1700">
                <a:solidFill>
                  <a:srgbClr val="000000"/>
                </a:solidFill>
                <a:latin typeface="Consolas" panose="020B0609020204030204" pitchFamily="49" charset="0"/>
              </a:rPr>
              <a:t> </a:t>
            </a:r>
            <a:endParaRPr lang="en-US" sz="1700"/>
          </a:p>
        </p:txBody>
      </p:sp>
      <p:pic>
        <p:nvPicPr>
          <p:cNvPr id="7" name="Picture 6">
            <a:extLst>
              <a:ext uri="{FF2B5EF4-FFF2-40B4-BE49-F238E27FC236}">
                <a16:creationId xmlns:a16="http://schemas.microsoft.com/office/drawing/2014/main" id="{CE4F3F02-C419-4E9C-9436-29948FA1799F}"/>
              </a:ext>
            </a:extLst>
          </p:cNvPr>
          <p:cNvPicPr>
            <a:picLocks noChangeAspect="1"/>
          </p:cNvPicPr>
          <p:nvPr/>
        </p:nvPicPr>
        <p:blipFill>
          <a:blip r:embed="rId3"/>
          <a:stretch>
            <a:fillRect/>
          </a:stretch>
        </p:blipFill>
        <p:spPr>
          <a:xfrm>
            <a:off x="7532104" y="2377881"/>
            <a:ext cx="4655832" cy="3364997"/>
          </a:xfrm>
          <a:prstGeom prst="rect">
            <a:avLst/>
          </a:prstGeom>
        </p:spPr>
      </p:pic>
    </p:spTree>
    <p:extLst>
      <p:ext uri="{BB962C8B-B14F-4D97-AF65-F5344CB8AC3E}">
        <p14:creationId xmlns:p14="http://schemas.microsoft.com/office/powerpoint/2010/main" val="665535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29883" y="685676"/>
            <a:ext cx="4601263" cy="575433"/>
          </a:xfrm>
        </p:spPr>
        <p:txBody>
          <a:bodyPr>
            <a:noAutofit/>
          </a:bodyPr>
          <a:lstStyle/>
          <a:p>
            <a:r>
              <a:rPr lang="en-US" sz="4000" b="1"/>
              <a:t>WPF Architecture</a:t>
            </a:r>
            <a:endParaRPr lang="en-US" sz="4000" b="1" dirty="0"/>
          </a:p>
        </p:txBody>
      </p:sp>
      <p:pic>
        <p:nvPicPr>
          <p:cNvPr id="5" name="Picture 4">
            <a:extLst>
              <a:ext uri="{FF2B5EF4-FFF2-40B4-BE49-F238E27FC236}">
                <a16:creationId xmlns:a16="http://schemas.microsoft.com/office/drawing/2014/main" id="{5CBA1882-A5A9-4C33-98C1-D0394247ED50}"/>
              </a:ext>
            </a:extLst>
          </p:cNvPr>
          <p:cNvPicPr>
            <a:picLocks noChangeAspect="1"/>
          </p:cNvPicPr>
          <p:nvPr/>
        </p:nvPicPr>
        <p:blipFill>
          <a:blip r:embed="rId3"/>
          <a:stretch>
            <a:fillRect/>
          </a:stretch>
        </p:blipFill>
        <p:spPr>
          <a:xfrm>
            <a:off x="6566082" y="1070264"/>
            <a:ext cx="5546899" cy="5372100"/>
          </a:xfrm>
          <a:prstGeom prst="rect">
            <a:avLst/>
          </a:prstGeom>
        </p:spPr>
      </p:pic>
      <p:sp>
        <p:nvSpPr>
          <p:cNvPr id="10" name="TextBox 9">
            <a:extLst>
              <a:ext uri="{FF2B5EF4-FFF2-40B4-BE49-F238E27FC236}">
                <a16:creationId xmlns:a16="http://schemas.microsoft.com/office/drawing/2014/main" id="{FF54F4E9-25C5-4AFB-916E-FB72B21FFC5C}"/>
              </a:ext>
            </a:extLst>
          </p:cNvPr>
          <p:cNvSpPr txBox="1"/>
          <p:nvPr/>
        </p:nvSpPr>
        <p:spPr>
          <a:xfrm>
            <a:off x="-80145" y="1406486"/>
            <a:ext cx="6343624" cy="4739759"/>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Managed Layer: The layer is composed of three different services:</a:t>
            </a:r>
          </a:p>
          <a:p>
            <a:pPr marL="514350" indent="-230188" algn="just">
              <a:spcBef>
                <a:spcPts val="600"/>
              </a:spcBef>
              <a:spcAft>
                <a:spcPts val="600"/>
              </a:spcAft>
              <a:buClr>
                <a:srgbClr val="973735"/>
              </a:buClr>
              <a:buSzPct val="70000"/>
              <a:buFont typeface="Wingdings" panose="05000000000000000000" pitchFamily="2" charset="2"/>
              <a:buChar char="§"/>
              <a:defRPr/>
            </a:pPr>
            <a:r>
              <a:rPr lang="en-US" sz="2300" b="1"/>
              <a:t>PresentationFramework.dll</a:t>
            </a:r>
            <a:r>
              <a:rPr lang="en-US" sz="2300"/>
              <a:t>: This DLL provides the basic types to build a WPF application, such as windows, controls, shapes, media, documents, animation, data bindings, style and many more</a:t>
            </a:r>
          </a:p>
          <a:p>
            <a:pPr marL="514350" indent="-230188" algn="just">
              <a:spcBef>
                <a:spcPts val="600"/>
              </a:spcBef>
              <a:spcAft>
                <a:spcPts val="600"/>
              </a:spcAft>
              <a:buClr>
                <a:srgbClr val="973735"/>
              </a:buClr>
              <a:buSzPct val="70000"/>
              <a:buFont typeface="Wingdings" panose="05000000000000000000" pitchFamily="2" charset="2"/>
              <a:buChar char="§"/>
              <a:defRPr/>
            </a:pPr>
            <a:r>
              <a:rPr lang="en-US" sz="2300" b="1"/>
              <a:t>PresentationCore.dll</a:t>
            </a:r>
            <a:r>
              <a:rPr lang="en-US" sz="2300"/>
              <a:t>: This DLL provides basic types like UIElement and Visual. The UIElement defines the actions and element layout properties and provides classes to override them if required</a:t>
            </a:r>
          </a:p>
        </p:txBody>
      </p:sp>
      <p:sp>
        <p:nvSpPr>
          <p:cNvPr id="11" name="Rectangle 10">
            <a:extLst>
              <a:ext uri="{FF2B5EF4-FFF2-40B4-BE49-F238E27FC236}">
                <a16:creationId xmlns:a16="http://schemas.microsoft.com/office/drawing/2014/main" id="{860DAAC3-064D-4DFF-843B-B3489BE5005E}"/>
              </a:ext>
            </a:extLst>
          </p:cNvPr>
          <p:cNvSpPr/>
          <p:nvPr/>
        </p:nvSpPr>
        <p:spPr>
          <a:xfrm>
            <a:off x="7560527" y="1031928"/>
            <a:ext cx="3480701" cy="39162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420999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70</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Button</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533238"/>
            <a:ext cx="11566634" cy="492443"/>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b="0" i="0">
                <a:solidFill>
                  <a:srgbClr val="171717"/>
                </a:solidFill>
                <a:effectLst/>
                <a:latin typeface="+mj-lt"/>
              </a:rPr>
              <a:t>Represents a Windows button control, which reacts to the Click event</a:t>
            </a:r>
            <a:endParaRPr lang="en-US" sz="2600" dirty="0">
              <a:solidFill>
                <a:srgbClr val="111111"/>
              </a:solidFill>
              <a:latin typeface="+mj-lt"/>
            </a:endParaRPr>
          </a:p>
        </p:txBody>
      </p:sp>
      <p:sp>
        <p:nvSpPr>
          <p:cNvPr id="8" name="TextBox 7">
            <a:extLst>
              <a:ext uri="{FF2B5EF4-FFF2-40B4-BE49-F238E27FC236}">
                <a16:creationId xmlns:a16="http://schemas.microsoft.com/office/drawing/2014/main" id="{ED390CDF-E01F-4F3B-B6E3-40807D8417D9}"/>
              </a:ext>
            </a:extLst>
          </p:cNvPr>
          <p:cNvSpPr txBox="1"/>
          <p:nvPr/>
        </p:nvSpPr>
        <p:spPr>
          <a:xfrm>
            <a:off x="55755" y="2374992"/>
            <a:ext cx="7803065" cy="3970318"/>
          </a:xfrm>
          <a:prstGeom prst="rect">
            <a:avLst/>
          </a:prstGeom>
          <a:noFill/>
        </p:spPr>
        <p:txBody>
          <a:bodyPr wrap="square">
            <a:spAutoFit/>
          </a:bodyPr>
          <a:lstStyle/>
          <a:p>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Window</a:t>
            </a:r>
            <a:r>
              <a:rPr lang="en-US" sz="1800">
                <a:solidFill>
                  <a:srgbClr val="FF0000"/>
                </a:solidFill>
                <a:latin typeface="Consolas" panose="020B0609020204030204" pitchFamily="49" charset="0"/>
              </a:rPr>
              <a:t> x</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Class</a:t>
            </a:r>
            <a:r>
              <a:rPr lang="en-US" sz="1800">
                <a:solidFill>
                  <a:srgbClr val="0000FF"/>
                </a:solidFill>
                <a:latin typeface="Consolas" panose="020B0609020204030204" pitchFamily="49" charset="0"/>
              </a:rPr>
              <a:t>="DemoWPFControls.MainWindow"</a:t>
            </a:r>
          </a:p>
          <a:p>
            <a:r>
              <a:rPr lang="en-US">
                <a:solidFill>
                  <a:srgbClr val="0000FF"/>
                </a:solidFill>
                <a:latin typeface="Consolas" panose="020B0609020204030204" pitchFamily="49" charset="0"/>
              </a:rPr>
              <a:t>    //xmlns:…</a:t>
            </a:r>
            <a:endParaRPr lang="en-US" sz="1800">
              <a:solidFill>
                <a:srgbClr val="000000"/>
              </a:solidFill>
              <a:latin typeface="Consolas" panose="020B0609020204030204" pitchFamily="49" charset="0"/>
            </a:endParaRPr>
          </a:p>
          <a:p>
            <a:r>
              <a:rPr lang="en-US" sz="1800">
                <a:solidFill>
                  <a:srgbClr val="FF0000"/>
                </a:solidFill>
                <a:latin typeface="Consolas" panose="020B0609020204030204" pitchFamily="49" charset="0"/>
              </a:rPr>
              <a:t>    Title</a:t>
            </a:r>
            <a:r>
              <a:rPr lang="en-US" sz="1800">
                <a:solidFill>
                  <a:srgbClr val="0000FF"/>
                </a:solidFill>
                <a:latin typeface="Consolas" panose="020B0609020204030204" pitchFamily="49" charset="0"/>
              </a:rPr>
              <a:t>="MainWindow"</a:t>
            </a:r>
            <a:r>
              <a:rPr lang="en-US" sz="1800">
                <a:solidFill>
                  <a:srgbClr val="FF0000"/>
                </a:solidFill>
                <a:latin typeface="Consolas" panose="020B0609020204030204" pitchFamily="49" charset="0"/>
              </a:rPr>
              <a:t> Height</a:t>
            </a:r>
            <a:r>
              <a:rPr lang="en-US" sz="1800">
                <a:solidFill>
                  <a:srgbClr val="0000FF"/>
                </a:solidFill>
                <a:latin typeface="Consolas" panose="020B0609020204030204" pitchFamily="49" charset="0"/>
              </a:rPr>
              <a:t>="250"</a:t>
            </a:r>
            <a:r>
              <a:rPr lang="en-US" sz="1800">
                <a:solidFill>
                  <a:srgbClr val="FF0000"/>
                </a:solidFill>
                <a:latin typeface="Consolas" panose="020B0609020204030204" pitchFamily="49" charset="0"/>
              </a:rPr>
              <a:t> Width</a:t>
            </a:r>
            <a:r>
              <a:rPr lang="en-US" sz="1800">
                <a:solidFill>
                  <a:srgbClr val="0000FF"/>
                </a:solidFill>
                <a:latin typeface="Consolas" panose="020B0609020204030204" pitchFamily="49" charset="0"/>
              </a:rPr>
              <a:t>="350"&gt;</a:t>
            </a:r>
            <a:r>
              <a:rPr lang="en-US" sz="1800">
                <a:solidFill>
                  <a:srgbClr val="000000"/>
                </a:solidFill>
                <a:latin typeface="Consolas" panose="020B0609020204030204" pitchFamily="49" charset="0"/>
              </a:rPr>
              <a:t>    </a:t>
            </a: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Grid</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Button</a:t>
            </a:r>
            <a:r>
              <a:rPr lang="en-US" sz="1800">
                <a:solidFill>
                  <a:srgbClr val="FF0000"/>
                </a:solidFill>
                <a:latin typeface="Consolas" panose="020B0609020204030204" pitchFamily="49" charset="0"/>
              </a:rPr>
              <a:t> Margin</a:t>
            </a:r>
            <a:r>
              <a:rPr lang="en-US" sz="1800">
                <a:solidFill>
                  <a:srgbClr val="0000FF"/>
                </a:solidFill>
                <a:latin typeface="Consolas" panose="020B0609020204030204" pitchFamily="49" charset="0"/>
              </a:rPr>
              <a:t>="10"&gt;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Grid</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a:p>
            <a:r>
              <a:rPr lang="fr-FR" sz="1800">
                <a:solidFill>
                  <a:srgbClr val="000000"/>
                </a:solidFill>
                <a:latin typeface="Consolas" panose="020B0609020204030204" pitchFamily="49" charset="0"/>
              </a:rPr>
              <a:t>                </a:t>
            </a:r>
            <a:r>
              <a:rPr lang="fr-FR" sz="1800">
                <a:solidFill>
                  <a:srgbClr val="0000FF"/>
                </a:solidFill>
                <a:latin typeface="Consolas" panose="020B0609020204030204" pitchFamily="49" charset="0"/>
              </a:rPr>
              <a:t>&lt;</a:t>
            </a:r>
            <a:r>
              <a:rPr lang="fr-FR" sz="1800">
                <a:solidFill>
                  <a:srgbClr val="A31515"/>
                </a:solidFill>
                <a:latin typeface="Consolas" panose="020B0609020204030204" pitchFamily="49" charset="0"/>
              </a:rPr>
              <a:t>Polygon</a:t>
            </a:r>
            <a:r>
              <a:rPr lang="fr-FR" sz="1800">
                <a:solidFill>
                  <a:srgbClr val="FF0000"/>
                </a:solidFill>
                <a:latin typeface="Consolas" panose="020B0609020204030204" pitchFamily="49" charset="0"/>
              </a:rPr>
              <a:t> Points</a:t>
            </a:r>
            <a:r>
              <a:rPr lang="fr-FR" sz="1800">
                <a:solidFill>
                  <a:srgbClr val="0000FF"/>
                </a:solidFill>
                <a:latin typeface="Consolas" panose="020B0609020204030204" pitchFamily="49" charset="0"/>
              </a:rPr>
              <a:t>="100,25 125,0 200,25 125,50"</a:t>
            </a:r>
            <a:endParaRPr lang="fr-FR"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Fill</a:t>
            </a:r>
            <a:r>
              <a:rPr lang="en-US" sz="1800">
                <a:solidFill>
                  <a:srgbClr val="0000FF"/>
                </a:solidFill>
                <a:latin typeface="Consolas" panose="020B0609020204030204" pitchFamily="49" charset="0"/>
              </a:rPr>
              <a:t>="LightSteelBlue" /&gt;</a:t>
            </a:r>
            <a:endParaRPr lang="en-US" sz="1800">
              <a:solidFill>
                <a:srgbClr val="000000"/>
              </a:solidFill>
              <a:latin typeface="Consolas" panose="020B0609020204030204" pitchFamily="49" charset="0"/>
            </a:endParaRPr>
          </a:p>
          <a:p>
            <a:r>
              <a:rPr lang="fr-FR" sz="1800">
                <a:solidFill>
                  <a:srgbClr val="000000"/>
                </a:solidFill>
                <a:latin typeface="Consolas" panose="020B0609020204030204" pitchFamily="49" charset="0"/>
              </a:rPr>
              <a:t>                </a:t>
            </a:r>
            <a:r>
              <a:rPr lang="fr-FR" sz="1800">
                <a:solidFill>
                  <a:srgbClr val="0000FF"/>
                </a:solidFill>
                <a:latin typeface="Consolas" panose="020B0609020204030204" pitchFamily="49" charset="0"/>
              </a:rPr>
              <a:t>&lt;</a:t>
            </a:r>
            <a:r>
              <a:rPr lang="fr-FR" sz="1800">
                <a:solidFill>
                  <a:srgbClr val="A31515"/>
                </a:solidFill>
                <a:latin typeface="Consolas" panose="020B0609020204030204" pitchFamily="49" charset="0"/>
              </a:rPr>
              <a:t>Polygon</a:t>
            </a:r>
            <a:r>
              <a:rPr lang="fr-FR" sz="1800">
                <a:solidFill>
                  <a:srgbClr val="FF0000"/>
                </a:solidFill>
                <a:latin typeface="Consolas" panose="020B0609020204030204" pitchFamily="49" charset="0"/>
              </a:rPr>
              <a:t> Points</a:t>
            </a:r>
            <a:r>
              <a:rPr lang="fr-FR" sz="1800">
                <a:solidFill>
                  <a:srgbClr val="0000FF"/>
                </a:solidFill>
                <a:latin typeface="Consolas" panose="020B0609020204030204" pitchFamily="49" charset="0"/>
              </a:rPr>
              <a:t>="100,25 75,0 0,25 75,50"</a:t>
            </a:r>
            <a:endParaRPr lang="fr-FR"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Fill</a:t>
            </a:r>
            <a:r>
              <a:rPr lang="en-US" sz="1800">
                <a:solidFill>
                  <a:srgbClr val="0000FF"/>
                </a:solidFill>
                <a:latin typeface="Consolas" panose="020B0609020204030204" pitchFamily="49" charset="0"/>
              </a:rPr>
              <a:t>="White"/&gt;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Grid</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Button</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Grid</a:t>
            </a:r>
            <a:r>
              <a:rPr lang="en-US" sz="1800">
                <a:solidFill>
                  <a:srgbClr val="0000FF"/>
                </a:solidFill>
                <a:latin typeface="Consolas" panose="020B0609020204030204" pitchFamily="49" charset="0"/>
              </a:rPr>
              <a:t>&gt;</a:t>
            </a:r>
            <a:r>
              <a:rPr lang="en-US" sz="1800">
                <a:solidFill>
                  <a:srgbClr val="000000"/>
                </a:solidFill>
                <a:latin typeface="Consolas" panose="020B0609020204030204" pitchFamily="49" charset="0"/>
              </a:rPr>
              <a:t>    </a:t>
            </a:r>
          </a:p>
          <a:p>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Window</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p:txBody>
      </p:sp>
      <p:pic>
        <p:nvPicPr>
          <p:cNvPr id="10" name="Picture 9">
            <a:extLst>
              <a:ext uri="{FF2B5EF4-FFF2-40B4-BE49-F238E27FC236}">
                <a16:creationId xmlns:a16="http://schemas.microsoft.com/office/drawing/2014/main" id="{2F709272-10C5-48EC-9043-23AFA5211328}"/>
              </a:ext>
            </a:extLst>
          </p:cNvPr>
          <p:cNvPicPr>
            <a:picLocks noChangeAspect="1"/>
          </p:cNvPicPr>
          <p:nvPr/>
        </p:nvPicPr>
        <p:blipFill>
          <a:blip r:embed="rId3"/>
          <a:stretch>
            <a:fillRect/>
          </a:stretch>
        </p:blipFill>
        <p:spPr>
          <a:xfrm>
            <a:off x="8047885" y="2419637"/>
            <a:ext cx="4019550" cy="2905125"/>
          </a:xfrm>
          <a:prstGeom prst="rect">
            <a:avLst/>
          </a:prstGeom>
        </p:spPr>
      </p:pic>
    </p:spTree>
    <p:extLst>
      <p:ext uri="{BB962C8B-B14F-4D97-AF65-F5344CB8AC3E}">
        <p14:creationId xmlns:p14="http://schemas.microsoft.com/office/powerpoint/2010/main" val="188699153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71</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RadioButton</a:t>
            </a:r>
          </a:p>
        </p:txBody>
      </p:sp>
      <p:sp>
        <p:nvSpPr>
          <p:cNvPr id="7" name="TextBox 6">
            <a:extLst>
              <a:ext uri="{FF2B5EF4-FFF2-40B4-BE49-F238E27FC236}">
                <a16:creationId xmlns:a16="http://schemas.microsoft.com/office/drawing/2014/main" id="{D621DDF4-0615-4BDD-94A1-EEFDA3C470D6}"/>
              </a:ext>
            </a:extLst>
          </p:cNvPr>
          <p:cNvSpPr txBox="1"/>
          <p:nvPr/>
        </p:nvSpPr>
        <p:spPr>
          <a:xfrm>
            <a:off x="256476" y="1309556"/>
            <a:ext cx="10850138" cy="492443"/>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71717"/>
                </a:solidFill>
                <a:latin typeface="+mj-lt"/>
              </a:rPr>
              <a:t>Represents a button that can be selected, but not cleared, by a user </a:t>
            </a:r>
          </a:p>
        </p:txBody>
      </p:sp>
      <p:pic>
        <p:nvPicPr>
          <p:cNvPr id="11" name="Picture 10">
            <a:extLst>
              <a:ext uri="{FF2B5EF4-FFF2-40B4-BE49-F238E27FC236}">
                <a16:creationId xmlns:a16="http://schemas.microsoft.com/office/drawing/2014/main" id="{AD54B3C8-2874-47D1-BE09-6CEBEDBC4C37}"/>
              </a:ext>
            </a:extLst>
          </p:cNvPr>
          <p:cNvPicPr>
            <a:picLocks noChangeAspect="1"/>
          </p:cNvPicPr>
          <p:nvPr/>
        </p:nvPicPr>
        <p:blipFill>
          <a:blip r:embed="rId3"/>
          <a:stretch>
            <a:fillRect/>
          </a:stretch>
        </p:blipFill>
        <p:spPr>
          <a:xfrm>
            <a:off x="649325" y="1816115"/>
            <a:ext cx="5316814" cy="4654073"/>
          </a:xfrm>
          <a:prstGeom prst="rect">
            <a:avLst/>
          </a:prstGeom>
        </p:spPr>
      </p:pic>
      <p:pic>
        <p:nvPicPr>
          <p:cNvPr id="13" name="Picture 12">
            <a:extLst>
              <a:ext uri="{FF2B5EF4-FFF2-40B4-BE49-F238E27FC236}">
                <a16:creationId xmlns:a16="http://schemas.microsoft.com/office/drawing/2014/main" id="{B852672D-F03E-4808-B0A0-8BC2F64FDE56}"/>
              </a:ext>
            </a:extLst>
          </p:cNvPr>
          <p:cNvPicPr>
            <a:picLocks noChangeAspect="1"/>
          </p:cNvPicPr>
          <p:nvPr/>
        </p:nvPicPr>
        <p:blipFill>
          <a:blip r:embed="rId4"/>
          <a:stretch>
            <a:fillRect/>
          </a:stretch>
        </p:blipFill>
        <p:spPr>
          <a:xfrm>
            <a:off x="6885182" y="2158442"/>
            <a:ext cx="5180438" cy="2541115"/>
          </a:xfrm>
          <a:prstGeom prst="rect">
            <a:avLst/>
          </a:prstGeom>
        </p:spPr>
      </p:pic>
    </p:spTree>
    <p:extLst>
      <p:ext uri="{BB962C8B-B14F-4D97-AF65-F5344CB8AC3E}">
        <p14:creationId xmlns:p14="http://schemas.microsoft.com/office/powerpoint/2010/main" val="68845904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003BF74-FA64-49FA-BF03-F2A089B31A51}"/>
              </a:ext>
            </a:extLst>
          </p:cNvPr>
          <p:cNvSpPr>
            <a:spLocks noGrp="1"/>
          </p:cNvSpPr>
          <p:nvPr>
            <p:ph type="sldNum" sz="quarter" idx="12"/>
          </p:nvPr>
        </p:nvSpPr>
        <p:spPr/>
        <p:txBody>
          <a:bodyPr/>
          <a:lstStyle/>
          <a:p>
            <a:fld id="{CC0149FD-98BB-4821-915B-09C9BFE4B727}" type="slidenum">
              <a:rPr lang="en-US" smtClean="0"/>
              <a:pPr/>
              <a:t>72</a:t>
            </a:fld>
            <a:endParaRPr lang="en-US" dirty="0"/>
          </a:p>
        </p:txBody>
      </p:sp>
      <p:sp>
        <p:nvSpPr>
          <p:cNvPr id="6" name="Title 1">
            <a:extLst>
              <a:ext uri="{FF2B5EF4-FFF2-40B4-BE49-F238E27FC236}">
                <a16:creationId xmlns:a16="http://schemas.microsoft.com/office/drawing/2014/main" id="{B86F1DAF-DB44-4AF7-B232-9EC429C9C5BE}"/>
              </a:ext>
            </a:extLst>
          </p:cNvPr>
          <p:cNvSpPr>
            <a:spLocks noGrp="1"/>
          </p:cNvSpPr>
          <p:nvPr>
            <p:ph type="title"/>
          </p:nvPr>
        </p:nvSpPr>
        <p:spPr>
          <a:xfrm>
            <a:off x="396764" y="720006"/>
            <a:ext cx="11154104" cy="575433"/>
          </a:xfrm>
        </p:spPr>
        <p:txBody>
          <a:bodyPr>
            <a:noAutofit/>
          </a:bodyPr>
          <a:lstStyle/>
          <a:p>
            <a:r>
              <a:rPr lang="en-US" sz="4000" b="1"/>
              <a:t>ListBox</a:t>
            </a:r>
          </a:p>
        </p:txBody>
      </p:sp>
      <p:sp>
        <p:nvSpPr>
          <p:cNvPr id="8" name="TextBox 7">
            <a:extLst>
              <a:ext uri="{FF2B5EF4-FFF2-40B4-BE49-F238E27FC236}">
                <a16:creationId xmlns:a16="http://schemas.microsoft.com/office/drawing/2014/main" id="{CCDC6A57-73D7-4A62-9EAA-669A21D1F12D}"/>
              </a:ext>
            </a:extLst>
          </p:cNvPr>
          <p:cNvSpPr txBox="1"/>
          <p:nvPr/>
        </p:nvSpPr>
        <p:spPr>
          <a:xfrm>
            <a:off x="-42746" y="1383389"/>
            <a:ext cx="5584902" cy="492443"/>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71717"/>
                </a:solidFill>
                <a:latin typeface="+mj-lt"/>
              </a:rPr>
              <a:t>Contains a list of selectable items</a:t>
            </a:r>
          </a:p>
        </p:txBody>
      </p:sp>
      <p:grpSp>
        <p:nvGrpSpPr>
          <p:cNvPr id="12" name="Group 11">
            <a:extLst>
              <a:ext uri="{FF2B5EF4-FFF2-40B4-BE49-F238E27FC236}">
                <a16:creationId xmlns:a16="http://schemas.microsoft.com/office/drawing/2014/main" id="{37E43113-C90C-4933-986E-1B0C7CDEBDA4}"/>
              </a:ext>
            </a:extLst>
          </p:cNvPr>
          <p:cNvGrpSpPr/>
          <p:nvPr/>
        </p:nvGrpSpPr>
        <p:grpSpPr>
          <a:xfrm>
            <a:off x="88940" y="1875832"/>
            <a:ext cx="6984919" cy="4187980"/>
            <a:chOff x="88940" y="1950014"/>
            <a:chExt cx="6984919" cy="4187980"/>
          </a:xfrm>
        </p:grpSpPr>
        <p:pic>
          <p:nvPicPr>
            <p:cNvPr id="10" name="Picture 9">
              <a:extLst>
                <a:ext uri="{FF2B5EF4-FFF2-40B4-BE49-F238E27FC236}">
                  <a16:creationId xmlns:a16="http://schemas.microsoft.com/office/drawing/2014/main" id="{9428A43A-EFED-4B66-85B2-DCA94652D23A}"/>
                </a:ext>
              </a:extLst>
            </p:cNvPr>
            <p:cNvPicPr>
              <a:picLocks noChangeAspect="1"/>
            </p:cNvPicPr>
            <p:nvPr/>
          </p:nvPicPr>
          <p:blipFill>
            <a:blip r:embed="rId2"/>
            <a:stretch>
              <a:fillRect/>
            </a:stretch>
          </p:blipFill>
          <p:spPr>
            <a:xfrm>
              <a:off x="88940" y="1950014"/>
              <a:ext cx="6984919" cy="4187980"/>
            </a:xfrm>
            <a:prstGeom prst="rect">
              <a:avLst/>
            </a:prstGeom>
          </p:spPr>
        </p:pic>
        <p:sp>
          <p:nvSpPr>
            <p:cNvPr id="11" name="Rectangle 10">
              <a:extLst>
                <a:ext uri="{FF2B5EF4-FFF2-40B4-BE49-F238E27FC236}">
                  <a16:creationId xmlns:a16="http://schemas.microsoft.com/office/drawing/2014/main" id="{9387C47F-3171-4746-9CFB-5B776CA0ECFD}"/>
                </a:ext>
              </a:extLst>
            </p:cNvPr>
            <p:cNvSpPr/>
            <p:nvPr/>
          </p:nvSpPr>
          <p:spPr>
            <a:xfrm>
              <a:off x="3366402" y="5150915"/>
              <a:ext cx="2432232" cy="22397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Picture 17">
            <a:extLst>
              <a:ext uri="{FF2B5EF4-FFF2-40B4-BE49-F238E27FC236}">
                <a16:creationId xmlns:a16="http://schemas.microsoft.com/office/drawing/2014/main" id="{B871AF49-C67B-4C99-A188-25ED476DAA69}"/>
              </a:ext>
            </a:extLst>
          </p:cNvPr>
          <p:cNvPicPr>
            <a:picLocks noChangeAspect="1"/>
          </p:cNvPicPr>
          <p:nvPr/>
        </p:nvPicPr>
        <p:blipFill>
          <a:blip r:embed="rId3"/>
          <a:stretch>
            <a:fillRect/>
          </a:stretch>
        </p:blipFill>
        <p:spPr>
          <a:xfrm>
            <a:off x="7909296" y="4153009"/>
            <a:ext cx="4011358" cy="2295393"/>
          </a:xfrm>
          <a:prstGeom prst="rect">
            <a:avLst/>
          </a:prstGeom>
        </p:spPr>
      </p:pic>
      <p:grpSp>
        <p:nvGrpSpPr>
          <p:cNvPr id="20" name="Group 19">
            <a:extLst>
              <a:ext uri="{FF2B5EF4-FFF2-40B4-BE49-F238E27FC236}">
                <a16:creationId xmlns:a16="http://schemas.microsoft.com/office/drawing/2014/main" id="{856FEC91-9B34-4550-9C37-CB96B445485D}"/>
              </a:ext>
            </a:extLst>
          </p:cNvPr>
          <p:cNvGrpSpPr/>
          <p:nvPr/>
        </p:nvGrpSpPr>
        <p:grpSpPr>
          <a:xfrm>
            <a:off x="5973816" y="1417742"/>
            <a:ext cx="6172421" cy="2763969"/>
            <a:chOff x="5973816" y="1607309"/>
            <a:chExt cx="6172421" cy="2763969"/>
          </a:xfrm>
        </p:grpSpPr>
        <p:pic>
          <p:nvPicPr>
            <p:cNvPr id="16" name="Picture 15">
              <a:extLst>
                <a:ext uri="{FF2B5EF4-FFF2-40B4-BE49-F238E27FC236}">
                  <a16:creationId xmlns:a16="http://schemas.microsoft.com/office/drawing/2014/main" id="{D749F5B5-7643-4CAA-B24C-7FCD7E066258}"/>
                </a:ext>
              </a:extLst>
            </p:cNvPr>
            <p:cNvPicPr>
              <a:picLocks noChangeAspect="1"/>
            </p:cNvPicPr>
            <p:nvPr/>
          </p:nvPicPr>
          <p:blipFill>
            <a:blip r:embed="rId4"/>
            <a:stretch>
              <a:fillRect/>
            </a:stretch>
          </p:blipFill>
          <p:spPr>
            <a:xfrm>
              <a:off x="5973816" y="1607309"/>
              <a:ext cx="6172421" cy="2763969"/>
            </a:xfrm>
            <a:prstGeom prst="rect">
              <a:avLst/>
            </a:prstGeom>
          </p:spPr>
        </p:pic>
        <p:sp>
          <p:nvSpPr>
            <p:cNvPr id="19" name="Rectangle 18">
              <a:extLst>
                <a:ext uri="{FF2B5EF4-FFF2-40B4-BE49-F238E27FC236}">
                  <a16:creationId xmlns:a16="http://schemas.microsoft.com/office/drawing/2014/main" id="{8DF03B22-677B-4AF6-A1CA-75FE9A3C877B}"/>
                </a:ext>
              </a:extLst>
            </p:cNvPr>
            <p:cNvSpPr/>
            <p:nvPr/>
          </p:nvSpPr>
          <p:spPr>
            <a:xfrm>
              <a:off x="6253828" y="1988276"/>
              <a:ext cx="5666826" cy="213767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7006868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003BF74-FA64-49FA-BF03-F2A089B31A51}"/>
              </a:ext>
            </a:extLst>
          </p:cNvPr>
          <p:cNvSpPr>
            <a:spLocks noGrp="1"/>
          </p:cNvSpPr>
          <p:nvPr>
            <p:ph type="sldNum" sz="quarter" idx="12"/>
          </p:nvPr>
        </p:nvSpPr>
        <p:spPr/>
        <p:txBody>
          <a:bodyPr/>
          <a:lstStyle/>
          <a:p>
            <a:fld id="{CC0149FD-98BB-4821-915B-09C9BFE4B727}" type="slidenum">
              <a:rPr lang="en-US" smtClean="0"/>
              <a:pPr/>
              <a:t>73</a:t>
            </a:fld>
            <a:endParaRPr lang="en-US" dirty="0"/>
          </a:p>
        </p:txBody>
      </p:sp>
      <p:sp>
        <p:nvSpPr>
          <p:cNvPr id="6" name="Title 1">
            <a:extLst>
              <a:ext uri="{FF2B5EF4-FFF2-40B4-BE49-F238E27FC236}">
                <a16:creationId xmlns:a16="http://schemas.microsoft.com/office/drawing/2014/main" id="{B86F1DAF-DB44-4AF7-B232-9EC429C9C5BE}"/>
              </a:ext>
            </a:extLst>
          </p:cNvPr>
          <p:cNvSpPr>
            <a:spLocks noGrp="1"/>
          </p:cNvSpPr>
          <p:nvPr>
            <p:ph type="title"/>
          </p:nvPr>
        </p:nvSpPr>
        <p:spPr>
          <a:xfrm>
            <a:off x="396764" y="720006"/>
            <a:ext cx="11154104" cy="575433"/>
          </a:xfrm>
        </p:spPr>
        <p:txBody>
          <a:bodyPr>
            <a:noAutofit/>
          </a:bodyPr>
          <a:lstStyle/>
          <a:p>
            <a:r>
              <a:rPr lang="en-US" sz="4000" b="1"/>
              <a:t>ComboBox</a:t>
            </a:r>
          </a:p>
        </p:txBody>
      </p:sp>
      <p:sp>
        <p:nvSpPr>
          <p:cNvPr id="8" name="TextBox 7">
            <a:extLst>
              <a:ext uri="{FF2B5EF4-FFF2-40B4-BE49-F238E27FC236}">
                <a16:creationId xmlns:a16="http://schemas.microsoft.com/office/drawing/2014/main" id="{CCDC6A57-73D7-4A62-9EAA-669A21D1F12D}"/>
              </a:ext>
            </a:extLst>
          </p:cNvPr>
          <p:cNvSpPr txBox="1"/>
          <p:nvPr/>
        </p:nvSpPr>
        <p:spPr>
          <a:xfrm>
            <a:off x="-42746" y="1383389"/>
            <a:ext cx="12097214" cy="800219"/>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300">
                <a:solidFill>
                  <a:srgbClr val="171717"/>
                </a:solidFill>
                <a:latin typeface="+mj-lt"/>
              </a:rPr>
              <a:t>Represents a selection control with a drop-down list that can be shown or hidden by clicking the arrow on the control</a:t>
            </a:r>
          </a:p>
        </p:txBody>
      </p:sp>
      <p:grpSp>
        <p:nvGrpSpPr>
          <p:cNvPr id="22" name="Group 21">
            <a:extLst>
              <a:ext uri="{FF2B5EF4-FFF2-40B4-BE49-F238E27FC236}">
                <a16:creationId xmlns:a16="http://schemas.microsoft.com/office/drawing/2014/main" id="{88DE92E6-600D-4C59-80A3-DFC3A453CE0F}"/>
              </a:ext>
            </a:extLst>
          </p:cNvPr>
          <p:cNvGrpSpPr/>
          <p:nvPr/>
        </p:nvGrpSpPr>
        <p:grpSpPr>
          <a:xfrm>
            <a:off x="0" y="2142609"/>
            <a:ext cx="7329625" cy="4293485"/>
            <a:chOff x="0" y="2142609"/>
            <a:chExt cx="7329625" cy="4293485"/>
          </a:xfrm>
        </p:grpSpPr>
        <p:pic>
          <p:nvPicPr>
            <p:cNvPr id="9" name="Picture 8">
              <a:extLst>
                <a:ext uri="{FF2B5EF4-FFF2-40B4-BE49-F238E27FC236}">
                  <a16:creationId xmlns:a16="http://schemas.microsoft.com/office/drawing/2014/main" id="{5B04DE62-2687-4E1D-930A-C72DEAF53D02}"/>
                </a:ext>
              </a:extLst>
            </p:cNvPr>
            <p:cNvPicPr>
              <a:picLocks noChangeAspect="1"/>
            </p:cNvPicPr>
            <p:nvPr/>
          </p:nvPicPr>
          <p:blipFill>
            <a:blip r:embed="rId2"/>
            <a:stretch>
              <a:fillRect/>
            </a:stretch>
          </p:blipFill>
          <p:spPr>
            <a:xfrm>
              <a:off x="0" y="2142609"/>
              <a:ext cx="7329625" cy="4293485"/>
            </a:xfrm>
            <a:prstGeom prst="rect">
              <a:avLst/>
            </a:prstGeom>
          </p:spPr>
        </p:pic>
        <p:sp>
          <p:nvSpPr>
            <p:cNvPr id="21" name="Rectangle 20">
              <a:extLst>
                <a:ext uri="{FF2B5EF4-FFF2-40B4-BE49-F238E27FC236}">
                  <a16:creationId xmlns:a16="http://schemas.microsoft.com/office/drawing/2014/main" id="{C7E77F71-F0F2-4BA6-9631-52926BEE80CC}"/>
                </a:ext>
              </a:extLst>
            </p:cNvPr>
            <p:cNvSpPr/>
            <p:nvPr/>
          </p:nvSpPr>
          <p:spPr>
            <a:xfrm>
              <a:off x="1359181" y="2634615"/>
              <a:ext cx="4316789" cy="24239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3" name="Picture 22">
            <a:extLst>
              <a:ext uri="{FF2B5EF4-FFF2-40B4-BE49-F238E27FC236}">
                <a16:creationId xmlns:a16="http://schemas.microsoft.com/office/drawing/2014/main" id="{C767129C-08AF-416E-A8C9-6278223C160F}"/>
              </a:ext>
            </a:extLst>
          </p:cNvPr>
          <p:cNvPicPr>
            <a:picLocks noChangeAspect="1"/>
          </p:cNvPicPr>
          <p:nvPr/>
        </p:nvPicPr>
        <p:blipFill>
          <a:blip r:embed="rId3"/>
          <a:stretch>
            <a:fillRect/>
          </a:stretch>
        </p:blipFill>
        <p:spPr>
          <a:xfrm>
            <a:off x="7207046" y="1856799"/>
            <a:ext cx="4984954" cy="2611722"/>
          </a:xfrm>
          <a:prstGeom prst="rect">
            <a:avLst/>
          </a:prstGeom>
        </p:spPr>
      </p:pic>
      <p:pic>
        <p:nvPicPr>
          <p:cNvPr id="25" name="Picture 24">
            <a:extLst>
              <a:ext uri="{FF2B5EF4-FFF2-40B4-BE49-F238E27FC236}">
                <a16:creationId xmlns:a16="http://schemas.microsoft.com/office/drawing/2014/main" id="{1547A0BA-E828-461A-8A85-974E5F53B9C0}"/>
              </a:ext>
            </a:extLst>
          </p:cNvPr>
          <p:cNvPicPr>
            <a:picLocks noChangeAspect="1"/>
          </p:cNvPicPr>
          <p:nvPr/>
        </p:nvPicPr>
        <p:blipFill>
          <a:blip r:embed="rId4"/>
          <a:stretch>
            <a:fillRect/>
          </a:stretch>
        </p:blipFill>
        <p:spPr>
          <a:xfrm>
            <a:off x="7329625" y="4574498"/>
            <a:ext cx="4724843" cy="1800225"/>
          </a:xfrm>
          <a:prstGeom prst="rect">
            <a:avLst/>
          </a:prstGeom>
        </p:spPr>
      </p:pic>
    </p:spTree>
    <p:extLst>
      <p:ext uri="{BB962C8B-B14F-4D97-AF65-F5344CB8AC3E}">
        <p14:creationId xmlns:p14="http://schemas.microsoft.com/office/powerpoint/2010/main" val="427804933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003BF74-FA64-49FA-BF03-F2A089B31A51}"/>
              </a:ext>
            </a:extLst>
          </p:cNvPr>
          <p:cNvSpPr>
            <a:spLocks noGrp="1"/>
          </p:cNvSpPr>
          <p:nvPr>
            <p:ph type="sldNum" sz="quarter" idx="12"/>
          </p:nvPr>
        </p:nvSpPr>
        <p:spPr/>
        <p:txBody>
          <a:bodyPr/>
          <a:lstStyle/>
          <a:p>
            <a:fld id="{CC0149FD-98BB-4821-915B-09C9BFE4B727}" type="slidenum">
              <a:rPr lang="en-US" smtClean="0"/>
              <a:pPr/>
              <a:t>74</a:t>
            </a:fld>
            <a:endParaRPr lang="en-US" dirty="0"/>
          </a:p>
        </p:txBody>
      </p:sp>
      <p:sp>
        <p:nvSpPr>
          <p:cNvPr id="6" name="Title 1">
            <a:extLst>
              <a:ext uri="{FF2B5EF4-FFF2-40B4-BE49-F238E27FC236}">
                <a16:creationId xmlns:a16="http://schemas.microsoft.com/office/drawing/2014/main" id="{B86F1DAF-DB44-4AF7-B232-9EC429C9C5BE}"/>
              </a:ext>
            </a:extLst>
          </p:cNvPr>
          <p:cNvSpPr>
            <a:spLocks noGrp="1"/>
          </p:cNvSpPr>
          <p:nvPr>
            <p:ph type="title"/>
          </p:nvPr>
        </p:nvSpPr>
        <p:spPr>
          <a:xfrm>
            <a:off x="396764" y="720006"/>
            <a:ext cx="11154104" cy="575433"/>
          </a:xfrm>
        </p:spPr>
        <p:txBody>
          <a:bodyPr>
            <a:noAutofit/>
          </a:bodyPr>
          <a:lstStyle/>
          <a:p>
            <a:r>
              <a:rPr lang="en-US" sz="4000" b="1"/>
              <a:t>DataGrid</a:t>
            </a:r>
          </a:p>
        </p:txBody>
      </p:sp>
      <p:sp>
        <p:nvSpPr>
          <p:cNvPr id="8" name="TextBox 7">
            <a:extLst>
              <a:ext uri="{FF2B5EF4-FFF2-40B4-BE49-F238E27FC236}">
                <a16:creationId xmlns:a16="http://schemas.microsoft.com/office/drawing/2014/main" id="{CCDC6A57-73D7-4A62-9EAA-669A21D1F12D}"/>
              </a:ext>
            </a:extLst>
          </p:cNvPr>
          <p:cNvSpPr txBox="1"/>
          <p:nvPr/>
        </p:nvSpPr>
        <p:spPr>
          <a:xfrm>
            <a:off x="-74791" y="1413234"/>
            <a:ext cx="8760851" cy="446276"/>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300">
                <a:solidFill>
                  <a:srgbClr val="171717"/>
                </a:solidFill>
                <a:latin typeface="+mj-lt"/>
              </a:rPr>
              <a:t>Represents a control that displays data in a customizable grid</a:t>
            </a:r>
          </a:p>
        </p:txBody>
      </p:sp>
      <p:pic>
        <p:nvPicPr>
          <p:cNvPr id="3" name="Picture 2">
            <a:extLst>
              <a:ext uri="{FF2B5EF4-FFF2-40B4-BE49-F238E27FC236}">
                <a16:creationId xmlns:a16="http://schemas.microsoft.com/office/drawing/2014/main" id="{F3F9560B-3DFB-4941-AB44-0E4C83FCC83A}"/>
              </a:ext>
            </a:extLst>
          </p:cNvPr>
          <p:cNvPicPr>
            <a:picLocks noChangeAspect="1"/>
          </p:cNvPicPr>
          <p:nvPr/>
        </p:nvPicPr>
        <p:blipFill>
          <a:blip r:embed="rId2"/>
          <a:stretch>
            <a:fillRect/>
          </a:stretch>
        </p:blipFill>
        <p:spPr>
          <a:xfrm>
            <a:off x="884664" y="4739752"/>
            <a:ext cx="4027700" cy="1698165"/>
          </a:xfrm>
          <a:prstGeom prst="rect">
            <a:avLst/>
          </a:prstGeom>
        </p:spPr>
      </p:pic>
      <p:pic>
        <p:nvPicPr>
          <p:cNvPr id="10" name="Picture 9">
            <a:extLst>
              <a:ext uri="{FF2B5EF4-FFF2-40B4-BE49-F238E27FC236}">
                <a16:creationId xmlns:a16="http://schemas.microsoft.com/office/drawing/2014/main" id="{74ED02BF-8BE4-46C6-BD9B-443AF7BCCE0D}"/>
              </a:ext>
            </a:extLst>
          </p:cNvPr>
          <p:cNvPicPr>
            <a:picLocks noChangeAspect="1"/>
          </p:cNvPicPr>
          <p:nvPr/>
        </p:nvPicPr>
        <p:blipFill>
          <a:blip r:embed="rId3"/>
          <a:stretch>
            <a:fillRect/>
          </a:stretch>
        </p:blipFill>
        <p:spPr>
          <a:xfrm>
            <a:off x="31849" y="1902292"/>
            <a:ext cx="5699877" cy="2794677"/>
          </a:xfrm>
          <a:prstGeom prst="rect">
            <a:avLst/>
          </a:prstGeom>
        </p:spPr>
      </p:pic>
      <p:pic>
        <p:nvPicPr>
          <p:cNvPr id="12" name="Picture 11">
            <a:extLst>
              <a:ext uri="{FF2B5EF4-FFF2-40B4-BE49-F238E27FC236}">
                <a16:creationId xmlns:a16="http://schemas.microsoft.com/office/drawing/2014/main" id="{022339F8-64F6-4F6C-BC77-69ABCD5557EE}"/>
              </a:ext>
            </a:extLst>
          </p:cNvPr>
          <p:cNvPicPr>
            <a:picLocks noChangeAspect="1"/>
          </p:cNvPicPr>
          <p:nvPr/>
        </p:nvPicPr>
        <p:blipFill>
          <a:blip r:embed="rId4"/>
          <a:stretch>
            <a:fillRect/>
          </a:stretch>
        </p:blipFill>
        <p:spPr>
          <a:xfrm>
            <a:off x="5731727" y="1902291"/>
            <a:ext cx="6409202" cy="4535626"/>
          </a:xfrm>
          <a:prstGeom prst="rect">
            <a:avLst/>
          </a:prstGeom>
        </p:spPr>
      </p:pic>
      <p:sp>
        <p:nvSpPr>
          <p:cNvPr id="9" name="Rectangle 8">
            <a:extLst>
              <a:ext uri="{FF2B5EF4-FFF2-40B4-BE49-F238E27FC236}">
                <a16:creationId xmlns:a16="http://schemas.microsoft.com/office/drawing/2014/main" id="{49F66BD1-86EF-4E3F-885A-5B3B06C6B743}"/>
              </a:ext>
            </a:extLst>
          </p:cNvPr>
          <p:cNvSpPr/>
          <p:nvPr/>
        </p:nvSpPr>
        <p:spPr>
          <a:xfrm>
            <a:off x="2808840" y="2734976"/>
            <a:ext cx="2711012" cy="26470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A02ADE-64D5-40BD-B3FD-8D6B9DF1BA06}"/>
              </a:ext>
            </a:extLst>
          </p:cNvPr>
          <p:cNvSpPr/>
          <p:nvPr/>
        </p:nvSpPr>
        <p:spPr>
          <a:xfrm>
            <a:off x="2797689" y="3296649"/>
            <a:ext cx="2599500" cy="26470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5422A69-8AAC-494D-B6A2-3129F502F059}"/>
              </a:ext>
            </a:extLst>
          </p:cNvPr>
          <p:cNvSpPr/>
          <p:nvPr/>
        </p:nvSpPr>
        <p:spPr>
          <a:xfrm>
            <a:off x="2764236" y="3847171"/>
            <a:ext cx="2599500" cy="26470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776463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75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7632114" cy="575433"/>
          </a:xfrm>
        </p:spPr>
        <p:txBody>
          <a:bodyPr>
            <a:noAutofit/>
          </a:bodyPr>
          <a:lstStyle/>
          <a:p>
            <a:r>
              <a:rPr lang="en-US" sz="4000" b="1"/>
              <a:t>Understanding Data Binding</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3053" y="1381935"/>
            <a:ext cx="12255053" cy="5278368"/>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Data binding is the process that establishes a connection between the app UI and the data it displays. If the binding has the correct settings and the data provides the proper notifications, when the data changes its value, the elements that are bound to the data reflect changes automatically</a:t>
            </a:r>
          </a:p>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Data binding can also mean that if an outer representation of the data in an element changes, then the underlying data can be automatically updated to reflect the change. </a:t>
            </a:r>
          </a:p>
          <a:p>
            <a:pPr marL="514350" indent="-230188">
              <a:lnSpc>
                <a:spcPct val="90000"/>
              </a:lnSpc>
              <a:spcBef>
                <a:spcPts val="1000"/>
              </a:spcBef>
              <a:spcAft>
                <a:spcPts val="300"/>
              </a:spcAft>
              <a:buClr>
                <a:srgbClr val="973735"/>
              </a:buClr>
              <a:buSzPct val="70000"/>
              <a:buFont typeface="Wingdings" panose="05000000000000000000" pitchFamily="2" charset="2"/>
              <a:buChar char="§"/>
              <a:tabLst>
                <a:tab pos="241300" algn="l"/>
              </a:tabLst>
              <a:defRPr/>
            </a:pPr>
            <a:r>
              <a:rPr lang="en-US" sz="2300"/>
              <a:t>For example: if the user edits the value in a TextBox element, the underlying data value is automatically updated to reflect that change</a:t>
            </a:r>
          </a:p>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A typical use of data binding is to place server or local configuration data into forms or other UI controls. In WPF, this concept is expanded to include binding a broad range of properties to a variety of data sources</a:t>
            </a:r>
            <a:endParaRPr lang="en-US" sz="2600" dirty="0">
              <a:solidFill>
                <a:srgbClr val="111111"/>
              </a:solidFill>
              <a:latin typeface="+mj-lt"/>
            </a:endParaRPr>
          </a:p>
        </p:txBody>
      </p:sp>
    </p:spTree>
    <p:extLst>
      <p:ext uri="{BB962C8B-B14F-4D97-AF65-F5344CB8AC3E}">
        <p14:creationId xmlns:p14="http://schemas.microsoft.com/office/powerpoint/2010/main" val="300245971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76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7632114" cy="575433"/>
          </a:xfrm>
        </p:spPr>
        <p:txBody>
          <a:bodyPr>
            <a:noAutofit/>
          </a:bodyPr>
          <a:lstStyle/>
          <a:p>
            <a:r>
              <a:rPr lang="en-US" sz="4000" b="1"/>
              <a:t>Understanding Data Binding</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3052" y="1404237"/>
            <a:ext cx="7456312" cy="492443"/>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Typically, each binding has four components:</a:t>
            </a:r>
          </a:p>
        </p:txBody>
      </p:sp>
      <p:sp>
        <p:nvSpPr>
          <p:cNvPr id="10" name="TextBox 9">
            <a:extLst>
              <a:ext uri="{FF2B5EF4-FFF2-40B4-BE49-F238E27FC236}">
                <a16:creationId xmlns:a16="http://schemas.microsoft.com/office/drawing/2014/main" id="{99D78966-969A-45FE-849C-656823655CAD}"/>
              </a:ext>
            </a:extLst>
          </p:cNvPr>
          <p:cNvSpPr txBox="1"/>
          <p:nvPr/>
        </p:nvSpPr>
        <p:spPr>
          <a:xfrm>
            <a:off x="62228" y="1927421"/>
            <a:ext cx="6862680" cy="1866665"/>
          </a:xfrm>
          <a:prstGeom prst="rect">
            <a:avLst/>
          </a:prstGeom>
          <a:noFill/>
        </p:spPr>
        <p:txBody>
          <a:bodyPr wrap="square">
            <a:spAutoFit/>
          </a:bodyPr>
          <a:lstStyle/>
          <a:p>
            <a:pPr marL="514350" indent="-230188">
              <a:lnSpc>
                <a:spcPct val="90000"/>
              </a:lnSpc>
              <a:spcBef>
                <a:spcPts val="600"/>
              </a:spcBef>
              <a:spcAft>
                <a:spcPts val="600"/>
              </a:spcAft>
              <a:buClr>
                <a:srgbClr val="973735"/>
              </a:buClr>
              <a:buSzPct val="70000"/>
              <a:buFont typeface="Wingdings" panose="05000000000000000000" pitchFamily="2" charset="2"/>
              <a:buChar char="§"/>
              <a:defRPr/>
            </a:pPr>
            <a:r>
              <a:rPr lang="en-US" sz="2300"/>
              <a:t>A binding target object</a:t>
            </a:r>
          </a:p>
          <a:p>
            <a:pPr marL="514350" indent="-230188">
              <a:lnSpc>
                <a:spcPct val="90000"/>
              </a:lnSpc>
              <a:spcBef>
                <a:spcPts val="600"/>
              </a:spcBef>
              <a:spcAft>
                <a:spcPts val="600"/>
              </a:spcAft>
              <a:buClr>
                <a:srgbClr val="973735"/>
              </a:buClr>
              <a:buSzPct val="70000"/>
              <a:buFont typeface="Wingdings" panose="05000000000000000000" pitchFamily="2" charset="2"/>
              <a:buChar char="§"/>
              <a:defRPr/>
            </a:pPr>
            <a:r>
              <a:rPr lang="en-US" sz="2300"/>
              <a:t>A target property</a:t>
            </a:r>
          </a:p>
          <a:p>
            <a:pPr marL="514350" indent="-230188">
              <a:lnSpc>
                <a:spcPct val="90000"/>
              </a:lnSpc>
              <a:spcBef>
                <a:spcPts val="600"/>
              </a:spcBef>
              <a:spcAft>
                <a:spcPts val="600"/>
              </a:spcAft>
              <a:buClr>
                <a:srgbClr val="973735"/>
              </a:buClr>
              <a:buSzPct val="70000"/>
              <a:buFont typeface="Wingdings" panose="05000000000000000000" pitchFamily="2" charset="2"/>
              <a:buChar char="§"/>
              <a:defRPr/>
            </a:pPr>
            <a:r>
              <a:rPr lang="en-US" sz="2300"/>
              <a:t>A binding source</a:t>
            </a:r>
          </a:p>
          <a:p>
            <a:pPr marL="514350" indent="-230188">
              <a:lnSpc>
                <a:spcPct val="90000"/>
              </a:lnSpc>
              <a:spcBef>
                <a:spcPts val="600"/>
              </a:spcBef>
              <a:spcAft>
                <a:spcPts val="600"/>
              </a:spcAft>
              <a:buClr>
                <a:srgbClr val="973735"/>
              </a:buClr>
              <a:buSzPct val="70000"/>
              <a:buFont typeface="Wingdings" panose="05000000000000000000" pitchFamily="2" charset="2"/>
              <a:buChar char="§"/>
              <a:defRPr/>
            </a:pPr>
            <a:r>
              <a:rPr lang="en-US" sz="2300"/>
              <a:t>A path to the value in the binding source to use</a:t>
            </a:r>
          </a:p>
        </p:txBody>
      </p:sp>
      <p:pic>
        <p:nvPicPr>
          <p:cNvPr id="11" name="Picture 10">
            <a:extLst>
              <a:ext uri="{FF2B5EF4-FFF2-40B4-BE49-F238E27FC236}">
                <a16:creationId xmlns:a16="http://schemas.microsoft.com/office/drawing/2014/main" id="{38DD3400-2906-4366-9EE6-615C3A3426F2}"/>
              </a:ext>
            </a:extLst>
          </p:cNvPr>
          <p:cNvPicPr>
            <a:picLocks noChangeAspect="1"/>
          </p:cNvPicPr>
          <p:nvPr/>
        </p:nvPicPr>
        <p:blipFill>
          <a:blip r:embed="rId3"/>
          <a:stretch>
            <a:fillRect/>
          </a:stretch>
        </p:blipFill>
        <p:spPr>
          <a:xfrm>
            <a:off x="2322974" y="3749482"/>
            <a:ext cx="7646009" cy="2676103"/>
          </a:xfrm>
          <a:prstGeom prst="rect">
            <a:avLst/>
          </a:prstGeom>
        </p:spPr>
      </p:pic>
    </p:spTree>
    <p:extLst>
      <p:ext uri="{BB962C8B-B14F-4D97-AF65-F5344CB8AC3E}">
        <p14:creationId xmlns:p14="http://schemas.microsoft.com/office/powerpoint/2010/main" val="135907547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77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7632114" cy="575433"/>
          </a:xfrm>
        </p:spPr>
        <p:txBody>
          <a:bodyPr>
            <a:noAutofit/>
          </a:bodyPr>
          <a:lstStyle/>
          <a:p>
            <a:r>
              <a:rPr lang="en-US" sz="4000" b="1"/>
              <a:t>Understanding Data Binding</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3052" y="1448841"/>
            <a:ext cx="7456312" cy="492443"/>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WPF supports four data-binding modes:</a:t>
            </a:r>
          </a:p>
        </p:txBody>
      </p:sp>
      <p:pic>
        <p:nvPicPr>
          <p:cNvPr id="12" name="Picture 11">
            <a:extLst>
              <a:ext uri="{FF2B5EF4-FFF2-40B4-BE49-F238E27FC236}">
                <a16:creationId xmlns:a16="http://schemas.microsoft.com/office/drawing/2014/main" id="{FE759D05-AD17-4327-8877-F96D8ED748A9}"/>
              </a:ext>
            </a:extLst>
          </p:cNvPr>
          <p:cNvPicPr>
            <a:picLocks noChangeAspect="1"/>
          </p:cNvPicPr>
          <p:nvPr/>
        </p:nvPicPr>
        <p:blipFill>
          <a:blip r:embed="rId3"/>
          <a:stretch>
            <a:fillRect/>
          </a:stretch>
        </p:blipFill>
        <p:spPr>
          <a:xfrm>
            <a:off x="2029745" y="2118713"/>
            <a:ext cx="8334349" cy="4267994"/>
          </a:xfrm>
          <a:prstGeom prst="rect">
            <a:avLst/>
          </a:prstGeom>
        </p:spPr>
      </p:pic>
      <p:sp>
        <p:nvSpPr>
          <p:cNvPr id="15" name="Rectangle 14">
            <a:extLst>
              <a:ext uri="{FF2B5EF4-FFF2-40B4-BE49-F238E27FC236}">
                <a16:creationId xmlns:a16="http://schemas.microsoft.com/office/drawing/2014/main" id="{86F753FF-7982-4B66-8178-DFB5C4615761}"/>
              </a:ext>
            </a:extLst>
          </p:cNvPr>
          <p:cNvSpPr/>
          <p:nvPr/>
        </p:nvSpPr>
        <p:spPr>
          <a:xfrm>
            <a:off x="4785658" y="3002606"/>
            <a:ext cx="2711012" cy="1970838"/>
          </a:xfrm>
          <a:prstGeom prst="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384533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78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7632114" cy="575433"/>
          </a:xfrm>
        </p:spPr>
        <p:txBody>
          <a:bodyPr>
            <a:noAutofit/>
          </a:bodyPr>
          <a:lstStyle/>
          <a:p>
            <a:r>
              <a:rPr lang="en-US" sz="4000" b="1"/>
              <a:t>Understanding Data Binding</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0" y="1560706"/>
            <a:ext cx="12192000" cy="4401205"/>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a:solidFill>
                  <a:srgbClr val="111111"/>
                </a:solidFill>
                <a:latin typeface="+mj-lt"/>
              </a:rPr>
              <a:t>OneWay</a:t>
            </a:r>
            <a:r>
              <a:rPr lang="en-US" sz="2600">
                <a:solidFill>
                  <a:srgbClr val="111111"/>
                </a:solidFill>
                <a:latin typeface="+mj-lt"/>
              </a:rPr>
              <a:t> binding causes changes to the source property to automatically update the target property, but changes to the target property are not propagated back to the source property. This type of binding is appropriate if the control being bound is implicitly read-only</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a:solidFill>
                  <a:srgbClr val="111111"/>
                </a:solidFill>
                <a:latin typeface="+mj-lt"/>
              </a:rPr>
              <a:t>TwoWay</a:t>
            </a:r>
            <a:r>
              <a:rPr lang="en-US" sz="2600">
                <a:solidFill>
                  <a:srgbClr val="111111"/>
                </a:solidFill>
                <a:latin typeface="+mj-lt"/>
              </a:rPr>
              <a:t> binding causes changes to either the source property or the target property to automatically update the other. This type of binding is appropriate for editable forms or other fully interactive UI scenarios. Most properties default to OneWay binding, but some dependency properties (typically properties of user-editable controls such as the TextBox.Text and CheckBox.IsChecked) default to TwoWay binding</a:t>
            </a:r>
          </a:p>
        </p:txBody>
      </p:sp>
    </p:spTree>
    <p:extLst>
      <p:ext uri="{BB962C8B-B14F-4D97-AF65-F5344CB8AC3E}">
        <p14:creationId xmlns:p14="http://schemas.microsoft.com/office/powerpoint/2010/main" val="89713879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79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7632114" cy="575433"/>
          </a:xfrm>
        </p:spPr>
        <p:txBody>
          <a:bodyPr>
            <a:noAutofit/>
          </a:bodyPr>
          <a:lstStyle/>
          <a:p>
            <a:r>
              <a:rPr lang="en-US" sz="4000" b="1"/>
              <a:t>Understanding Data Binding</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22303" y="1398379"/>
            <a:ext cx="12121375" cy="4947765"/>
          </a:xfrm>
          <a:prstGeom prst="rect">
            <a:avLst/>
          </a:prstGeom>
          <a:noFill/>
        </p:spPr>
        <p:txBody>
          <a:bodyPr wrap="square">
            <a:spAutoFit/>
          </a:bodyPr>
          <a:lstStyle/>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b="1">
                <a:solidFill>
                  <a:srgbClr val="111111"/>
                </a:solidFill>
                <a:latin typeface="+mj-lt"/>
              </a:rPr>
              <a:t>OneWayToSource</a:t>
            </a:r>
            <a:r>
              <a:rPr lang="en-US" sz="2600">
                <a:solidFill>
                  <a:srgbClr val="111111"/>
                </a:solidFill>
                <a:latin typeface="+mj-lt"/>
              </a:rPr>
              <a:t> is the reverse of OneWay binding; it updates the source property when the target property changes. One example scenario is if we only need to reevaluate the source value from the UI</a:t>
            </a:r>
          </a:p>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b="1">
                <a:solidFill>
                  <a:srgbClr val="111111"/>
                </a:solidFill>
                <a:latin typeface="+mj-lt"/>
              </a:rPr>
              <a:t>OneTime </a:t>
            </a:r>
            <a:r>
              <a:rPr lang="en-US" sz="2600">
                <a:solidFill>
                  <a:srgbClr val="111111"/>
                </a:solidFill>
                <a:latin typeface="+mj-lt"/>
              </a:rPr>
              <a:t>is essentially a simpler form of OneWay binding that provides better performance in cases where the source value does not change. Updates the binding target when the application starts or when the data context changes. This type of binding is appropriate if we are using data where either a snapshot of the current state is appropriate to use or the data is truly static</a:t>
            </a:r>
          </a:p>
        </p:txBody>
      </p:sp>
    </p:spTree>
    <p:extLst>
      <p:ext uri="{BB962C8B-B14F-4D97-AF65-F5344CB8AC3E}">
        <p14:creationId xmlns:p14="http://schemas.microsoft.com/office/powerpoint/2010/main" val="1825804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29883" y="685676"/>
            <a:ext cx="4601263" cy="575433"/>
          </a:xfrm>
        </p:spPr>
        <p:txBody>
          <a:bodyPr>
            <a:noAutofit/>
          </a:bodyPr>
          <a:lstStyle/>
          <a:p>
            <a:r>
              <a:rPr lang="en-US" sz="4000" b="1"/>
              <a:t>WPF Architecture</a:t>
            </a:r>
            <a:endParaRPr lang="en-US" sz="4000" b="1" dirty="0"/>
          </a:p>
        </p:txBody>
      </p:sp>
      <p:pic>
        <p:nvPicPr>
          <p:cNvPr id="6" name="Picture 5">
            <a:extLst>
              <a:ext uri="{FF2B5EF4-FFF2-40B4-BE49-F238E27FC236}">
                <a16:creationId xmlns:a16="http://schemas.microsoft.com/office/drawing/2014/main" id="{997C7A1F-C834-4704-8FCA-AA5237077B75}"/>
              </a:ext>
            </a:extLst>
          </p:cNvPr>
          <p:cNvPicPr>
            <a:picLocks noChangeAspect="1"/>
          </p:cNvPicPr>
          <p:nvPr/>
        </p:nvPicPr>
        <p:blipFill>
          <a:blip r:embed="rId3"/>
          <a:stretch>
            <a:fillRect/>
          </a:stretch>
        </p:blipFill>
        <p:spPr>
          <a:xfrm>
            <a:off x="6750286" y="1049482"/>
            <a:ext cx="5382123" cy="5399921"/>
          </a:xfrm>
          <a:prstGeom prst="rect">
            <a:avLst/>
          </a:prstGeom>
        </p:spPr>
      </p:pic>
      <p:sp>
        <p:nvSpPr>
          <p:cNvPr id="7" name="TextBox 6">
            <a:extLst>
              <a:ext uri="{FF2B5EF4-FFF2-40B4-BE49-F238E27FC236}">
                <a16:creationId xmlns:a16="http://schemas.microsoft.com/office/drawing/2014/main" id="{26100A14-A281-4FD9-BF66-53ECD3AC1327}"/>
              </a:ext>
            </a:extLst>
          </p:cNvPr>
          <p:cNvSpPr txBox="1"/>
          <p:nvPr/>
        </p:nvSpPr>
        <p:spPr>
          <a:xfrm>
            <a:off x="-334587" y="1416160"/>
            <a:ext cx="6969563" cy="4878259"/>
          </a:xfrm>
          <a:prstGeom prst="rect">
            <a:avLst/>
          </a:prstGeom>
          <a:noFill/>
        </p:spPr>
        <p:txBody>
          <a:bodyPr wrap="square">
            <a:spAutoFit/>
          </a:bodyPr>
          <a:lstStyle/>
          <a:p>
            <a:pPr marL="514350" indent="-230188" algn="just">
              <a:spcBef>
                <a:spcPts val="600"/>
              </a:spcBef>
              <a:spcAft>
                <a:spcPts val="600"/>
              </a:spcAft>
              <a:buClr>
                <a:srgbClr val="973735"/>
              </a:buClr>
              <a:buSzPct val="70000"/>
              <a:buFont typeface="Wingdings" panose="05000000000000000000" pitchFamily="2" charset="2"/>
              <a:buChar char="§"/>
              <a:defRPr/>
            </a:pPr>
            <a:r>
              <a:rPr lang="en-US" sz="2300" b="1"/>
              <a:t>WindowBase.dll: </a:t>
            </a:r>
            <a:r>
              <a:rPr lang="en-US" sz="2300"/>
              <a:t>This DLL holds the WPF basic types like DependencyProperty, DependencyObject, DispatcherObject, and other types. The important one is given below:</a:t>
            </a:r>
          </a:p>
          <a:p>
            <a:pPr marL="862013" indent="-342900" algn="just">
              <a:spcBef>
                <a:spcPts val="600"/>
              </a:spcBef>
              <a:spcAft>
                <a:spcPts val="600"/>
              </a:spcAft>
              <a:buClr>
                <a:srgbClr val="973735"/>
              </a:buClr>
              <a:buSzPct val="70000"/>
              <a:buFont typeface="Arial" panose="020B0604020202020204" pitchFamily="34" charset="0"/>
              <a:buChar char="•"/>
              <a:defRPr/>
            </a:pPr>
            <a:r>
              <a:rPr lang="en-US" sz="2100"/>
              <a:t>DependencyProperty: provides a new property system that can enable or disable function like data binding, define attach properties, etc</a:t>
            </a:r>
          </a:p>
          <a:p>
            <a:pPr marL="862013" indent="-342900" algn="just">
              <a:spcBef>
                <a:spcPts val="600"/>
              </a:spcBef>
              <a:spcAft>
                <a:spcPts val="600"/>
              </a:spcAft>
              <a:buClr>
                <a:srgbClr val="973735"/>
              </a:buClr>
              <a:buSzPct val="70000"/>
              <a:buFont typeface="Arial" panose="020B0604020202020204" pitchFamily="34" charset="0"/>
              <a:buChar char="•"/>
              <a:defRPr/>
            </a:pPr>
            <a:r>
              <a:rPr lang="en-US" sz="2100"/>
              <a:t>DependencyObject: is the base of every WPF types and provides the function to enable property notification</a:t>
            </a:r>
          </a:p>
          <a:p>
            <a:pPr marL="862013" indent="-342900" algn="just">
              <a:spcBef>
                <a:spcPts val="600"/>
              </a:spcBef>
              <a:spcAft>
                <a:spcPts val="600"/>
              </a:spcAft>
              <a:buClr>
                <a:srgbClr val="973735"/>
              </a:buClr>
              <a:buSzPct val="70000"/>
              <a:buFont typeface="Arial" panose="020B0604020202020204" pitchFamily="34" charset="0"/>
              <a:buChar char="•"/>
              <a:defRPr/>
            </a:pPr>
            <a:r>
              <a:rPr lang="en-US" sz="2100"/>
              <a:t>DispatcherObject: This class provides a way for thread safety and threads other than Dispatcher created cannot directly access it</a:t>
            </a:r>
          </a:p>
        </p:txBody>
      </p:sp>
      <p:sp>
        <p:nvSpPr>
          <p:cNvPr id="8" name="Rectangle 7">
            <a:extLst>
              <a:ext uri="{FF2B5EF4-FFF2-40B4-BE49-F238E27FC236}">
                <a16:creationId xmlns:a16="http://schemas.microsoft.com/office/drawing/2014/main" id="{E286E9D7-F8D4-4D47-9691-27D84E466905}"/>
              </a:ext>
            </a:extLst>
          </p:cNvPr>
          <p:cNvSpPr/>
          <p:nvPr/>
        </p:nvSpPr>
        <p:spPr>
          <a:xfrm>
            <a:off x="6896667" y="1516566"/>
            <a:ext cx="1957402" cy="69137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963037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7918" y="2241458"/>
            <a:ext cx="1017270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Introduction to MVVM Pattern </a:t>
            </a:r>
            <a:br>
              <a:rPr lang="en-US" altLang="ko-KR" sz="4400" b="1">
                <a:solidFill>
                  <a:schemeClr val="accent2"/>
                </a:solidFill>
                <a:latin typeface="Arial" panose="020B0604020202020204" pitchFamily="34" charset="0"/>
                <a:cs typeface="Arial" panose="020B0604020202020204" pitchFamily="34" charset="0"/>
              </a:rPr>
            </a:br>
            <a:r>
              <a:rPr lang="en-US" altLang="ko-KR" sz="4400" b="1">
                <a:solidFill>
                  <a:schemeClr val="accent2"/>
                </a:solidFill>
                <a:latin typeface="Arial" panose="020B0604020202020204" pitchFamily="34" charset="0"/>
                <a:cs typeface="Arial" panose="020B0604020202020204" pitchFamily="34" charset="0"/>
              </a:rPr>
              <a:t>(Model-View-ViewModel)</a:t>
            </a:r>
            <a:endParaRPr lang="en-US" sz="4400" dirty="0">
              <a:solidFill>
                <a:schemeClr val="accent2"/>
              </a:solidFill>
            </a:endParaRPr>
          </a:p>
        </p:txBody>
      </p:sp>
    </p:spTree>
    <p:extLst>
      <p:ext uri="{BB962C8B-B14F-4D97-AF65-F5344CB8AC3E}">
        <p14:creationId xmlns:p14="http://schemas.microsoft.com/office/powerpoint/2010/main" val="278200885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81</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795236" cy="575433"/>
          </a:xfrm>
        </p:spPr>
        <p:txBody>
          <a:bodyPr>
            <a:noAutofit/>
          </a:bodyPr>
          <a:lstStyle/>
          <a:p>
            <a:r>
              <a:rPr lang="en-US" sz="4000" b="1"/>
              <a:t>MVVM Pattern (Model-View-ViewModel)</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0" y="1587979"/>
            <a:ext cx="12116508" cy="4708981"/>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MVVM was introduced by John Gossman in 2005 specifically for use with WPF as a concrete application of Martin Fowler's broader Presentation Model pattern</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The implementation of an application, based on the MVVM patterns, uses various platform capabilities that are available in some form for WPF, Silverlight Desktop/web, and on Windows. Many commercial applications, including Microsoft Expression products, were built following MVVM</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The Model, View, ViewModel (MVVM pattern) is all about guiding us in how to organize and structure our code to write </a:t>
            </a:r>
            <a:r>
              <a:rPr lang="en-US" sz="2600" b="1">
                <a:solidFill>
                  <a:srgbClr val="111111"/>
                </a:solidFill>
                <a:latin typeface="+mj-lt"/>
              </a:rPr>
              <a:t>maintainable</a:t>
            </a:r>
            <a:r>
              <a:rPr lang="en-US" sz="2600">
                <a:solidFill>
                  <a:srgbClr val="111111"/>
                </a:solidFill>
                <a:latin typeface="+mj-lt"/>
              </a:rPr>
              <a:t>, </a:t>
            </a:r>
            <a:r>
              <a:rPr lang="en-US" sz="2600" b="1">
                <a:solidFill>
                  <a:srgbClr val="111111"/>
                </a:solidFill>
                <a:latin typeface="+mj-lt"/>
              </a:rPr>
              <a:t>testable</a:t>
            </a:r>
            <a:r>
              <a:rPr lang="en-US" sz="2600">
                <a:solidFill>
                  <a:srgbClr val="111111"/>
                </a:solidFill>
                <a:latin typeface="+mj-lt"/>
              </a:rPr>
              <a:t> and </a:t>
            </a:r>
            <a:r>
              <a:rPr lang="en-US" sz="2600" b="1">
                <a:solidFill>
                  <a:srgbClr val="111111"/>
                </a:solidFill>
                <a:latin typeface="+mj-lt"/>
              </a:rPr>
              <a:t>extensible</a:t>
            </a:r>
            <a:r>
              <a:rPr lang="en-US" sz="2600">
                <a:solidFill>
                  <a:srgbClr val="111111"/>
                </a:solidFill>
                <a:latin typeface="+mj-lt"/>
              </a:rPr>
              <a:t> applications</a:t>
            </a:r>
          </a:p>
        </p:txBody>
      </p:sp>
    </p:spTree>
    <p:extLst>
      <p:ext uri="{BB962C8B-B14F-4D97-AF65-F5344CB8AC3E}">
        <p14:creationId xmlns:p14="http://schemas.microsoft.com/office/powerpoint/2010/main" val="213594232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82</a:t>
            </a:fld>
            <a:endParaRPr lang="en-US" dirty="0"/>
          </a:p>
        </p:txBody>
      </p:sp>
      <p:sp>
        <p:nvSpPr>
          <p:cNvPr id="8" name="Title 1">
            <a:extLst>
              <a:ext uri="{FF2B5EF4-FFF2-40B4-BE49-F238E27FC236}">
                <a16:creationId xmlns:a16="http://schemas.microsoft.com/office/drawing/2014/main" id="{13CFB75A-F8B5-4EE5-8B24-88207E41C4AD}"/>
              </a:ext>
            </a:extLst>
          </p:cNvPr>
          <p:cNvSpPr>
            <a:spLocks noGrp="1"/>
          </p:cNvSpPr>
          <p:nvPr>
            <p:ph type="title"/>
          </p:nvPr>
        </p:nvSpPr>
        <p:spPr>
          <a:xfrm>
            <a:off x="396764" y="720006"/>
            <a:ext cx="11795236" cy="575433"/>
          </a:xfrm>
        </p:spPr>
        <p:txBody>
          <a:bodyPr>
            <a:noAutofit/>
          </a:bodyPr>
          <a:lstStyle/>
          <a:p>
            <a:r>
              <a:rPr lang="en-US" sz="4000" b="1"/>
              <a:t>MVVM Pattern (Model-View-ViewModel)</a:t>
            </a:r>
            <a:endParaRPr lang="en-US" sz="4000" b="1" dirty="0"/>
          </a:p>
        </p:txBody>
      </p:sp>
      <p:pic>
        <p:nvPicPr>
          <p:cNvPr id="12" name="Picture 11">
            <a:extLst>
              <a:ext uri="{FF2B5EF4-FFF2-40B4-BE49-F238E27FC236}">
                <a16:creationId xmlns:a16="http://schemas.microsoft.com/office/drawing/2014/main" id="{D9C48302-0953-44B8-8DB1-8739AF3A8D12}"/>
              </a:ext>
            </a:extLst>
          </p:cNvPr>
          <p:cNvPicPr>
            <a:picLocks noChangeAspect="1"/>
          </p:cNvPicPr>
          <p:nvPr/>
        </p:nvPicPr>
        <p:blipFill>
          <a:blip r:embed="rId3"/>
          <a:stretch>
            <a:fillRect/>
          </a:stretch>
        </p:blipFill>
        <p:spPr>
          <a:xfrm>
            <a:off x="983166" y="1430335"/>
            <a:ext cx="7013493" cy="4904957"/>
          </a:xfrm>
          <a:prstGeom prst="rect">
            <a:avLst/>
          </a:prstGeom>
        </p:spPr>
      </p:pic>
      <p:grpSp>
        <p:nvGrpSpPr>
          <p:cNvPr id="9" name="Group 8">
            <a:extLst>
              <a:ext uri="{FF2B5EF4-FFF2-40B4-BE49-F238E27FC236}">
                <a16:creationId xmlns:a16="http://schemas.microsoft.com/office/drawing/2014/main" id="{38A41DED-8735-454F-8E2C-BE89FBEA81DA}"/>
              </a:ext>
            </a:extLst>
          </p:cNvPr>
          <p:cNvGrpSpPr/>
          <p:nvPr/>
        </p:nvGrpSpPr>
        <p:grpSpPr>
          <a:xfrm>
            <a:off x="8555231" y="1321159"/>
            <a:ext cx="2406418" cy="5014133"/>
            <a:chOff x="8555231" y="1321159"/>
            <a:chExt cx="2406418" cy="5014133"/>
          </a:xfrm>
        </p:grpSpPr>
        <p:pic>
          <p:nvPicPr>
            <p:cNvPr id="7" name="Picture 6">
              <a:extLst>
                <a:ext uri="{FF2B5EF4-FFF2-40B4-BE49-F238E27FC236}">
                  <a16:creationId xmlns:a16="http://schemas.microsoft.com/office/drawing/2014/main" id="{F9817327-B751-478D-B982-47EF097B444F}"/>
                </a:ext>
              </a:extLst>
            </p:cNvPr>
            <p:cNvPicPr>
              <a:picLocks noChangeAspect="1"/>
            </p:cNvPicPr>
            <p:nvPr/>
          </p:nvPicPr>
          <p:blipFill>
            <a:blip r:embed="rId4"/>
            <a:stretch>
              <a:fillRect/>
            </a:stretch>
          </p:blipFill>
          <p:spPr>
            <a:xfrm>
              <a:off x="8555231" y="1321159"/>
              <a:ext cx="2406418" cy="5014133"/>
            </a:xfrm>
            <a:prstGeom prst="rect">
              <a:avLst/>
            </a:prstGeom>
          </p:spPr>
        </p:pic>
        <p:sp>
          <p:nvSpPr>
            <p:cNvPr id="11" name="Rectangle 10">
              <a:extLst>
                <a:ext uri="{FF2B5EF4-FFF2-40B4-BE49-F238E27FC236}">
                  <a16:creationId xmlns:a16="http://schemas.microsoft.com/office/drawing/2014/main" id="{E0E8616B-ED24-4941-889A-75E2380D4D60}"/>
                </a:ext>
              </a:extLst>
            </p:cNvPr>
            <p:cNvSpPr/>
            <p:nvPr/>
          </p:nvSpPr>
          <p:spPr>
            <a:xfrm>
              <a:off x="8692495" y="2534317"/>
              <a:ext cx="2124188" cy="124594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8C1BE26-E414-4FB4-B57F-EB74A5B27325}"/>
                </a:ext>
              </a:extLst>
            </p:cNvPr>
            <p:cNvSpPr/>
            <p:nvPr/>
          </p:nvSpPr>
          <p:spPr>
            <a:xfrm>
              <a:off x="8692495" y="3839376"/>
              <a:ext cx="2124188" cy="83298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2794E6D-7905-415D-8097-10BA6F17E6F3}"/>
                </a:ext>
              </a:extLst>
            </p:cNvPr>
            <p:cNvSpPr/>
            <p:nvPr/>
          </p:nvSpPr>
          <p:spPr>
            <a:xfrm>
              <a:off x="8698072" y="5307979"/>
              <a:ext cx="2124188" cy="101213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409981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83</a:t>
            </a:fld>
            <a:endParaRPr lang="en-US" dirty="0"/>
          </a:p>
        </p:txBody>
      </p:sp>
      <p:sp>
        <p:nvSpPr>
          <p:cNvPr id="6" name="TextBox 5">
            <a:extLst>
              <a:ext uri="{FF2B5EF4-FFF2-40B4-BE49-F238E27FC236}">
                <a16:creationId xmlns:a16="http://schemas.microsoft.com/office/drawing/2014/main" id="{DC40B99B-89B9-4DBA-B286-85BE9A31140F}"/>
              </a:ext>
            </a:extLst>
          </p:cNvPr>
          <p:cNvSpPr txBox="1"/>
          <p:nvPr/>
        </p:nvSpPr>
        <p:spPr>
          <a:xfrm>
            <a:off x="0" y="1616969"/>
            <a:ext cx="12105409" cy="4750018"/>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b="1">
                <a:solidFill>
                  <a:srgbClr val="111111"/>
                </a:solidFill>
                <a:latin typeface="+mj-lt"/>
              </a:rPr>
              <a:t>Model</a:t>
            </a:r>
            <a:r>
              <a:rPr lang="en-US" sz="2600">
                <a:solidFill>
                  <a:srgbClr val="111111"/>
                </a:solidFill>
                <a:latin typeface="+mj-lt"/>
              </a:rPr>
              <a:t>: The model is the object representation of data. In MVVM, models are conceptually the same as the models from data access layer (DAL)</a:t>
            </a:r>
          </a:p>
          <a:p>
            <a:pPr marL="342900" indent="-342900" algn="just">
              <a:spcBef>
                <a:spcPts val="1000"/>
              </a:spcBef>
              <a:buClr>
                <a:srgbClr val="973735"/>
              </a:buClr>
              <a:buSzPct val="50000"/>
              <a:buFont typeface="Wingdings" pitchFamily="2" charset="2"/>
              <a:buChar char="u"/>
              <a:tabLst>
                <a:tab pos="241300" algn="l"/>
              </a:tabLst>
              <a:defRPr/>
            </a:pPr>
            <a:r>
              <a:rPr lang="en-US" sz="2600" b="1">
                <a:solidFill>
                  <a:srgbClr val="111111"/>
                </a:solidFill>
                <a:latin typeface="+mj-lt"/>
              </a:rPr>
              <a:t>ViewModel</a:t>
            </a:r>
            <a:r>
              <a:rPr lang="en-US" sz="2600">
                <a:solidFill>
                  <a:srgbClr val="111111"/>
                </a:solidFill>
                <a:latin typeface="+mj-lt"/>
              </a:rPr>
              <a:t> is a non-visual class. The MVVM Design Pattern does not derive from any WPF based class. The ViewModel is unaware of the view directly. Communication between the View and ViewModel is through some property and binding. Models are connected directly to the ViewModel and invoke a method by the model class, it knows what the model has, like properties, methods etcetera and also is aware of what the view needs</a:t>
            </a:r>
          </a:p>
          <a:p>
            <a:pPr marL="342900" indent="-342900" algn="just">
              <a:spcBef>
                <a:spcPts val="1000"/>
              </a:spcBef>
              <a:buClr>
                <a:srgbClr val="973735"/>
              </a:buClr>
              <a:buSzPct val="50000"/>
              <a:buFont typeface="Wingdings" pitchFamily="2" charset="2"/>
              <a:buChar char="u"/>
              <a:tabLst>
                <a:tab pos="241300" algn="l"/>
              </a:tabLst>
              <a:defRPr/>
            </a:pPr>
            <a:r>
              <a:rPr lang="en-US" sz="2600" b="1">
                <a:solidFill>
                  <a:srgbClr val="111111"/>
                </a:solidFill>
                <a:latin typeface="+mj-lt"/>
              </a:rPr>
              <a:t>View</a:t>
            </a:r>
            <a:r>
              <a:rPr lang="en-US" sz="2600">
                <a:solidFill>
                  <a:srgbClr val="111111"/>
                </a:solidFill>
                <a:latin typeface="+mj-lt"/>
              </a:rPr>
              <a:t>: The View is the graphical interface incharge of displaying data to users and interacting with them. In a WPF application, the View might be a UserControl, a Window, or a Page</a:t>
            </a:r>
            <a:endParaRPr lang="en-US" sz="2600" dirty="0">
              <a:solidFill>
                <a:srgbClr val="111111"/>
              </a:solidFill>
              <a:latin typeface="+mj-lt"/>
            </a:endParaRPr>
          </a:p>
        </p:txBody>
      </p:sp>
      <p:sp>
        <p:nvSpPr>
          <p:cNvPr id="8" name="Title 1">
            <a:extLst>
              <a:ext uri="{FF2B5EF4-FFF2-40B4-BE49-F238E27FC236}">
                <a16:creationId xmlns:a16="http://schemas.microsoft.com/office/drawing/2014/main" id="{13CFB75A-F8B5-4EE5-8B24-88207E41C4AD}"/>
              </a:ext>
            </a:extLst>
          </p:cNvPr>
          <p:cNvSpPr>
            <a:spLocks noGrp="1"/>
          </p:cNvSpPr>
          <p:nvPr>
            <p:ph type="title"/>
          </p:nvPr>
        </p:nvSpPr>
        <p:spPr>
          <a:xfrm>
            <a:off x="396764" y="720006"/>
            <a:ext cx="11795236" cy="575433"/>
          </a:xfrm>
        </p:spPr>
        <p:txBody>
          <a:bodyPr>
            <a:noAutofit/>
          </a:bodyPr>
          <a:lstStyle/>
          <a:p>
            <a:r>
              <a:rPr lang="en-US" sz="4000" b="1"/>
              <a:t>MVVM Pattern (Model-View-ViewModel)</a:t>
            </a:r>
            <a:endParaRPr lang="en-US" sz="4000" b="1" dirty="0"/>
          </a:p>
        </p:txBody>
      </p:sp>
    </p:spTree>
    <p:extLst>
      <p:ext uri="{BB962C8B-B14F-4D97-AF65-F5344CB8AC3E}">
        <p14:creationId xmlns:p14="http://schemas.microsoft.com/office/powerpoint/2010/main" val="255279518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84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MVVM Advantages</a:t>
            </a:r>
            <a:endParaRPr lang="en-US" sz="4000" b="1" dirty="0"/>
          </a:p>
        </p:txBody>
      </p:sp>
      <p:sp>
        <p:nvSpPr>
          <p:cNvPr id="5" name="TextBox 4">
            <a:extLst>
              <a:ext uri="{FF2B5EF4-FFF2-40B4-BE49-F238E27FC236}">
                <a16:creationId xmlns:a16="http://schemas.microsoft.com/office/drawing/2014/main" id="{C481B288-5FFC-427B-AC38-2E2F8A19E30B}"/>
              </a:ext>
            </a:extLst>
          </p:cNvPr>
          <p:cNvSpPr txBox="1"/>
          <p:nvPr/>
        </p:nvSpPr>
        <p:spPr>
          <a:xfrm>
            <a:off x="0" y="1585210"/>
            <a:ext cx="12176173" cy="4782848"/>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b="1">
                <a:solidFill>
                  <a:srgbClr val="111111"/>
                </a:solidFill>
                <a:latin typeface="+mj-lt"/>
              </a:rPr>
              <a:t>Maintainability</a:t>
            </a:r>
          </a:p>
          <a:p>
            <a:pPr marL="514350" indent="-230188" algn="just">
              <a:lnSpc>
                <a:spcPct val="90000"/>
              </a:lnSpc>
              <a:spcBef>
                <a:spcPts val="300"/>
              </a:spcBef>
              <a:spcAft>
                <a:spcPts val="300"/>
              </a:spcAft>
              <a:buClr>
                <a:srgbClr val="973735"/>
              </a:buClr>
              <a:buSzPct val="70000"/>
              <a:buFont typeface="Wingdings" panose="05000000000000000000" pitchFamily="2" charset="2"/>
              <a:buChar char="§"/>
              <a:defRPr/>
            </a:pPr>
            <a:r>
              <a:rPr lang="en-US" sz="2300"/>
              <a:t>A clean separation of different kinds of code should make it easier to go into one or several of those more granular and focused parts and make changes without worrying. That means we can remain agile and keep moving out to new releases quickly</a:t>
            </a:r>
          </a:p>
          <a:p>
            <a:pPr marL="342900" indent="-342900" algn="just">
              <a:lnSpc>
                <a:spcPct val="90000"/>
              </a:lnSpc>
              <a:spcBef>
                <a:spcPts val="300"/>
              </a:spcBef>
              <a:spcAft>
                <a:spcPts val="300"/>
              </a:spcAft>
              <a:buClr>
                <a:srgbClr val="973735"/>
              </a:buClr>
              <a:buSzPct val="50000"/>
              <a:buFont typeface="Wingdings" pitchFamily="2" charset="2"/>
              <a:buChar char="u"/>
              <a:tabLst>
                <a:tab pos="241300" algn="l"/>
              </a:tabLst>
              <a:defRPr/>
            </a:pPr>
            <a:r>
              <a:rPr lang="en-US" sz="2600" b="1">
                <a:solidFill>
                  <a:srgbClr val="111111"/>
                </a:solidFill>
                <a:latin typeface="+mj-lt"/>
              </a:rPr>
              <a:t>Testability</a:t>
            </a:r>
          </a:p>
          <a:p>
            <a:pPr marL="514350" indent="-230188" algn="just">
              <a:lnSpc>
                <a:spcPct val="90000"/>
              </a:lnSpc>
              <a:spcBef>
                <a:spcPts val="300"/>
              </a:spcBef>
              <a:spcAft>
                <a:spcPts val="300"/>
              </a:spcAft>
              <a:buClr>
                <a:srgbClr val="973735"/>
              </a:buClr>
              <a:buSzPct val="70000"/>
              <a:buFont typeface="Wingdings" panose="05000000000000000000" pitchFamily="2" charset="2"/>
              <a:buChar char="§"/>
              <a:defRPr/>
            </a:pPr>
            <a:r>
              <a:rPr lang="en-US" sz="2300"/>
              <a:t>With MVVM each piece of code is more granular and if it is implemented right our external and internal dependences are in separate pieces of code from the parts with the core logic that we would like to test. That makes it a lot easier to write unit tests against a core logic</a:t>
            </a:r>
          </a:p>
          <a:p>
            <a:pPr marL="342900" indent="-342900" algn="just">
              <a:lnSpc>
                <a:spcPct val="90000"/>
              </a:lnSpc>
              <a:spcBef>
                <a:spcPts val="300"/>
              </a:spcBef>
              <a:spcAft>
                <a:spcPts val="300"/>
              </a:spcAft>
              <a:buClr>
                <a:srgbClr val="973735"/>
              </a:buClr>
              <a:buSzPct val="50000"/>
              <a:buFont typeface="Wingdings" pitchFamily="2" charset="2"/>
              <a:buChar char="u"/>
              <a:tabLst>
                <a:tab pos="241300" algn="l"/>
              </a:tabLst>
              <a:defRPr/>
            </a:pPr>
            <a:r>
              <a:rPr lang="en-US" sz="2600" b="1">
                <a:solidFill>
                  <a:srgbClr val="111111"/>
                </a:solidFill>
                <a:latin typeface="+mj-lt"/>
              </a:rPr>
              <a:t>Extensibility</a:t>
            </a:r>
          </a:p>
          <a:p>
            <a:pPr marL="514350" indent="-230188" algn="just">
              <a:lnSpc>
                <a:spcPct val="90000"/>
              </a:lnSpc>
              <a:spcBef>
                <a:spcPts val="300"/>
              </a:spcBef>
              <a:spcAft>
                <a:spcPts val="300"/>
              </a:spcAft>
              <a:buClr>
                <a:srgbClr val="973735"/>
              </a:buClr>
              <a:buSzPct val="70000"/>
              <a:buFont typeface="Wingdings" panose="05000000000000000000" pitchFamily="2" charset="2"/>
              <a:buChar char="§"/>
              <a:defRPr/>
            </a:pPr>
            <a:r>
              <a:rPr lang="en-US" sz="2300"/>
              <a:t>It sometimes overlaps with maintainability, because of the clean separation boundaries and more granular pieces of code. We have a better chance of making any of those parts more reusable</a:t>
            </a:r>
          </a:p>
        </p:txBody>
      </p:sp>
    </p:spTree>
    <p:extLst>
      <p:ext uri="{BB962C8B-B14F-4D97-AF65-F5344CB8AC3E}">
        <p14:creationId xmlns:p14="http://schemas.microsoft.com/office/powerpoint/2010/main" val="62892783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333025" y="736222"/>
            <a:ext cx="10515600" cy="592642"/>
          </a:xfrm>
        </p:spPr>
        <p:txBody>
          <a:bodyPr>
            <a:noAutofit/>
          </a:bodyPr>
          <a:lstStyle/>
          <a:p>
            <a:r>
              <a:rPr lang="en-US" sz="4000" b="1" dirty="0"/>
              <a:t>Summary</a:t>
            </a:r>
          </a:p>
        </p:txBody>
      </p:sp>
      <p:sp>
        <p:nvSpPr>
          <p:cNvPr id="18435" name="Rectangle 3"/>
          <p:cNvSpPr>
            <a:spLocks noGrp="1"/>
          </p:cNvSpPr>
          <p:nvPr>
            <p:ph idx="1"/>
          </p:nvPr>
        </p:nvSpPr>
        <p:spPr>
          <a:xfrm>
            <a:off x="639144" y="1626041"/>
            <a:ext cx="11111884" cy="4551492"/>
          </a:xfrm>
        </p:spPr>
        <p:txBody>
          <a:bodyPr>
            <a:normAutofit fontScale="92500" lnSpcReduction="20000"/>
          </a:bodyPr>
          <a:lstStyle/>
          <a:p>
            <a:pPr marL="342900" indent="-342900">
              <a:lnSpc>
                <a:spcPct val="120000"/>
              </a:lnSpc>
              <a:buClr>
                <a:srgbClr val="973735"/>
              </a:buClr>
              <a:buSzPct val="50000"/>
              <a:buFont typeface="Wingdings" pitchFamily="2" charset="2"/>
              <a:buChar char="u"/>
              <a:defRPr/>
            </a:pPr>
            <a:r>
              <a:rPr lang="en-US" dirty="0"/>
              <a:t>Concepts were introduced:</a:t>
            </a:r>
          </a:p>
          <a:p>
            <a:pPr marL="514350" indent="-230188">
              <a:lnSpc>
                <a:spcPct val="110000"/>
              </a:lnSpc>
              <a:spcAft>
                <a:spcPts val="300"/>
              </a:spcAft>
              <a:buClr>
                <a:srgbClr val="973735"/>
              </a:buClr>
              <a:buSzPct val="70000"/>
              <a:buFont typeface="Wingdings" panose="05000000000000000000" pitchFamily="2" charset="2"/>
              <a:buChar char="§"/>
              <a:defRPr/>
            </a:pPr>
            <a:r>
              <a:rPr lang="en-US" sz="2500"/>
              <a:t>Overview Windows Presentation Foundation (WPF)</a:t>
            </a:r>
          </a:p>
          <a:p>
            <a:pPr marL="514350" indent="-230188">
              <a:lnSpc>
                <a:spcPct val="110000"/>
              </a:lnSpc>
              <a:spcAft>
                <a:spcPts val="300"/>
              </a:spcAft>
              <a:buClr>
                <a:srgbClr val="973735"/>
              </a:buClr>
              <a:buSzPct val="70000"/>
              <a:buFont typeface="Wingdings" panose="05000000000000000000" pitchFamily="2" charset="2"/>
              <a:buChar char="§"/>
              <a:defRPr/>
            </a:pPr>
            <a:r>
              <a:rPr lang="en-US" sz="2500"/>
              <a:t>Overview XAML(eXtensible Application Markup Language) in WPF</a:t>
            </a:r>
          </a:p>
          <a:p>
            <a:pPr marL="514350" indent="-230188">
              <a:lnSpc>
                <a:spcPct val="110000"/>
              </a:lnSpc>
              <a:spcAft>
                <a:spcPts val="300"/>
              </a:spcAft>
              <a:buClr>
                <a:srgbClr val="973735"/>
              </a:buClr>
              <a:buSzPct val="70000"/>
              <a:buFont typeface="Wingdings" panose="05000000000000000000" pitchFamily="2" charset="2"/>
              <a:buChar char="§"/>
              <a:defRPr/>
            </a:pPr>
            <a:r>
              <a:rPr lang="en-US" sz="2500"/>
              <a:t>Explain about Controls and Layouts in WPF</a:t>
            </a:r>
          </a:p>
          <a:p>
            <a:pPr marL="514350" indent="-230188">
              <a:lnSpc>
                <a:spcPct val="110000"/>
              </a:lnSpc>
              <a:spcAft>
                <a:spcPts val="300"/>
              </a:spcAft>
              <a:buClr>
                <a:srgbClr val="973735"/>
              </a:buClr>
              <a:buSzPct val="70000"/>
              <a:buFont typeface="Wingdings" panose="05000000000000000000" pitchFamily="2" charset="2"/>
              <a:buChar char="§"/>
              <a:defRPr/>
            </a:pPr>
            <a:r>
              <a:rPr lang="en-US" sz="2500"/>
              <a:t>Explain about Styles and Templates in WPF</a:t>
            </a:r>
          </a:p>
          <a:p>
            <a:pPr marL="514350" indent="-230188">
              <a:lnSpc>
                <a:spcPct val="110000"/>
              </a:lnSpc>
              <a:spcAft>
                <a:spcPts val="300"/>
              </a:spcAft>
              <a:buClr>
                <a:srgbClr val="973735"/>
              </a:buClr>
              <a:buSzPct val="70000"/>
              <a:buFont typeface="Wingdings" panose="05000000000000000000" pitchFamily="2" charset="2"/>
              <a:buChar char="§"/>
              <a:defRPr/>
            </a:pPr>
            <a:r>
              <a:rPr lang="en-US" sz="2500"/>
              <a:t>Explain about  WPF Data-Binding Model</a:t>
            </a:r>
          </a:p>
          <a:p>
            <a:pPr marL="514350" indent="-230188">
              <a:lnSpc>
                <a:spcPct val="110000"/>
              </a:lnSpc>
              <a:spcAft>
                <a:spcPts val="300"/>
              </a:spcAft>
              <a:buClr>
                <a:srgbClr val="973735"/>
              </a:buClr>
              <a:buSzPct val="70000"/>
              <a:buFont typeface="Wingdings" panose="05000000000000000000" pitchFamily="2" charset="2"/>
              <a:buChar char="§"/>
              <a:defRPr/>
            </a:pPr>
            <a:r>
              <a:rPr lang="en-US" sz="2500"/>
              <a:t>Demo create WPF application by dotnet CLI and Visual Studio.NET</a:t>
            </a:r>
          </a:p>
          <a:p>
            <a:pPr marL="514350" indent="-230188">
              <a:lnSpc>
                <a:spcPct val="110000"/>
              </a:lnSpc>
              <a:spcAft>
                <a:spcPts val="300"/>
              </a:spcAft>
              <a:buClr>
                <a:srgbClr val="973735"/>
              </a:buClr>
              <a:buSzPct val="70000"/>
              <a:buFont typeface="Wingdings" panose="05000000000000000000" pitchFamily="2" charset="2"/>
              <a:buChar char="§"/>
              <a:defRPr/>
            </a:pPr>
            <a:r>
              <a:rPr lang="en-US" sz="2500"/>
              <a:t>Demo access to the database by WPF Application</a:t>
            </a:r>
          </a:p>
          <a:p>
            <a:pPr marL="514350" indent="-230188">
              <a:lnSpc>
                <a:spcPct val="110000"/>
              </a:lnSpc>
              <a:spcAft>
                <a:spcPts val="300"/>
              </a:spcAft>
              <a:buClr>
                <a:srgbClr val="973735"/>
              </a:buClr>
              <a:buSzPct val="70000"/>
              <a:buFont typeface="Wingdings" panose="05000000000000000000" pitchFamily="2" charset="2"/>
              <a:buChar char="§"/>
              <a:defRPr/>
            </a:pPr>
            <a:r>
              <a:rPr lang="en-US" sz="2500"/>
              <a:t>Explain about MVVM Pattern (Model-View-ViewModel)</a:t>
            </a:r>
            <a:endParaRPr lang="en-US" sz="2500"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85</a:t>
            </a:fld>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in)">
                                      <p:cBhvr>
                                        <p:cTn id="7" dur="500"/>
                                        <p:tgtEl>
                                          <p:spTgt spid="184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B2C20A0-832D-419B-964E-3503022E9A5D}"/>
              </a:ext>
            </a:extLst>
          </p:cNvPr>
          <p:cNvSpPr>
            <a:spLocks noGrp="1"/>
          </p:cNvSpPr>
          <p:nvPr>
            <p:ph type="sldNum" sz="quarter" idx="12"/>
          </p:nvPr>
        </p:nvSpPr>
        <p:spPr/>
        <p:txBody>
          <a:bodyPr/>
          <a:lstStyle/>
          <a:p>
            <a:fld id="{CC0149FD-98BB-4821-915B-09C9BFE4B727}" type="slidenum">
              <a:rPr lang="en-US" smtClean="0"/>
              <a:pPr/>
              <a:t>86</a:t>
            </a:fld>
            <a:endParaRPr lang="en-US" dirty="0"/>
          </a:p>
        </p:txBody>
      </p:sp>
      <p:sp>
        <p:nvSpPr>
          <p:cNvPr id="6" name="Title 1">
            <a:extLst>
              <a:ext uri="{FF2B5EF4-FFF2-40B4-BE49-F238E27FC236}">
                <a16:creationId xmlns:a16="http://schemas.microsoft.com/office/drawing/2014/main" id="{D78C99DB-2627-4A00-B4AF-343B59F59AF4}"/>
              </a:ext>
            </a:extLst>
          </p:cNvPr>
          <p:cNvSpPr txBox="1">
            <a:spLocks/>
          </p:cNvSpPr>
          <p:nvPr/>
        </p:nvSpPr>
        <p:spPr>
          <a:xfrm>
            <a:off x="396763" y="2079734"/>
            <a:ext cx="11445765" cy="327003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200000"/>
              </a:lnSpc>
            </a:pPr>
            <a:r>
              <a:rPr lang="en-US" altLang="ko-KR" sz="3000" b="1" dirty="0">
                <a:solidFill>
                  <a:schemeClr val="accent2"/>
                </a:solidFill>
                <a:latin typeface="Arial" panose="020B0604020202020204" pitchFamily="34" charset="0"/>
                <a:cs typeface="Arial" panose="020B0604020202020204" pitchFamily="34" charset="0"/>
              </a:rPr>
              <a:t>1. Do Hands-on Lab: </a:t>
            </a:r>
            <a:br>
              <a:rPr lang="en-US" altLang="ko-KR" sz="3000" b="1" dirty="0">
                <a:solidFill>
                  <a:schemeClr val="accent2"/>
                </a:solidFill>
                <a:latin typeface="Arial" panose="020B0604020202020204" pitchFamily="34" charset="0"/>
                <a:cs typeface="Arial" panose="020B0604020202020204" pitchFamily="34" charset="0"/>
              </a:rPr>
            </a:br>
            <a:r>
              <a:rPr lang="en-US" altLang="ko-KR" sz="3000" b="1" dirty="0">
                <a:solidFill>
                  <a:schemeClr val="accent2"/>
                </a:solidFill>
                <a:latin typeface="Arial" panose="020B0604020202020204" pitchFamily="34" charset="0"/>
                <a:cs typeface="Arial" panose="020B0604020202020204" pitchFamily="34" charset="0"/>
              </a:rPr>
              <a:t>     Lab_01_AutomobileManagement_Using_EntityFramework and WPF</a:t>
            </a:r>
            <a:br>
              <a:rPr lang="en-US" altLang="ko-KR" sz="3000" b="1" dirty="0">
                <a:solidFill>
                  <a:schemeClr val="accent2"/>
                </a:solidFill>
                <a:latin typeface="Arial" panose="020B0604020202020204" pitchFamily="34" charset="0"/>
                <a:cs typeface="Arial" panose="020B0604020202020204" pitchFamily="34" charset="0"/>
              </a:rPr>
            </a:br>
            <a:r>
              <a:rPr lang="en-US" altLang="ko-KR" sz="3000" b="1" dirty="0">
                <a:solidFill>
                  <a:schemeClr val="accent2"/>
                </a:solidFill>
                <a:latin typeface="Arial" panose="020B0604020202020204" pitchFamily="34" charset="0"/>
                <a:cs typeface="Arial" panose="020B0604020202020204" pitchFamily="34" charset="0"/>
              </a:rPr>
              <a:t>2. Do </a:t>
            </a:r>
            <a:r>
              <a:rPr lang="en-US" altLang="ko-KR" sz="3000" b="1" dirty="0" err="1">
                <a:solidFill>
                  <a:schemeClr val="accent2"/>
                </a:solidFill>
                <a:latin typeface="Arial" panose="020B0604020202020204" pitchFamily="34" charset="0"/>
                <a:cs typeface="Arial" panose="020B0604020202020204" pitchFamily="34" charset="0"/>
              </a:rPr>
              <a:t>Assigment</a:t>
            </a:r>
            <a:r>
              <a:rPr lang="en-US" altLang="ko-KR" sz="3000" b="1" dirty="0">
                <a:solidFill>
                  <a:schemeClr val="accent2"/>
                </a:solidFill>
                <a:latin typeface="Arial" panose="020B0604020202020204" pitchFamily="34" charset="0"/>
                <a:cs typeface="Arial" panose="020B0604020202020204" pitchFamily="34" charset="0"/>
              </a:rPr>
              <a:t>:</a:t>
            </a:r>
            <a:br>
              <a:rPr lang="en-US" altLang="ko-KR" sz="3000" b="1" dirty="0">
                <a:solidFill>
                  <a:schemeClr val="accent2"/>
                </a:solidFill>
                <a:latin typeface="Arial" panose="020B0604020202020204" pitchFamily="34" charset="0"/>
                <a:cs typeface="Arial" panose="020B0604020202020204" pitchFamily="34" charset="0"/>
              </a:rPr>
            </a:br>
            <a:r>
              <a:rPr lang="en-US" altLang="ko-KR" sz="3000" b="1" dirty="0">
                <a:solidFill>
                  <a:schemeClr val="accent2"/>
                </a:solidFill>
                <a:latin typeface="Arial" panose="020B0604020202020204" pitchFamily="34" charset="0"/>
                <a:cs typeface="Arial" panose="020B0604020202020204" pitchFamily="34" charset="0"/>
              </a:rPr>
              <a:t>     </a:t>
            </a:r>
            <a:r>
              <a:rPr lang="en-US" altLang="ko-KR" sz="3000" b="1" dirty="0" smtClean="0">
                <a:solidFill>
                  <a:schemeClr val="accent2"/>
                </a:solidFill>
                <a:latin typeface="Arial" panose="020B0604020202020204" pitchFamily="34" charset="0"/>
                <a:cs typeface="Arial" panose="020B0604020202020204" pitchFamily="34" charset="0"/>
              </a:rPr>
              <a:t>Assignment_01_HotelManagement.pdf</a:t>
            </a:r>
            <a:endParaRPr lang="en-US" sz="3000" b="1" dirty="0">
              <a:solidFill>
                <a:schemeClr val="accent2"/>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id="{7F35FAEE-C610-4B40-A883-1AF594E66C78}"/>
              </a:ext>
            </a:extLst>
          </p:cNvPr>
          <p:cNvSpPr>
            <a:spLocks noGrp="1"/>
          </p:cNvSpPr>
          <p:nvPr>
            <p:ph type="title"/>
          </p:nvPr>
        </p:nvSpPr>
        <p:spPr>
          <a:xfrm>
            <a:off x="396763" y="720006"/>
            <a:ext cx="11625755" cy="575433"/>
          </a:xfrm>
        </p:spPr>
        <p:txBody>
          <a:bodyPr>
            <a:noAutofit/>
          </a:bodyPr>
          <a:lstStyle/>
          <a:p>
            <a:r>
              <a:rPr lang="en-US" sz="4000" b="1" dirty="0"/>
              <a:t>Lab and </a:t>
            </a:r>
            <a:r>
              <a:rPr lang="en-US" sz="4000" b="1" dirty="0" err="1" smtClean="0"/>
              <a:t>Assigment</a:t>
            </a:r>
            <a:r>
              <a:rPr lang="en-US" sz="4000" b="1" dirty="0" smtClean="0"/>
              <a:t> </a:t>
            </a:r>
            <a:endParaRPr lang="en-US" sz="4000" b="1" dirty="0"/>
          </a:p>
        </p:txBody>
      </p:sp>
    </p:spTree>
    <p:extLst>
      <p:ext uri="{BB962C8B-B14F-4D97-AF65-F5344CB8AC3E}">
        <p14:creationId xmlns:p14="http://schemas.microsoft.com/office/powerpoint/2010/main" val="3507787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29883" y="685676"/>
            <a:ext cx="4601263" cy="575433"/>
          </a:xfrm>
        </p:spPr>
        <p:txBody>
          <a:bodyPr>
            <a:noAutofit/>
          </a:bodyPr>
          <a:lstStyle/>
          <a:p>
            <a:r>
              <a:rPr lang="en-US" sz="4000" b="1"/>
              <a:t>WPF Architecture</a:t>
            </a:r>
            <a:endParaRPr lang="en-US" sz="4000" b="1" dirty="0"/>
          </a:p>
        </p:txBody>
      </p:sp>
      <p:pic>
        <p:nvPicPr>
          <p:cNvPr id="5" name="Picture 4">
            <a:extLst>
              <a:ext uri="{FF2B5EF4-FFF2-40B4-BE49-F238E27FC236}">
                <a16:creationId xmlns:a16="http://schemas.microsoft.com/office/drawing/2014/main" id="{5CBA1882-A5A9-4C33-98C1-D0394247ED50}"/>
              </a:ext>
            </a:extLst>
          </p:cNvPr>
          <p:cNvPicPr>
            <a:picLocks noChangeAspect="1"/>
          </p:cNvPicPr>
          <p:nvPr/>
        </p:nvPicPr>
        <p:blipFill>
          <a:blip r:embed="rId3"/>
          <a:stretch>
            <a:fillRect/>
          </a:stretch>
        </p:blipFill>
        <p:spPr>
          <a:xfrm>
            <a:off x="6714447" y="1165249"/>
            <a:ext cx="5477553" cy="5304940"/>
          </a:xfrm>
          <a:prstGeom prst="rect">
            <a:avLst/>
          </a:prstGeom>
        </p:spPr>
      </p:pic>
      <p:sp>
        <p:nvSpPr>
          <p:cNvPr id="10" name="TextBox 9">
            <a:extLst>
              <a:ext uri="{FF2B5EF4-FFF2-40B4-BE49-F238E27FC236}">
                <a16:creationId xmlns:a16="http://schemas.microsoft.com/office/drawing/2014/main" id="{FF54F4E9-25C5-4AFB-916E-FB72B21FFC5C}"/>
              </a:ext>
            </a:extLst>
          </p:cNvPr>
          <p:cNvSpPr txBox="1"/>
          <p:nvPr/>
        </p:nvSpPr>
        <p:spPr>
          <a:xfrm>
            <a:off x="-80145" y="1364922"/>
            <a:ext cx="6687472" cy="5139869"/>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Unmanaged Layer: This layer consist of two different services:</a:t>
            </a:r>
          </a:p>
          <a:p>
            <a:pPr marL="514350" indent="-230188" algn="just">
              <a:buClr>
                <a:srgbClr val="973735"/>
              </a:buClr>
              <a:buSzPct val="70000"/>
              <a:buFont typeface="Wingdings" panose="05000000000000000000" pitchFamily="2" charset="2"/>
              <a:buChar char="§"/>
              <a:defRPr/>
            </a:pPr>
            <a:r>
              <a:rPr lang="en-US" sz="2300" b="1"/>
              <a:t>Milcore.dll</a:t>
            </a:r>
            <a:r>
              <a:rPr lang="en-US" sz="2300"/>
              <a:t>: This is the media integration library or milcore that provides direct interaction with the DirectX and renders all the UI elements through this engine</a:t>
            </a:r>
          </a:p>
          <a:p>
            <a:pPr marL="514350" indent="-230188" algn="just">
              <a:buClr>
                <a:srgbClr val="973735"/>
              </a:buClr>
              <a:buSzPct val="70000"/>
              <a:buFont typeface="Wingdings" panose="05000000000000000000" pitchFamily="2" charset="2"/>
              <a:buChar char="§"/>
              <a:defRPr/>
            </a:pPr>
            <a:r>
              <a:rPr lang="en-US" sz="2300" b="1"/>
              <a:t>WindowsCodecs.dll</a:t>
            </a:r>
            <a:r>
              <a:rPr lang="en-US" sz="2300"/>
              <a:t>: This DLL provides the services for imaging like displaying, scaling, etc</a:t>
            </a:r>
          </a:p>
          <a:p>
            <a:pPr marL="514350" indent="-230188" algn="just">
              <a:buClr>
                <a:srgbClr val="973735"/>
              </a:buClr>
              <a:buSzPct val="70000"/>
              <a:buFont typeface="Wingdings" panose="05000000000000000000" pitchFamily="2" charset="2"/>
              <a:buChar char="§"/>
              <a:defRPr/>
            </a:pPr>
            <a:r>
              <a:rPr lang="en-US" sz="2300" b="1"/>
              <a:t>Direct3D</a:t>
            </a:r>
            <a:r>
              <a:rPr lang="en-US" sz="2300"/>
              <a:t>: This DLL provides access to low-level API which helps in rendering in WPF</a:t>
            </a:r>
          </a:p>
          <a:p>
            <a:pPr marL="514350" indent="-230188" algn="just">
              <a:buClr>
                <a:srgbClr val="973735"/>
              </a:buClr>
              <a:buSzPct val="70000"/>
              <a:buFont typeface="Wingdings" panose="05000000000000000000" pitchFamily="2" charset="2"/>
              <a:buChar char="§"/>
              <a:defRPr/>
            </a:pPr>
            <a:r>
              <a:rPr lang="en-US" sz="2300" b="1"/>
              <a:t>User32</a:t>
            </a:r>
            <a:r>
              <a:rPr lang="en-US" sz="2300"/>
              <a:t>: This is the basic core OS functionality that every application on Windows uses</a:t>
            </a:r>
            <a:endParaRPr lang="en-US" sz="2600">
              <a:solidFill>
                <a:srgbClr val="111111"/>
              </a:solidFill>
              <a:latin typeface="+mj-lt"/>
            </a:endParaRPr>
          </a:p>
        </p:txBody>
      </p:sp>
      <p:sp>
        <p:nvSpPr>
          <p:cNvPr id="7" name="Rectangle 6">
            <a:extLst>
              <a:ext uri="{FF2B5EF4-FFF2-40B4-BE49-F238E27FC236}">
                <a16:creationId xmlns:a16="http://schemas.microsoft.com/office/drawing/2014/main" id="{9AC47908-729E-4894-951A-263E1AE6EE65}"/>
              </a:ext>
            </a:extLst>
          </p:cNvPr>
          <p:cNvSpPr/>
          <p:nvPr/>
        </p:nvSpPr>
        <p:spPr>
          <a:xfrm>
            <a:off x="8263054" y="2702143"/>
            <a:ext cx="3821826" cy="38446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02067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4331</TotalTime>
  <Words>6943</Words>
  <Application>Microsoft Office PowerPoint</Application>
  <PresentationFormat>Widescreen</PresentationFormat>
  <Paragraphs>725</Paragraphs>
  <Slides>86</Slides>
  <Notes>53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86</vt:i4>
      </vt:variant>
    </vt:vector>
  </HeadingPairs>
  <TitlesOfParts>
    <vt:vector size="93" baseType="lpstr">
      <vt:lpstr>Arial</vt:lpstr>
      <vt:lpstr>Calibri</vt:lpstr>
      <vt:lpstr>Consolas</vt:lpstr>
      <vt:lpstr>굴림</vt:lpstr>
      <vt:lpstr>Tahoma</vt:lpstr>
      <vt:lpstr>Wingdings</vt:lpstr>
      <vt:lpstr>Office Theme</vt:lpstr>
      <vt:lpstr> Building Windows Presentation Foundation (WPF) Application</vt:lpstr>
      <vt:lpstr>Objectives </vt:lpstr>
      <vt:lpstr> Overview Windows Presentation Foundation (WPF)</vt:lpstr>
      <vt:lpstr>WPF History</vt:lpstr>
      <vt:lpstr>What is Windows Presentation Foundation?</vt:lpstr>
      <vt:lpstr>What is Windows Presentation Foundation?</vt:lpstr>
      <vt:lpstr>WPF Architecture</vt:lpstr>
      <vt:lpstr>WPF Architecture</vt:lpstr>
      <vt:lpstr>WPF Architecture</vt:lpstr>
      <vt:lpstr>Basic Class Hierarchy of WPF Types</vt:lpstr>
      <vt:lpstr>Basic Class Hierarchy of WPF Types</vt:lpstr>
      <vt:lpstr>Basic Class Hierarchy of WPF Types</vt:lpstr>
      <vt:lpstr>WPF Capabilities and Features</vt:lpstr>
      <vt:lpstr>PowerPoint Presentation</vt:lpstr>
      <vt:lpstr>WPF Capabilities and Features</vt:lpstr>
      <vt:lpstr>WPF Capabilities and Features</vt:lpstr>
      <vt:lpstr>The WPF Assemblies</vt:lpstr>
      <vt:lpstr>The WPF Namespaces</vt:lpstr>
      <vt:lpstr>The WPF Namespaces</vt:lpstr>
      <vt:lpstr> Demo 01: Create a WPF Application using dotnet CLI</vt:lpstr>
      <vt:lpstr>PowerPoint Presentation</vt:lpstr>
      <vt:lpstr>PowerPoint Presentation</vt:lpstr>
      <vt:lpstr> Demo 02: Create a WPF Application using Visual Studio.NET</vt:lpstr>
      <vt:lpstr>PowerPoint Presentation</vt:lpstr>
      <vt:lpstr>PowerPoint Presentation</vt:lpstr>
      <vt:lpstr>PowerPoint Presentation</vt:lpstr>
      <vt:lpstr>PowerPoint Presentation</vt:lpstr>
      <vt:lpstr>PowerPoint Presentation</vt:lpstr>
      <vt:lpstr>WPF Build Pipeline</vt:lpstr>
      <vt:lpstr>  eXtensible Application Markup Language (XAML)</vt:lpstr>
      <vt:lpstr>Understanding XAML</vt:lpstr>
      <vt:lpstr>The Features of XAML</vt:lpstr>
      <vt:lpstr>Basic Structure of XAML</vt:lpstr>
      <vt:lpstr>Basic Structure of XAML</vt:lpstr>
      <vt:lpstr>Attributes in XAML</vt:lpstr>
      <vt:lpstr>Elements in XAML</vt:lpstr>
      <vt:lpstr>Defining the Window and Page</vt:lpstr>
      <vt:lpstr>PowerPoint Presentation</vt:lpstr>
      <vt:lpstr>PowerPoint Presentation</vt:lpstr>
      <vt:lpstr>PowerPoint Presentation</vt:lpstr>
      <vt:lpstr>PowerPoint Presentation</vt:lpstr>
      <vt:lpstr>PowerPoint Presentation</vt:lpstr>
      <vt:lpstr>PowerPoint Presentation</vt:lpstr>
      <vt:lpstr>The Window Class</vt:lpstr>
      <vt:lpstr>The Window Class</vt:lpstr>
      <vt:lpstr>The Window Class</vt:lpstr>
      <vt:lpstr>The Window Class</vt:lpstr>
      <vt:lpstr>Defining the Application</vt:lpstr>
      <vt:lpstr>The Application Class</vt:lpstr>
      <vt:lpstr>The Application Class</vt:lpstr>
      <vt:lpstr> Controls and Layouts in WPF</vt:lpstr>
      <vt:lpstr>System.Windows.Controls.Control</vt:lpstr>
      <vt:lpstr>System.Windows.Controls.Control</vt:lpstr>
      <vt:lpstr>Styles and Templates</vt:lpstr>
      <vt:lpstr>Styles</vt:lpstr>
      <vt:lpstr>Styles</vt:lpstr>
      <vt:lpstr>Templates</vt:lpstr>
      <vt:lpstr>Templates</vt:lpstr>
      <vt:lpstr>PowerPoint Presentation</vt:lpstr>
      <vt:lpstr>Controlling Content Layout Using Panels</vt:lpstr>
      <vt:lpstr>Controlling Content Layout Using Panels</vt:lpstr>
      <vt:lpstr>Canvas Panel Demo</vt:lpstr>
      <vt:lpstr>Canvas Panel Demo</vt:lpstr>
      <vt:lpstr>WrapPanel Demo</vt:lpstr>
      <vt:lpstr>StackPanel Demo</vt:lpstr>
      <vt:lpstr>Grid Panel Demo</vt:lpstr>
      <vt:lpstr>DockPanel Demo</vt:lpstr>
      <vt:lpstr>Controls in WPF</vt:lpstr>
      <vt:lpstr>TextBlock</vt:lpstr>
      <vt:lpstr>Button</vt:lpstr>
      <vt:lpstr>RadioButton</vt:lpstr>
      <vt:lpstr>ListBox</vt:lpstr>
      <vt:lpstr>ComboBox</vt:lpstr>
      <vt:lpstr>DataGrid</vt:lpstr>
      <vt:lpstr>Understanding Data Binding</vt:lpstr>
      <vt:lpstr>Understanding Data Binding</vt:lpstr>
      <vt:lpstr>Understanding Data Binding</vt:lpstr>
      <vt:lpstr>Understanding Data Binding</vt:lpstr>
      <vt:lpstr>Understanding Data Binding</vt:lpstr>
      <vt:lpstr>Introduction to MVVM Pattern  (Model-View-ViewModel)</vt:lpstr>
      <vt:lpstr>MVVM Pattern (Model-View-ViewModel)</vt:lpstr>
      <vt:lpstr>MVVM Pattern (Model-View-ViewModel)</vt:lpstr>
      <vt:lpstr>MVVM Pattern (Model-View-ViewModel)</vt:lpstr>
      <vt:lpstr>MVVM Advantages</vt:lpstr>
      <vt:lpstr>Summary</vt:lpstr>
      <vt:lpstr>Lab and Assigment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Thanh Van</cp:lastModifiedBy>
  <cp:revision>634</cp:revision>
  <dcterms:created xsi:type="dcterms:W3CDTF">2021-01-25T08:25:31Z</dcterms:created>
  <dcterms:modified xsi:type="dcterms:W3CDTF">2024-05-05T22:04:11Z</dcterms:modified>
</cp:coreProperties>
</file>