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6" r:id="rId15"/>
    <p:sldId id="269" r:id="rId16"/>
    <p:sldId id="270" r:id="rId17"/>
    <p:sldId id="277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03/11/2013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691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03/11/2013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229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03/11/2013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446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03/11/2013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912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03/11/2013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838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03/11/2013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685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03/11/2013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957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03/11/2013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43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03/11/2013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732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03/11/2013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766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B94-B360-407F-8237-05F3DB80AD25}" type="datetimeFigureOut">
              <a:rPr lang="en-IE" smtClean="0"/>
              <a:t>03/11/2013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038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5B94-B360-407F-8237-05F3DB80AD25}" type="datetimeFigureOut">
              <a:rPr lang="en-IE" smtClean="0"/>
              <a:t>03/11/2013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AD527-EE9C-4D57-98C5-291D72F150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190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Operation Systems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Inter/Intra-p</a:t>
            </a:r>
            <a:r>
              <a:rPr lang="en-IE" dirty="0" smtClean="0"/>
              <a:t>rocess communication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02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Sharing state across multiple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224136"/>
          </a:xfrm>
        </p:spPr>
        <p:txBody>
          <a:bodyPr>
            <a:normAutofit/>
          </a:bodyPr>
          <a:lstStyle/>
          <a:p>
            <a:r>
              <a:rPr lang="en-IE" sz="2000" dirty="0" smtClean="0"/>
              <a:t>We can now instantiate the thread and then start it</a:t>
            </a:r>
          </a:p>
          <a:p>
            <a:r>
              <a:rPr lang="en-IE" sz="2000" dirty="0" smtClean="0"/>
              <a:t>We can get access to the counter value via the </a:t>
            </a:r>
            <a:r>
              <a:rPr lang="en-IE" sz="2000" dirty="0" err="1" smtClean="0"/>
              <a:t>getCounter</a:t>
            </a:r>
            <a:r>
              <a:rPr lang="en-IE" sz="2000" dirty="0" smtClean="0"/>
              <a:t>() method</a:t>
            </a:r>
          </a:p>
          <a:p>
            <a:pPr lvl="1"/>
            <a:r>
              <a:rPr lang="en-IE" sz="1600" dirty="0" smtClean="0"/>
              <a:t>This demonstrates sharing across multiple threads</a:t>
            </a:r>
            <a:endParaRPr lang="en-IE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412776"/>
            <a:ext cx="88487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0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Output from multi-threaded app sharing state</a:t>
            </a:r>
            <a:endParaRPr lang="en-IE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41243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2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Communicating across processes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Processes within a system can be independent or co-operating</a:t>
            </a:r>
          </a:p>
          <a:p>
            <a:r>
              <a:rPr lang="en-IE" dirty="0" smtClean="0"/>
              <a:t>Co-operating processes can affect or be affected by other processes</a:t>
            </a:r>
          </a:p>
          <a:p>
            <a:r>
              <a:rPr lang="en-IE" dirty="0" smtClean="0"/>
              <a:t>Reasons to co-operate:</a:t>
            </a:r>
          </a:p>
          <a:p>
            <a:pPr lvl="1"/>
            <a:r>
              <a:rPr lang="en-IE" dirty="0" smtClean="0"/>
              <a:t>Information sharing</a:t>
            </a:r>
          </a:p>
          <a:p>
            <a:pPr lvl="1"/>
            <a:r>
              <a:rPr lang="en-IE" dirty="0" smtClean="0"/>
              <a:t>Computation speedup</a:t>
            </a:r>
          </a:p>
          <a:p>
            <a:pPr lvl="1"/>
            <a:r>
              <a:rPr lang="en-IE" dirty="0" smtClean="0"/>
              <a:t>Modularity</a:t>
            </a:r>
          </a:p>
          <a:p>
            <a:pPr lvl="1"/>
            <a:r>
              <a:rPr lang="en-IE" dirty="0" smtClean="0"/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val="14227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Co-operating processes need inter-process communication (IPC)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Different types of IPC</a:t>
            </a:r>
          </a:p>
          <a:p>
            <a:pPr lvl="1"/>
            <a:r>
              <a:rPr lang="en-IE" dirty="0" smtClean="0"/>
              <a:t>Shared memory</a:t>
            </a:r>
          </a:p>
          <a:p>
            <a:pPr lvl="1"/>
            <a:r>
              <a:rPr lang="en-IE" dirty="0" smtClean="0"/>
              <a:t>Signals</a:t>
            </a:r>
          </a:p>
          <a:p>
            <a:pPr lvl="1"/>
            <a:r>
              <a:rPr lang="en-IE" dirty="0" smtClean="0"/>
              <a:t>Pipes</a:t>
            </a:r>
          </a:p>
          <a:p>
            <a:pPr lvl="1"/>
            <a:r>
              <a:rPr lang="en-IE" dirty="0"/>
              <a:t>Shared </a:t>
            </a:r>
            <a:r>
              <a:rPr lang="en-IE" dirty="0" smtClean="0"/>
              <a:t>resource</a:t>
            </a:r>
          </a:p>
          <a:p>
            <a:pPr lvl="1"/>
            <a:r>
              <a:rPr lang="en-IE" dirty="0" smtClean="0"/>
              <a:t>Sockets</a:t>
            </a:r>
          </a:p>
          <a:p>
            <a:pPr lvl="1"/>
            <a:r>
              <a:rPr lang="en-IE" dirty="0" smtClean="0"/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40757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Shared memory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S</a:t>
            </a:r>
            <a:r>
              <a:rPr lang="en-IE" dirty="0" smtClean="0"/>
              <a:t>hared </a:t>
            </a:r>
            <a:r>
              <a:rPr lang="en-IE" dirty="0"/>
              <a:t>memory is </a:t>
            </a:r>
            <a:r>
              <a:rPr lang="en-IE" dirty="0" smtClean="0"/>
              <a:t>memory that </a:t>
            </a:r>
            <a:r>
              <a:rPr lang="en-IE" dirty="0"/>
              <a:t>may be simultaneously accessed by multiple programs with an intent to provide communication among them or avoid redundant </a:t>
            </a:r>
            <a:r>
              <a:rPr lang="en-IE" dirty="0" smtClean="0"/>
              <a:t>copies</a:t>
            </a:r>
          </a:p>
          <a:p>
            <a:r>
              <a:rPr lang="en-IE" dirty="0" smtClean="0"/>
              <a:t>Shared </a:t>
            </a:r>
            <a:r>
              <a:rPr lang="en-IE" dirty="0"/>
              <a:t>memory is an efficient means of passing data between </a:t>
            </a:r>
            <a:r>
              <a:rPr lang="en-IE" dirty="0" smtClean="0"/>
              <a:t>programs</a:t>
            </a:r>
          </a:p>
          <a:p>
            <a:r>
              <a:rPr lang="en-IE" dirty="0" smtClean="0"/>
              <a:t>Depending </a:t>
            </a:r>
            <a:r>
              <a:rPr lang="en-IE" dirty="0"/>
              <a:t>on context, programs may run on a single processor or on multiple separate processors</a:t>
            </a:r>
            <a:r>
              <a:rPr lang="en-IE" dirty="0" smtClean="0"/>
              <a:t>.</a:t>
            </a:r>
          </a:p>
          <a:p>
            <a:r>
              <a:rPr lang="en-IE" dirty="0"/>
              <a:t>Using memory for communication inside a single program, for example among its multiple threads, is also referred to as shared memory.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423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IPC - Signals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Signals are one of the oldest inter-process communication methods used by </a:t>
            </a:r>
            <a:r>
              <a:rPr lang="en-IE" dirty="0" smtClean="0"/>
              <a:t>operating systems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 smtClean="0"/>
              <a:t>They </a:t>
            </a:r>
            <a:r>
              <a:rPr lang="en-IE" dirty="0"/>
              <a:t>are used to signal asynchronous events to one or more processes. </a:t>
            </a:r>
            <a:endParaRPr lang="en-IE" dirty="0" smtClean="0"/>
          </a:p>
          <a:p>
            <a:r>
              <a:rPr lang="en-IE" dirty="0" smtClean="0"/>
              <a:t>A </a:t>
            </a:r>
            <a:r>
              <a:rPr lang="en-IE" dirty="0"/>
              <a:t>signal could be generated by a keyboard interrupt or an error condition such as the process attempting to access a non-existent location in its virtual memory. </a:t>
            </a:r>
            <a:endParaRPr lang="en-IE" dirty="0" smtClean="0"/>
          </a:p>
          <a:p>
            <a:r>
              <a:rPr lang="en-IE" dirty="0"/>
              <a:t>Processes can choose to ignore most of the signals that are </a:t>
            </a:r>
            <a:r>
              <a:rPr lang="en-IE" dirty="0" smtClean="0"/>
              <a:t>generated</a:t>
            </a:r>
          </a:p>
          <a:p>
            <a:r>
              <a:rPr lang="en-IE" dirty="0" smtClean="0"/>
              <a:t>Sample signal in UNIX:</a:t>
            </a:r>
          </a:p>
          <a:p>
            <a:pPr lvl="1"/>
            <a:r>
              <a:rPr lang="en-IE" dirty="0" smtClean="0"/>
              <a:t>SIGFPE A Signal for a floating point exception</a:t>
            </a:r>
          </a:p>
          <a:p>
            <a:pPr lvl="1"/>
            <a:r>
              <a:rPr lang="en-IE" dirty="0" smtClean="0"/>
              <a:t>Default action for process that receives this is to dump memory and exit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413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IPC - Pipes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Can vary per operating system but are </a:t>
            </a:r>
            <a:r>
              <a:rPr lang="en-IE" dirty="0"/>
              <a:t>unidirectional byte streams which connect the standard output from one process into the standard input of another </a:t>
            </a:r>
            <a:r>
              <a:rPr lang="en-IE" dirty="0" smtClean="0"/>
              <a:t>process</a:t>
            </a:r>
            <a:endParaRPr lang="en-IE" dirty="0"/>
          </a:p>
          <a:p>
            <a:r>
              <a:rPr lang="en-IE" dirty="0" smtClean="0"/>
              <a:t>E.g. </a:t>
            </a:r>
            <a:r>
              <a:rPr lang="en-IE" dirty="0" err="1" smtClean="0"/>
              <a:t>ls</a:t>
            </a:r>
            <a:r>
              <a:rPr lang="en-IE" dirty="0" smtClean="0"/>
              <a:t> | </a:t>
            </a:r>
            <a:r>
              <a:rPr lang="en-IE" dirty="0" err="1" smtClean="0"/>
              <a:t>pr</a:t>
            </a:r>
            <a:r>
              <a:rPr lang="en-IE" dirty="0" smtClean="0"/>
              <a:t> | </a:t>
            </a:r>
            <a:r>
              <a:rPr lang="en-IE" dirty="0" err="1" smtClean="0"/>
              <a:t>lpr</a:t>
            </a:r>
            <a:endParaRPr lang="en-IE" dirty="0" smtClean="0"/>
          </a:p>
          <a:p>
            <a:pPr marL="457200" lvl="1" indent="0">
              <a:buNone/>
            </a:pPr>
            <a:r>
              <a:rPr lang="en-IE" dirty="0" smtClean="0"/>
              <a:t>Pipes </a:t>
            </a:r>
            <a:r>
              <a:rPr lang="en-IE" dirty="0"/>
              <a:t>the output from the </a:t>
            </a:r>
            <a:r>
              <a:rPr lang="en-IE" dirty="0" err="1"/>
              <a:t>ls</a:t>
            </a:r>
            <a:r>
              <a:rPr lang="en-IE" dirty="0"/>
              <a:t> command listing the directory's files into the standard input of the </a:t>
            </a:r>
            <a:r>
              <a:rPr lang="en-IE" dirty="0" err="1"/>
              <a:t>pr</a:t>
            </a:r>
            <a:r>
              <a:rPr lang="en-IE" dirty="0"/>
              <a:t> command which paginates them. Finally the standard output from the </a:t>
            </a:r>
            <a:r>
              <a:rPr lang="en-IE" dirty="0" err="1"/>
              <a:t>pr</a:t>
            </a:r>
            <a:r>
              <a:rPr lang="en-IE" dirty="0"/>
              <a:t> command is piped into the standard input of the </a:t>
            </a:r>
            <a:r>
              <a:rPr lang="en-IE" dirty="0" err="1"/>
              <a:t>lpr</a:t>
            </a:r>
            <a:r>
              <a:rPr lang="en-IE" dirty="0"/>
              <a:t> command which prints the results on the default </a:t>
            </a:r>
            <a:r>
              <a:rPr lang="en-IE" dirty="0" smtClean="0"/>
              <a:t>printer</a:t>
            </a:r>
          </a:p>
          <a:p>
            <a:r>
              <a:rPr lang="en-IE" dirty="0" smtClean="0"/>
              <a:t>Would have already seen this concept in </a:t>
            </a:r>
            <a:r>
              <a:rPr lang="en-IE" dirty="0" err="1" smtClean="0"/>
              <a:t>powershell</a:t>
            </a:r>
            <a:r>
              <a:rPr lang="en-IE" dirty="0" smtClean="0"/>
              <a:t> also</a:t>
            </a:r>
          </a:p>
          <a:p>
            <a:pPr marL="457200" lvl="1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7411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Shared resource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A resource accessible to both processes is used to communicate:</a:t>
            </a:r>
          </a:p>
          <a:p>
            <a:pPr lvl="1"/>
            <a:r>
              <a:rPr lang="en-IE" dirty="0" smtClean="0"/>
              <a:t>File</a:t>
            </a:r>
          </a:p>
          <a:p>
            <a:pPr lvl="2"/>
            <a:r>
              <a:rPr lang="en-IE" dirty="0" smtClean="0"/>
              <a:t>A process can store data in a file which can be accessed by another process. Note that changes can be listened for</a:t>
            </a:r>
          </a:p>
          <a:p>
            <a:pPr lvl="1"/>
            <a:r>
              <a:rPr lang="en-IE" dirty="0" smtClean="0"/>
              <a:t>Memory</a:t>
            </a:r>
          </a:p>
          <a:p>
            <a:pPr lvl="2"/>
            <a:r>
              <a:rPr lang="en-IE" dirty="0"/>
              <a:t>Multiple processes given access to the same </a:t>
            </a:r>
            <a:r>
              <a:rPr lang="en-IE" dirty="0" smtClean="0"/>
              <a:t>memory </a:t>
            </a:r>
            <a:r>
              <a:rPr lang="en-IE" dirty="0"/>
              <a:t>allowing all to change it and read changes made by other processes</a:t>
            </a:r>
            <a:endParaRPr lang="en-IE" dirty="0" smtClean="0"/>
          </a:p>
          <a:p>
            <a:pPr lvl="1"/>
            <a:r>
              <a:rPr lang="en-IE" dirty="0" smtClean="0"/>
              <a:t>Database</a:t>
            </a:r>
          </a:p>
          <a:p>
            <a:pPr lvl="2"/>
            <a:r>
              <a:rPr lang="en-IE" dirty="0"/>
              <a:t>A process can store data in a </a:t>
            </a:r>
            <a:r>
              <a:rPr lang="en-IE" dirty="0" smtClean="0"/>
              <a:t>database which </a:t>
            </a:r>
            <a:r>
              <a:rPr lang="en-IE" dirty="0"/>
              <a:t>can be accessed by another process. Note that changes can be listened </a:t>
            </a:r>
            <a:r>
              <a:rPr lang="en-IE" dirty="0" smtClean="0"/>
              <a:t>for</a:t>
            </a:r>
          </a:p>
          <a:p>
            <a:pPr lvl="1"/>
            <a:r>
              <a:rPr lang="en-IE" dirty="0" smtClean="0"/>
              <a:t>Queue</a:t>
            </a:r>
          </a:p>
          <a:p>
            <a:pPr lvl="2"/>
            <a:r>
              <a:rPr lang="en-IE" dirty="0"/>
              <a:t>A process can store data in a </a:t>
            </a:r>
            <a:r>
              <a:rPr lang="en-IE" dirty="0" smtClean="0"/>
              <a:t>queue which </a:t>
            </a:r>
            <a:r>
              <a:rPr lang="en-IE" dirty="0"/>
              <a:t>can be accessed by another process. Note that changes can be listened for</a:t>
            </a:r>
          </a:p>
          <a:p>
            <a:pPr marL="914400" lvl="2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453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IPC - Sockets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IPC over the network</a:t>
            </a:r>
          </a:p>
          <a:p>
            <a:r>
              <a:rPr lang="en-IE" dirty="0" smtClean="0"/>
              <a:t>Best demonstrated by an example. Will use </a:t>
            </a:r>
            <a:r>
              <a:rPr lang="en-IE" dirty="0"/>
              <a:t>the </a:t>
            </a:r>
            <a:r>
              <a:rPr lang="en-IE" i="1" dirty="0"/>
              <a:t>client-server</a:t>
            </a:r>
            <a:r>
              <a:rPr lang="en-IE" dirty="0"/>
              <a:t> paradigm, which is roughly</a:t>
            </a:r>
          </a:p>
          <a:p>
            <a:pPr lvl="1"/>
            <a:r>
              <a:rPr lang="en-IE" dirty="0"/>
              <a:t>One program, called the </a:t>
            </a:r>
            <a:r>
              <a:rPr lang="en-IE" i="1" dirty="0"/>
              <a:t>server</a:t>
            </a:r>
            <a:r>
              <a:rPr lang="en-IE" dirty="0"/>
              <a:t> blocks waiting for a client to connect to it</a:t>
            </a:r>
          </a:p>
          <a:p>
            <a:pPr lvl="1"/>
            <a:r>
              <a:rPr lang="en-IE" dirty="0"/>
              <a:t>A client connects</a:t>
            </a:r>
          </a:p>
          <a:p>
            <a:pPr lvl="1"/>
            <a:r>
              <a:rPr lang="en-IE" dirty="0"/>
              <a:t>The server and the client exchange information until they're done</a:t>
            </a:r>
          </a:p>
          <a:p>
            <a:pPr lvl="1"/>
            <a:r>
              <a:rPr lang="en-IE" dirty="0" smtClean="0"/>
              <a:t>The </a:t>
            </a:r>
            <a:r>
              <a:rPr lang="en-IE" dirty="0"/>
              <a:t>client and the server both close their connection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8915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IPC - Sockets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The only pieces of background information you need are:</a:t>
            </a:r>
          </a:p>
          <a:p>
            <a:pPr lvl="1"/>
            <a:r>
              <a:rPr lang="en-IE" dirty="0"/>
              <a:t>Hosts have </a:t>
            </a:r>
            <a:r>
              <a:rPr lang="en-IE" i="1" dirty="0"/>
              <a:t>ports</a:t>
            </a:r>
            <a:r>
              <a:rPr lang="en-IE" dirty="0"/>
              <a:t>, numbered from 0-65535. Servers listen on a port. Some port numbers are reserved so you can't use them when you write your own server.</a:t>
            </a:r>
          </a:p>
          <a:p>
            <a:pPr lvl="1"/>
            <a:r>
              <a:rPr lang="en-IE" dirty="0"/>
              <a:t>Multiple clients can be communicating with a server on a given port. Each client connection is assigned a separate </a:t>
            </a:r>
            <a:r>
              <a:rPr lang="en-IE" i="1" dirty="0"/>
              <a:t>socket</a:t>
            </a:r>
            <a:r>
              <a:rPr lang="en-IE" dirty="0"/>
              <a:t> on that port.</a:t>
            </a:r>
          </a:p>
          <a:p>
            <a:pPr lvl="1"/>
            <a:r>
              <a:rPr lang="en-IE" dirty="0"/>
              <a:t>Client applications get a port and a socket on the client machine when they connect successfully with a server.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74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 are going to cover:</a:t>
            </a:r>
          </a:p>
          <a:p>
            <a:pPr lvl="1"/>
            <a:r>
              <a:rPr lang="en-IE" dirty="0" smtClean="0"/>
              <a:t>Difference between a thread and a process</a:t>
            </a:r>
            <a:endParaRPr lang="en-IE" dirty="0" smtClean="0"/>
          </a:p>
          <a:p>
            <a:pPr lvl="1"/>
            <a:r>
              <a:rPr lang="en-IE" dirty="0" smtClean="0"/>
              <a:t>Different thread types (main/background)</a:t>
            </a:r>
          </a:p>
          <a:p>
            <a:pPr lvl="1"/>
            <a:r>
              <a:rPr lang="en-IE" dirty="0" smtClean="0"/>
              <a:t>Inter-process communication</a:t>
            </a:r>
          </a:p>
          <a:p>
            <a:pPr lvl="2"/>
            <a:r>
              <a:rPr lang="en-IE" dirty="0" smtClean="0"/>
              <a:t>Client\Server</a:t>
            </a:r>
          </a:p>
          <a:p>
            <a:pPr lvl="2"/>
            <a:r>
              <a:rPr lang="en-IE" dirty="0" smtClean="0"/>
              <a:t>Sync\</a:t>
            </a:r>
            <a:r>
              <a:rPr lang="en-IE" dirty="0" err="1" smtClean="0"/>
              <a:t>Async</a:t>
            </a:r>
            <a:endParaRPr lang="en-IE" dirty="0" smtClean="0"/>
          </a:p>
          <a:p>
            <a:pPr lvl="2"/>
            <a:r>
              <a:rPr lang="en-IE" dirty="0" smtClean="0"/>
              <a:t>Publish and subscribe</a:t>
            </a:r>
          </a:p>
          <a:p>
            <a:pPr lvl="2"/>
            <a:r>
              <a:rPr lang="en-IE" dirty="0" smtClean="0"/>
              <a:t>Buses\Brokers</a:t>
            </a:r>
          </a:p>
        </p:txBody>
      </p:sp>
    </p:spTree>
    <p:extLst>
      <p:ext uri="{BB962C8B-B14F-4D97-AF65-F5344CB8AC3E}">
        <p14:creationId xmlns:p14="http://schemas.microsoft.com/office/powerpoint/2010/main" val="35866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IPC – Socket Example (Server)</a:t>
            </a:r>
            <a:endParaRPr lang="en-I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124744"/>
            <a:ext cx="7887055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2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IPC – Socket Example (Server)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Note the following:</a:t>
            </a:r>
          </a:p>
          <a:p>
            <a:pPr lvl="1"/>
            <a:r>
              <a:rPr lang="en-IE" dirty="0" smtClean="0"/>
              <a:t>Use of </a:t>
            </a:r>
            <a:r>
              <a:rPr lang="en-IE" dirty="0" err="1" smtClean="0"/>
              <a:t>ServerSocket</a:t>
            </a:r>
            <a:r>
              <a:rPr lang="en-IE" dirty="0" smtClean="0"/>
              <a:t> on port 9090</a:t>
            </a:r>
          </a:p>
          <a:p>
            <a:pPr lvl="1"/>
            <a:r>
              <a:rPr lang="en-IE" dirty="0" smtClean="0"/>
              <a:t>Call to the </a:t>
            </a:r>
            <a:r>
              <a:rPr lang="en-IE" dirty="0" err="1" smtClean="0"/>
              <a:t>ServerSocket</a:t>
            </a:r>
            <a:r>
              <a:rPr lang="en-IE" dirty="0" smtClean="0"/>
              <a:t> accept method – thread pauses here</a:t>
            </a:r>
          </a:p>
          <a:p>
            <a:pPr lvl="1"/>
            <a:r>
              <a:rPr lang="en-IE" dirty="0" smtClean="0"/>
              <a:t>If connection received, will </a:t>
            </a:r>
            <a:r>
              <a:rPr lang="en-IE" dirty="0" err="1" smtClean="0"/>
              <a:t>printlient</a:t>
            </a:r>
            <a:r>
              <a:rPr lang="en-IE" dirty="0" smtClean="0"/>
              <a:t> Sockets IP address and port</a:t>
            </a:r>
          </a:p>
          <a:p>
            <a:pPr lvl="1"/>
            <a:r>
              <a:rPr lang="en-IE" dirty="0" smtClean="0"/>
              <a:t>Via a </a:t>
            </a:r>
            <a:r>
              <a:rPr lang="en-IE" dirty="0" err="1" smtClean="0"/>
              <a:t>PrintWriter</a:t>
            </a:r>
            <a:r>
              <a:rPr lang="en-IE" dirty="0" smtClean="0"/>
              <a:t>, sends a generated date back to the client</a:t>
            </a:r>
          </a:p>
          <a:p>
            <a:pPr lvl="1"/>
            <a:r>
              <a:rPr lang="en-IE" dirty="0" smtClean="0"/>
              <a:t>Closes Socket connection and awaits the next client</a:t>
            </a:r>
          </a:p>
          <a:p>
            <a:pPr lvl="1"/>
            <a:r>
              <a:rPr lang="en-IE" dirty="0" smtClean="0"/>
              <a:t>When program exists, closes </a:t>
            </a:r>
            <a:r>
              <a:rPr lang="en-IE" dirty="0" err="1" smtClean="0"/>
              <a:t>ServerSocket</a:t>
            </a:r>
            <a:r>
              <a:rPr lang="en-IE" dirty="0" smtClean="0"/>
              <a:t> connection</a:t>
            </a:r>
          </a:p>
        </p:txBody>
      </p:sp>
    </p:spTree>
    <p:extLst>
      <p:ext uri="{BB962C8B-B14F-4D97-AF65-F5344CB8AC3E}">
        <p14:creationId xmlns:p14="http://schemas.microsoft.com/office/powerpoint/2010/main" val="32444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IPC – Socket Example (Server)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Sample output</a:t>
            </a:r>
            <a:endParaRPr lang="en-I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54768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1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IPC – Socket Example </a:t>
            </a:r>
            <a:r>
              <a:rPr lang="en-IE" dirty="0" smtClean="0"/>
              <a:t>(Client)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42334"/>
            <a:ext cx="8229600" cy="1927026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Uses a single socket connection, on </a:t>
            </a:r>
            <a:r>
              <a:rPr lang="en-IE" dirty="0" err="1" smtClean="0"/>
              <a:t>localhost</a:t>
            </a:r>
            <a:r>
              <a:rPr lang="en-IE" dirty="0" smtClean="0"/>
              <a:t> over port 9090</a:t>
            </a:r>
          </a:p>
          <a:p>
            <a:r>
              <a:rPr lang="en-IE" dirty="0" smtClean="0"/>
              <a:t>Reads in the </a:t>
            </a:r>
            <a:r>
              <a:rPr lang="en-IE" dirty="0"/>
              <a:t>servers response via </a:t>
            </a:r>
            <a:r>
              <a:rPr lang="en-IE" dirty="0" err="1"/>
              <a:t>BufferedReader</a:t>
            </a:r>
            <a:r>
              <a:rPr lang="en-IE" dirty="0"/>
              <a:t> and prints </a:t>
            </a:r>
            <a:r>
              <a:rPr lang="en-IE" dirty="0" smtClean="0"/>
              <a:t>result</a:t>
            </a:r>
          </a:p>
          <a:p>
            <a:r>
              <a:rPr lang="en-IE" dirty="0" smtClean="0"/>
              <a:t>Closes Socket and exits</a:t>
            </a:r>
            <a:endParaRPr lang="en-IE" dirty="0"/>
          </a:p>
          <a:p>
            <a:endParaRPr lang="en-I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1484784"/>
            <a:ext cx="82200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6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Message Passing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Message passing is the paradigm of communication where messages are sent from a sender to one or more </a:t>
            </a:r>
            <a:r>
              <a:rPr lang="en-IE" dirty="0" smtClean="0"/>
              <a:t>recipient</a:t>
            </a:r>
          </a:p>
          <a:p>
            <a:r>
              <a:rPr lang="en-IE" dirty="0"/>
              <a:t>When designing a message passing system several choices are made:</a:t>
            </a:r>
          </a:p>
          <a:p>
            <a:pPr lvl="1"/>
            <a:r>
              <a:rPr lang="en-IE" dirty="0"/>
              <a:t>Whether messages are transferred reliably</a:t>
            </a:r>
          </a:p>
          <a:p>
            <a:pPr lvl="1"/>
            <a:r>
              <a:rPr lang="en-IE" dirty="0"/>
              <a:t>Whether messages are guaranteed to be delivered in order</a:t>
            </a:r>
          </a:p>
          <a:p>
            <a:pPr lvl="1"/>
            <a:r>
              <a:rPr lang="en-IE" dirty="0"/>
              <a:t>Whether messages are passed </a:t>
            </a:r>
            <a:endParaRPr lang="en-IE" dirty="0" smtClean="0"/>
          </a:p>
          <a:p>
            <a:pPr lvl="2"/>
            <a:r>
              <a:rPr lang="en-IE" dirty="0" smtClean="0"/>
              <a:t>one-to-one </a:t>
            </a:r>
            <a:r>
              <a:rPr lang="en-IE" dirty="0"/>
              <a:t>(unicast), </a:t>
            </a:r>
            <a:endParaRPr lang="en-IE" dirty="0" smtClean="0"/>
          </a:p>
          <a:p>
            <a:pPr lvl="2"/>
            <a:r>
              <a:rPr lang="en-IE" dirty="0" smtClean="0"/>
              <a:t>one-to-many </a:t>
            </a:r>
            <a:r>
              <a:rPr lang="en-IE" dirty="0"/>
              <a:t>(multicast or broadcast), </a:t>
            </a:r>
            <a:endParaRPr lang="en-IE" dirty="0" smtClean="0"/>
          </a:p>
          <a:p>
            <a:pPr lvl="2"/>
            <a:r>
              <a:rPr lang="en-IE" dirty="0" smtClean="0"/>
              <a:t>many-to-one </a:t>
            </a:r>
            <a:r>
              <a:rPr lang="en-IE" dirty="0"/>
              <a:t>(client–server), </a:t>
            </a:r>
            <a:endParaRPr lang="en-IE" dirty="0" smtClean="0"/>
          </a:p>
          <a:p>
            <a:pPr lvl="2"/>
            <a:r>
              <a:rPr lang="en-IE" dirty="0" smtClean="0"/>
              <a:t>many-to-many </a:t>
            </a:r>
            <a:r>
              <a:rPr lang="en-IE" dirty="0"/>
              <a:t>(All-to-All).</a:t>
            </a:r>
          </a:p>
          <a:p>
            <a:pPr lvl="1"/>
            <a:r>
              <a:rPr lang="en-IE" dirty="0"/>
              <a:t>Whether communication is synchronous or </a:t>
            </a:r>
            <a:r>
              <a:rPr lang="en-IE" dirty="0" smtClean="0"/>
              <a:t>asynchronous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493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Uni</a:t>
            </a:r>
            <a:r>
              <a:rPr lang="en-IE" dirty="0" smtClean="0"/>
              <a:t>\Multi\Broadcast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Unicast sends to a single destination only</a:t>
            </a:r>
          </a:p>
          <a:p>
            <a:r>
              <a:rPr lang="en-IE" dirty="0" smtClean="0"/>
              <a:t>Broadcast sends to everyone</a:t>
            </a:r>
          </a:p>
          <a:p>
            <a:r>
              <a:rPr lang="en-IE" dirty="0" smtClean="0"/>
              <a:t>Multicast sends to a selection of multiple defined destinations</a:t>
            </a:r>
            <a:endParaRPr lang="en-I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0389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343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Client\Server and Many-to-many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>
            <a:normAutofit fontScale="55000" lnSpcReduction="20000"/>
          </a:bodyPr>
          <a:lstStyle/>
          <a:p>
            <a:r>
              <a:rPr lang="en-IE" dirty="0" smtClean="0"/>
              <a:t>Client\Server</a:t>
            </a:r>
          </a:p>
          <a:p>
            <a:pPr lvl="1"/>
            <a:r>
              <a:rPr lang="en-IE" dirty="0" smtClean="0"/>
              <a:t>1 server servicing many clients</a:t>
            </a:r>
          </a:p>
          <a:p>
            <a:pPr lvl="1"/>
            <a:r>
              <a:rPr lang="en-IE" dirty="0" err="1" smtClean="0"/>
              <a:t>DateTime</a:t>
            </a:r>
            <a:r>
              <a:rPr lang="en-IE" dirty="0" smtClean="0"/>
              <a:t> socket client server</a:t>
            </a:r>
          </a:p>
          <a:p>
            <a:r>
              <a:rPr lang="en-IE" dirty="0" smtClean="0"/>
              <a:t>Many-to-many</a:t>
            </a:r>
          </a:p>
          <a:p>
            <a:pPr lvl="1"/>
            <a:r>
              <a:rPr lang="en-IE" dirty="0" smtClean="0"/>
              <a:t>All nodes can communicate with all other nodes</a:t>
            </a:r>
          </a:p>
          <a:p>
            <a:pPr lvl="1"/>
            <a:r>
              <a:rPr lang="en-IE" dirty="0" smtClean="0"/>
              <a:t>Very complex to maintain</a:t>
            </a:r>
            <a:endParaRPr lang="en-IE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1150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180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Broker\Bus hybrids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broker or a bus enable you to have a hybrid of message paradigms</a:t>
            </a:r>
          </a:p>
          <a:p>
            <a:r>
              <a:rPr lang="en-IE" dirty="0" smtClean="0"/>
              <a:t>E.g. I want node A to broadcast message X to everybody</a:t>
            </a:r>
          </a:p>
          <a:p>
            <a:r>
              <a:rPr lang="en-IE" dirty="0" err="1" smtClean="0"/>
              <a:t>E.g</a:t>
            </a:r>
            <a:r>
              <a:rPr lang="en-IE" dirty="0" smtClean="0"/>
              <a:t> I want node B to only send message Y to node Q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4961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Broker (</a:t>
            </a:r>
            <a:r>
              <a:rPr lang="en-IE" dirty="0" err="1" smtClean="0"/>
              <a:t>RabbitMQ</a:t>
            </a:r>
            <a:r>
              <a:rPr lang="en-IE" dirty="0" smtClean="0"/>
              <a:t> example)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144" y="1600200"/>
            <a:ext cx="2818656" cy="4525963"/>
          </a:xfrm>
        </p:spPr>
        <p:txBody>
          <a:bodyPr>
            <a:normAutofit fontScale="85000" lnSpcReduction="10000"/>
          </a:bodyPr>
          <a:lstStyle/>
          <a:p>
            <a:r>
              <a:rPr lang="en-IE" dirty="0" smtClean="0"/>
              <a:t>Producer processes</a:t>
            </a:r>
          </a:p>
          <a:p>
            <a:r>
              <a:rPr lang="en-IE" dirty="0" smtClean="0"/>
              <a:t>Consumer processes</a:t>
            </a:r>
          </a:p>
          <a:p>
            <a:r>
              <a:rPr lang="en-IE" dirty="0" smtClean="0"/>
              <a:t>Exchanges are used for routing producer messages</a:t>
            </a:r>
          </a:p>
          <a:p>
            <a:r>
              <a:rPr lang="en-IE" dirty="0" smtClean="0"/>
              <a:t>Queues are used to service consumers</a:t>
            </a:r>
            <a:endParaRPr lang="en-I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54102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722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Bus (ESB example)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941168"/>
            <a:ext cx="8229600" cy="1761059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Bus responsible for routing messages to their destination</a:t>
            </a:r>
          </a:p>
          <a:p>
            <a:r>
              <a:rPr lang="en-IE" dirty="0" smtClean="0"/>
              <a:t>Note the different types of platforms/languages </a:t>
            </a:r>
            <a:r>
              <a:rPr lang="en-IE" dirty="0" err="1" smtClean="0"/>
              <a:t>etc</a:t>
            </a:r>
            <a:r>
              <a:rPr lang="en-IE" dirty="0" smtClean="0"/>
              <a:t> that can communicate with each other</a:t>
            </a:r>
            <a:endParaRPr lang="en-I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5"/>
            <a:ext cx="6552728" cy="340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39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</a:t>
            </a:r>
            <a:r>
              <a:rPr lang="en-IE" dirty="0" err="1" smtClean="0"/>
              <a:t>vs</a:t>
            </a:r>
            <a:r>
              <a:rPr lang="en-IE" dirty="0" smtClean="0"/>
              <a:t> Thread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Process</a:t>
            </a:r>
          </a:p>
          <a:p>
            <a:pPr lvl="1"/>
            <a:r>
              <a:rPr lang="en-IE" dirty="0" smtClean="0"/>
              <a:t>Is an executing </a:t>
            </a:r>
            <a:r>
              <a:rPr lang="en-IE" dirty="0"/>
              <a:t>instance of an </a:t>
            </a:r>
            <a:r>
              <a:rPr lang="en-IE" dirty="0" smtClean="0"/>
              <a:t>application. For example</a:t>
            </a:r>
            <a:r>
              <a:rPr lang="en-IE" dirty="0"/>
              <a:t>, when you double-click the Microsoft Word icon, you start a process that runs </a:t>
            </a:r>
            <a:r>
              <a:rPr lang="en-IE" dirty="0" smtClean="0"/>
              <a:t>Word</a:t>
            </a:r>
          </a:p>
          <a:p>
            <a:r>
              <a:rPr lang="en-IE" dirty="0" smtClean="0"/>
              <a:t>Thread</a:t>
            </a:r>
          </a:p>
          <a:p>
            <a:pPr lvl="1"/>
            <a:r>
              <a:rPr lang="en-IE" dirty="0"/>
              <a:t>I</a:t>
            </a:r>
            <a:r>
              <a:rPr lang="en-IE" dirty="0" smtClean="0"/>
              <a:t>s </a:t>
            </a:r>
            <a:r>
              <a:rPr lang="en-IE" dirty="0"/>
              <a:t>a path of execution </a:t>
            </a:r>
            <a:r>
              <a:rPr lang="en-IE" dirty="0" smtClean="0"/>
              <a:t>within</a:t>
            </a:r>
            <a:r>
              <a:rPr lang="en-IE" i="1" dirty="0" smtClean="0"/>
              <a:t> </a:t>
            </a:r>
            <a:r>
              <a:rPr lang="en-IE" dirty="0" smtClean="0"/>
              <a:t>a </a:t>
            </a:r>
            <a:r>
              <a:rPr lang="en-IE" dirty="0"/>
              <a:t>process. Also, a process can contain multiple threads. When you start Word, the operating system creates a process and begins executing the primary thread of that process</a:t>
            </a:r>
            <a:r>
              <a:rPr lang="en-IE" dirty="0" smtClean="0"/>
              <a:t>.</a:t>
            </a:r>
          </a:p>
          <a:p>
            <a:pPr lvl="1"/>
            <a:r>
              <a:rPr lang="en-IE" dirty="0" smtClean="0"/>
              <a:t>A thread is often referred to as a “lightweight process”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740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Publish/Subscribe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Note that with both bus and broker, the common message paradigm of publish and subscribe is used</a:t>
            </a:r>
          </a:p>
          <a:p>
            <a:pPr lvl="1"/>
            <a:r>
              <a:rPr lang="en-IE" dirty="0" smtClean="0"/>
              <a:t>Publisher (Also known as the producer) publishes a message to the bus/broker</a:t>
            </a:r>
          </a:p>
          <a:p>
            <a:pPr lvl="1"/>
            <a:r>
              <a:rPr lang="en-IE" dirty="0" smtClean="0"/>
              <a:t>Subscriber (Also </a:t>
            </a:r>
            <a:r>
              <a:rPr lang="en-IE" dirty="0" err="1" smtClean="0"/>
              <a:t>knoen</a:t>
            </a:r>
            <a:r>
              <a:rPr lang="en-IE" dirty="0" smtClean="0"/>
              <a:t> as consumer) subscribes interest to that type of message.</a:t>
            </a:r>
          </a:p>
          <a:p>
            <a:r>
              <a:rPr lang="en-IE" dirty="0" smtClean="0"/>
              <a:t>The bus/broker will route the all appropriate messages to their associated subscribers</a:t>
            </a:r>
          </a:p>
          <a:p>
            <a:r>
              <a:rPr lang="en-IE" dirty="0" smtClean="0"/>
              <a:t>Note: There may be no subscribers, in which case the message is just dropped on the floor!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15010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Sync/</a:t>
            </a:r>
            <a:r>
              <a:rPr lang="en-IE" dirty="0" err="1" smtClean="0"/>
              <a:t>Async</a:t>
            </a:r>
            <a:r>
              <a:rPr lang="en-IE" dirty="0" smtClean="0"/>
              <a:t> Messaging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Sync (Synchronous messaging)</a:t>
            </a:r>
          </a:p>
          <a:p>
            <a:pPr lvl="1"/>
            <a:r>
              <a:rPr lang="en-IE" dirty="0" smtClean="0"/>
              <a:t>A thread that sends a sync message is paused until it gets a sync response message back</a:t>
            </a:r>
          </a:p>
          <a:p>
            <a:pPr lvl="1"/>
            <a:r>
              <a:rPr lang="en-IE" dirty="0" smtClean="0"/>
              <a:t>Sync messages are reliable</a:t>
            </a:r>
          </a:p>
          <a:p>
            <a:pPr lvl="1"/>
            <a:r>
              <a:rPr lang="en-IE" dirty="0" smtClean="0"/>
              <a:t>Use for critical messaging</a:t>
            </a:r>
          </a:p>
          <a:p>
            <a:r>
              <a:rPr lang="en-IE" dirty="0" err="1" smtClean="0"/>
              <a:t>Async</a:t>
            </a:r>
            <a:r>
              <a:rPr lang="en-IE" dirty="0" smtClean="0"/>
              <a:t> (Asynchronous messaging)</a:t>
            </a:r>
          </a:p>
          <a:p>
            <a:pPr lvl="1"/>
            <a:r>
              <a:rPr lang="en-IE" dirty="0"/>
              <a:t>A thread that sends </a:t>
            </a:r>
            <a:r>
              <a:rPr lang="en-IE" dirty="0" smtClean="0"/>
              <a:t>an </a:t>
            </a:r>
            <a:r>
              <a:rPr lang="en-IE" dirty="0" err="1" smtClean="0"/>
              <a:t>async</a:t>
            </a:r>
            <a:r>
              <a:rPr lang="en-IE" dirty="0" smtClean="0"/>
              <a:t> </a:t>
            </a:r>
            <a:r>
              <a:rPr lang="en-IE" dirty="0"/>
              <a:t>message is </a:t>
            </a:r>
            <a:r>
              <a:rPr lang="en-IE" dirty="0" smtClean="0"/>
              <a:t>free continue on processing once sent</a:t>
            </a:r>
          </a:p>
          <a:p>
            <a:pPr lvl="1"/>
            <a:r>
              <a:rPr lang="en-IE" dirty="0" err="1" smtClean="0"/>
              <a:t>Async</a:t>
            </a:r>
            <a:r>
              <a:rPr lang="en-IE" dirty="0" smtClean="0"/>
              <a:t> messages are not reliable</a:t>
            </a:r>
          </a:p>
          <a:p>
            <a:pPr lvl="1"/>
            <a:r>
              <a:rPr lang="en-IE" dirty="0" err="1" smtClean="0"/>
              <a:t>Async</a:t>
            </a:r>
            <a:r>
              <a:rPr lang="en-IE" dirty="0" smtClean="0"/>
              <a:t> message responses are handled be a </a:t>
            </a:r>
            <a:r>
              <a:rPr lang="en-IE" dirty="0" err="1" smtClean="0"/>
              <a:t>callback</a:t>
            </a:r>
            <a:r>
              <a:rPr lang="en-IE" dirty="0" smtClean="0"/>
              <a:t> function that is in a completely separate thread</a:t>
            </a:r>
          </a:p>
          <a:p>
            <a:pPr lvl="1"/>
            <a:r>
              <a:rPr lang="en-IE" dirty="0" smtClean="0"/>
              <a:t>Use for metric values, logging </a:t>
            </a:r>
            <a:r>
              <a:rPr lang="en-IE" dirty="0" err="1" smtClean="0"/>
              <a:t>etc</a:t>
            </a:r>
            <a:r>
              <a:rPr lang="en-IE" dirty="0" smtClean="0"/>
              <a:t> (non-critical messaging)</a:t>
            </a:r>
            <a:endParaRPr lang="en-IE" dirty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771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 </a:t>
            </a:r>
            <a:r>
              <a:rPr lang="en-IE" dirty="0" err="1" smtClean="0"/>
              <a:t>vs</a:t>
            </a:r>
            <a:r>
              <a:rPr lang="en-IE" dirty="0" smtClean="0"/>
              <a:t> Thread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Threads are usually used for small tasks, processes are usually used for more heavyweight tasks i.e. the execution of applications</a:t>
            </a:r>
          </a:p>
          <a:p>
            <a:r>
              <a:rPr lang="en-IE" dirty="0" smtClean="0"/>
              <a:t>Threads within the same process share the same memory whereas different processes do not!</a:t>
            </a:r>
          </a:p>
          <a:p>
            <a:pPr lvl="1"/>
            <a:r>
              <a:rPr lang="en-IE" dirty="0" smtClean="0"/>
              <a:t>This enables the sharing of data structures</a:t>
            </a:r>
          </a:p>
          <a:p>
            <a:pPr lvl="1"/>
            <a:r>
              <a:rPr lang="en-IE" dirty="0" smtClean="0"/>
              <a:t>Allows inter-thread communication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03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Multi-threading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Having threads within a process allow for multi-threading</a:t>
            </a:r>
          </a:p>
          <a:p>
            <a:r>
              <a:rPr lang="en-IE" dirty="0" smtClean="0"/>
              <a:t>Hence you can have multiple things go on in the process at the one time</a:t>
            </a:r>
          </a:p>
          <a:p>
            <a:r>
              <a:rPr lang="en-IE" dirty="0" smtClean="0"/>
              <a:t>Best demonstrated by the following examples:</a:t>
            </a:r>
          </a:p>
          <a:p>
            <a:pPr lvl="1"/>
            <a:r>
              <a:rPr lang="en-IE" dirty="0" smtClean="0"/>
              <a:t>Single threaded</a:t>
            </a:r>
          </a:p>
          <a:p>
            <a:pPr lvl="1"/>
            <a:r>
              <a:rPr lang="en-IE" dirty="0" smtClean="0"/>
              <a:t>Multi-threaded</a:t>
            </a:r>
          </a:p>
        </p:txBody>
      </p:sp>
    </p:spTree>
    <p:extLst>
      <p:ext uri="{BB962C8B-B14F-4D97-AF65-F5344CB8AC3E}">
        <p14:creationId xmlns:p14="http://schemas.microsoft.com/office/powerpoint/2010/main" val="41237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Single-threaded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869160"/>
            <a:ext cx="4176464" cy="1440160"/>
          </a:xfrm>
        </p:spPr>
        <p:txBody>
          <a:bodyPr>
            <a:normAutofit/>
          </a:bodyPr>
          <a:lstStyle/>
          <a:p>
            <a:r>
              <a:rPr lang="en-IE" sz="2400" dirty="0" smtClean="0"/>
              <a:t>Note stalling of main thread</a:t>
            </a:r>
          </a:p>
          <a:p>
            <a:r>
              <a:rPr lang="en-IE" sz="2400" dirty="0" smtClean="0"/>
              <a:t>While loop</a:t>
            </a:r>
          </a:p>
          <a:p>
            <a:r>
              <a:rPr lang="en-IE" sz="2400" dirty="0" smtClean="0"/>
              <a:t>Use of </a:t>
            </a:r>
            <a:r>
              <a:rPr lang="en-IE" sz="2400" dirty="0" err="1" smtClean="0"/>
              <a:t>InterruptedException</a:t>
            </a:r>
            <a:endParaRPr lang="en-IE" sz="2400" dirty="0" smtClean="0"/>
          </a:p>
          <a:p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6480720" cy="309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941168"/>
            <a:ext cx="36671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3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Runnable class – i.e. separate thread</a:t>
            </a:r>
            <a:endParaRPr lang="en-I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57150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0" y="3861048"/>
            <a:ext cx="4114800" cy="2265115"/>
          </a:xfrm>
        </p:spPr>
        <p:txBody>
          <a:bodyPr>
            <a:normAutofit/>
          </a:bodyPr>
          <a:lstStyle/>
          <a:p>
            <a:r>
              <a:rPr lang="en-IE" sz="2000" dirty="0" smtClean="0"/>
              <a:t>Use of Runnable interface</a:t>
            </a:r>
          </a:p>
          <a:p>
            <a:r>
              <a:rPr lang="en-IE" sz="2000" dirty="0" smtClean="0"/>
              <a:t>Run method</a:t>
            </a:r>
          </a:p>
          <a:p>
            <a:r>
              <a:rPr lang="en-IE" sz="2000" dirty="0" smtClean="0"/>
              <a:t>While loop</a:t>
            </a:r>
          </a:p>
          <a:p>
            <a:r>
              <a:rPr lang="en-IE" sz="2000" dirty="0" smtClean="0"/>
              <a:t>Incremental counter</a:t>
            </a:r>
          </a:p>
          <a:p>
            <a:r>
              <a:rPr lang="en-IE" sz="2000" dirty="0" smtClean="0"/>
              <a:t>Standalone – no output</a:t>
            </a:r>
          </a:p>
          <a:p>
            <a:r>
              <a:rPr lang="en-IE" sz="2000" dirty="0" smtClean="0"/>
              <a:t>Try/Catch this time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3497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Multi-threaded application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6675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912332"/>
            <a:ext cx="2483768" cy="2875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87910" y="4365104"/>
            <a:ext cx="4114800" cy="2265115"/>
          </a:xfrm>
        </p:spPr>
        <p:txBody>
          <a:bodyPr>
            <a:normAutofit lnSpcReduction="10000"/>
          </a:bodyPr>
          <a:lstStyle/>
          <a:p>
            <a:r>
              <a:rPr lang="en-IE" sz="2000" dirty="0" smtClean="0"/>
              <a:t>Spawning off a new thread called </a:t>
            </a:r>
            <a:r>
              <a:rPr lang="en-IE" sz="2000" dirty="0" err="1" smtClean="0"/>
              <a:t>AnotherThread</a:t>
            </a:r>
            <a:r>
              <a:rPr lang="en-IE" sz="2000" dirty="0" smtClean="0"/>
              <a:t> and starting it</a:t>
            </a:r>
          </a:p>
          <a:p>
            <a:r>
              <a:rPr lang="en-IE" sz="2000" dirty="0" smtClean="0"/>
              <a:t>This automatically calls the new threads run method</a:t>
            </a:r>
          </a:p>
          <a:p>
            <a:r>
              <a:rPr lang="en-IE" sz="2000" dirty="0" smtClean="0"/>
              <a:t>Known as a background thread</a:t>
            </a:r>
          </a:p>
          <a:p>
            <a:r>
              <a:rPr lang="en-IE" sz="2000" dirty="0" smtClean="0"/>
              <a:t>Main thread known as a foreground thread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939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Sharing state across multiple threads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6210" y="2071389"/>
            <a:ext cx="2566739" cy="3805883"/>
          </a:xfrm>
        </p:spPr>
        <p:txBody>
          <a:bodyPr>
            <a:normAutofit/>
          </a:bodyPr>
          <a:lstStyle/>
          <a:p>
            <a:r>
              <a:rPr lang="en-IE" sz="2000" dirty="0" smtClean="0"/>
              <a:t>Extends Thread instead of implementing Runnable</a:t>
            </a:r>
          </a:p>
          <a:p>
            <a:r>
              <a:rPr lang="en-IE" sz="2000" dirty="0" smtClean="0"/>
              <a:t>New public get counter method</a:t>
            </a:r>
          </a:p>
          <a:p>
            <a:r>
              <a:rPr lang="en-IE" sz="2000" dirty="0" smtClean="0"/>
              <a:t>This </a:t>
            </a:r>
            <a:r>
              <a:rPr lang="en-IE" sz="2000" dirty="0" err="1" smtClean="0"/>
              <a:t>AnotherThread</a:t>
            </a:r>
            <a:r>
              <a:rPr lang="en-IE" sz="2000" dirty="0" smtClean="0"/>
              <a:t> class can be instantiated now by another class</a:t>
            </a:r>
            <a:endParaRPr lang="en-IE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572452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0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1003</Words>
  <Application>Microsoft Office PowerPoint</Application>
  <PresentationFormat>On-screen Show (4:3)</PresentationFormat>
  <Paragraphs>174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Operation Systems</vt:lpstr>
      <vt:lpstr>Summary</vt:lpstr>
      <vt:lpstr>Process vs Thread</vt:lpstr>
      <vt:lpstr>Process vs Thread</vt:lpstr>
      <vt:lpstr>Multi-threading</vt:lpstr>
      <vt:lpstr>Single-threaded example</vt:lpstr>
      <vt:lpstr>Runnable class – i.e. separate thread</vt:lpstr>
      <vt:lpstr>Multi-threaded application</vt:lpstr>
      <vt:lpstr>Sharing state across multiple threads</vt:lpstr>
      <vt:lpstr>Sharing state across multiple threads</vt:lpstr>
      <vt:lpstr>Output from multi-threaded app sharing state</vt:lpstr>
      <vt:lpstr>Communicating across processes</vt:lpstr>
      <vt:lpstr>Co-operating processes need inter-process communication (IPC)</vt:lpstr>
      <vt:lpstr>Shared memory</vt:lpstr>
      <vt:lpstr>IPC - Signals</vt:lpstr>
      <vt:lpstr>IPC - Pipes</vt:lpstr>
      <vt:lpstr>Shared resource</vt:lpstr>
      <vt:lpstr>IPC - Sockets</vt:lpstr>
      <vt:lpstr>IPC - Sockets</vt:lpstr>
      <vt:lpstr>IPC – Socket Example (Server)</vt:lpstr>
      <vt:lpstr>IPC – Socket Example (Server)</vt:lpstr>
      <vt:lpstr>IPC – Socket Example (Server)</vt:lpstr>
      <vt:lpstr>IPC – Socket Example (Client)</vt:lpstr>
      <vt:lpstr>Message Passing</vt:lpstr>
      <vt:lpstr>Uni\Multi\Broadcast</vt:lpstr>
      <vt:lpstr>Client\Server and Many-to-many</vt:lpstr>
      <vt:lpstr>Broker\Bus hybrids</vt:lpstr>
      <vt:lpstr>Broker (RabbitMQ example)</vt:lpstr>
      <vt:lpstr>Bus (ESB example)</vt:lpstr>
      <vt:lpstr>Publish/Subscribe</vt:lpstr>
      <vt:lpstr>Sync/Async Messaging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Systems</dc:title>
  <dc:creator>bstack</dc:creator>
  <cp:lastModifiedBy>bstack</cp:lastModifiedBy>
  <cp:revision>84</cp:revision>
  <dcterms:created xsi:type="dcterms:W3CDTF">2013-10-19T11:36:39Z</dcterms:created>
  <dcterms:modified xsi:type="dcterms:W3CDTF">2013-11-03T20:42:22Z</dcterms:modified>
</cp:coreProperties>
</file>