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9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7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65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3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31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480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8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6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4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43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2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1460-4DED-4ADC-9935-D740EF273346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7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Motherboards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88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CMOS</a:t>
            </a:r>
          </a:p>
          <a:p>
            <a:pPr lvl="1"/>
            <a:r>
              <a:rPr lang="en-IE" dirty="0" smtClean="0"/>
              <a:t>Complementary Metal Oxide Semi-conductor</a:t>
            </a:r>
          </a:p>
          <a:p>
            <a:pPr lvl="1"/>
            <a:r>
              <a:rPr lang="en-IE" dirty="0" smtClean="0"/>
              <a:t>Little battery used to power CMOS powered memory to hold date time and system setup parameters</a:t>
            </a:r>
          </a:p>
          <a:p>
            <a:pPr lvl="1"/>
            <a:r>
              <a:rPr lang="en-IE" dirty="0" smtClean="0"/>
              <a:t>BIOS used to configure CMOS settings</a:t>
            </a:r>
          </a:p>
          <a:p>
            <a:r>
              <a:rPr lang="en-IE" dirty="0" smtClean="0"/>
              <a:t>Southbridge</a:t>
            </a:r>
          </a:p>
          <a:p>
            <a:pPr lvl="1"/>
            <a:r>
              <a:rPr lang="en-IE" dirty="0" smtClean="0"/>
              <a:t>An integrated circuit responsible for</a:t>
            </a:r>
          </a:p>
          <a:p>
            <a:pPr lvl="2"/>
            <a:r>
              <a:rPr lang="en-IE" dirty="0" smtClean="0"/>
              <a:t>Hard drive controller</a:t>
            </a:r>
          </a:p>
          <a:p>
            <a:pPr lvl="2"/>
            <a:r>
              <a:rPr lang="en-IE" dirty="0" smtClean="0"/>
              <a:t>I/O controller</a:t>
            </a:r>
          </a:p>
          <a:p>
            <a:pPr lvl="2"/>
            <a:r>
              <a:rPr lang="en-IE" dirty="0" smtClean="0"/>
              <a:t>Soundcard</a:t>
            </a:r>
          </a:p>
          <a:p>
            <a:pPr lvl="2"/>
            <a:r>
              <a:rPr lang="en-IE" dirty="0" smtClean="0"/>
              <a:t>USB</a:t>
            </a:r>
          </a:p>
          <a:p>
            <a:pPr lvl="2"/>
            <a:r>
              <a:rPr lang="en-IE" dirty="0" smtClean="0"/>
              <a:t>BIOS </a:t>
            </a:r>
            <a:r>
              <a:rPr lang="en-IE" dirty="0" err="1" smtClean="0"/>
              <a:t>etc</a:t>
            </a:r>
            <a:endParaRPr lang="en-IE" dirty="0" smtClean="0"/>
          </a:p>
          <a:p>
            <a:pPr lvl="1"/>
            <a:r>
              <a:rPr lang="en-IE" dirty="0" smtClean="0"/>
              <a:t>Although it handles I/O devices, slower I/O devices such as keyboard, non-</a:t>
            </a:r>
            <a:r>
              <a:rPr lang="en-IE" dirty="0" err="1" smtClean="0"/>
              <a:t>usb</a:t>
            </a:r>
            <a:r>
              <a:rPr lang="en-IE" dirty="0" smtClean="0"/>
              <a:t> mouse handled by S I/O (Super I/O)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83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NorthBridge</a:t>
            </a:r>
            <a:endParaRPr lang="en-IE" dirty="0" smtClean="0"/>
          </a:p>
          <a:p>
            <a:pPr lvl="1"/>
            <a:r>
              <a:rPr lang="en-IE" dirty="0" smtClean="0"/>
              <a:t>Responsible for communications between RAM and AGP with the CPU.</a:t>
            </a:r>
          </a:p>
          <a:p>
            <a:pPr lvl="1"/>
            <a:r>
              <a:rPr lang="en-IE" dirty="0" smtClean="0"/>
              <a:t>Also known as memory controller hub</a:t>
            </a:r>
          </a:p>
          <a:p>
            <a:pPr lvl="1"/>
            <a:r>
              <a:rPr lang="en-IE" dirty="0" smtClean="0"/>
              <a:t>Acts as a bridge to the </a:t>
            </a:r>
            <a:r>
              <a:rPr lang="en-IE" dirty="0" err="1" smtClean="0"/>
              <a:t>SouthBridge</a:t>
            </a:r>
            <a:endParaRPr lang="en-IE" dirty="0" smtClean="0"/>
          </a:p>
          <a:p>
            <a:pPr lvl="1"/>
            <a:r>
              <a:rPr lang="en-IE" dirty="0" smtClean="0"/>
              <a:t>Usually closer to the CPU and memory and slightly larger than </a:t>
            </a:r>
            <a:r>
              <a:rPr lang="en-IE" dirty="0" err="1" smtClean="0"/>
              <a:t>SouthBridge</a:t>
            </a:r>
            <a:endParaRPr lang="en-IE" dirty="0" smtClean="0"/>
          </a:p>
          <a:p>
            <a:r>
              <a:rPr lang="en-IE" dirty="0" smtClean="0"/>
              <a:t>With </a:t>
            </a:r>
            <a:r>
              <a:rPr lang="en-IE" dirty="0" err="1" smtClean="0"/>
              <a:t>SouthBridge</a:t>
            </a:r>
            <a:r>
              <a:rPr lang="en-IE" dirty="0" smtClean="0"/>
              <a:t>, known as chipset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254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diagram</a:t>
            </a:r>
            <a:endParaRPr lang="en-I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4900"/>
            <a:ext cx="75819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11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Socket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6767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79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Northbridge/Southbridge differences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400" dirty="0" smtClean="0"/>
              <a:t>Northbridge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CPU and memory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High-speed peripherals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Southbridge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Onboard video circuitry 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Southbridge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Peripheral devices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Non-essential controllers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Secondary and legacy buses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335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bus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E" sz="1600" dirty="0"/>
              <a:t>The Northbridge chips handles IO duties between the CPU and </a:t>
            </a:r>
            <a:r>
              <a:rPr lang="en-IE" sz="1600" dirty="0" smtClean="0"/>
              <a:t>RAM</a:t>
            </a:r>
          </a:p>
          <a:p>
            <a:r>
              <a:rPr lang="en-IE" sz="1600" dirty="0"/>
              <a:t>The Southbridge chip handles IO duties with </a:t>
            </a:r>
            <a:r>
              <a:rPr lang="en-IE" sz="1600" dirty="0" smtClean="0"/>
              <a:t>HDDs, BIOS, USB </a:t>
            </a:r>
            <a:r>
              <a:rPr lang="en-IE" sz="1600" dirty="0" err="1" smtClean="0"/>
              <a:t>etc</a:t>
            </a:r>
            <a:endParaRPr lang="en-IE" sz="1600" dirty="0" smtClean="0"/>
          </a:p>
          <a:p>
            <a:r>
              <a:rPr lang="en-IE" sz="1600" dirty="0" smtClean="0"/>
              <a:t>CPU directly connected to the </a:t>
            </a:r>
            <a:r>
              <a:rPr lang="en-IE" sz="1600" dirty="0" err="1" smtClean="0"/>
              <a:t>NorthBridge</a:t>
            </a:r>
            <a:endParaRPr lang="en-IE" sz="1600" dirty="0" smtClean="0"/>
          </a:p>
          <a:p>
            <a:r>
              <a:rPr lang="en-IE" sz="1600" dirty="0" err="1" smtClean="0"/>
              <a:t>NorthBridge</a:t>
            </a:r>
            <a:r>
              <a:rPr lang="en-IE" sz="1600" dirty="0" smtClean="0"/>
              <a:t> acts as a “bridge” to the </a:t>
            </a:r>
            <a:r>
              <a:rPr lang="en-IE" sz="1600" dirty="0" err="1" smtClean="0"/>
              <a:t>SouthBridge</a:t>
            </a:r>
            <a:endParaRPr lang="en-IE" sz="1600" dirty="0" smtClean="0"/>
          </a:p>
          <a:p>
            <a:r>
              <a:rPr lang="en-IE" sz="1600" dirty="0" smtClean="0"/>
              <a:t>Super I/O caters for the slow I/O technologies</a:t>
            </a:r>
            <a:endParaRPr lang="en-I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317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11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Expansion slots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for adding additional circuitry</a:t>
            </a:r>
          </a:p>
          <a:p>
            <a:pPr lvl="1"/>
            <a:r>
              <a:rPr lang="en-IE" dirty="0" smtClean="0"/>
              <a:t>Network interfaces</a:t>
            </a:r>
          </a:p>
          <a:p>
            <a:pPr lvl="1"/>
            <a:r>
              <a:rPr lang="en-IE" dirty="0" smtClean="0"/>
              <a:t>Video graphics controllers</a:t>
            </a:r>
          </a:p>
          <a:p>
            <a:pPr lvl="1"/>
            <a:r>
              <a:rPr lang="en-IE" dirty="0" smtClean="0"/>
              <a:t>Types of expansion slots</a:t>
            </a:r>
          </a:p>
          <a:p>
            <a:pPr lvl="2"/>
            <a:r>
              <a:rPr lang="en-IE" dirty="0" smtClean="0"/>
              <a:t>ISA - older</a:t>
            </a:r>
          </a:p>
          <a:p>
            <a:pPr lvl="2"/>
            <a:r>
              <a:rPr lang="en-IE" dirty="0" smtClean="0"/>
              <a:t>PCI – short, white</a:t>
            </a:r>
          </a:p>
          <a:p>
            <a:pPr lvl="2"/>
            <a:r>
              <a:rPr lang="en-IE" dirty="0" smtClean="0"/>
              <a:t>PCI Express</a:t>
            </a:r>
          </a:p>
          <a:p>
            <a:pPr lvl="2"/>
            <a:r>
              <a:rPr lang="en-IE" dirty="0" smtClean="0"/>
              <a:t>AGP – Brown, </a:t>
            </a:r>
            <a:r>
              <a:rPr lang="en-IE" smtClean="0"/>
              <a:t>shorter than	PCI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338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Expansion slots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61048"/>
            <a:ext cx="4813334" cy="27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6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motherboard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Memory slots</a:t>
            </a:r>
          </a:p>
          <a:p>
            <a:r>
              <a:rPr lang="en-IE" dirty="0" smtClean="0"/>
              <a:t>Connectors</a:t>
            </a:r>
          </a:p>
          <a:p>
            <a:pPr lvl="1"/>
            <a:r>
              <a:rPr lang="en-IE" dirty="0" smtClean="0"/>
              <a:t>Power</a:t>
            </a:r>
          </a:p>
          <a:p>
            <a:pPr lvl="1"/>
            <a:r>
              <a:rPr lang="en-IE" dirty="0" smtClean="0"/>
              <a:t>Keyboard</a:t>
            </a:r>
          </a:p>
          <a:p>
            <a:pPr lvl="1"/>
            <a:r>
              <a:rPr lang="en-IE" dirty="0" smtClean="0"/>
              <a:t>USB And other peripheral devices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73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on BIOS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Controls essential components</a:t>
            </a:r>
          </a:p>
          <a:p>
            <a:pPr lvl="1"/>
            <a:r>
              <a:rPr lang="en-IE" dirty="0" smtClean="0"/>
              <a:t>Keyboard</a:t>
            </a:r>
          </a:p>
          <a:p>
            <a:pPr lvl="1"/>
            <a:r>
              <a:rPr lang="en-IE" dirty="0" smtClean="0"/>
              <a:t>Display screen</a:t>
            </a:r>
          </a:p>
          <a:p>
            <a:pPr lvl="1"/>
            <a:r>
              <a:rPr lang="en-IE" dirty="0" smtClean="0"/>
              <a:t>Disk drives </a:t>
            </a:r>
            <a:r>
              <a:rPr lang="en-IE" dirty="0" err="1" smtClean="0"/>
              <a:t>etc</a:t>
            </a:r>
            <a:endParaRPr lang="en-IE" dirty="0" smtClean="0"/>
          </a:p>
          <a:p>
            <a:r>
              <a:rPr lang="en-IE" dirty="0" smtClean="0"/>
              <a:t>Three main functions</a:t>
            </a:r>
          </a:p>
          <a:p>
            <a:pPr lvl="1"/>
            <a:r>
              <a:rPr lang="en-IE" dirty="0" smtClean="0"/>
              <a:t>Booting the PC</a:t>
            </a:r>
          </a:p>
          <a:p>
            <a:pPr lvl="1"/>
            <a:r>
              <a:rPr lang="en-IE" dirty="0" smtClean="0"/>
              <a:t>Verifies hardware</a:t>
            </a:r>
          </a:p>
          <a:p>
            <a:pPr lvl="1"/>
            <a:r>
              <a:rPr lang="en-IE" dirty="0" smtClean="0"/>
              <a:t>Provides and interface between hardware and software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88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 circuit in a computer that connects different parts of a computer together</a:t>
            </a:r>
          </a:p>
          <a:p>
            <a:r>
              <a:rPr lang="en-IE" dirty="0" smtClean="0"/>
              <a:t>Analogous to the body's nervous system – allows the CPU to control and communicate with separate parts</a:t>
            </a:r>
          </a:p>
          <a:p>
            <a:r>
              <a:rPr lang="en-IE" dirty="0" smtClean="0"/>
              <a:t>Also bridges external components through motherboard ports</a:t>
            </a:r>
          </a:p>
          <a:p>
            <a:r>
              <a:rPr lang="en-IE" dirty="0" smtClean="0"/>
              <a:t>Houses CPU, memory and expansion cards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337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Boot process steps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Power supply initializes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Primary part of BIOS loads to RAM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CPU access jump address for start of BIOS boot program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Type of boot confirmed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Cold boot: When PC’s power switched 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Warm boot: When PC restarted or reset, does not run POST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Power On Self Test (POST) begins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Error messages given as beep codes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Video </a:t>
            </a:r>
            <a:r>
              <a:rPr lang="en-US" altLang="en-US" sz="2400" dirty="0" smtClean="0"/>
              <a:t>adapter </a:t>
            </a:r>
            <a:r>
              <a:rPr lang="en-US" altLang="en-US" sz="2400" dirty="0"/>
              <a:t>software </a:t>
            </a:r>
            <a:r>
              <a:rPr lang="en-US" altLang="en-US" sz="2400" dirty="0" smtClean="0"/>
              <a:t>loads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370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 process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eriod" startAt="6"/>
            </a:pPr>
            <a:r>
              <a:rPr lang="en-US" altLang="en-US" sz="2000" dirty="0"/>
              <a:t>Other device BIOS loads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1800" dirty="0"/>
              <a:t>BIOS startup screen loads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1800" dirty="0"/>
              <a:t>Error messages displayed as text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7"/>
            </a:pPr>
            <a:r>
              <a:rPr lang="en-US" altLang="en-US" sz="2000" dirty="0"/>
              <a:t>CMOS configuration tested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1800" dirty="0"/>
              <a:t>Test if devices listed in CMOS are present, functioning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8"/>
            </a:pPr>
            <a:r>
              <a:rPr lang="en-US" altLang="en-US" sz="2000" dirty="0"/>
              <a:t>Ports assigned and devices configured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8"/>
            </a:pPr>
            <a:r>
              <a:rPr lang="en-US" altLang="en-US" sz="2000" dirty="0"/>
              <a:t>Hardware configuration confirmed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1800" dirty="0"/>
              <a:t>BIOS displays summary screen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altLang="en-US" sz="2000" dirty="0"/>
              <a:t>Operating system located and loaded</a:t>
            </a:r>
          </a:p>
          <a:p>
            <a:pPr marL="533400" indent="-533400">
              <a:lnSpc>
                <a:spcPct val="80000"/>
              </a:lnSpc>
            </a:pPr>
            <a:endParaRPr lang="en-US" altLang="en-US" sz="2000" dirty="0" smtClean="0"/>
          </a:p>
          <a:p>
            <a:pPr marL="533400" indent="-533400">
              <a:lnSpc>
                <a:spcPct val="80000"/>
              </a:lnSpc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/>
              <a:t>Boot </a:t>
            </a:r>
            <a:r>
              <a:rPr lang="en-US" altLang="en-US" sz="2000" dirty="0"/>
              <a:t>failure: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1800" dirty="0"/>
              <a:t>When PC unable to complete process and load OS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1800" dirty="0"/>
              <a:t>Typically caused by loose or missing component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239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motherboard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CPU</a:t>
            </a:r>
          </a:p>
          <a:p>
            <a:r>
              <a:rPr lang="en-IE" dirty="0" smtClean="0"/>
              <a:t>Chipset</a:t>
            </a:r>
          </a:p>
          <a:p>
            <a:r>
              <a:rPr lang="en-IE" dirty="0" smtClean="0"/>
              <a:t>Buses</a:t>
            </a:r>
          </a:p>
          <a:p>
            <a:r>
              <a:rPr lang="en-IE" dirty="0" smtClean="0"/>
              <a:t>Memory slots and chips</a:t>
            </a:r>
          </a:p>
          <a:p>
            <a:r>
              <a:rPr lang="en-IE" dirty="0" smtClean="0"/>
              <a:t>Expansion slots and cards</a:t>
            </a:r>
          </a:p>
          <a:p>
            <a:r>
              <a:rPr lang="en-IE" dirty="0" smtClean="0"/>
              <a:t>Ports and connectors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339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Typical motherboard</a:t>
            </a:r>
            <a:endParaRPr lang="en-I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09688" y="1600200"/>
          <a:ext cx="6523037" cy="455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3" imgW="9142857" imgH="6387302" progId="Photoshop.Image.7">
                  <p:embed/>
                </p:oleObj>
              </mc:Choice>
              <mc:Fallback>
                <p:oleObj name="Image" r:id="rId3" imgW="9142857" imgH="6387302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600200"/>
                        <a:ext cx="6523037" cy="455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A19157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4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Different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AT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Obsolete, patterned after original IBM AT motherboard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Baby AT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Same design layout as AT, but using smaller area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ATX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Most common motherboard today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Micro ATX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Smaller form factor for smaller cases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NLX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Used in low-profile cases, usually clone PCs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BTX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BTX form factor designed for better air flow in case; uses ATX power supply</a:t>
            </a:r>
          </a:p>
        </p:txBody>
      </p:sp>
    </p:spTree>
    <p:extLst>
      <p:ext uri="{BB962C8B-B14F-4D97-AF65-F5344CB8AC3E}">
        <p14:creationId xmlns:p14="http://schemas.microsoft.com/office/powerpoint/2010/main" val="18428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ATX Motherboard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12” X 9.6”</a:t>
            </a:r>
          </a:p>
          <a:p>
            <a:r>
              <a:rPr lang="en-US" altLang="en-US" dirty="0" smtClean="0"/>
              <a:t>One-piece power supply connector</a:t>
            </a:r>
          </a:p>
          <a:p>
            <a:r>
              <a:rPr lang="en-US" altLang="en-US" dirty="0" smtClean="0"/>
              <a:t>Built-in IO ports</a:t>
            </a:r>
          </a:p>
          <a:p>
            <a:r>
              <a:rPr lang="en-US" altLang="en-US" dirty="0" smtClean="0"/>
              <a:t>Expansion slots parallel to narrow edge of board</a:t>
            </a:r>
          </a:p>
          <a:p>
            <a:r>
              <a:rPr lang="en-US" altLang="en-US" dirty="0" smtClean="0"/>
              <a:t>Better placement of CPU, RAM, allow better cooling and more expansion slots</a:t>
            </a:r>
          </a:p>
          <a:p>
            <a:r>
              <a:rPr lang="en-US" altLang="en-US" dirty="0" smtClean="0"/>
              <a:t>Soft-power switching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755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ATX Motherboard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85925"/>
            <a:ext cx="70389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5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CPU</a:t>
            </a:r>
          </a:p>
          <a:p>
            <a:pPr lvl="1"/>
            <a:r>
              <a:rPr lang="en-US" altLang="en-US" dirty="0" smtClean="0"/>
              <a:t>Typically has heat sink or fan attached</a:t>
            </a:r>
          </a:p>
          <a:p>
            <a:pPr lvl="1"/>
            <a:r>
              <a:rPr lang="en-US" altLang="en-US" dirty="0" smtClean="0"/>
              <a:t>Attached through socket or slot</a:t>
            </a:r>
          </a:p>
          <a:p>
            <a:r>
              <a:rPr lang="en-US" altLang="en-US" dirty="0" smtClean="0"/>
              <a:t>Motherboard buses</a:t>
            </a:r>
          </a:p>
          <a:p>
            <a:pPr lvl="1"/>
            <a:r>
              <a:rPr lang="en-US" altLang="en-US" dirty="0" smtClean="0"/>
              <a:t>Network of fine wires on circuit board</a:t>
            </a:r>
          </a:p>
          <a:p>
            <a:pPr lvl="1"/>
            <a:r>
              <a:rPr lang="en-US" altLang="en-US" dirty="0" smtClean="0"/>
              <a:t>Internal bus</a:t>
            </a:r>
          </a:p>
          <a:p>
            <a:pPr lvl="1"/>
            <a:r>
              <a:rPr lang="en-US" altLang="en-US" dirty="0" smtClean="0"/>
              <a:t>External bus (expansion bus)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758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Motherboard components of note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BIOS Chip</a:t>
            </a:r>
          </a:p>
          <a:p>
            <a:pPr lvl="1"/>
            <a:r>
              <a:rPr lang="en-IE" dirty="0" smtClean="0"/>
              <a:t>Stands for Basic </a:t>
            </a:r>
            <a:r>
              <a:rPr lang="en-IE" dirty="0" err="1"/>
              <a:t>I</a:t>
            </a:r>
            <a:r>
              <a:rPr lang="en-IE" dirty="0" err="1" smtClean="0"/>
              <a:t>nput/Output</a:t>
            </a:r>
            <a:r>
              <a:rPr lang="en-IE" dirty="0" smtClean="0"/>
              <a:t> System</a:t>
            </a:r>
          </a:p>
          <a:p>
            <a:pPr lvl="1"/>
            <a:r>
              <a:rPr lang="en-IE" dirty="0" smtClean="0"/>
              <a:t>Allows the hardware in the computer to communicate during </a:t>
            </a:r>
            <a:r>
              <a:rPr lang="en-IE" dirty="0" err="1" smtClean="0"/>
              <a:t>startup</a:t>
            </a:r>
            <a:endParaRPr lang="en-IE" dirty="0" smtClean="0"/>
          </a:p>
          <a:p>
            <a:pPr lvl="1"/>
            <a:r>
              <a:rPr lang="en-IE" dirty="0" smtClean="0"/>
              <a:t>Uses non-</a:t>
            </a:r>
            <a:r>
              <a:rPr lang="en-IE" dirty="0" err="1" smtClean="0"/>
              <a:t>volitile</a:t>
            </a:r>
            <a:r>
              <a:rPr lang="en-IE" dirty="0" smtClean="0"/>
              <a:t> memory</a:t>
            </a:r>
          </a:p>
          <a:p>
            <a:r>
              <a:rPr lang="en-IE" dirty="0" smtClean="0"/>
              <a:t>PCI Slots</a:t>
            </a:r>
          </a:p>
          <a:p>
            <a:pPr lvl="1"/>
            <a:r>
              <a:rPr lang="en-IE" dirty="0" smtClean="0"/>
              <a:t>Used to add extension cards to a machine</a:t>
            </a:r>
          </a:p>
          <a:p>
            <a:pPr lvl="1"/>
            <a:r>
              <a:rPr lang="en-IE" dirty="0" smtClean="0"/>
              <a:t>Mainly graphic cards, network cards </a:t>
            </a:r>
            <a:r>
              <a:rPr lang="en-IE" dirty="0" err="1" smtClean="0"/>
              <a:t>etc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672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636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Image</vt:lpstr>
      <vt:lpstr>Motherboards</vt:lpstr>
      <vt:lpstr>Motherboard</vt:lpstr>
      <vt:lpstr>Main motherboard components</vt:lpstr>
      <vt:lpstr>Typical motherboard</vt:lpstr>
      <vt:lpstr>Different Types</vt:lpstr>
      <vt:lpstr>ATX Motherboard</vt:lpstr>
      <vt:lpstr>ATX Motherboard</vt:lpstr>
      <vt:lpstr>Motherboard components</vt:lpstr>
      <vt:lpstr>Motherboard components of note</vt:lpstr>
      <vt:lpstr>Motherboard components of note</vt:lpstr>
      <vt:lpstr>Motherboard components of note</vt:lpstr>
      <vt:lpstr>Motherboard diagram</vt:lpstr>
      <vt:lpstr>CPU Socket</vt:lpstr>
      <vt:lpstr>Northbridge/Southbridge differences</vt:lpstr>
      <vt:lpstr>Motherboard bus architecture</vt:lpstr>
      <vt:lpstr>Expansion slots</vt:lpstr>
      <vt:lpstr>Expansion slots</vt:lpstr>
      <vt:lpstr>Other motherboard features</vt:lpstr>
      <vt:lpstr>More on BIOS</vt:lpstr>
      <vt:lpstr>Boot process steps</vt:lpstr>
      <vt:lpstr>Boot process steps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hard drive</dc:title>
  <dc:creator>bstack</dc:creator>
  <cp:lastModifiedBy>bstack</cp:lastModifiedBy>
  <cp:revision>16</cp:revision>
  <dcterms:created xsi:type="dcterms:W3CDTF">2013-10-07T11:22:00Z</dcterms:created>
  <dcterms:modified xsi:type="dcterms:W3CDTF">2013-10-07T20:37:11Z</dcterms:modified>
</cp:coreProperties>
</file>