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70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5" r:id="rId20"/>
    <p:sldId id="276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5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83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86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17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91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26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63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770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7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22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40F1-C34A-4C19-B093-5709C267FC9A}" type="datetimeFigureOut">
              <a:rPr lang="en-IE" smtClean="0"/>
              <a:t>30/09/2013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8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Anatomy of a computer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613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Block diagram of a CPU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r>
              <a:rPr lang="en-IE" dirty="0" smtClean="0"/>
              <a:t>Dotted line represents the CPU body</a:t>
            </a:r>
          </a:p>
          <a:p>
            <a:r>
              <a:rPr lang="en-IE" dirty="0" smtClean="0"/>
              <a:t>RAM outside CPU</a:t>
            </a:r>
          </a:p>
          <a:p>
            <a:r>
              <a:rPr lang="en-IE" dirty="0" smtClean="0"/>
              <a:t>Red arrow (external clock)</a:t>
            </a:r>
          </a:p>
          <a:p>
            <a:r>
              <a:rPr lang="en-IE" dirty="0" smtClean="0"/>
              <a:t>Other arrows (Internal clock)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01" y="1340768"/>
            <a:ext cx="2401242" cy="478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8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cache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High performance memory</a:t>
            </a:r>
          </a:p>
          <a:p>
            <a:r>
              <a:rPr lang="en-IE" dirty="0" smtClean="0"/>
              <a:t>Can work at same speed as the CPU clock</a:t>
            </a:r>
          </a:p>
          <a:p>
            <a:r>
              <a:rPr lang="en-IE" dirty="0" smtClean="0"/>
              <a:t>Static memory, consumes more power than dynamic memory but is much faster</a:t>
            </a:r>
          </a:p>
          <a:p>
            <a:r>
              <a:rPr lang="en-IE" dirty="0" smtClean="0"/>
              <a:t>Cache controller manages memory cache</a:t>
            </a:r>
          </a:p>
          <a:p>
            <a:r>
              <a:rPr lang="en-IE" dirty="0" smtClean="0"/>
              <a:t>Bigger the memory cache, less likely direct memory access is required</a:t>
            </a:r>
          </a:p>
          <a:p>
            <a:r>
              <a:rPr lang="en-IE" dirty="0" smtClean="0"/>
              <a:t>Hit = data in memory cache, Miss = data in RAM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954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Instruction/Data Cache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L1 Instruction cache works as an input cache, lining up instructions to be executed</a:t>
            </a:r>
          </a:p>
          <a:p>
            <a:r>
              <a:rPr lang="en-IE" dirty="0" smtClean="0"/>
              <a:t>Data cache simply an output cache</a:t>
            </a:r>
          </a:p>
          <a:p>
            <a:r>
              <a:rPr lang="en-IE" dirty="0" smtClean="0"/>
              <a:t>L1 Instruction cache particularly efficient for “looping behaviour” as required instructions are closer to the fetch unit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257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Fetch/Decode/Execute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Also known as an instruction cycle or FDX</a:t>
            </a:r>
          </a:p>
          <a:p>
            <a:r>
              <a:rPr lang="en-IE" dirty="0" smtClean="0"/>
              <a:t>Fetch</a:t>
            </a:r>
          </a:p>
          <a:p>
            <a:pPr lvl="1"/>
            <a:r>
              <a:rPr lang="en-IE" dirty="0" smtClean="0"/>
              <a:t>Gets data from RAM via an address bus and stores internally in CPU. Data received by CPU via data bus</a:t>
            </a:r>
          </a:p>
          <a:p>
            <a:r>
              <a:rPr lang="en-IE" dirty="0" smtClean="0"/>
              <a:t>Decode</a:t>
            </a:r>
          </a:p>
          <a:p>
            <a:pPr lvl="1"/>
            <a:r>
              <a:rPr lang="en-IE" dirty="0" smtClean="0"/>
              <a:t>CPU decodes the instruction just fetched and prepares various areas of chip for next step</a:t>
            </a:r>
          </a:p>
          <a:p>
            <a:r>
              <a:rPr lang="en-IE" dirty="0" smtClean="0"/>
              <a:t>Execute</a:t>
            </a:r>
          </a:p>
          <a:p>
            <a:pPr lvl="1"/>
            <a:r>
              <a:rPr lang="en-IE" dirty="0" smtClean="0"/>
              <a:t>Instruction is carried out on the data and output stored in data cache</a:t>
            </a:r>
          </a:p>
          <a:p>
            <a:pPr lvl="1"/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756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Cooler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Also known as a heat sink or CPU fan</a:t>
            </a:r>
          </a:p>
          <a:p>
            <a:r>
              <a:rPr lang="en-IE" dirty="0" smtClean="0"/>
              <a:t>Often bundled with CPUs</a:t>
            </a:r>
          </a:p>
          <a:p>
            <a:r>
              <a:rPr lang="en-IE" dirty="0" smtClean="0"/>
              <a:t>Other heat sinks are used in a computer</a:t>
            </a:r>
          </a:p>
          <a:p>
            <a:r>
              <a:rPr lang="en-IE" dirty="0" smtClean="0"/>
              <a:t>Transfers thermal energy from a higher temperature device to a lower temperature fluid medium</a:t>
            </a:r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679270" cy="36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5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Main circuit in a computer that connects different parts of a computer together</a:t>
            </a:r>
          </a:p>
          <a:p>
            <a:r>
              <a:rPr lang="en-IE" dirty="0" smtClean="0"/>
              <a:t>Analogous to the body's nervous system – allows the CPU to control and communicate with separate parts</a:t>
            </a:r>
          </a:p>
          <a:p>
            <a:r>
              <a:rPr lang="en-IE" dirty="0" smtClean="0"/>
              <a:t>Also bridges external components through motherboard ports</a:t>
            </a:r>
          </a:p>
          <a:p>
            <a:r>
              <a:rPr lang="en-IE" dirty="0" smtClean="0"/>
              <a:t>Houses CPU, memory and expansion cards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25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diagram</a:t>
            </a:r>
            <a:endParaRPr lang="en-I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4900"/>
            <a:ext cx="75819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47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components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BIOS Chip</a:t>
            </a:r>
          </a:p>
          <a:p>
            <a:pPr lvl="1"/>
            <a:r>
              <a:rPr lang="en-IE" dirty="0" smtClean="0"/>
              <a:t>Stands for Basic </a:t>
            </a:r>
            <a:r>
              <a:rPr lang="en-IE" dirty="0" err="1"/>
              <a:t>I</a:t>
            </a:r>
            <a:r>
              <a:rPr lang="en-IE" dirty="0" err="1" smtClean="0"/>
              <a:t>nput/Output</a:t>
            </a:r>
            <a:r>
              <a:rPr lang="en-IE" dirty="0" smtClean="0"/>
              <a:t> System</a:t>
            </a:r>
          </a:p>
          <a:p>
            <a:pPr lvl="1"/>
            <a:r>
              <a:rPr lang="en-IE" dirty="0" smtClean="0"/>
              <a:t>Allows the hardware in the computer to communicate during </a:t>
            </a:r>
            <a:r>
              <a:rPr lang="en-IE" dirty="0" err="1" smtClean="0"/>
              <a:t>startup</a:t>
            </a:r>
            <a:endParaRPr lang="en-IE" dirty="0" smtClean="0"/>
          </a:p>
          <a:p>
            <a:pPr lvl="1"/>
            <a:r>
              <a:rPr lang="en-IE" dirty="0" smtClean="0"/>
              <a:t>Uses non-</a:t>
            </a:r>
            <a:r>
              <a:rPr lang="en-IE" dirty="0" err="1" smtClean="0"/>
              <a:t>volitile</a:t>
            </a:r>
            <a:r>
              <a:rPr lang="en-IE" dirty="0" smtClean="0"/>
              <a:t> memory</a:t>
            </a:r>
          </a:p>
          <a:p>
            <a:r>
              <a:rPr lang="en-IE" dirty="0" smtClean="0"/>
              <a:t>PCI Slots</a:t>
            </a:r>
          </a:p>
          <a:p>
            <a:pPr lvl="1"/>
            <a:r>
              <a:rPr lang="en-IE" dirty="0" smtClean="0"/>
              <a:t>Used to add extension cards to a machine</a:t>
            </a:r>
          </a:p>
          <a:p>
            <a:pPr lvl="1"/>
            <a:r>
              <a:rPr lang="en-IE" dirty="0" smtClean="0"/>
              <a:t>Mainly graphic cards, network cards </a:t>
            </a:r>
            <a:r>
              <a:rPr lang="en-IE" dirty="0" err="1" smtClean="0"/>
              <a:t>etc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252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components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CMOS</a:t>
            </a:r>
          </a:p>
          <a:p>
            <a:pPr lvl="1"/>
            <a:r>
              <a:rPr lang="en-IE" dirty="0" smtClean="0"/>
              <a:t>Complementary Metal Oxide Semi-conductor</a:t>
            </a:r>
          </a:p>
          <a:p>
            <a:pPr lvl="1"/>
            <a:r>
              <a:rPr lang="en-IE" dirty="0" smtClean="0"/>
              <a:t>Little battery used to power CMOS powered memory to hold date time and system setup parameters</a:t>
            </a:r>
          </a:p>
          <a:p>
            <a:r>
              <a:rPr lang="en-IE" dirty="0" smtClean="0"/>
              <a:t>Southbridge</a:t>
            </a:r>
          </a:p>
          <a:p>
            <a:pPr lvl="1"/>
            <a:r>
              <a:rPr lang="en-IE" dirty="0" smtClean="0"/>
              <a:t>An integrated circuit responsible for</a:t>
            </a:r>
          </a:p>
          <a:p>
            <a:pPr lvl="2"/>
            <a:r>
              <a:rPr lang="en-IE" dirty="0" smtClean="0"/>
              <a:t>Hard drive controller</a:t>
            </a:r>
          </a:p>
          <a:p>
            <a:pPr lvl="2"/>
            <a:r>
              <a:rPr lang="en-IE" dirty="0" smtClean="0"/>
              <a:t>I/O controller</a:t>
            </a:r>
          </a:p>
          <a:p>
            <a:pPr lvl="2"/>
            <a:r>
              <a:rPr lang="en-IE" dirty="0" smtClean="0"/>
              <a:t>Soundcard</a:t>
            </a:r>
          </a:p>
          <a:p>
            <a:pPr lvl="2"/>
            <a:r>
              <a:rPr lang="en-IE" dirty="0" smtClean="0"/>
              <a:t>USB</a:t>
            </a:r>
          </a:p>
          <a:p>
            <a:pPr lvl="2"/>
            <a:r>
              <a:rPr lang="en-IE" dirty="0" smtClean="0"/>
              <a:t>BIOS </a:t>
            </a:r>
            <a:r>
              <a:rPr lang="en-IE" dirty="0" err="1" smtClean="0"/>
              <a:t>etc</a:t>
            </a:r>
            <a:endParaRPr lang="en-IE" dirty="0" smtClean="0"/>
          </a:p>
          <a:p>
            <a:pPr lvl="1"/>
            <a:r>
              <a:rPr lang="en-IE" dirty="0" smtClean="0"/>
              <a:t>Although it handles I/O devices, slower I/O devices such as keyboard, non-</a:t>
            </a:r>
            <a:r>
              <a:rPr lang="en-IE" dirty="0" err="1" smtClean="0"/>
              <a:t>usb</a:t>
            </a:r>
            <a:r>
              <a:rPr lang="en-IE" dirty="0" smtClean="0"/>
              <a:t> mouse handled by S I/O (Super I/O)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116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components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NorthBridge</a:t>
            </a:r>
            <a:endParaRPr lang="en-IE" dirty="0" smtClean="0"/>
          </a:p>
          <a:p>
            <a:pPr lvl="1"/>
            <a:r>
              <a:rPr lang="en-IE" dirty="0" smtClean="0"/>
              <a:t>Responsible for communications between RAM and AGP with the CPU.</a:t>
            </a:r>
          </a:p>
          <a:p>
            <a:pPr lvl="1"/>
            <a:r>
              <a:rPr lang="en-IE" dirty="0" smtClean="0"/>
              <a:t>Also known as memory controller hub</a:t>
            </a:r>
          </a:p>
          <a:p>
            <a:pPr lvl="1"/>
            <a:r>
              <a:rPr lang="en-IE" dirty="0" smtClean="0"/>
              <a:t>Acts as a bridge to the </a:t>
            </a:r>
            <a:r>
              <a:rPr lang="en-IE" dirty="0" err="1" smtClean="0"/>
              <a:t>SouthBridge</a:t>
            </a:r>
            <a:endParaRPr lang="en-IE" dirty="0" smtClean="0"/>
          </a:p>
          <a:p>
            <a:pPr lvl="1"/>
            <a:r>
              <a:rPr lang="en-IE" dirty="0" smtClean="0"/>
              <a:t>Usually closer to the CPU and memory and slightly larger than </a:t>
            </a:r>
            <a:r>
              <a:rPr lang="en-IE" dirty="0" err="1" smtClean="0"/>
              <a:t>SouthBridge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592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Going to cover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RAM</a:t>
            </a:r>
          </a:p>
          <a:p>
            <a:r>
              <a:rPr lang="en-IE" dirty="0" smtClean="0"/>
              <a:t>CPU</a:t>
            </a:r>
          </a:p>
          <a:p>
            <a:pPr lvl="1"/>
            <a:r>
              <a:rPr lang="en-IE" dirty="0" smtClean="0"/>
              <a:t>Clock</a:t>
            </a:r>
          </a:p>
          <a:p>
            <a:pPr lvl="1"/>
            <a:r>
              <a:rPr lang="en-IE" dirty="0" smtClean="0"/>
              <a:t>Execution</a:t>
            </a:r>
          </a:p>
          <a:p>
            <a:pPr lvl="1"/>
            <a:r>
              <a:rPr lang="en-IE" dirty="0" smtClean="0"/>
              <a:t>CPU Cooler</a:t>
            </a:r>
            <a:endParaRPr lang="en-IE" dirty="0" smtClean="0"/>
          </a:p>
          <a:p>
            <a:r>
              <a:rPr lang="en-IE" dirty="0" smtClean="0"/>
              <a:t>Motherboard</a:t>
            </a:r>
          </a:p>
          <a:p>
            <a:pPr lvl="1"/>
            <a:r>
              <a:rPr lang="en-IE" dirty="0" smtClean="0"/>
              <a:t>Components of note</a:t>
            </a:r>
          </a:p>
          <a:p>
            <a:pPr lvl="1"/>
            <a:r>
              <a:rPr lang="en-IE" dirty="0" smtClean="0"/>
              <a:t>Bus architecture</a:t>
            </a:r>
          </a:p>
          <a:p>
            <a:pPr lvl="1"/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20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bus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IE" sz="1600" dirty="0"/>
              <a:t>The Northbridge chips handles IO duties between the CPU and </a:t>
            </a:r>
            <a:r>
              <a:rPr lang="en-IE" sz="1600" dirty="0" smtClean="0"/>
              <a:t>RAM</a:t>
            </a:r>
          </a:p>
          <a:p>
            <a:r>
              <a:rPr lang="en-IE" sz="1600" dirty="0"/>
              <a:t>The Southbridge chip handles IO duties with </a:t>
            </a:r>
            <a:r>
              <a:rPr lang="en-IE" sz="1600" dirty="0" smtClean="0"/>
              <a:t>HDDs, BIOS, USB </a:t>
            </a:r>
            <a:r>
              <a:rPr lang="en-IE" sz="1600" dirty="0" err="1" smtClean="0"/>
              <a:t>etc</a:t>
            </a:r>
            <a:endParaRPr lang="en-IE" sz="1600" dirty="0" smtClean="0"/>
          </a:p>
          <a:p>
            <a:r>
              <a:rPr lang="en-IE" sz="1600" dirty="0" smtClean="0"/>
              <a:t>CPU directly connected to the </a:t>
            </a:r>
            <a:r>
              <a:rPr lang="en-IE" sz="1600" dirty="0" err="1" smtClean="0"/>
              <a:t>NorthBridge</a:t>
            </a:r>
            <a:endParaRPr lang="en-IE" sz="1600" dirty="0" smtClean="0"/>
          </a:p>
          <a:p>
            <a:r>
              <a:rPr lang="en-IE" sz="1600" dirty="0" err="1" smtClean="0"/>
              <a:t>NorthBridge</a:t>
            </a:r>
            <a:r>
              <a:rPr lang="en-IE" sz="1600" dirty="0" smtClean="0"/>
              <a:t> acts as a “bridge” to the </a:t>
            </a:r>
            <a:r>
              <a:rPr lang="en-IE" sz="1600" dirty="0" err="1" smtClean="0"/>
              <a:t>SouthBridge</a:t>
            </a:r>
            <a:endParaRPr lang="en-IE" sz="1600" dirty="0" smtClean="0"/>
          </a:p>
          <a:p>
            <a:r>
              <a:rPr lang="en-IE" sz="1600" dirty="0" smtClean="0"/>
              <a:t>Super I/O caters for the slow I/O technologies</a:t>
            </a:r>
            <a:endParaRPr lang="en-I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3171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1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What happens when you start a program?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Data transferred from hard disk to RAM</a:t>
            </a:r>
          </a:p>
          <a:p>
            <a:pPr lvl="1"/>
            <a:r>
              <a:rPr lang="en-IE" dirty="0" smtClean="0"/>
              <a:t>Program is a set of instructions for a CPU</a:t>
            </a:r>
          </a:p>
          <a:p>
            <a:r>
              <a:rPr lang="en-IE" dirty="0" smtClean="0"/>
              <a:t>CPU loads the program from </a:t>
            </a:r>
            <a:r>
              <a:rPr lang="en-IE" dirty="0" smtClean="0"/>
              <a:t>RAM to in-memory CPU</a:t>
            </a:r>
            <a:endParaRPr lang="en-IE" dirty="0" smtClean="0"/>
          </a:p>
          <a:p>
            <a:r>
              <a:rPr lang="en-IE" dirty="0" smtClean="0"/>
              <a:t>The data (instructions) now inside the CPU gets </a:t>
            </a:r>
            <a:r>
              <a:rPr lang="en-IE" dirty="0" smtClean="0"/>
              <a:t>executed (fetch-decode-execute)</a:t>
            </a:r>
            <a:endParaRPr lang="en-IE" dirty="0" smtClean="0"/>
          </a:p>
          <a:p>
            <a:r>
              <a:rPr lang="en-IE" dirty="0" smtClean="0"/>
              <a:t>What happens next depends on the program</a:t>
            </a:r>
          </a:p>
          <a:p>
            <a:pPr lvl="1"/>
            <a:r>
              <a:rPr lang="en-IE" dirty="0" smtClean="0"/>
              <a:t>Display on screen</a:t>
            </a:r>
          </a:p>
          <a:p>
            <a:pPr lvl="1"/>
            <a:r>
              <a:rPr lang="en-IE" dirty="0" smtClean="0"/>
              <a:t>Continue to load from RAM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798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RAM </a:t>
            </a:r>
            <a:r>
              <a:rPr lang="en-IE" dirty="0" smtClean="0"/>
              <a:t>(Random Access Memory)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Data is stored in random locations</a:t>
            </a:r>
          </a:p>
          <a:p>
            <a:r>
              <a:rPr lang="en-IE" dirty="0" smtClean="0"/>
              <a:t>Data can be accessed directly regardless of location</a:t>
            </a:r>
          </a:p>
          <a:p>
            <a:r>
              <a:rPr lang="en-IE" dirty="0" smtClean="0"/>
              <a:t>In contrast to hard drives </a:t>
            </a:r>
            <a:r>
              <a:rPr lang="en-IE" dirty="0" err="1" smtClean="0"/>
              <a:t>etc</a:t>
            </a:r>
            <a:r>
              <a:rPr lang="en-IE" dirty="0" smtClean="0"/>
              <a:t> where they have to spin to the location of the data before being able to access it.</a:t>
            </a:r>
          </a:p>
          <a:p>
            <a:r>
              <a:rPr lang="en-IE" dirty="0" smtClean="0"/>
              <a:t>Essentially a set of memory chips soldered onto a stick of circuit board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44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Blazing fast when compared to hard drives</a:t>
            </a:r>
          </a:p>
          <a:p>
            <a:r>
              <a:rPr lang="en-IE" dirty="0" smtClean="0"/>
              <a:t>RAM storage is volatile</a:t>
            </a:r>
          </a:p>
          <a:p>
            <a:pPr lvl="1"/>
            <a:r>
              <a:rPr lang="en-IE" dirty="0" smtClean="0"/>
              <a:t>Lost once computer is turned off</a:t>
            </a:r>
          </a:p>
          <a:p>
            <a:pPr lvl="1"/>
            <a:r>
              <a:rPr lang="en-IE" dirty="0" smtClean="0"/>
              <a:t>Like short term memory</a:t>
            </a:r>
          </a:p>
          <a:p>
            <a:r>
              <a:rPr lang="en-IE" dirty="0" smtClean="0"/>
              <a:t>Very important in software programs</a:t>
            </a:r>
          </a:p>
          <a:p>
            <a:pPr lvl="1"/>
            <a:r>
              <a:rPr lang="en-IE" dirty="0" smtClean="0"/>
              <a:t>Keep low memory footprint</a:t>
            </a:r>
          </a:p>
          <a:p>
            <a:pPr lvl="1"/>
            <a:r>
              <a:rPr lang="en-IE" dirty="0" err="1" smtClean="0"/>
              <a:t>OutOfMemoryException</a:t>
            </a:r>
            <a:r>
              <a:rPr lang="en-IE" dirty="0" smtClean="0"/>
              <a:t> (beware)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5104"/>
            <a:ext cx="4883894" cy="140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</a:t>
            </a:r>
            <a:r>
              <a:rPr lang="en-IE" dirty="0" smtClean="0"/>
              <a:t>(Central Processing Unit)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Also known as the processor/microprocessor</a:t>
            </a:r>
          </a:p>
          <a:p>
            <a:r>
              <a:rPr lang="en-IE" dirty="0" smtClean="0"/>
              <a:t>Known as the “brains” of the computer</a:t>
            </a:r>
          </a:p>
          <a:p>
            <a:r>
              <a:rPr lang="en-IE" dirty="0" smtClean="0"/>
              <a:t>Housed in a single chip</a:t>
            </a:r>
          </a:p>
          <a:p>
            <a:r>
              <a:rPr lang="en-IE" dirty="0" smtClean="0"/>
              <a:t>Inserted directly into a CPU socket, pin side down on the motherboard</a:t>
            </a:r>
          </a:p>
          <a:p>
            <a:r>
              <a:rPr lang="en-IE" dirty="0" smtClean="0"/>
              <a:t>Modern CPUs are attached to a heat sink to dissipate heat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172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CPU (Central Processing Unit)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412776"/>
            <a:ext cx="4464496" cy="5040560"/>
          </a:xfrm>
        </p:spPr>
        <p:txBody>
          <a:bodyPr/>
          <a:lstStyle/>
          <a:p>
            <a:r>
              <a:rPr lang="en-IE" dirty="0" smtClean="0"/>
              <a:t>Anonymous processing</a:t>
            </a:r>
          </a:p>
          <a:p>
            <a:r>
              <a:rPr lang="en-IE" dirty="0" smtClean="0"/>
              <a:t>Uses a clock</a:t>
            </a:r>
          </a:p>
          <a:p>
            <a:r>
              <a:rPr lang="en-IE" dirty="0" smtClean="0"/>
              <a:t>Executes instructions</a:t>
            </a:r>
          </a:p>
          <a:p>
            <a:r>
              <a:rPr lang="en-IE" dirty="0" smtClean="0"/>
              <a:t>Uses a bus</a:t>
            </a:r>
          </a:p>
          <a:p>
            <a:r>
              <a:rPr lang="en-IE" dirty="0" smtClean="0"/>
              <a:t>Can have many cores</a:t>
            </a:r>
          </a:p>
        </p:txBody>
      </p:sp>
      <p:sp>
        <p:nvSpPr>
          <p:cNvPr id="4" name="AutoShape 2" descr="https://encrypted-tbn3.gstatic.com/images?q=tbn:ANd9GcR9fQm-IQEWof9ROBeXHEqkvsjzJxGrvOKrQ1oZCAPdj4PlfN-Wf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84784"/>
            <a:ext cx="3319537" cy="22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41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Clock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Used to “sync” instructions in a computer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Typical clock signal, square signal changing from 0 to 1 at a fixed rate</a:t>
            </a:r>
          </a:p>
          <a:p>
            <a:r>
              <a:rPr lang="en-IE" dirty="0" smtClean="0"/>
              <a:t>3 full cycles shown (ticks)</a:t>
            </a:r>
          </a:p>
          <a:p>
            <a:r>
              <a:rPr lang="en-IE" dirty="0" smtClean="0"/>
              <a:t>Measured in Hertz, 100MHz = 100 million ticks per second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2348880"/>
            <a:ext cx="74390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49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Clock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Clock cycle for each instruction is stored in tables</a:t>
            </a:r>
          </a:p>
          <a:p>
            <a:r>
              <a:rPr lang="en-IE" dirty="0" smtClean="0"/>
              <a:t>Queues instructions based on “delay”</a:t>
            </a:r>
          </a:p>
          <a:p>
            <a:r>
              <a:rPr lang="en-IE" dirty="0" smtClean="0"/>
              <a:t>Two identical processors, better clock speed = better performance</a:t>
            </a:r>
          </a:p>
          <a:p>
            <a:r>
              <a:rPr lang="en-IE" dirty="0" smtClean="0"/>
              <a:t>CPUs have many execution units</a:t>
            </a:r>
          </a:p>
          <a:p>
            <a:r>
              <a:rPr lang="en-IE" dirty="0" smtClean="0"/>
              <a:t>Also has an external clock for transferring data to and from RAM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36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External clock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when transferring data to and from RAM</a:t>
            </a:r>
          </a:p>
          <a:p>
            <a:r>
              <a:rPr lang="en-IE" dirty="0" smtClean="0"/>
              <a:t>When internal clock speeds got too fast, a slower external clock was needed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366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821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Anatomy of a computer</vt:lpstr>
      <vt:lpstr>Going to cover</vt:lpstr>
      <vt:lpstr>RAM (Random Access Memory)</vt:lpstr>
      <vt:lpstr>RAM</vt:lpstr>
      <vt:lpstr>CPU (Central Processing Unit)</vt:lpstr>
      <vt:lpstr>CPU (Central Processing Unit)</vt:lpstr>
      <vt:lpstr>CPU Clock</vt:lpstr>
      <vt:lpstr>CPU Clock</vt:lpstr>
      <vt:lpstr>CPU External clock</vt:lpstr>
      <vt:lpstr>Block diagram of a CPU</vt:lpstr>
      <vt:lpstr>Memory cache</vt:lpstr>
      <vt:lpstr>Instruction/Data Cache</vt:lpstr>
      <vt:lpstr>Fetch/Decode/Execute</vt:lpstr>
      <vt:lpstr>CPU Cooler</vt:lpstr>
      <vt:lpstr>Motherboard</vt:lpstr>
      <vt:lpstr>Motherboard diagram</vt:lpstr>
      <vt:lpstr>Motherboard components of note</vt:lpstr>
      <vt:lpstr>Motherboard components of note</vt:lpstr>
      <vt:lpstr>Motherboard components of note</vt:lpstr>
      <vt:lpstr>Motherboard bus architecture</vt:lpstr>
      <vt:lpstr>What happens when you start a program?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bstack</dc:creator>
  <cp:lastModifiedBy>bstack</cp:lastModifiedBy>
  <cp:revision>33</cp:revision>
  <dcterms:created xsi:type="dcterms:W3CDTF">2013-09-29T20:48:10Z</dcterms:created>
  <dcterms:modified xsi:type="dcterms:W3CDTF">2013-09-30T11:50:56Z</dcterms:modified>
</cp:coreProperties>
</file>