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4" r:id="rId10"/>
    <p:sldId id="265" r:id="rId11"/>
    <p:sldId id="263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231B-87CA-4A9A-9990-4E7FA1DB3ADE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442-6ACB-4B02-B808-9462B2FD53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316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231B-87CA-4A9A-9990-4E7FA1DB3ADE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442-6ACB-4B02-B808-9462B2FD53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515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231B-87CA-4A9A-9990-4E7FA1DB3ADE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442-6ACB-4B02-B808-9462B2FD53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109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231B-87CA-4A9A-9990-4E7FA1DB3ADE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442-6ACB-4B02-B808-9462B2FD53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49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231B-87CA-4A9A-9990-4E7FA1DB3ADE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442-6ACB-4B02-B808-9462B2FD53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911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231B-87CA-4A9A-9990-4E7FA1DB3ADE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442-6ACB-4B02-B808-9462B2FD53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237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231B-87CA-4A9A-9990-4E7FA1DB3ADE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442-6ACB-4B02-B808-9462B2FD53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904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231B-87CA-4A9A-9990-4E7FA1DB3ADE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442-6ACB-4B02-B808-9462B2FD53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01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231B-87CA-4A9A-9990-4E7FA1DB3ADE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442-6ACB-4B02-B808-9462B2FD53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684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231B-87CA-4A9A-9990-4E7FA1DB3ADE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442-6ACB-4B02-B808-9462B2FD53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328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231B-87CA-4A9A-9990-4E7FA1DB3ADE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442-6ACB-4B02-B808-9462B2FD53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471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3231B-87CA-4A9A-9990-4E7FA1DB3ADE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CB442-6ACB-4B02-B808-9462B2FD53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781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Numbering systems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55919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Converting from decimal to binary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What is 79</a:t>
            </a:r>
            <a:r>
              <a:rPr lang="en-IE" baseline="-25000" dirty="0" smtClean="0"/>
              <a:t>10</a:t>
            </a:r>
            <a:r>
              <a:rPr lang="en-IE" dirty="0" smtClean="0"/>
              <a:t> in binary?</a:t>
            </a:r>
          </a:p>
          <a:p>
            <a:pPr lvl="1"/>
            <a:r>
              <a:rPr lang="en-IE" dirty="0" smtClean="0"/>
              <a:t>79/2 = 39 R1</a:t>
            </a:r>
          </a:p>
          <a:p>
            <a:pPr lvl="1"/>
            <a:r>
              <a:rPr lang="en-IE" dirty="0" smtClean="0"/>
              <a:t>39/2 = 19 R1</a:t>
            </a:r>
          </a:p>
          <a:p>
            <a:pPr lvl="1"/>
            <a:r>
              <a:rPr lang="en-IE" dirty="0" smtClean="0"/>
              <a:t>19/2 = 9 R1</a:t>
            </a:r>
          </a:p>
          <a:p>
            <a:pPr lvl="1"/>
            <a:r>
              <a:rPr lang="en-IE" dirty="0" smtClean="0"/>
              <a:t>9/2 = 4 R1</a:t>
            </a:r>
          </a:p>
          <a:p>
            <a:pPr lvl="1"/>
            <a:r>
              <a:rPr lang="en-IE" dirty="0" smtClean="0"/>
              <a:t>4/2 = 2 R0</a:t>
            </a:r>
          </a:p>
          <a:p>
            <a:pPr lvl="1"/>
            <a:r>
              <a:rPr lang="en-IE" dirty="0" smtClean="0"/>
              <a:t>2/2 = 1 R0</a:t>
            </a:r>
          </a:p>
          <a:p>
            <a:pPr lvl="1"/>
            <a:r>
              <a:rPr lang="en-IE" dirty="0" smtClean="0"/>
              <a:t>1/2 = 0 R1</a:t>
            </a:r>
          </a:p>
          <a:p>
            <a:pPr lvl="1"/>
            <a:r>
              <a:rPr lang="en-IE" dirty="0" smtClean="0"/>
              <a:t>79</a:t>
            </a:r>
            <a:r>
              <a:rPr lang="en-IE" baseline="-25000" dirty="0" smtClean="0"/>
              <a:t>10</a:t>
            </a:r>
            <a:r>
              <a:rPr lang="en-IE" dirty="0" smtClean="0"/>
              <a:t> = 1001111</a:t>
            </a:r>
            <a:r>
              <a:rPr lang="en-IE" baseline="-25000" dirty="0"/>
              <a:t>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830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byte (0 – 255)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A byte in computers = 8 bits e.g. 11111111</a:t>
            </a:r>
          </a:p>
          <a:p>
            <a:pPr lvl="1"/>
            <a:r>
              <a:rPr lang="en-IE" dirty="0" smtClean="0"/>
              <a:t>1 x 2</a:t>
            </a:r>
            <a:r>
              <a:rPr lang="en-IE" baseline="30000" dirty="0"/>
              <a:t>7</a:t>
            </a:r>
            <a:r>
              <a:rPr lang="en-IE" dirty="0" smtClean="0"/>
              <a:t> = 1 x 128 = 128</a:t>
            </a:r>
          </a:p>
          <a:p>
            <a:pPr lvl="1"/>
            <a:r>
              <a:rPr lang="en-IE" dirty="0"/>
              <a:t>1</a:t>
            </a:r>
            <a:r>
              <a:rPr lang="en-IE" dirty="0" smtClean="0"/>
              <a:t> x 2</a:t>
            </a:r>
            <a:r>
              <a:rPr lang="en-IE" baseline="30000" dirty="0"/>
              <a:t>6</a:t>
            </a:r>
            <a:r>
              <a:rPr lang="en-IE" dirty="0" smtClean="0"/>
              <a:t> = 1 x 64   = 64</a:t>
            </a:r>
          </a:p>
          <a:p>
            <a:pPr lvl="1"/>
            <a:r>
              <a:rPr lang="en-IE" dirty="0"/>
              <a:t>1</a:t>
            </a:r>
            <a:r>
              <a:rPr lang="en-IE" dirty="0" smtClean="0"/>
              <a:t> x 2</a:t>
            </a:r>
            <a:r>
              <a:rPr lang="en-IE" baseline="30000" dirty="0"/>
              <a:t>5</a:t>
            </a:r>
            <a:r>
              <a:rPr lang="en-IE" dirty="0" smtClean="0"/>
              <a:t> = 1 x 32   = 32</a:t>
            </a:r>
          </a:p>
          <a:p>
            <a:pPr lvl="1"/>
            <a:r>
              <a:rPr lang="en-IE" dirty="0"/>
              <a:t>1</a:t>
            </a:r>
            <a:r>
              <a:rPr lang="en-IE" dirty="0" smtClean="0"/>
              <a:t> x 2</a:t>
            </a:r>
            <a:r>
              <a:rPr lang="en-IE" baseline="30000" dirty="0"/>
              <a:t>4</a:t>
            </a:r>
            <a:r>
              <a:rPr lang="en-IE" dirty="0" smtClean="0"/>
              <a:t> = 1 x 16   = 16</a:t>
            </a:r>
          </a:p>
          <a:p>
            <a:pPr lvl="1"/>
            <a:r>
              <a:rPr lang="en-IE" dirty="0"/>
              <a:t>1</a:t>
            </a:r>
            <a:r>
              <a:rPr lang="en-IE" dirty="0" smtClean="0"/>
              <a:t> x 2</a:t>
            </a:r>
            <a:r>
              <a:rPr lang="en-IE" baseline="30000" dirty="0" smtClean="0"/>
              <a:t>3</a:t>
            </a:r>
            <a:r>
              <a:rPr lang="en-IE" dirty="0" smtClean="0"/>
              <a:t> = 1 x 8     = 8</a:t>
            </a:r>
          </a:p>
          <a:p>
            <a:pPr lvl="1"/>
            <a:r>
              <a:rPr lang="en-IE" dirty="0"/>
              <a:t>1</a:t>
            </a:r>
            <a:r>
              <a:rPr lang="en-IE" dirty="0" smtClean="0"/>
              <a:t> x 2</a:t>
            </a:r>
            <a:r>
              <a:rPr lang="en-IE" baseline="30000" dirty="0" smtClean="0"/>
              <a:t>2</a:t>
            </a:r>
            <a:r>
              <a:rPr lang="en-IE" dirty="0" smtClean="0"/>
              <a:t> = 1 x 4     = 4</a:t>
            </a:r>
          </a:p>
          <a:p>
            <a:pPr lvl="1"/>
            <a:r>
              <a:rPr lang="en-IE" dirty="0"/>
              <a:t>1</a:t>
            </a:r>
            <a:r>
              <a:rPr lang="en-IE" dirty="0" smtClean="0"/>
              <a:t> x 2</a:t>
            </a:r>
            <a:r>
              <a:rPr lang="en-IE" baseline="30000" dirty="0" smtClean="0"/>
              <a:t>1</a:t>
            </a:r>
            <a:r>
              <a:rPr lang="en-IE" dirty="0" smtClean="0"/>
              <a:t> = 1 x 2     = 2</a:t>
            </a:r>
          </a:p>
          <a:p>
            <a:pPr lvl="1"/>
            <a:r>
              <a:rPr lang="en-IE" dirty="0"/>
              <a:t>1</a:t>
            </a:r>
            <a:r>
              <a:rPr lang="en-IE" dirty="0" smtClean="0"/>
              <a:t> x 2</a:t>
            </a:r>
            <a:r>
              <a:rPr lang="en-IE" baseline="30000" dirty="0" smtClean="0"/>
              <a:t>0</a:t>
            </a:r>
            <a:r>
              <a:rPr lang="en-IE" dirty="0" smtClean="0"/>
              <a:t> = 1 x 1     = 1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171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 facts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KBs, MBs, GBs all in powers of 2</a:t>
            </a:r>
          </a:p>
          <a:p>
            <a:r>
              <a:rPr lang="en-IE" dirty="0" smtClean="0"/>
              <a:t>Boolean and byte exist in all programming languages</a:t>
            </a:r>
          </a:p>
          <a:p>
            <a:r>
              <a:rPr lang="en-IE" dirty="0" smtClean="0"/>
              <a:t>Boolean algebra used throughout programming languages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2081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Hexadecimal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Base 16</a:t>
            </a:r>
          </a:p>
          <a:p>
            <a:r>
              <a:rPr lang="en-IE" dirty="0" smtClean="0"/>
              <a:t>Uses characters 0-9, A-F</a:t>
            </a:r>
          </a:p>
          <a:p>
            <a:r>
              <a:rPr lang="en-IE" dirty="0" smtClean="0"/>
              <a:t>Used quite often in computer science</a:t>
            </a:r>
          </a:p>
          <a:p>
            <a:pPr lvl="1"/>
            <a:r>
              <a:rPr lang="en-IE" dirty="0" smtClean="0"/>
              <a:t>UUIDs (sometimes called GUIDs)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66834"/>
            <a:ext cx="32385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80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Hex/Bin/Dec table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3005310"/>
            <a:ext cx="4258816" cy="9689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 smtClean="0"/>
              <a:t>Example:</a:t>
            </a:r>
          </a:p>
          <a:p>
            <a:pPr marL="0" indent="0">
              <a:buNone/>
            </a:pPr>
            <a:r>
              <a:rPr lang="en-IE" dirty="0" smtClean="0"/>
              <a:t>D</a:t>
            </a:r>
            <a:r>
              <a:rPr lang="en-IE" baseline="-25000" dirty="0" smtClean="0"/>
              <a:t>16</a:t>
            </a:r>
            <a:r>
              <a:rPr lang="en-IE" dirty="0" smtClean="0"/>
              <a:t> = 1101</a:t>
            </a:r>
            <a:r>
              <a:rPr lang="en-IE" baseline="-25000" dirty="0"/>
              <a:t>2</a:t>
            </a:r>
            <a:r>
              <a:rPr lang="en-IE" dirty="0" smtClean="0"/>
              <a:t> = 13</a:t>
            </a:r>
            <a:r>
              <a:rPr lang="en-IE" baseline="-25000" dirty="0" smtClean="0"/>
              <a:t>10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36957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86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Converting binary to hex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101</a:t>
            </a:r>
            <a:r>
              <a:rPr lang="en-IE" baseline="-25000" dirty="0" smtClean="0"/>
              <a:t>2</a:t>
            </a:r>
            <a:r>
              <a:rPr lang="en-IE" dirty="0" smtClean="0"/>
              <a:t> = 5</a:t>
            </a:r>
            <a:r>
              <a:rPr lang="en-IE" baseline="-25000" dirty="0" smtClean="0"/>
              <a:t>16</a:t>
            </a:r>
          </a:p>
          <a:p>
            <a:r>
              <a:rPr lang="en-IE" dirty="0"/>
              <a:t>Convert (0100101000000001)</a:t>
            </a:r>
            <a:r>
              <a:rPr lang="en-IE" baseline="-25000" dirty="0"/>
              <a:t>2</a:t>
            </a:r>
            <a:r>
              <a:rPr lang="en-IE" dirty="0"/>
              <a:t> to hex:</a:t>
            </a:r>
          </a:p>
          <a:p>
            <a:pPr lvl="1"/>
            <a:r>
              <a:rPr lang="en-IE" dirty="0"/>
              <a:t>(0100)</a:t>
            </a:r>
            <a:r>
              <a:rPr lang="en-IE" baseline="-25000" dirty="0"/>
              <a:t>2</a:t>
            </a:r>
            <a:r>
              <a:rPr lang="en-IE" dirty="0"/>
              <a:t> = (4)</a:t>
            </a:r>
            <a:r>
              <a:rPr lang="en-IE" baseline="-25000" dirty="0"/>
              <a:t>16</a:t>
            </a:r>
            <a:endParaRPr lang="en-IE" dirty="0"/>
          </a:p>
          <a:p>
            <a:pPr lvl="1"/>
            <a:r>
              <a:rPr lang="en-IE" dirty="0"/>
              <a:t>(1010)</a:t>
            </a:r>
            <a:r>
              <a:rPr lang="en-IE" baseline="-25000" dirty="0"/>
              <a:t>2</a:t>
            </a:r>
            <a:r>
              <a:rPr lang="en-IE" dirty="0"/>
              <a:t> = (A)</a:t>
            </a:r>
            <a:r>
              <a:rPr lang="en-IE" baseline="-25000" dirty="0"/>
              <a:t>16</a:t>
            </a:r>
            <a:endParaRPr lang="en-IE" dirty="0"/>
          </a:p>
          <a:p>
            <a:pPr lvl="1"/>
            <a:r>
              <a:rPr lang="en-IE" dirty="0"/>
              <a:t>(0000)</a:t>
            </a:r>
            <a:r>
              <a:rPr lang="en-IE" baseline="-25000" dirty="0"/>
              <a:t>2</a:t>
            </a:r>
            <a:r>
              <a:rPr lang="en-IE" dirty="0"/>
              <a:t> = (0)</a:t>
            </a:r>
            <a:r>
              <a:rPr lang="en-IE" baseline="-25000" dirty="0"/>
              <a:t>16</a:t>
            </a:r>
            <a:endParaRPr lang="en-IE" dirty="0"/>
          </a:p>
          <a:p>
            <a:pPr lvl="1"/>
            <a:r>
              <a:rPr lang="en-IE" dirty="0"/>
              <a:t>(0001)</a:t>
            </a:r>
            <a:r>
              <a:rPr lang="en-IE" baseline="-25000" dirty="0"/>
              <a:t>2</a:t>
            </a:r>
            <a:r>
              <a:rPr lang="en-IE" dirty="0"/>
              <a:t> = (1)</a:t>
            </a:r>
            <a:r>
              <a:rPr lang="en-IE" baseline="-25000" dirty="0"/>
              <a:t>16</a:t>
            </a:r>
            <a:endParaRPr lang="en-IE" dirty="0"/>
          </a:p>
          <a:p>
            <a:r>
              <a:rPr lang="en-IE" dirty="0"/>
              <a:t>(0100101000000001)</a:t>
            </a:r>
            <a:r>
              <a:rPr lang="en-IE" baseline="-25000" dirty="0"/>
              <a:t>2</a:t>
            </a:r>
            <a:r>
              <a:rPr lang="en-IE" dirty="0"/>
              <a:t> = (4A01)</a:t>
            </a:r>
            <a:r>
              <a:rPr lang="en-IE" baseline="-25000" dirty="0"/>
              <a:t>16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574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Converting hex to binary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Convert (4A01)</a:t>
            </a:r>
            <a:r>
              <a:rPr lang="en-IE" baseline="-25000" dirty="0"/>
              <a:t>16</a:t>
            </a:r>
            <a:r>
              <a:rPr lang="en-IE" dirty="0"/>
              <a:t> to binary</a:t>
            </a:r>
            <a:r>
              <a:rPr lang="en-IE" dirty="0" smtClean="0"/>
              <a:t>:</a:t>
            </a:r>
          </a:p>
          <a:p>
            <a:pPr lvl="1"/>
            <a:r>
              <a:rPr lang="en-IE" dirty="0" smtClean="0"/>
              <a:t>(</a:t>
            </a:r>
            <a:r>
              <a:rPr lang="en-IE" dirty="0"/>
              <a:t>4)</a:t>
            </a:r>
            <a:r>
              <a:rPr lang="en-IE" baseline="-25000" dirty="0"/>
              <a:t>16</a:t>
            </a:r>
            <a:r>
              <a:rPr lang="en-IE" dirty="0"/>
              <a:t> = (0100)</a:t>
            </a:r>
            <a:r>
              <a:rPr lang="en-IE" baseline="-25000" dirty="0"/>
              <a:t>2</a:t>
            </a:r>
            <a:endParaRPr lang="en-IE" dirty="0"/>
          </a:p>
          <a:p>
            <a:pPr lvl="1"/>
            <a:r>
              <a:rPr lang="en-IE" dirty="0"/>
              <a:t>(A)</a:t>
            </a:r>
            <a:r>
              <a:rPr lang="en-IE" baseline="-25000" dirty="0"/>
              <a:t>16</a:t>
            </a:r>
            <a:r>
              <a:rPr lang="en-IE" dirty="0"/>
              <a:t> = (1010)</a:t>
            </a:r>
            <a:r>
              <a:rPr lang="en-IE" baseline="-25000" dirty="0"/>
              <a:t>2</a:t>
            </a:r>
            <a:endParaRPr lang="en-IE" dirty="0"/>
          </a:p>
          <a:p>
            <a:pPr lvl="1"/>
            <a:r>
              <a:rPr lang="en-IE" dirty="0"/>
              <a:t>(0)</a:t>
            </a:r>
            <a:r>
              <a:rPr lang="en-IE" baseline="-25000" dirty="0"/>
              <a:t>16</a:t>
            </a:r>
            <a:r>
              <a:rPr lang="en-IE" dirty="0"/>
              <a:t> = (0000)</a:t>
            </a:r>
            <a:r>
              <a:rPr lang="en-IE" baseline="-25000" dirty="0"/>
              <a:t>2</a:t>
            </a:r>
            <a:endParaRPr lang="en-IE" dirty="0"/>
          </a:p>
          <a:p>
            <a:pPr lvl="1"/>
            <a:r>
              <a:rPr lang="en-IE" dirty="0"/>
              <a:t>(1)</a:t>
            </a:r>
            <a:r>
              <a:rPr lang="en-IE" baseline="-25000" dirty="0"/>
              <a:t>16</a:t>
            </a:r>
            <a:r>
              <a:rPr lang="en-IE" dirty="0"/>
              <a:t> = (</a:t>
            </a:r>
            <a:r>
              <a:rPr lang="en-IE" dirty="0" smtClean="0"/>
              <a:t>0001)</a:t>
            </a:r>
            <a:r>
              <a:rPr lang="en-IE" baseline="-25000" dirty="0" smtClean="0"/>
              <a:t>2</a:t>
            </a:r>
            <a:endParaRPr lang="en-IE" dirty="0"/>
          </a:p>
          <a:p>
            <a:r>
              <a:rPr lang="en-IE" dirty="0"/>
              <a:t>(</a:t>
            </a:r>
            <a:r>
              <a:rPr lang="en-IE" dirty="0" smtClean="0"/>
              <a:t>4A01)</a:t>
            </a:r>
            <a:r>
              <a:rPr lang="en-IE" baseline="-25000" dirty="0" smtClean="0"/>
              <a:t>16</a:t>
            </a:r>
            <a:r>
              <a:rPr lang="en-IE" dirty="0"/>
              <a:t> = (</a:t>
            </a:r>
            <a:r>
              <a:rPr lang="en-IE" dirty="0" smtClean="0"/>
              <a:t>0100101000000001)</a:t>
            </a:r>
            <a:r>
              <a:rPr lang="en-IE" baseline="-25000" dirty="0" smtClean="0"/>
              <a:t>2</a:t>
            </a:r>
          </a:p>
          <a:p>
            <a:r>
              <a:rPr lang="en-IE" dirty="0" smtClean="0"/>
              <a:t>How do you convert from hex to decimal?</a:t>
            </a:r>
            <a:endParaRPr lang="en-IE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98634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is a numbering system?</a:t>
            </a:r>
          </a:p>
          <a:p>
            <a:r>
              <a:rPr lang="en-IE" dirty="0" smtClean="0"/>
              <a:t>Decimal</a:t>
            </a:r>
          </a:p>
          <a:p>
            <a:r>
              <a:rPr lang="en-IE" dirty="0" smtClean="0"/>
              <a:t>Binary</a:t>
            </a:r>
          </a:p>
          <a:p>
            <a:r>
              <a:rPr lang="en-IE" dirty="0" smtClean="0"/>
              <a:t>Hexadecimal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0857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Some numbers that we already know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Natural numbers</a:t>
            </a:r>
          </a:p>
          <a:p>
            <a:pPr lvl="1"/>
            <a:r>
              <a:rPr lang="en-IE" dirty="0" smtClean="0"/>
              <a:t>Positive integers or all non-negative integers</a:t>
            </a:r>
          </a:p>
          <a:p>
            <a:r>
              <a:rPr lang="en-IE" dirty="0" smtClean="0"/>
              <a:t>Negative numbers</a:t>
            </a:r>
          </a:p>
          <a:p>
            <a:pPr lvl="1"/>
            <a:r>
              <a:rPr lang="en-IE" dirty="0" smtClean="0"/>
              <a:t>Set of values less than zero</a:t>
            </a:r>
          </a:p>
          <a:p>
            <a:r>
              <a:rPr lang="en-IE" dirty="0" smtClean="0"/>
              <a:t>Integers</a:t>
            </a:r>
          </a:p>
          <a:p>
            <a:pPr lvl="1"/>
            <a:r>
              <a:rPr lang="en-IE" dirty="0" smtClean="0"/>
              <a:t>Numbers that can be written without fractional or decimal component</a:t>
            </a:r>
          </a:p>
          <a:p>
            <a:r>
              <a:rPr lang="en-IE" dirty="0" smtClean="0"/>
              <a:t>Rational numbers</a:t>
            </a:r>
          </a:p>
          <a:p>
            <a:pPr lvl="1"/>
            <a:r>
              <a:rPr lang="en-IE" dirty="0" smtClean="0"/>
              <a:t>Any number that can be expressed as a division of two numbers. </a:t>
            </a:r>
            <a:endParaRPr lang="en-IE" dirty="0"/>
          </a:p>
          <a:p>
            <a:pPr lvl="1"/>
            <a:r>
              <a:rPr lang="en-IE" dirty="0" smtClean="0"/>
              <a:t>Can also be an integer</a:t>
            </a:r>
          </a:p>
        </p:txBody>
      </p:sp>
    </p:spTree>
    <p:extLst>
      <p:ext uri="{BB962C8B-B14F-4D97-AF65-F5344CB8AC3E}">
        <p14:creationId xmlns:p14="http://schemas.microsoft.com/office/powerpoint/2010/main" val="285256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 numbers we might know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Irrational numbers</a:t>
            </a:r>
          </a:p>
          <a:p>
            <a:pPr lvl="1"/>
            <a:r>
              <a:rPr lang="en-IE" dirty="0" smtClean="0"/>
              <a:t>Can expressed as a/b, where a, b are integers and b not zero</a:t>
            </a:r>
          </a:p>
          <a:p>
            <a:pPr lvl="1"/>
            <a:r>
              <a:rPr lang="en-IE" dirty="0" smtClean="0"/>
              <a:t>Repeating decimals (PI)</a:t>
            </a:r>
          </a:p>
          <a:p>
            <a:r>
              <a:rPr lang="en-IE" dirty="0" smtClean="0"/>
              <a:t>Complex numbers</a:t>
            </a:r>
          </a:p>
          <a:p>
            <a:pPr lvl="1"/>
            <a:r>
              <a:rPr lang="en-IE" dirty="0" smtClean="0"/>
              <a:t>Expressed in the form of </a:t>
            </a:r>
            <a:r>
              <a:rPr lang="en-IE" dirty="0" err="1" smtClean="0"/>
              <a:t>a+bi</a:t>
            </a:r>
            <a:r>
              <a:rPr lang="en-IE" dirty="0" smtClean="0"/>
              <a:t> where </a:t>
            </a:r>
            <a:r>
              <a:rPr lang="en-IE" i="1" dirty="0" smtClean="0"/>
              <a:t>i</a:t>
            </a:r>
            <a:r>
              <a:rPr lang="en-IE" baseline="30000" dirty="0" smtClean="0"/>
              <a:t>2</a:t>
            </a:r>
            <a:r>
              <a:rPr lang="en-IE" dirty="0"/>
              <a:t> = −</a:t>
            </a:r>
            <a:r>
              <a:rPr lang="en-IE" dirty="0" smtClean="0"/>
              <a:t>1</a:t>
            </a:r>
          </a:p>
          <a:p>
            <a:pPr lvl="1"/>
            <a:r>
              <a:rPr lang="en-IE" dirty="0" smtClean="0"/>
              <a:t>Extends number line to two dimensional complex plane</a:t>
            </a:r>
          </a:p>
        </p:txBody>
      </p:sp>
    </p:spTree>
    <p:extLst>
      <p:ext uri="{BB962C8B-B14F-4D97-AF65-F5344CB8AC3E}">
        <p14:creationId xmlns:p14="http://schemas.microsoft.com/office/powerpoint/2010/main" val="222746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 numbering system?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numbering system is any notation for the representation of numbers</a:t>
            </a:r>
          </a:p>
          <a:p>
            <a:pPr lvl="1"/>
            <a:r>
              <a:rPr lang="en-IE" dirty="0" smtClean="0"/>
              <a:t>Symbols used come from a set of size n, where n = base</a:t>
            </a:r>
          </a:p>
          <a:p>
            <a:pPr lvl="1"/>
            <a:r>
              <a:rPr lang="en-IE" dirty="0" smtClean="0"/>
              <a:t>Each symbol is usually multiplied by the power of its base, depending on its position</a:t>
            </a:r>
          </a:p>
          <a:p>
            <a:pPr lvl="1"/>
            <a:r>
              <a:rPr lang="en-IE" dirty="0" smtClean="0"/>
              <a:t>Best shown by an example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992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Base 10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1394</a:t>
            </a:r>
          </a:p>
          <a:p>
            <a:pPr lvl="1"/>
            <a:r>
              <a:rPr lang="en-IE" dirty="0"/>
              <a:t>1</a:t>
            </a:r>
            <a:r>
              <a:rPr lang="en-IE" dirty="0" smtClean="0"/>
              <a:t> x 10</a:t>
            </a:r>
            <a:r>
              <a:rPr lang="en-IE" baseline="30000" dirty="0"/>
              <a:t>3</a:t>
            </a:r>
            <a:r>
              <a:rPr lang="en-IE" dirty="0" smtClean="0"/>
              <a:t> = 1 x 1000 = 1000</a:t>
            </a:r>
          </a:p>
          <a:p>
            <a:pPr lvl="1"/>
            <a:r>
              <a:rPr lang="en-IE" dirty="0"/>
              <a:t>3</a:t>
            </a:r>
            <a:r>
              <a:rPr lang="en-IE" dirty="0" smtClean="0"/>
              <a:t> x 10</a:t>
            </a:r>
            <a:r>
              <a:rPr lang="en-IE" baseline="30000" dirty="0"/>
              <a:t>2</a:t>
            </a:r>
            <a:r>
              <a:rPr lang="en-IE" dirty="0" smtClean="0"/>
              <a:t> = 3 x 100   = 300</a:t>
            </a:r>
          </a:p>
          <a:p>
            <a:pPr lvl="1"/>
            <a:r>
              <a:rPr lang="en-IE" dirty="0"/>
              <a:t>9</a:t>
            </a:r>
            <a:r>
              <a:rPr lang="en-IE" dirty="0" smtClean="0"/>
              <a:t> x 10</a:t>
            </a:r>
            <a:r>
              <a:rPr lang="en-IE" baseline="30000" dirty="0"/>
              <a:t>1</a:t>
            </a:r>
            <a:r>
              <a:rPr lang="en-IE" dirty="0" smtClean="0"/>
              <a:t> = 9 x 1000 = 90</a:t>
            </a:r>
          </a:p>
          <a:p>
            <a:pPr lvl="1"/>
            <a:r>
              <a:rPr lang="en-IE" dirty="0" smtClean="0"/>
              <a:t>4 x 10</a:t>
            </a:r>
            <a:r>
              <a:rPr lang="en-IE" baseline="30000" dirty="0"/>
              <a:t>0</a:t>
            </a:r>
            <a:r>
              <a:rPr lang="en-IE" dirty="0" smtClean="0"/>
              <a:t> = 4 x 1        = 4</a:t>
            </a:r>
          </a:p>
          <a:p>
            <a:pPr marL="457200" lvl="1" indent="0">
              <a:buNone/>
            </a:pPr>
            <a:endParaRPr lang="en-IE" dirty="0" smtClean="0"/>
          </a:p>
          <a:p>
            <a:pPr marL="57150" indent="0">
              <a:buNone/>
            </a:pPr>
            <a:r>
              <a:rPr lang="en-IE" dirty="0" smtClean="0"/>
              <a:t>Or 1394 in base 10</a:t>
            </a:r>
          </a:p>
          <a:p>
            <a:pPr marL="457200" lvl="1" indent="0">
              <a:buNone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67555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Numbers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Imagine only having a base of 2?</a:t>
            </a:r>
          </a:p>
          <a:p>
            <a:r>
              <a:rPr lang="en-IE" dirty="0" smtClean="0"/>
              <a:t>Computers use binary, which only uses on or off, where On = 1, Off = 0</a:t>
            </a:r>
          </a:p>
          <a:p>
            <a:r>
              <a:rPr lang="en-IE" dirty="0" smtClean="0"/>
              <a:t>Each binary digit is known as a bit</a:t>
            </a:r>
          </a:p>
          <a:p>
            <a:r>
              <a:rPr lang="en-IE" dirty="0" smtClean="0"/>
              <a:t>A binary number is represented the same as any other number system e.g. 101101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166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Counting binary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IE" dirty="0" smtClean="0"/>
              <a:t>0                   Start at 0</a:t>
            </a:r>
          </a:p>
          <a:p>
            <a:pPr lvl="1"/>
            <a:r>
              <a:rPr lang="en-IE" dirty="0" smtClean="0"/>
              <a:t>1                   Then 1</a:t>
            </a:r>
          </a:p>
          <a:p>
            <a:pPr lvl="1"/>
            <a:r>
              <a:rPr lang="en-IE" dirty="0" smtClean="0"/>
              <a:t>10                 Start </a:t>
            </a:r>
            <a:r>
              <a:rPr lang="en-IE" dirty="0"/>
              <a:t>back at 0 again, but add 1 on the </a:t>
            </a:r>
            <a:r>
              <a:rPr lang="en-IE" dirty="0" smtClean="0"/>
              <a:t>left</a:t>
            </a:r>
          </a:p>
          <a:p>
            <a:pPr lvl="1"/>
            <a:r>
              <a:rPr lang="en-IE" dirty="0" smtClean="0"/>
              <a:t>11</a:t>
            </a:r>
          </a:p>
          <a:p>
            <a:pPr lvl="1"/>
            <a:r>
              <a:rPr lang="en-IE" dirty="0" smtClean="0"/>
              <a:t>100               Start back at 0 again, but add 1 on the left</a:t>
            </a:r>
          </a:p>
          <a:p>
            <a:pPr lvl="1"/>
            <a:r>
              <a:rPr lang="en-IE" dirty="0" smtClean="0"/>
              <a:t>101</a:t>
            </a:r>
          </a:p>
          <a:p>
            <a:pPr lvl="1"/>
            <a:r>
              <a:rPr lang="en-IE" dirty="0" smtClean="0"/>
              <a:t>110</a:t>
            </a:r>
          </a:p>
          <a:p>
            <a:pPr lvl="1"/>
            <a:r>
              <a:rPr lang="en-IE" dirty="0" smtClean="0"/>
              <a:t>111</a:t>
            </a:r>
          </a:p>
          <a:p>
            <a:pPr lvl="1"/>
            <a:r>
              <a:rPr lang="en-IE" dirty="0" smtClean="0"/>
              <a:t>1000             Start back at 0 again, but add 1 on the left</a:t>
            </a:r>
          </a:p>
          <a:p>
            <a:pPr lvl="1"/>
            <a:r>
              <a:rPr lang="en-IE" dirty="0" smtClean="0"/>
              <a:t>1001 </a:t>
            </a:r>
          </a:p>
          <a:p>
            <a:pPr marL="457200" lvl="1" indent="0">
              <a:buNone/>
            </a:pPr>
            <a:r>
              <a:rPr lang="en-IE" dirty="0"/>
              <a:t> </a:t>
            </a:r>
            <a:r>
              <a:rPr lang="en-IE" dirty="0" smtClean="0"/>
              <a:t>    …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680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Converting from binary to decimal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Convert 1011011</a:t>
            </a:r>
            <a:r>
              <a:rPr lang="en-IE" baseline="-25000" dirty="0"/>
              <a:t>2</a:t>
            </a:r>
            <a:r>
              <a:rPr lang="en-IE" dirty="0" smtClean="0"/>
              <a:t> to decimal</a:t>
            </a:r>
          </a:p>
          <a:p>
            <a:pPr lvl="1"/>
            <a:r>
              <a:rPr lang="en-IE" dirty="0" smtClean="0"/>
              <a:t>1 x 2</a:t>
            </a:r>
            <a:r>
              <a:rPr lang="en-IE" baseline="30000" dirty="0" smtClean="0"/>
              <a:t>6</a:t>
            </a:r>
            <a:r>
              <a:rPr lang="en-IE" dirty="0" smtClean="0"/>
              <a:t> = 1 x 64   = 64</a:t>
            </a:r>
          </a:p>
          <a:p>
            <a:pPr lvl="1"/>
            <a:r>
              <a:rPr lang="en-IE" dirty="0"/>
              <a:t>0</a:t>
            </a:r>
            <a:r>
              <a:rPr lang="en-IE" dirty="0" smtClean="0"/>
              <a:t> x 2</a:t>
            </a:r>
            <a:r>
              <a:rPr lang="en-IE" baseline="30000" dirty="0" smtClean="0"/>
              <a:t>5</a:t>
            </a:r>
            <a:r>
              <a:rPr lang="en-IE" dirty="0" smtClean="0"/>
              <a:t> = 0 x 32   = 0</a:t>
            </a:r>
          </a:p>
          <a:p>
            <a:pPr lvl="1"/>
            <a:r>
              <a:rPr lang="en-IE" dirty="0" smtClean="0"/>
              <a:t>1 x 2</a:t>
            </a:r>
            <a:r>
              <a:rPr lang="en-IE" baseline="30000" dirty="0" smtClean="0"/>
              <a:t>4</a:t>
            </a:r>
            <a:r>
              <a:rPr lang="en-IE" dirty="0" smtClean="0"/>
              <a:t> = 1 x 16   = 16</a:t>
            </a:r>
          </a:p>
          <a:p>
            <a:pPr lvl="1"/>
            <a:r>
              <a:rPr lang="en-IE" dirty="0" smtClean="0"/>
              <a:t>1 x 2</a:t>
            </a:r>
            <a:r>
              <a:rPr lang="en-IE" baseline="30000" dirty="0" smtClean="0"/>
              <a:t>3</a:t>
            </a:r>
            <a:r>
              <a:rPr lang="en-IE" dirty="0" smtClean="0"/>
              <a:t> = 1 x 8     = 8</a:t>
            </a:r>
          </a:p>
          <a:p>
            <a:pPr lvl="1"/>
            <a:r>
              <a:rPr lang="en-IE" dirty="0"/>
              <a:t>0</a:t>
            </a:r>
            <a:r>
              <a:rPr lang="en-IE" dirty="0" smtClean="0"/>
              <a:t> x 2</a:t>
            </a:r>
            <a:r>
              <a:rPr lang="en-IE" baseline="30000" dirty="0" smtClean="0"/>
              <a:t>2</a:t>
            </a:r>
            <a:r>
              <a:rPr lang="en-IE" dirty="0" smtClean="0"/>
              <a:t> = 0 x 4     = 0</a:t>
            </a:r>
          </a:p>
          <a:p>
            <a:pPr lvl="1"/>
            <a:r>
              <a:rPr lang="en-IE" dirty="0" smtClean="0"/>
              <a:t>1 x 2</a:t>
            </a:r>
            <a:r>
              <a:rPr lang="en-IE" baseline="30000" dirty="0" smtClean="0"/>
              <a:t>1</a:t>
            </a:r>
            <a:r>
              <a:rPr lang="en-IE" dirty="0" smtClean="0"/>
              <a:t> = 1 x 2     = 2</a:t>
            </a:r>
          </a:p>
          <a:p>
            <a:pPr lvl="1"/>
            <a:r>
              <a:rPr lang="en-IE" dirty="0" smtClean="0"/>
              <a:t>1 x 2</a:t>
            </a:r>
            <a:r>
              <a:rPr lang="en-IE" baseline="30000" dirty="0" smtClean="0"/>
              <a:t>0</a:t>
            </a:r>
            <a:r>
              <a:rPr lang="en-IE" dirty="0" smtClean="0"/>
              <a:t> = 1 x 1     = 1</a:t>
            </a:r>
          </a:p>
          <a:p>
            <a:pPr lvl="1"/>
            <a:r>
              <a:rPr lang="en-IE" dirty="0" err="1" smtClean="0"/>
              <a:t>Ans</a:t>
            </a:r>
            <a:r>
              <a:rPr lang="en-IE" dirty="0" smtClean="0"/>
              <a:t>?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697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583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Numbering systems</vt:lpstr>
      <vt:lpstr>Overview</vt:lpstr>
      <vt:lpstr>Some numbers that we already know</vt:lpstr>
      <vt:lpstr>Other numbers we might know</vt:lpstr>
      <vt:lpstr>What is a numbering system?</vt:lpstr>
      <vt:lpstr>Base 10 example</vt:lpstr>
      <vt:lpstr>Binary Numbers</vt:lpstr>
      <vt:lpstr>Counting binary</vt:lpstr>
      <vt:lpstr>Converting from binary to decimal</vt:lpstr>
      <vt:lpstr>Converting from decimal to binary</vt:lpstr>
      <vt:lpstr>A byte (0 – 255)</vt:lpstr>
      <vt:lpstr>Other facts</vt:lpstr>
      <vt:lpstr>Hexadecimal</vt:lpstr>
      <vt:lpstr>Hex/Bin/Dec table</vt:lpstr>
      <vt:lpstr>Converting binary to hex</vt:lpstr>
      <vt:lpstr>Converting hex to binary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Numbering systems</dc:title>
  <dc:creator>bstack</dc:creator>
  <cp:lastModifiedBy>bstack</cp:lastModifiedBy>
  <cp:revision>25</cp:revision>
  <dcterms:created xsi:type="dcterms:W3CDTF">2013-09-17T21:11:08Z</dcterms:created>
  <dcterms:modified xsi:type="dcterms:W3CDTF">2013-09-18T07:18:31Z</dcterms:modified>
</cp:coreProperties>
</file>