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78B354D6-B5CB-4F48-B43E-8248DAD5084F}" type="datetimeFigureOut">
              <a:rPr lang="en-IE" smtClean="0"/>
              <a:t>20/01/2014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19B9F1D-C75E-4195-9810-AC59BD14929D}" type="slidenum">
              <a:rPr lang="en-IE" smtClean="0"/>
              <a:t>‹#›</a:t>
            </a:fld>
            <a:endParaRPr lang="en-IE"/>
          </a:p>
        </p:txBody>
      </p:sp>
    </p:spTree>
    <p:extLst>
      <p:ext uri="{BB962C8B-B14F-4D97-AF65-F5344CB8AC3E}">
        <p14:creationId xmlns:p14="http://schemas.microsoft.com/office/powerpoint/2010/main" val="64221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8B354D6-B5CB-4F48-B43E-8248DAD5084F}" type="datetimeFigureOut">
              <a:rPr lang="en-IE" smtClean="0"/>
              <a:t>20/01/2014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19B9F1D-C75E-4195-9810-AC59BD14929D}" type="slidenum">
              <a:rPr lang="en-IE" smtClean="0"/>
              <a:t>‹#›</a:t>
            </a:fld>
            <a:endParaRPr lang="en-IE"/>
          </a:p>
        </p:txBody>
      </p:sp>
    </p:spTree>
    <p:extLst>
      <p:ext uri="{BB962C8B-B14F-4D97-AF65-F5344CB8AC3E}">
        <p14:creationId xmlns:p14="http://schemas.microsoft.com/office/powerpoint/2010/main" val="95147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8B354D6-B5CB-4F48-B43E-8248DAD5084F}" type="datetimeFigureOut">
              <a:rPr lang="en-IE" smtClean="0"/>
              <a:t>20/01/2014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19B9F1D-C75E-4195-9810-AC59BD14929D}" type="slidenum">
              <a:rPr lang="en-IE" smtClean="0"/>
              <a:t>‹#›</a:t>
            </a:fld>
            <a:endParaRPr lang="en-IE"/>
          </a:p>
        </p:txBody>
      </p:sp>
    </p:spTree>
    <p:extLst>
      <p:ext uri="{BB962C8B-B14F-4D97-AF65-F5344CB8AC3E}">
        <p14:creationId xmlns:p14="http://schemas.microsoft.com/office/powerpoint/2010/main" val="3213317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8B354D6-B5CB-4F48-B43E-8248DAD5084F}" type="datetimeFigureOut">
              <a:rPr lang="en-IE" smtClean="0"/>
              <a:t>20/01/2014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19B9F1D-C75E-4195-9810-AC59BD14929D}" type="slidenum">
              <a:rPr lang="en-IE" smtClean="0"/>
              <a:t>‹#›</a:t>
            </a:fld>
            <a:endParaRPr lang="en-IE"/>
          </a:p>
        </p:txBody>
      </p:sp>
    </p:spTree>
    <p:extLst>
      <p:ext uri="{BB962C8B-B14F-4D97-AF65-F5344CB8AC3E}">
        <p14:creationId xmlns:p14="http://schemas.microsoft.com/office/powerpoint/2010/main" val="164872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B354D6-B5CB-4F48-B43E-8248DAD5084F}" type="datetimeFigureOut">
              <a:rPr lang="en-IE" smtClean="0"/>
              <a:t>20/01/2014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19B9F1D-C75E-4195-9810-AC59BD14929D}" type="slidenum">
              <a:rPr lang="en-IE" smtClean="0"/>
              <a:t>‹#›</a:t>
            </a:fld>
            <a:endParaRPr lang="en-IE"/>
          </a:p>
        </p:txBody>
      </p:sp>
    </p:spTree>
    <p:extLst>
      <p:ext uri="{BB962C8B-B14F-4D97-AF65-F5344CB8AC3E}">
        <p14:creationId xmlns:p14="http://schemas.microsoft.com/office/powerpoint/2010/main" val="75941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78B354D6-B5CB-4F48-B43E-8248DAD5084F}" type="datetimeFigureOut">
              <a:rPr lang="en-IE" smtClean="0"/>
              <a:t>20/01/2014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19B9F1D-C75E-4195-9810-AC59BD14929D}" type="slidenum">
              <a:rPr lang="en-IE" smtClean="0"/>
              <a:t>‹#›</a:t>
            </a:fld>
            <a:endParaRPr lang="en-IE"/>
          </a:p>
        </p:txBody>
      </p:sp>
    </p:spTree>
    <p:extLst>
      <p:ext uri="{BB962C8B-B14F-4D97-AF65-F5344CB8AC3E}">
        <p14:creationId xmlns:p14="http://schemas.microsoft.com/office/powerpoint/2010/main" val="200703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78B354D6-B5CB-4F48-B43E-8248DAD5084F}" type="datetimeFigureOut">
              <a:rPr lang="en-IE" smtClean="0"/>
              <a:t>20/01/2014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19B9F1D-C75E-4195-9810-AC59BD14929D}" type="slidenum">
              <a:rPr lang="en-IE" smtClean="0"/>
              <a:t>‹#›</a:t>
            </a:fld>
            <a:endParaRPr lang="en-IE"/>
          </a:p>
        </p:txBody>
      </p:sp>
    </p:spTree>
    <p:extLst>
      <p:ext uri="{BB962C8B-B14F-4D97-AF65-F5344CB8AC3E}">
        <p14:creationId xmlns:p14="http://schemas.microsoft.com/office/powerpoint/2010/main" val="164977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78B354D6-B5CB-4F48-B43E-8248DAD5084F}" type="datetimeFigureOut">
              <a:rPr lang="en-IE" smtClean="0"/>
              <a:t>20/01/2014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19B9F1D-C75E-4195-9810-AC59BD14929D}" type="slidenum">
              <a:rPr lang="en-IE" smtClean="0"/>
              <a:t>‹#›</a:t>
            </a:fld>
            <a:endParaRPr lang="en-IE"/>
          </a:p>
        </p:txBody>
      </p:sp>
    </p:spTree>
    <p:extLst>
      <p:ext uri="{BB962C8B-B14F-4D97-AF65-F5344CB8AC3E}">
        <p14:creationId xmlns:p14="http://schemas.microsoft.com/office/powerpoint/2010/main" val="85387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B354D6-B5CB-4F48-B43E-8248DAD5084F}" type="datetimeFigureOut">
              <a:rPr lang="en-IE" smtClean="0"/>
              <a:t>20/01/2014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19B9F1D-C75E-4195-9810-AC59BD14929D}" type="slidenum">
              <a:rPr lang="en-IE" smtClean="0"/>
              <a:t>‹#›</a:t>
            </a:fld>
            <a:endParaRPr lang="en-IE"/>
          </a:p>
        </p:txBody>
      </p:sp>
    </p:spTree>
    <p:extLst>
      <p:ext uri="{BB962C8B-B14F-4D97-AF65-F5344CB8AC3E}">
        <p14:creationId xmlns:p14="http://schemas.microsoft.com/office/powerpoint/2010/main" val="87980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B354D6-B5CB-4F48-B43E-8248DAD5084F}" type="datetimeFigureOut">
              <a:rPr lang="en-IE" smtClean="0"/>
              <a:t>20/01/2014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19B9F1D-C75E-4195-9810-AC59BD14929D}" type="slidenum">
              <a:rPr lang="en-IE" smtClean="0"/>
              <a:t>‹#›</a:t>
            </a:fld>
            <a:endParaRPr lang="en-IE"/>
          </a:p>
        </p:txBody>
      </p:sp>
    </p:spTree>
    <p:extLst>
      <p:ext uri="{BB962C8B-B14F-4D97-AF65-F5344CB8AC3E}">
        <p14:creationId xmlns:p14="http://schemas.microsoft.com/office/powerpoint/2010/main" val="1663218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B354D6-B5CB-4F48-B43E-8248DAD5084F}" type="datetimeFigureOut">
              <a:rPr lang="en-IE" smtClean="0"/>
              <a:t>20/01/2014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19B9F1D-C75E-4195-9810-AC59BD14929D}" type="slidenum">
              <a:rPr lang="en-IE" smtClean="0"/>
              <a:t>‹#›</a:t>
            </a:fld>
            <a:endParaRPr lang="en-IE"/>
          </a:p>
        </p:txBody>
      </p:sp>
    </p:spTree>
    <p:extLst>
      <p:ext uri="{BB962C8B-B14F-4D97-AF65-F5344CB8AC3E}">
        <p14:creationId xmlns:p14="http://schemas.microsoft.com/office/powerpoint/2010/main" val="1814049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354D6-B5CB-4F48-B43E-8248DAD5084F}" type="datetimeFigureOut">
              <a:rPr lang="en-IE" smtClean="0"/>
              <a:t>20/01/2014</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B9F1D-C75E-4195-9810-AC59BD14929D}" type="slidenum">
              <a:rPr lang="en-IE" smtClean="0"/>
              <a:t>‹#›</a:t>
            </a:fld>
            <a:endParaRPr lang="en-IE"/>
          </a:p>
        </p:txBody>
      </p:sp>
    </p:spTree>
    <p:extLst>
      <p:ext uri="{BB962C8B-B14F-4D97-AF65-F5344CB8AC3E}">
        <p14:creationId xmlns:p14="http://schemas.microsoft.com/office/powerpoint/2010/main" val="1835139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Mobile app concepts</a:t>
            </a:r>
            <a:endParaRPr lang="en-IE" dirty="0"/>
          </a:p>
        </p:txBody>
      </p:sp>
      <p:sp>
        <p:nvSpPr>
          <p:cNvPr id="3" name="Subtitle 2"/>
          <p:cNvSpPr>
            <a:spLocks noGrp="1"/>
          </p:cNvSpPr>
          <p:nvPr>
            <p:ph type="subTitle" idx="1"/>
          </p:nvPr>
        </p:nvSpPr>
        <p:spPr/>
        <p:txBody>
          <a:bodyPr/>
          <a:lstStyle/>
          <a:p>
            <a:r>
              <a:rPr lang="en-IE" dirty="0" smtClean="0"/>
              <a:t>Wireless communication network introduction</a:t>
            </a:r>
            <a:endParaRPr lang="en-IE" dirty="0"/>
          </a:p>
        </p:txBody>
      </p:sp>
    </p:spTree>
    <p:extLst>
      <p:ext uri="{BB962C8B-B14F-4D97-AF65-F5344CB8AC3E}">
        <p14:creationId xmlns:p14="http://schemas.microsoft.com/office/powerpoint/2010/main" val="1329829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Wireless communication trends</a:t>
            </a:r>
            <a:endParaRPr lang="en-IE" dirty="0"/>
          </a:p>
        </p:txBody>
      </p:sp>
      <p:sp>
        <p:nvSpPr>
          <p:cNvPr id="3" name="Content Placeholder 2"/>
          <p:cNvSpPr>
            <a:spLocks noGrp="1"/>
          </p:cNvSpPr>
          <p:nvPr>
            <p:ph idx="1"/>
          </p:nvPr>
        </p:nvSpPr>
        <p:spPr>
          <a:xfrm>
            <a:off x="457200" y="1600200"/>
            <a:ext cx="3610744" cy="4525963"/>
          </a:xfrm>
        </p:spPr>
        <p:txBody>
          <a:bodyPr>
            <a:normAutofit fontScale="92500" lnSpcReduction="20000"/>
          </a:bodyPr>
          <a:lstStyle/>
          <a:p>
            <a:r>
              <a:rPr lang="en-IE" dirty="0" smtClean="0"/>
              <a:t>Rapid growth in the last few decades, new and cheaper wireless services are emerging continuously</a:t>
            </a:r>
          </a:p>
          <a:p>
            <a:r>
              <a:rPr lang="en-IE" dirty="0" smtClean="0"/>
              <a:t>Convergence of wireless and Internet –Broadband communications</a:t>
            </a:r>
          </a:p>
          <a:p>
            <a:endParaRPr lang="en-I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484784"/>
            <a:ext cx="4057650"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3883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Cellular System Architecture</a:t>
            </a:r>
            <a:endParaRPr lang="en-I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1916832"/>
            <a:ext cx="836295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4977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Cellular System Architecture</a:t>
            </a:r>
            <a:endParaRPr lang="en-IE" dirty="0"/>
          </a:p>
        </p:txBody>
      </p:sp>
      <p:sp>
        <p:nvSpPr>
          <p:cNvPr id="3" name="Content Placeholder 2"/>
          <p:cNvSpPr>
            <a:spLocks noGrp="1"/>
          </p:cNvSpPr>
          <p:nvPr>
            <p:ph idx="1"/>
          </p:nvPr>
        </p:nvSpPr>
        <p:spPr/>
        <p:txBody>
          <a:bodyPr>
            <a:normAutofit fontScale="70000" lnSpcReduction="20000"/>
          </a:bodyPr>
          <a:lstStyle/>
          <a:p>
            <a:r>
              <a:rPr lang="en-IE" dirty="0" smtClean="0"/>
              <a:t>Radio Access: RF related signal processing and radio resource management. Mobile =&gt; base station =&gt; BSC or RNC =&gt; MSC.</a:t>
            </a:r>
          </a:p>
          <a:p>
            <a:pPr marL="0" indent="0">
              <a:buNone/>
            </a:pPr>
            <a:r>
              <a:rPr lang="en-IE" dirty="0" smtClean="0"/>
              <a:t></a:t>
            </a:r>
          </a:p>
          <a:p>
            <a:r>
              <a:rPr lang="en-IE" dirty="0" smtClean="0"/>
              <a:t>Core Network: Main part is MSC (mobile switching </a:t>
            </a:r>
            <a:r>
              <a:rPr lang="en-IE" dirty="0" err="1" smtClean="0"/>
              <a:t>center</a:t>
            </a:r>
            <a:r>
              <a:rPr lang="en-IE" dirty="0" smtClean="0"/>
              <a:t>), performs user authentication, admission control, traffic control, roaming, billing, network support and maintenance etc.</a:t>
            </a:r>
          </a:p>
          <a:p>
            <a:pPr marL="0" indent="0">
              <a:buNone/>
            </a:pPr>
            <a:endParaRPr lang="en-IE" dirty="0" smtClean="0"/>
          </a:p>
          <a:p>
            <a:r>
              <a:rPr lang="en-IE" dirty="0" smtClean="0"/>
              <a:t>Backbone networks: Providing voice services (PSTN, Public Switched Telephone Network), data services (through Internet), and emergency services. Wireless networks need to be connected to backbone networks to extend its service capabilities and geographic coverage</a:t>
            </a:r>
            <a:endParaRPr lang="en-IE" dirty="0"/>
          </a:p>
        </p:txBody>
      </p:sp>
    </p:spTree>
    <p:extLst>
      <p:ext uri="{BB962C8B-B14F-4D97-AF65-F5344CB8AC3E}">
        <p14:creationId xmlns:p14="http://schemas.microsoft.com/office/powerpoint/2010/main" val="183864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Multiple Access Techniques</a:t>
            </a:r>
            <a:endParaRPr lang="en-I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2019300"/>
            <a:ext cx="74961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973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Multiple Access Techniques</a:t>
            </a:r>
            <a:endParaRPr lang="en-IE" dirty="0"/>
          </a:p>
        </p:txBody>
      </p:sp>
      <p:sp>
        <p:nvSpPr>
          <p:cNvPr id="3" name="Content Placeholder 2"/>
          <p:cNvSpPr>
            <a:spLocks noGrp="1"/>
          </p:cNvSpPr>
          <p:nvPr>
            <p:ph idx="1"/>
          </p:nvPr>
        </p:nvSpPr>
        <p:spPr/>
        <p:txBody>
          <a:bodyPr>
            <a:normAutofit fontScale="62500" lnSpcReduction="20000"/>
          </a:bodyPr>
          <a:lstStyle/>
          <a:p>
            <a:r>
              <a:rPr lang="en-IE" dirty="0" smtClean="0"/>
              <a:t>FDMA (Frequency Division Multiple Access) each user is allocated a unique frequency band or channel, no other user can share the same frequency band.</a:t>
            </a:r>
          </a:p>
          <a:p>
            <a:pPr marL="0" indent="0">
              <a:buNone/>
            </a:pPr>
            <a:endParaRPr lang="en-IE" dirty="0" smtClean="0"/>
          </a:p>
          <a:p>
            <a:r>
              <a:rPr lang="en-IE" dirty="0" smtClean="0"/>
              <a:t>TDMA (Time Division Multiple Access) divides the radio spectrum into time slots, and in each slot, only one user is allowed to either transmit or receive.</a:t>
            </a:r>
          </a:p>
          <a:p>
            <a:endParaRPr lang="en-IE" dirty="0" smtClean="0"/>
          </a:p>
          <a:p>
            <a:r>
              <a:rPr lang="en-IE" dirty="0" smtClean="0"/>
              <a:t>CDMA (Code Division Multiple Access) each user is assigned a special code sequence (signature) to modulate its message signal, all users are allowed to transmit over the same channel simultaneously and asynchronously.</a:t>
            </a:r>
          </a:p>
          <a:p>
            <a:endParaRPr lang="en-IE" dirty="0" smtClean="0"/>
          </a:p>
          <a:p>
            <a:r>
              <a:rPr lang="en-IE" dirty="0" smtClean="0"/>
              <a:t>SDMA (Space Division Multiple Access) controls the radiated energy for each user in space. SDMA serves different users by using spot beam antennas</a:t>
            </a:r>
            <a:endParaRPr lang="en-IE" dirty="0"/>
          </a:p>
        </p:txBody>
      </p:sp>
    </p:spTree>
    <p:extLst>
      <p:ext uri="{BB962C8B-B14F-4D97-AF65-F5344CB8AC3E}">
        <p14:creationId xmlns:p14="http://schemas.microsoft.com/office/powerpoint/2010/main" val="1748763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How a cellular telephone call is made</a:t>
            </a:r>
            <a:endParaRPr lang="en-IE" dirty="0"/>
          </a:p>
        </p:txBody>
      </p:sp>
      <p:sp>
        <p:nvSpPr>
          <p:cNvPr id="3" name="Content Placeholder 2"/>
          <p:cNvSpPr>
            <a:spLocks noGrp="1"/>
          </p:cNvSpPr>
          <p:nvPr>
            <p:ph idx="1"/>
          </p:nvPr>
        </p:nvSpPr>
        <p:spPr/>
        <p:txBody>
          <a:bodyPr>
            <a:normAutofit fontScale="55000" lnSpcReduction="20000"/>
          </a:bodyPr>
          <a:lstStyle/>
          <a:p>
            <a:r>
              <a:rPr lang="en-IE" dirty="0" smtClean="0"/>
              <a:t>Turn on a cellular phone</a:t>
            </a:r>
          </a:p>
          <a:p>
            <a:r>
              <a:rPr lang="en-IE" dirty="0" smtClean="0"/>
              <a:t>The cellular phone scan the control channels to determine the one with the strongest signal, it then monitors the signal drops below a usable level. At his point, it starts to search of strongest base station again.</a:t>
            </a:r>
          </a:p>
          <a:p>
            <a:r>
              <a:rPr lang="en-IE" dirty="0" smtClean="0"/>
              <a:t>If a phone call is placed to a mobile user, the MSC dispatches the request to all the base stations in the system, the MIN (mobile identification number, i.e. the mobile’s phone number) is broadcast as a paging message through the forward control channel. </a:t>
            </a:r>
          </a:p>
          <a:p>
            <a:r>
              <a:rPr lang="en-IE" dirty="0" smtClean="0"/>
              <a:t>The mobile receives the signal through the base station it monitors and responds by identifying itself through the reverse control channel. </a:t>
            </a:r>
          </a:p>
          <a:p>
            <a:r>
              <a:rPr lang="en-IE" dirty="0" smtClean="0"/>
              <a:t>The base station informs the MSC of the handshake.</a:t>
            </a:r>
          </a:p>
          <a:p>
            <a:r>
              <a:rPr lang="en-IE" dirty="0" smtClean="0"/>
              <a:t>The MSC instructs the base station to move the call to an unused voice channel within the cell.</a:t>
            </a:r>
          </a:p>
          <a:p>
            <a:r>
              <a:rPr lang="en-IE" dirty="0" smtClean="0"/>
              <a:t>The base station signals the mobile to change frequencies to the unused </a:t>
            </a:r>
            <a:r>
              <a:rPr lang="en-IE" dirty="0" err="1" smtClean="0"/>
              <a:t>unused</a:t>
            </a:r>
            <a:r>
              <a:rPr lang="en-IE" dirty="0" smtClean="0"/>
              <a:t> forward and reverse voice channel pair.</a:t>
            </a:r>
          </a:p>
          <a:p>
            <a:r>
              <a:rPr lang="en-IE" dirty="0" smtClean="0"/>
              <a:t>The base station instructs the mobile phone to ring, thereby to instruct the user to answer the phone.</a:t>
            </a:r>
            <a:endParaRPr lang="en-IE" dirty="0"/>
          </a:p>
        </p:txBody>
      </p:sp>
    </p:spTree>
    <p:extLst>
      <p:ext uri="{BB962C8B-B14F-4D97-AF65-F5344CB8AC3E}">
        <p14:creationId xmlns:p14="http://schemas.microsoft.com/office/powerpoint/2010/main" val="2332955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296" cy="1143000"/>
          </a:xfrm>
        </p:spPr>
        <p:txBody>
          <a:bodyPr>
            <a:normAutofit fontScale="90000"/>
          </a:bodyPr>
          <a:lstStyle/>
          <a:p>
            <a:r>
              <a:rPr lang="en-IE" dirty="0" smtClean="0"/>
              <a:t>How a cellular telephone call is made (2)</a:t>
            </a:r>
            <a:endParaRPr lang="en-IE" dirty="0"/>
          </a:p>
        </p:txBody>
      </p:sp>
      <p:sp>
        <p:nvSpPr>
          <p:cNvPr id="3" name="Content Placeholder 2"/>
          <p:cNvSpPr>
            <a:spLocks noGrp="1"/>
          </p:cNvSpPr>
          <p:nvPr>
            <p:ph idx="1"/>
          </p:nvPr>
        </p:nvSpPr>
        <p:spPr/>
        <p:txBody>
          <a:bodyPr>
            <a:normAutofit fontScale="47500" lnSpcReduction="20000"/>
          </a:bodyPr>
          <a:lstStyle/>
          <a:p>
            <a:pPr marL="0" indent="0">
              <a:buNone/>
            </a:pPr>
            <a:r>
              <a:rPr lang="en-IE" b="1" dirty="0" smtClean="0"/>
              <a:t>Initiating a call</a:t>
            </a:r>
          </a:p>
          <a:p>
            <a:r>
              <a:rPr lang="en-IE" dirty="0" smtClean="0"/>
              <a:t>The mobile sends a call initiation request through the reverse control channel,  with this the unit transmits its MIN, ESN (electronic serial number)and the phone number of the called party.</a:t>
            </a:r>
          </a:p>
          <a:p>
            <a:r>
              <a:rPr lang="en-IE" dirty="0" smtClean="0"/>
              <a:t>Base station receives the request and sends it to the MSC. </a:t>
            </a:r>
          </a:p>
          <a:p>
            <a:r>
              <a:rPr lang="en-IE" dirty="0" smtClean="0"/>
              <a:t>The MSC validates the request, making connection to the called party through PSTN.</a:t>
            </a:r>
          </a:p>
          <a:p>
            <a:r>
              <a:rPr lang="en-IE" dirty="0" smtClean="0"/>
              <a:t>The MSC instructs the base station and mobile user to move to an unused forward and reverse voice channel pair.</a:t>
            </a:r>
          </a:p>
          <a:p>
            <a:pPr marL="0" indent="0">
              <a:buNone/>
            </a:pPr>
            <a:endParaRPr lang="en-IE" dirty="0"/>
          </a:p>
          <a:p>
            <a:pPr marL="0" indent="0">
              <a:buNone/>
            </a:pPr>
            <a:r>
              <a:rPr lang="en-IE" b="1" dirty="0" smtClean="0"/>
              <a:t>Roaming</a:t>
            </a:r>
            <a:r>
              <a:rPr lang="en-IE" dirty="0" smtClean="0"/>
              <a:t> </a:t>
            </a:r>
          </a:p>
          <a:p>
            <a:r>
              <a:rPr lang="en-IE" dirty="0" smtClean="0"/>
              <a:t>All cellular systems provide a service called roaming. This allows subscribers to operate in service areas other than the one from which the service is subscribed. </a:t>
            </a:r>
          </a:p>
          <a:p>
            <a:r>
              <a:rPr lang="en-IE" dirty="0" smtClean="0"/>
              <a:t>The MSC issues a global command every several minutes, asking all unregistered mobiles to report their subscription information.</a:t>
            </a:r>
          </a:p>
          <a:p>
            <a:r>
              <a:rPr lang="en-IE" dirty="0" smtClean="0"/>
              <a:t>Mobiles report back upon receiving the request.</a:t>
            </a:r>
          </a:p>
          <a:p>
            <a:r>
              <a:rPr lang="en-IE" dirty="0" smtClean="0"/>
              <a:t>If the mobile has roaming authorization for billing purpose, the MSC registers the subscriber as a roamer.</a:t>
            </a:r>
            <a:endParaRPr lang="en-IE" dirty="0"/>
          </a:p>
        </p:txBody>
      </p:sp>
    </p:spTree>
    <p:extLst>
      <p:ext uri="{BB962C8B-B14F-4D97-AF65-F5344CB8AC3E}">
        <p14:creationId xmlns:p14="http://schemas.microsoft.com/office/powerpoint/2010/main" val="3010394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Outline</a:t>
            </a:r>
            <a:endParaRPr lang="en-IE" dirty="0"/>
          </a:p>
        </p:txBody>
      </p:sp>
      <p:sp>
        <p:nvSpPr>
          <p:cNvPr id="3" name="Content Placeholder 2"/>
          <p:cNvSpPr>
            <a:spLocks noGrp="1"/>
          </p:cNvSpPr>
          <p:nvPr>
            <p:ph idx="1"/>
          </p:nvPr>
        </p:nvSpPr>
        <p:spPr/>
        <p:txBody>
          <a:bodyPr>
            <a:normAutofit fontScale="85000" lnSpcReduction="20000"/>
          </a:bodyPr>
          <a:lstStyle/>
          <a:p>
            <a:r>
              <a:rPr lang="en-IE" dirty="0" smtClean="0"/>
              <a:t>Overview of a Communication System</a:t>
            </a:r>
          </a:p>
          <a:p>
            <a:r>
              <a:rPr lang="en-IE" dirty="0" smtClean="0"/>
              <a:t>Digital vs. </a:t>
            </a:r>
            <a:r>
              <a:rPr lang="en-IE" dirty="0" err="1" smtClean="0"/>
              <a:t>Analog</a:t>
            </a:r>
            <a:r>
              <a:rPr lang="en-IE" dirty="0" smtClean="0"/>
              <a:t> Communications</a:t>
            </a:r>
          </a:p>
          <a:p>
            <a:r>
              <a:rPr lang="en-IE" dirty="0" smtClean="0"/>
              <a:t>Examples of Wireless Communication Systems</a:t>
            </a:r>
          </a:p>
          <a:p>
            <a:r>
              <a:rPr lang="en-IE" dirty="0" smtClean="0"/>
              <a:t>Why Wireless is Different ?</a:t>
            </a:r>
          </a:p>
          <a:p>
            <a:r>
              <a:rPr lang="en-IE" dirty="0" smtClean="0"/>
              <a:t>Wireless System Architecture</a:t>
            </a:r>
          </a:p>
          <a:p>
            <a:r>
              <a:rPr lang="en-IE" dirty="0" smtClean="0"/>
              <a:t>Multiple Access Techniques</a:t>
            </a:r>
          </a:p>
          <a:p>
            <a:r>
              <a:rPr lang="en-IE" dirty="0" smtClean="0"/>
              <a:t>Evolution of Cellular Networks (1G - 3G)</a:t>
            </a:r>
          </a:p>
          <a:p>
            <a:r>
              <a:rPr lang="en-IE" dirty="0" smtClean="0"/>
              <a:t>Wireless Local Area Networks (WLANs), Bluetooth and </a:t>
            </a:r>
          </a:p>
          <a:p>
            <a:r>
              <a:rPr lang="en-IE" dirty="0" smtClean="0"/>
              <a:t>Personal Area Networks (PANs)</a:t>
            </a:r>
          </a:p>
          <a:p>
            <a:r>
              <a:rPr lang="en-IE" dirty="0" smtClean="0"/>
              <a:t>Ad hoc networks</a:t>
            </a:r>
            <a:endParaRPr lang="en-IE" dirty="0"/>
          </a:p>
        </p:txBody>
      </p:sp>
    </p:spTree>
    <p:extLst>
      <p:ext uri="{BB962C8B-B14F-4D97-AF65-F5344CB8AC3E}">
        <p14:creationId xmlns:p14="http://schemas.microsoft.com/office/powerpoint/2010/main" val="169694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Communication system components</a:t>
            </a:r>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814513"/>
            <a:ext cx="8763000"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1437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rmAutofit fontScale="90000"/>
          </a:bodyPr>
          <a:lstStyle/>
          <a:p>
            <a:r>
              <a:rPr lang="en-IE" dirty="0" smtClean="0"/>
              <a:t>Communication system components (2)</a:t>
            </a:r>
            <a:endParaRPr lang="en-IE" dirty="0"/>
          </a:p>
        </p:txBody>
      </p:sp>
      <p:sp>
        <p:nvSpPr>
          <p:cNvPr id="3" name="Content Placeholder 2"/>
          <p:cNvSpPr>
            <a:spLocks noGrp="1"/>
          </p:cNvSpPr>
          <p:nvPr>
            <p:ph idx="1"/>
          </p:nvPr>
        </p:nvSpPr>
        <p:spPr/>
        <p:txBody>
          <a:bodyPr>
            <a:normAutofit fontScale="77500" lnSpcReduction="20000"/>
          </a:bodyPr>
          <a:lstStyle/>
          <a:p>
            <a:r>
              <a:rPr lang="en-IE" dirty="0" smtClean="0"/>
              <a:t>The </a:t>
            </a:r>
            <a:r>
              <a:rPr lang="en-IE" b="1" dirty="0" smtClean="0"/>
              <a:t>source</a:t>
            </a:r>
            <a:r>
              <a:rPr lang="en-IE" dirty="0" smtClean="0"/>
              <a:t> originates a message, which could be a human voice, a television picture or data. The source is converted by an input transducer into an electrical waveform referred to as the baseband signal or message signal.</a:t>
            </a:r>
          </a:p>
          <a:p>
            <a:r>
              <a:rPr lang="en-IE" dirty="0" smtClean="0"/>
              <a:t>The </a:t>
            </a:r>
            <a:r>
              <a:rPr lang="en-IE" b="1" dirty="0" smtClean="0"/>
              <a:t>transmitter</a:t>
            </a:r>
            <a:r>
              <a:rPr lang="en-IE" dirty="0" smtClean="0"/>
              <a:t> modifies the baseband signal for efficient transmission. The transmitter generally consists of one or more of the following subsystems: a pre-emphasizer, a sampler, a </a:t>
            </a:r>
            <a:r>
              <a:rPr lang="en-IE" dirty="0" err="1" smtClean="0"/>
              <a:t>quantizer</a:t>
            </a:r>
            <a:r>
              <a:rPr lang="en-IE" dirty="0" smtClean="0"/>
              <a:t>, a coder and a modulator.</a:t>
            </a:r>
          </a:p>
          <a:p>
            <a:r>
              <a:rPr lang="en-IE" dirty="0" smtClean="0"/>
              <a:t>The </a:t>
            </a:r>
            <a:r>
              <a:rPr lang="en-IE" b="1" dirty="0" smtClean="0"/>
              <a:t>channel</a:t>
            </a:r>
            <a:r>
              <a:rPr lang="en-IE" dirty="0" smtClean="0"/>
              <a:t> is a medium through which the transmitter output is sent, which could be a wire, a coaxial cable, an optical </a:t>
            </a:r>
            <a:r>
              <a:rPr lang="en-IE" dirty="0" err="1" smtClean="0"/>
              <a:t>fiber</a:t>
            </a:r>
            <a:r>
              <a:rPr lang="en-IE" dirty="0" smtClean="0"/>
              <a:t>, or a radio link, etc. </a:t>
            </a:r>
          </a:p>
        </p:txBody>
      </p:sp>
    </p:spTree>
    <p:extLst>
      <p:ext uri="{BB962C8B-B14F-4D97-AF65-F5344CB8AC3E}">
        <p14:creationId xmlns:p14="http://schemas.microsoft.com/office/powerpoint/2010/main" val="1182603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rmAutofit fontScale="90000"/>
          </a:bodyPr>
          <a:lstStyle/>
          <a:p>
            <a:r>
              <a:rPr lang="en-IE" dirty="0" smtClean="0"/>
              <a:t>Communication system components (3)</a:t>
            </a:r>
            <a:endParaRPr lang="en-IE" dirty="0"/>
          </a:p>
        </p:txBody>
      </p:sp>
      <p:sp>
        <p:nvSpPr>
          <p:cNvPr id="3" name="Content Placeholder 2"/>
          <p:cNvSpPr>
            <a:spLocks noGrp="1"/>
          </p:cNvSpPr>
          <p:nvPr>
            <p:ph idx="1"/>
          </p:nvPr>
        </p:nvSpPr>
        <p:spPr/>
        <p:txBody>
          <a:bodyPr>
            <a:normAutofit fontScale="70000" lnSpcReduction="20000"/>
          </a:bodyPr>
          <a:lstStyle/>
          <a:p>
            <a:r>
              <a:rPr lang="en-IE" dirty="0" smtClean="0"/>
              <a:t>The </a:t>
            </a:r>
            <a:r>
              <a:rPr lang="en-IE" b="1" dirty="0" smtClean="0"/>
              <a:t>receiver</a:t>
            </a:r>
            <a:r>
              <a:rPr lang="en-IE" dirty="0" smtClean="0"/>
              <a:t> reprocessed the signal received from the channel by undoing the signal modifications made at the transmitter and the channel. The task of the receiver is to extract the message from the distorted and noisy signal at the channel output. The receiver may consist of a demodulator, a decoder, a filter, and a de-emphasizer. </a:t>
            </a:r>
          </a:p>
          <a:p>
            <a:pPr marL="0" indent="0">
              <a:buNone/>
            </a:pPr>
            <a:endParaRPr lang="en-IE" dirty="0" smtClean="0"/>
          </a:p>
          <a:p>
            <a:r>
              <a:rPr lang="en-IE" dirty="0" smtClean="0"/>
              <a:t>The receiver output is fed to the </a:t>
            </a:r>
            <a:r>
              <a:rPr lang="en-IE" b="1" dirty="0" smtClean="0"/>
              <a:t>output transducer</a:t>
            </a:r>
            <a:r>
              <a:rPr lang="en-IE" dirty="0" smtClean="0"/>
              <a:t>, which converts the electrical signal to its original form.</a:t>
            </a:r>
          </a:p>
          <a:p>
            <a:pPr marL="0" indent="0">
              <a:buNone/>
            </a:pPr>
            <a:endParaRPr lang="en-IE" dirty="0" smtClean="0"/>
          </a:p>
          <a:p>
            <a:r>
              <a:rPr lang="en-IE" dirty="0" smtClean="0"/>
              <a:t>Transmitters and receivers are carefully designed to overcome the distortion and noise. The Goal of Physical layer Communication System is to </a:t>
            </a:r>
            <a:r>
              <a:rPr lang="en-IE" b="1" dirty="0" smtClean="0"/>
              <a:t>transmit information accurately and efficiently</a:t>
            </a:r>
            <a:r>
              <a:rPr lang="en-IE" dirty="0" smtClean="0"/>
              <a:t> (power and spectrum).</a:t>
            </a:r>
            <a:endParaRPr lang="en-IE" dirty="0"/>
          </a:p>
        </p:txBody>
      </p:sp>
    </p:spTree>
    <p:extLst>
      <p:ext uri="{BB962C8B-B14F-4D97-AF65-F5344CB8AC3E}">
        <p14:creationId xmlns:p14="http://schemas.microsoft.com/office/powerpoint/2010/main" val="338630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Digital vs </a:t>
            </a:r>
            <a:r>
              <a:rPr lang="en-IE" dirty="0" err="1" smtClean="0"/>
              <a:t>Analog</a:t>
            </a:r>
            <a:r>
              <a:rPr lang="en-IE" dirty="0" smtClean="0"/>
              <a:t> </a:t>
            </a:r>
            <a:r>
              <a:rPr lang="en-IE" dirty="0" err="1" smtClean="0"/>
              <a:t>comms</a:t>
            </a:r>
            <a:endParaRPr lang="en-IE" dirty="0"/>
          </a:p>
        </p:txBody>
      </p:sp>
      <p:sp>
        <p:nvSpPr>
          <p:cNvPr id="3" name="Content Placeholder 2"/>
          <p:cNvSpPr>
            <a:spLocks noGrp="1"/>
          </p:cNvSpPr>
          <p:nvPr>
            <p:ph idx="1"/>
          </p:nvPr>
        </p:nvSpPr>
        <p:spPr/>
        <p:txBody>
          <a:bodyPr>
            <a:normAutofit fontScale="85000" lnSpcReduction="20000"/>
          </a:bodyPr>
          <a:lstStyle/>
          <a:p>
            <a:r>
              <a:rPr lang="en-IE" dirty="0" smtClean="0"/>
              <a:t>Messages are digital or </a:t>
            </a:r>
            <a:r>
              <a:rPr lang="en-IE" dirty="0" err="1" smtClean="0"/>
              <a:t>analog</a:t>
            </a:r>
            <a:r>
              <a:rPr lang="en-IE" dirty="0" smtClean="0"/>
              <a:t>.</a:t>
            </a:r>
          </a:p>
          <a:p>
            <a:endParaRPr lang="en-IE" dirty="0"/>
          </a:p>
          <a:p>
            <a:r>
              <a:rPr lang="en-IE" dirty="0" smtClean="0"/>
              <a:t>Digital messages are constructed with a finite number of symbols. For example, a text file is a digital message constructed from 50 symbols, consists of 26 letters, 10 numbers, a space and several punctuation marks. Similarly, a Morse-coded telegraph is a binary message, implying only two symbols – mark and space. </a:t>
            </a:r>
          </a:p>
          <a:p>
            <a:r>
              <a:rPr lang="en-IE" dirty="0" err="1" smtClean="0"/>
              <a:t>Analog</a:t>
            </a:r>
            <a:r>
              <a:rPr lang="en-IE" dirty="0" smtClean="0"/>
              <a:t> messages are characterized by data whose values vary over a continuous range. For example, a speech waveform has amplitudes that vary over a continuous range. </a:t>
            </a:r>
            <a:endParaRPr lang="en-IE" dirty="0"/>
          </a:p>
        </p:txBody>
      </p:sp>
    </p:spTree>
    <p:extLst>
      <p:ext uri="{BB962C8B-B14F-4D97-AF65-F5344CB8AC3E}">
        <p14:creationId xmlns:p14="http://schemas.microsoft.com/office/powerpoint/2010/main" val="277180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Noise immunity of digital signals</a:t>
            </a:r>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16832"/>
            <a:ext cx="8654868"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610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Digital vs </a:t>
            </a:r>
            <a:r>
              <a:rPr lang="en-IE" dirty="0" err="1" smtClean="0"/>
              <a:t>Analog</a:t>
            </a:r>
            <a:r>
              <a:rPr lang="en-IE" dirty="0" smtClean="0"/>
              <a:t> </a:t>
            </a:r>
            <a:r>
              <a:rPr lang="en-IE" dirty="0" err="1" smtClean="0"/>
              <a:t>comms</a:t>
            </a:r>
            <a:r>
              <a:rPr lang="en-IE" dirty="0" smtClean="0"/>
              <a:t> (2)</a:t>
            </a:r>
            <a:endParaRPr lang="en-IE" dirty="0"/>
          </a:p>
        </p:txBody>
      </p:sp>
      <p:sp>
        <p:nvSpPr>
          <p:cNvPr id="3" name="Content Placeholder 2"/>
          <p:cNvSpPr>
            <a:spLocks noGrp="1"/>
          </p:cNvSpPr>
          <p:nvPr>
            <p:ph idx="1"/>
          </p:nvPr>
        </p:nvSpPr>
        <p:spPr/>
        <p:txBody>
          <a:bodyPr>
            <a:normAutofit fontScale="62500" lnSpcReduction="20000"/>
          </a:bodyPr>
          <a:lstStyle/>
          <a:p>
            <a:r>
              <a:rPr lang="en-IE" dirty="0" smtClean="0"/>
              <a:t>Digital data can be recovered without any error as long as the distortion and noise are within limits. On the other hand, for an </a:t>
            </a:r>
            <a:r>
              <a:rPr lang="en-IE" dirty="0" err="1" smtClean="0"/>
              <a:t>analog</a:t>
            </a:r>
            <a:r>
              <a:rPr lang="en-IE" dirty="0" smtClean="0"/>
              <a:t> message, even a slight distortion or interference in the waveform will cause an error in the received signal. </a:t>
            </a:r>
          </a:p>
          <a:p>
            <a:endParaRPr lang="en-IE" dirty="0" smtClean="0"/>
          </a:p>
          <a:p>
            <a:r>
              <a:rPr lang="en-IE" dirty="0" smtClean="0"/>
              <a:t>Regenerative repeaters – Based on this “noise immunity”, when transporting a bit stream over a long distance, regenerative repeaters or repeater stations are placed along the path of a digital system at distances short enough to ensure that noise and distortion remain within a limit. The viability of regenerative repeaters is the main reason for the superiority of digital systems over </a:t>
            </a:r>
            <a:r>
              <a:rPr lang="en-IE" dirty="0" err="1" smtClean="0"/>
              <a:t>analog</a:t>
            </a:r>
            <a:r>
              <a:rPr lang="en-IE" dirty="0" smtClean="0"/>
              <a:t> ones.</a:t>
            </a:r>
          </a:p>
          <a:p>
            <a:endParaRPr lang="en-IE" dirty="0" smtClean="0"/>
          </a:p>
          <a:p>
            <a:r>
              <a:rPr lang="en-IE" dirty="0" smtClean="0"/>
              <a:t>Every possible communication can be carried on with a minimum of two symbols, i.e., by using a proper binary sequence. In the last 20 </a:t>
            </a:r>
            <a:r>
              <a:rPr lang="en-IE" dirty="0" err="1" smtClean="0"/>
              <a:t>years,digital</a:t>
            </a:r>
            <a:r>
              <a:rPr lang="en-IE" dirty="0" smtClean="0"/>
              <a:t> communication gradually replace its </a:t>
            </a:r>
            <a:r>
              <a:rPr lang="en-IE" dirty="0" err="1" smtClean="0"/>
              <a:t>analog</a:t>
            </a:r>
            <a:r>
              <a:rPr lang="en-IE" dirty="0" smtClean="0"/>
              <a:t> competitors, and the revolution is now nearly complete</a:t>
            </a:r>
            <a:endParaRPr lang="en-IE" dirty="0"/>
          </a:p>
        </p:txBody>
      </p:sp>
    </p:spTree>
    <p:extLst>
      <p:ext uri="{BB962C8B-B14F-4D97-AF65-F5344CB8AC3E}">
        <p14:creationId xmlns:p14="http://schemas.microsoft.com/office/powerpoint/2010/main" val="243760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Examples of wireless communication systems</a:t>
            </a:r>
            <a:endParaRPr lang="en-IE" dirty="0"/>
          </a:p>
        </p:txBody>
      </p:sp>
      <p:sp>
        <p:nvSpPr>
          <p:cNvPr id="3" name="Content Placeholder 2"/>
          <p:cNvSpPr>
            <a:spLocks noGrp="1"/>
          </p:cNvSpPr>
          <p:nvPr>
            <p:ph idx="1"/>
          </p:nvPr>
        </p:nvSpPr>
        <p:spPr/>
        <p:txBody>
          <a:bodyPr>
            <a:normAutofit fontScale="70000" lnSpcReduction="20000"/>
          </a:bodyPr>
          <a:lstStyle/>
          <a:p>
            <a:r>
              <a:rPr lang="en-IE" dirty="0" smtClean="0"/>
              <a:t>Codeless telephones ---use radio to connect a portable handset to a dedicated base station over a distance of a few tens of meters.</a:t>
            </a:r>
          </a:p>
          <a:p>
            <a:r>
              <a:rPr lang="en-IE" dirty="0" smtClean="0"/>
              <a:t>Paging systems --- Communication systems that broadcast a page from every base station in the network and send brief messages to a subscriber. </a:t>
            </a:r>
          </a:p>
          <a:p>
            <a:r>
              <a:rPr lang="en-IE" dirty="0" smtClean="0"/>
              <a:t>Cellular telephone systems -- provide a wireless connection to the PSTN (Public Switched Telephone Network) for any user location within the radio range of a system. </a:t>
            </a:r>
          </a:p>
          <a:p>
            <a:r>
              <a:rPr lang="en-IE" dirty="0" smtClean="0"/>
              <a:t>Garage car opener</a:t>
            </a:r>
          </a:p>
          <a:p>
            <a:r>
              <a:rPr lang="en-IE" dirty="0" smtClean="0"/>
              <a:t>Remote controllers for home entertainment equipment</a:t>
            </a:r>
          </a:p>
          <a:p>
            <a:r>
              <a:rPr lang="en-IE" dirty="0" smtClean="0"/>
              <a:t>Hand-held walkie-talkies</a:t>
            </a:r>
          </a:p>
          <a:p>
            <a:r>
              <a:rPr lang="en-IE" dirty="0" smtClean="0"/>
              <a:t>Wireless keyboard and mouse</a:t>
            </a:r>
          </a:p>
          <a:p>
            <a:r>
              <a:rPr lang="en-IE" dirty="0" smtClean="0"/>
              <a:t>Wireless </a:t>
            </a:r>
            <a:r>
              <a:rPr lang="en-IE" dirty="0" err="1" smtClean="0"/>
              <a:t>Lan</a:t>
            </a:r>
            <a:r>
              <a:rPr lang="en-IE" dirty="0" smtClean="0"/>
              <a:t> router and adapter</a:t>
            </a:r>
            <a:endParaRPr lang="en-IE" dirty="0"/>
          </a:p>
        </p:txBody>
      </p:sp>
    </p:spTree>
    <p:extLst>
      <p:ext uri="{BB962C8B-B14F-4D97-AF65-F5344CB8AC3E}">
        <p14:creationId xmlns:p14="http://schemas.microsoft.com/office/powerpoint/2010/main" val="16991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1304</Words>
  <Application>Microsoft Office PowerPoint</Application>
  <PresentationFormat>On-screen Show (4:3)</PresentationFormat>
  <Paragraphs>85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Mobile app concepts</vt:lpstr>
      <vt:lpstr>Outline</vt:lpstr>
      <vt:lpstr>Communication system components</vt:lpstr>
      <vt:lpstr>Communication system components (2)</vt:lpstr>
      <vt:lpstr>Communication system components (3)</vt:lpstr>
      <vt:lpstr>Digital vs Analog comms</vt:lpstr>
      <vt:lpstr>Noise immunity of digital signals</vt:lpstr>
      <vt:lpstr>Digital vs Analog comms (2)</vt:lpstr>
      <vt:lpstr>Examples of wireless communication systems</vt:lpstr>
      <vt:lpstr>Wireless communication trends</vt:lpstr>
      <vt:lpstr>Cellular System Architecture</vt:lpstr>
      <vt:lpstr>Cellular System Architecture</vt:lpstr>
      <vt:lpstr>Multiple Access Techniques</vt:lpstr>
      <vt:lpstr>Multiple Access Techniques</vt:lpstr>
      <vt:lpstr>How a cellular telephone call is made</vt:lpstr>
      <vt:lpstr>How a cellular telephone call is made (2)</vt:lpstr>
    </vt:vector>
  </TitlesOfParts>
  <Company>Continuum Commerce Solutions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concepts</dc:title>
  <dc:creator>bstack</dc:creator>
  <cp:lastModifiedBy>bstack</cp:lastModifiedBy>
  <cp:revision>14</cp:revision>
  <dcterms:created xsi:type="dcterms:W3CDTF">2014-01-20T22:40:21Z</dcterms:created>
  <dcterms:modified xsi:type="dcterms:W3CDTF">2014-01-20T23:44:05Z</dcterms:modified>
</cp:coreProperties>
</file>