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22" r:id="rId2"/>
    <p:sldId id="293" r:id="rId3"/>
    <p:sldId id="261" r:id="rId4"/>
    <p:sldId id="298" r:id="rId5"/>
    <p:sldId id="263" r:id="rId6"/>
    <p:sldId id="264" r:id="rId7"/>
    <p:sldId id="265" r:id="rId8"/>
    <p:sldId id="266" r:id="rId9"/>
    <p:sldId id="267" r:id="rId10"/>
    <p:sldId id="268" r:id="rId11"/>
    <p:sldId id="321" r:id="rId12"/>
    <p:sldId id="269" r:id="rId13"/>
    <p:sldId id="300" r:id="rId14"/>
    <p:sldId id="299" r:id="rId15"/>
    <p:sldId id="270" r:id="rId16"/>
    <p:sldId id="271" r:id="rId17"/>
    <p:sldId id="301" r:id="rId18"/>
    <p:sldId id="302" r:id="rId19"/>
    <p:sldId id="278" r:id="rId20"/>
    <p:sldId id="303" r:id="rId21"/>
    <p:sldId id="304" r:id="rId22"/>
    <p:sldId id="305" r:id="rId23"/>
    <p:sldId id="306" r:id="rId24"/>
    <p:sldId id="307" r:id="rId25"/>
    <p:sldId id="308" r:id="rId26"/>
    <p:sldId id="313" r:id="rId27"/>
    <p:sldId id="314" r:id="rId28"/>
    <p:sldId id="315" r:id="rId29"/>
    <p:sldId id="316" r:id="rId30"/>
  </p:sldIdLst>
  <p:sldSz cx="9144000" cy="6858000" type="screen4x3"/>
  <p:notesSz cx="7010400" cy="92964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1210" y="20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8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wrap="square" lIns="93177" tIns="46589" rIns="93177" bIns="46589"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sz="quarter"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fld id="{E6CF4639-F9EF-4DCD-9286-62242C9E60DA}" type="datetimeFigureOut">
              <a:rPr lang="en-US" altLang="en-US"/>
              <a:pPr/>
              <a:t>1/21/2014</a:t>
            </a:fld>
            <a:endParaRPr lang="en-US" altLang="en-US"/>
          </a:p>
        </p:txBody>
      </p:sp>
      <p:sp>
        <p:nvSpPr>
          <p:cNvPr id="4" name="Footer Placeholder 3"/>
          <p:cNvSpPr>
            <a:spLocks noGrp="1"/>
          </p:cNvSpPr>
          <p:nvPr>
            <p:ph type="ftr" sz="quarter" idx="2"/>
          </p:nvPr>
        </p:nvSpPr>
        <p:spPr>
          <a:xfrm>
            <a:off x="0" y="8829675"/>
            <a:ext cx="3038475" cy="465138"/>
          </a:xfrm>
          <a:prstGeom prst="rect">
            <a:avLst/>
          </a:prstGeom>
        </p:spPr>
        <p:txBody>
          <a:bodyPr vert="horz" wrap="square" lIns="93177" tIns="46589" rIns="93177" bIns="46589" numCol="1" anchor="b" anchorCtr="0" compatLnSpc="1">
            <a:prstTxWarp prst="textNoShape">
              <a:avLst/>
            </a:prstTxWarp>
          </a:bodyPr>
          <a:lstStyle>
            <a:lvl1pPr>
              <a:defRPr sz="1200"/>
            </a:lvl1pPr>
          </a:lstStyle>
          <a:p>
            <a:endParaRPr lang="en-US" alt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80CFD97D-3603-4703-B826-5F4D1AEC1E53}" type="slidenum">
              <a:rPr lang="en-US" altLang="en-US"/>
              <a:pPr/>
              <a:t>‹#›</a:t>
            </a:fld>
            <a:endParaRPr lang="en-US" altLang="en-US"/>
          </a:p>
        </p:txBody>
      </p:sp>
    </p:spTree>
    <p:extLst>
      <p:ext uri="{BB962C8B-B14F-4D97-AF65-F5344CB8AC3E}">
        <p14:creationId xmlns:p14="http://schemas.microsoft.com/office/powerpoint/2010/main" val="2894434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970338" y="0"/>
            <a:ext cx="3038475" cy="46513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5B067E6-DB6A-4B9E-8E95-F2AB2A430F94}" type="datetimeFigureOut">
              <a:rPr lang="en-US" altLang="en-US"/>
              <a:pPr/>
              <a:t>1/21/2014</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8694897-1593-4A9B-8B67-F392A0979020}" type="slidenum">
              <a:rPr lang="en-US" altLang="en-US"/>
              <a:pPr/>
              <a:t>‹#›</a:t>
            </a:fld>
            <a:endParaRPr lang="en-US" altLang="en-US"/>
          </a:p>
        </p:txBody>
      </p:sp>
    </p:spTree>
    <p:extLst>
      <p:ext uri="{BB962C8B-B14F-4D97-AF65-F5344CB8AC3E}">
        <p14:creationId xmlns:p14="http://schemas.microsoft.com/office/powerpoint/2010/main" val="29808334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E77D0BB-DC14-449A-9060-90AF3B1C1A8C}" type="datetimeFigureOut">
              <a:rPr lang="zh-CN" altLang="en-US"/>
              <a:pPr/>
              <a:t>2014/1/21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91A342E-F0B0-4514-8151-84A72BA943C0}" type="slidenum">
              <a:rPr lang="zh-CN" altLang="en-US"/>
              <a:pPr/>
              <a:t>‹#›</a:t>
            </a:fld>
            <a:endParaRPr lang="zh-CN" altLang="en-US"/>
          </a:p>
        </p:txBody>
      </p:sp>
    </p:spTree>
    <p:extLst>
      <p:ext uri="{BB962C8B-B14F-4D97-AF65-F5344CB8AC3E}">
        <p14:creationId xmlns:p14="http://schemas.microsoft.com/office/powerpoint/2010/main" val="333526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6488504-9D98-49D9-96B9-FEE10EB014DE}" type="datetimeFigureOut">
              <a:rPr lang="zh-CN" altLang="en-US"/>
              <a:pPr/>
              <a:t>2014/1/21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FB61678-F244-44F9-94E9-6B7973589BBC}" type="slidenum">
              <a:rPr lang="zh-CN" altLang="en-US"/>
              <a:pPr/>
              <a:t>‹#›</a:t>
            </a:fld>
            <a:endParaRPr lang="zh-CN" altLang="en-US"/>
          </a:p>
        </p:txBody>
      </p:sp>
    </p:spTree>
    <p:extLst>
      <p:ext uri="{BB962C8B-B14F-4D97-AF65-F5344CB8AC3E}">
        <p14:creationId xmlns:p14="http://schemas.microsoft.com/office/powerpoint/2010/main" val="265227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2DC6DB2-5879-4369-B607-CD556D9CC3BE}" type="datetimeFigureOut">
              <a:rPr lang="zh-CN" altLang="en-US"/>
              <a:pPr/>
              <a:t>2014/1/21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12250A2-6192-41E9-903F-AAC1269F031D}" type="slidenum">
              <a:rPr lang="zh-CN" altLang="en-US"/>
              <a:pPr/>
              <a:t>‹#›</a:t>
            </a:fld>
            <a:endParaRPr lang="zh-CN" altLang="en-US"/>
          </a:p>
        </p:txBody>
      </p:sp>
    </p:spTree>
    <p:extLst>
      <p:ext uri="{BB962C8B-B14F-4D97-AF65-F5344CB8AC3E}">
        <p14:creationId xmlns:p14="http://schemas.microsoft.com/office/powerpoint/2010/main" val="3767503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6D97963-7974-4180-9DA1-3C30B1FBF233}" type="datetimeFigureOut">
              <a:rPr lang="en-US" altLang="en-US"/>
              <a:pPr/>
              <a:t>1/21/2014</a:t>
            </a:fld>
            <a:endParaRPr lang="en-US" altLang="en-US"/>
          </a:p>
        </p:txBody>
      </p:sp>
      <p:sp>
        <p:nvSpPr>
          <p:cNvPr id="6" name="Footer Placeholder 4"/>
          <p:cNvSpPr>
            <a:spLocks noGrp="1"/>
          </p:cNvSpPr>
          <p:nvPr>
            <p:ph type="ftr" sz="quarter" idx="11"/>
          </p:nvPr>
        </p:nvSpPr>
        <p:spPr/>
        <p:txBody>
          <a:bodyPr/>
          <a:lstStyle>
            <a:lvl1pPr>
              <a:defRPr/>
            </a:lvl1pPr>
          </a:lstStyle>
          <a:p>
            <a:endParaRPr lang="fr-FR" altLang="en-US"/>
          </a:p>
        </p:txBody>
      </p:sp>
      <p:sp>
        <p:nvSpPr>
          <p:cNvPr id="7" name="Slide Number Placeholder 5"/>
          <p:cNvSpPr>
            <a:spLocks noGrp="1"/>
          </p:cNvSpPr>
          <p:nvPr>
            <p:ph type="sldNum" sz="quarter" idx="12"/>
          </p:nvPr>
        </p:nvSpPr>
        <p:spPr/>
        <p:txBody>
          <a:bodyPr/>
          <a:lstStyle>
            <a:lvl1pPr>
              <a:defRPr/>
            </a:lvl1pPr>
          </a:lstStyle>
          <a:p>
            <a:fld id="{41B801E3-1EC1-443A-A71B-42E7DF40D25E}" type="slidenum">
              <a:rPr lang="en-US" altLang="en-US"/>
              <a:pPr/>
              <a:t>‹#›</a:t>
            </a:fld>
            <a:endParaRPr lang="en-US" altLang="en-US"/>
          </a:p>
        </p:txBody>
      </p:sp>
    </p:spTree>
    <p:extLst>
      <p:ext uri="{BB962C8B-B14F-4D97-AF65-F5344CB8AC3E}">
        <p14:creationId xmlns:p14="http://schemas.microsoft.com/office/powerpoint/2010/main" val="4197004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C02B2E7-735F-401B-ABF0-1F4BD8E70EC4}" type="datetimeFigureOut">
              <a:rPr lang="zh-CN" altLang="en-US"/>
              <a:pPr/>
              <a:t>2014/1/21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520B28B-D074-4A04-BFF6-86984D930649}" type="slidenum">
              <a:rPr lang="zh-CN" altLang="en-US"/>
              <a:pPr/>
              <a:t>‹#›</a:t>
            </a:fld>
            <a:endParaRPr lang="zh-CN" altLang="en-US"/>
          </a:p>
        </p:txBody>
      </p:sp>
    </p:spTree>
    <p:extLst>
      <p:ext uri="{BB962C8B-B14F-4D97-AF65-F5344CB8AC3E}">
        <p14:creationId xmlns:p14="http://schemas.microsoft.com/office/powerpoint/2010/main" val="2268508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83FD5AD9-12D4-4C3B-8CC5-D0E487EB4402}" type="datetimeFigureOut">
              <a:rPr lang="zh-CN" altLang="en-US"/>
              <a:pPr/>
              <a:t>2014/1/21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3AB11B2-E630-44A0-8A59-4FD06319A741}" type="slidenum">
              <a:rPr lang="zh-CN" altLang="en-US"/>
              <a:pPr/>
              <a:t>‹#›</a:t>
            </a:fld>
            <a:endParaRPr lang="zh-CN" altLang="en-US"/>
          </a:p>
        </p:txBody>
      </p:sp>
    </p:spTree>
    <p:extLst>
      <p:ext uri="{BB962C8B-B14F-4D97-AF65-F5344CB8AC3E}">
        <p14:creationId xmlns:p14="http://schemas.microsoft.com/office/powerpoint/2010/main" val="166100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fld id="{0FAA629C-5C17-4000-8161-FB35B685EBE8}" type="datetimeFigureOut">
              <a:rPr lang="zh-CN" altLang="en-US"/>
              <a:pPr/>
              <a:t>2014/1/21</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280D2DEE-ABE5-496D-91BC-632EA7769C0B}" type="slidenum">
              <a:rPr lang="zh-CN" altLang="en-US"/>
              <a:pPr/>
              <a:t>‹#›</a:t>
            </a:fld>
            <a:endParaRPr lang="zh-CN" altLang="en-US"/>
          </a:p>
        </p:txBody>
      </p:sp>
    </p:spTree>
    <p:extLst>
      <p:ext uri="{BB962C8B-B14F-4D97-AF65-F5344CB8AC3E}">
        <p14:creationId xmlns:p14="http://schemas.microsoft.com/office/powerpoint/2010/main" val="385737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fld id="{086F58F2-26E1-4D39-990D-2FDE9B007B81}" type="datetimeFigureOut">
              <a:rPr lang="zh-CN" altLang="en-US"/>
              <a:pPr/>
              <a:t>2014/1/21</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A800CB5B-967E-466A-B4ED-FC3FD2AD1ED5}" type="slidenum">
              <a:rPr lang="zh-CN" altLang="en-US"/>
              <a:pPr/>
              <a:t>‹#›</a:t>
            </a:fld>
            <a:endParaRPr lang="zh-CN" altLang="en-US"/>
          </a:p>
        </p:txBody>
      </p:sp>
    </p:spTree>
    <p:extLst>
      <p:ext uri="{BB962C8B-B14F-4D97-AF65-F5344CB8AC3E}">
        <p14:creationId xmlns:p14="http://schemas.microsoft.com/office/powerpoint/2010/main" val="159638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5CA01D86-99B7-4F38-A329-A2403FA267C4}" type="datetimeFigureOut">
              <a:rPr lang="zh-CN" altLang="en-US"/>
              <a:pPr/>
              <a:t>2014/1/21</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23C67632-4305-4994-B7D8-5C4060E0063D}" type="slidenum">
              <a:rPr lang="zh-CN" altLang="en-US"/>
              <a:pPr/>
              <a:t>‹#›</a:t>
            </a:fld>
            <a:endParaRPr lang="zh-CN" altLang="en-US"/>
          </a:p>
        </p:txBody>
      </p:sp>
    </p:spTree>
    <p:extLst>
      <p:ext uri="{BB962C8B-B14F-4D97-AF65-F5344CB8AC3E}">
        <p14:creationId xmlns:p14="http://schemas.microsoft.com/office/powerpoint/2010/main" val="107959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8395CCCC-AD80-4C89-AE89-882A1EC970A7}" type="datetimeFigureOut">
              <a:rPr lang="zh-CN" altLang="en-US"/>
              <a:pPr/>
              <a:t>2014/1/21</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C238AB54-65B7-4639-B218-178EA5DDFC9B}" type="slidenum">
              <a:rPr lang="zh-CN" altLang="en-US"/>
              <a:pPr/>
              <a:t>‹#›</a:t>
            </a:fld>
            <a:endParaRPr lang="zh-CN" altLang="en-US"/>
          </a:p>
        </p:txBody>
      </p:sp>
    </p:spTree>
    <p:extLst>
      <p:ext uri="{BB962C8B-B14F-4D97-AF65-F5344CB8AC3E}">
        <p14:creationId xmlns:p14="http://schemas.microsoft.com/office/powerpoint/2010/main" val="305536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B047D6E5-1651-4731-8584-FF713331FBAD}" type="datetimeFigureOut">
              <a:rPr lang="zh-CN" altLang="en-US"/>
              <a:pPr/>
              <a:t>2014/1/21</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2F11B17A-9070-4A4C-B258-48A8F64B9F02}" type="slidenum">
              <a:rPr lang="zh-CN" altLang="en-US"/>
              <a:pPr/>
              <a:t>‹#›</a:t>
            </a:fld>
            <a:endParaRPr lang="zh-CN" altLang="en-US"/>
          </a:p>
        </p:txBody>
      </p:sp>
    </p:spTree>
    <p:extLst>
      <p:ext uri="{BB962C8B-B14F-4D97-AF65-F5344CB8AC3E}">
        <p14:creationId xmlns:p14="http://schemas.microsoft.com/office/powerpoint/2010/main" val="2913130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9517A32F-A396-4E29-959B-EB5072D4106F}" type="datetimeFigureOut">
              <a:rPr lang="zh-CN" altLang="en-US"/>
              <a:pPr/>
              <a:t>2014/1/21</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9C36548A-EBC1-4083-8B40-1D00067F95EC}" type="slidenum">
              <a:rPr lang="zh-CN" altLang="en-US"/>
              <a:pPr/>
              <a:t>‹#›</a:t>
            </a:fld>
            <a:endParaRPr lang="zh-CN" altLang="en-US"/>
          </a:p>
        </p:txBody>
      </p:sp>
    </p:spTree>
    <p:extLst>
      <p:ext uri="{BB962C8B-B14F-4D97-AF65-F5344CB8AC3E}">
        <p14:creationId xmlns:p14="http://schemas.microsoft.com/office/powerpoint/2010/main" val="68976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24C4355F-A2E2-4AF8-8FFB-2B05CE6A34FA}" type="datetimeFigureOut">
              <a:rPr lang="zh-CN" altLang="en-US"/>
              <a:pPr/>
              <a:t>2014/1/21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4DD3374-C4F2-423D-813D-784F8EEEBC0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oleObject" Target="../embeddings/oleObject2.bin"/><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http://www.three-g.net/3g_imt2000.gif"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n.wikipedia.org/wiki/W-CDMA_(UMT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Mobile app concepts</a:t>
            </a:r>
            <a:endParaRPr lang="en-IE" dirty="0"/>
          </a:p>
        </p:txBody>
      </p:sp>
      <p:sp>
        <p:nvSpPr>
          <p:cNvPr id="3" name="Subtitle 2"/>
          <p:cNvSpPr>
            <a:spLocks noGrp="1"/>
          </p:cNvSpPr>
          <p:nvPr>
            <p:ph type="subTitle" idx="1"/>
          </p:nvPr>
        </p:nvSpPr>
        <p:spPr/>
        <p:txBody>
          <a:bodyPr/>
          <a:lstStyle/>
          <a:p>
            <a:r>
              <a:rPr lang="en-IE" dirty="0" smtClean="0"/>
              <a:t>Mobile cellular network fundamentals and different generations</a:t>
            </a:r>
            <a:endParaRPr lang="en-IE" dirty="0"/>
          </a:p>
        </p:txBody>
      </p:sp>
    </p:spTree>
    <p:extLst>
      <p:ext uri="{BB962C8B-B14F-4D97-AF65-F5344CB8AC3E}">
        <p14:creationId xmlns:p14="http://schemas.microsoft.com/office/powerpoint/2010/main" val="1974936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en-US" altLang="zh-CN" smtClean="0"/>
              <a:t>Code Division Multiple Access</a:t>
            </a:r>
            <a:endParaRPr lang="zh-CN" altLang="en-US" smtClean="0"/>
          </a:p>
        </p:txBody>
      </p:sp>
      <p:sp>
        <p:nvSpPr>
          <p:cNvPr id="12291" name="内容占位符 2"/>
          <p:cNvSpPr>
            <a:spLocks noGrp="1"/>
          </p:cNvSpPr>
          <p:nvPr>
            <p:ph idx="1"/>
          </p:nvPr>
        </p:nvSpPr>
        <p:spPr/>
        <p:txBody>
          <a:bodyPr/>
          <a:lstStyle/>
          <a:p>
            <a:pPr eaLnBrk="1" hangingPunct="1"/>
            <a:r>
              <a:rPr lang="en-US" altLang="zh-CN" sz="2400" smtClean="0"/>
              <a:t>Use of orthogonal codes to separate different transmissions</a:t>
            </a:r>
          </a:p>
          <a:p>
            <a:pPr eaLnBrk="1" hangingPunct="1"/>
            <a:r>
              <a:rPr lang="en-US" altLang="zh-CN" sz="2400" smtClean="0"/>
              <a:t>Each symbol of bit is transmitted as a larger number of bits using the user specific code – Spreading</a:t>
            </a:r>
          </a:p>
          <a:p>
            <a:pPr lvl="1" eaLnBrk="1" hangingPunct="1"/>
            <a:r>
              <a:rPr lang="en-US" altLang="zh-CN" sz="2000" smtClean="0"/>
              <a:t>Bandwidth occupied by the signal is much larger than the information transmission rate</a:t>
            </a:r>
          </a:p>
          <a:p>
            <a:pPr lvl="1" eaLnBrk="1" hangingPunct="1"/>
            <a:r>
              <a:rPr lang="en-US" altLang="zh-CN" sz="2000" smtClean="0"/>
              <a:t>But all users use the same frequency band together</a:t>
            </a:r>
            <a:endParaRPr lang="zh-CN" altLang="en-US" sz="2000" smtClean="0"/>
          </a:p>
        </p:txBody>
      </p:sp>
      <p:pic>
        <p:nvPicPr>
          <p:cNvPr id="12292" name="Picture 2" descr="http://upload.wikimedia.org/wikipedia/commons/thumb/7/7e/Generation_of_CDMA.svg/750px-Generation_of_CDMA.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946525"/>
            <a:ext cx="714375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箭头连接符 5"/>
          <p:cNvCxnSpPr/>
          <p:nvPr/>
        </p:nvCxnSpPr>
        <p:spPr>
          <a:xfrm>
            <a:off x="7524750" y="4365625"/>
            <a:ext cx="0" cy="935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94" name="TextBox 6"/>
          <p:cNvSpPr txBox="1">
            <a:spLocks noChangeArrowheads="1"/>
          </p:cNvSpPr>
          <p:nvPr/>
        </p:nvSpPr>
        <p:spPr bwMode="auto">
          <a:xfrm>
            <a:off x="6372225" y="4076700"/>
            <a:ext cx="2592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t>Orthogonal among users</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ctrTitle"/>
          </p:nvPr>
        </p:nvSpPr>
        <p:spPr/>
        <p:txBody>
          <a:bodyPr/>
          <a:lstStyle/>
          <a:p>
            <a:r>
              <a:rPr lang="en-US" altLang="zh-CN" smtClean="0"/>
              <a:t>2G(GSM)</a:t>
            </a:r>
            <a:endParaRPr lang="zh-CN" altLang="en-US" smtClean="0"/>
          </a:p>
        </p:txBody>
      </p:sp>
      <p:sp>
        <p:nvSpPr>
          <p:cNvPr id="4" name="Subtitle 3"/>
          <p:cNvSpPr>
            <a:spLocks noGrp="1"/>
          </p:cNvSpPr>
          <p:nvPr>
            <p:ph type="subTitle" idx="1"/>
          </p:nvPr>
        </p:nvSpPr>
        <p:spPr/>
        <p:txBody>
          <a:bodyPr/>
          <a:lstStyle/>
          <a:p>
            <a:endParaRPr lang="en-US" altLang="en-US" smtClean="0">
              <a:solidFill>
                <a:srgbClr val="898989"/>
              </a:solidFill>
              <a:ea typeface="宋体"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en-US" altLang="zh-CN" smtClean="0"/>
              <a:t>GSM</a:t>
            </a:r>
            <a:endParaRPr lang="zh-CN" altLang="en-US" smtClean="0"/>
          </a:p>
        </p:txBody>
      </p:sp>
      <p:sp>
        <p:nvSpPr>
          <p:cNvPr id="14339" name="内容占位符 2"/>
          <p:cNvSpPr>
            <a:spLocks noGrp="1"/>
          </p:cNvSpPr>
          <p:nvPr>
            <p:ph idx="1"/>
          </p:nvPr>
        </p:nvSpPr>
        <p:spPr/>
        <p:txBody>
          <a:bodyPr/>
          <a:lstStyle/>
          <a:p>
            <a:pPr eaLnBrk="1" hangingPunct="1"/>
            <a:r>
              <a:rPr lang="en-US" altLang="zh-CN" smtClean="0"/>
              <a:t>Abbreviation for Global System for Mobile Communications</a:t>
            </a:r>
          </a:p>
          <a:p>
            <a:pPr eaLnBrk="1" hangingPunct="1"/>
            <a:r>
              <a:rPr lang="en-US" altLang="zh-CN" smtClean="0"/>
              <a:t>Concurrent development in USA and Europe in the 1980’s</a:t>
            </a:r>
          </a:p>
          <a:p>
            <a:pPr eaLnBrk="1" hangingPunct="1"/>
            <a:r>
              <a:rPr lang="en-US" altLang="zh-CN" smtClean="0"/>
              <a:t>The European system was called GSM and deployed in the early 1990’s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pPr eaLnBrk="1" hangingPunct="1"/>
            <a:r>
              <a:rPr lang="en-US" altLang="en-US" smtClean="0">
                <a:ea typeface="宋体" charset="-122"/>
              </a:rPr>
              <a:t>GSM Services</a:t>
            </a:r>
          </a:p>
        </p:txBody>
      </p:sp>
      <p:sp>
        <p:nvSpPr>
          <p:cNvPr id="49155" name="Rectangle 3"/>
          <p:cNvSpPr>
            <a:spLocks noGrp="1"/>
          </p:cNvSpPr>
          <p:nvPr>
            <p:ph type="body" idx="1"/>
          </p:nvPr>
        </p:nvSpPr>
        <p:spPr/>
        <p:txBody>
          <a:bodyPr>
            <a:normAutofit/>
          </a:bodyPr>
          <a:lstStyle/>
          <a:p>
            <a:pPr marL="342900" lvl="2" indent="-342900" eaLnBrk="1" hangingPunct="1">
              <a:lnSpc>
                <a:spcPct val="80000"/>
              </a:lnSpc>
            </a:pPr>
            <a:r>
              <a:rPr lang="en-US" altLang="zh-CN" smtClean="0"/>
              <a:t>Voice, 3.1 kHz</a:t>
            </a:r>
            <a:endParaRPr lang="en-US" altLang="en-US" smtClean="0">
              <a:ea typeface="宋体" charset="-122"/>
            </a:endParaRPr>
          </a:p>
          <a:p>
            <a:pPr eaLnBrk="1" hangingPunct="1">
              <a:lnSpc>
                <a:spcPct val="80000"/>
              </a:lnSpc>
            </a:pPr>
            <a:r>
              <a:rPr lang="en-US" altLang="en-US" sz="2400" smtClean="0">
                <a:ea typeface="宋体" charset="-122"/>
              </a:rPr>
              <a:t>Short Message Service (SMS) </a:t>
            </a:r>
          </a:p>
          <a:p>
            <a:pPr lvl="1" eaLnBrk="1" hangingPunct="1">
              <a:lnSpc>
                <a:spcPct val="80000"/>
              </a:lnSpc>
            </a:pPr>
            <a:r>
              <a:rPr lang="en-US" altLang="en-US" sz="2000" smtClean="0">
                <a:ea typeface="宋体" charset="-122"/>
              </a:rPr>
              <a:t>1985 GSM standard that allows messages of at most 160 chars. (incl. spaces) to be sent between handsets and other stations</a:t>
            </a:r>
          </a:p>
          <a:p>
            <a:pPr lvl="1" eaLnBrk="1" hangingPunct="1">
              <a:lnSpc>
                <a:spcPct val="80000"/>
              </a:lnSpc>
            </a:pPr>
            <a:r>
              <a:rPr lang="en-US" altLang="en-US" sz="2000" smtClean="0">
                <a:ea typeface="宋体" charset="-122"/>
              </a:rPr>
              <a:t>Over 2.4 </a:t>
            </a:r>
            <a:r>
              <a:rPr lang="en-US" altLang="en-US" sz="2000" i="1" smtClean="0">
                <a:ea typeface="宋体" charset="-122"/>
              </a:rPr>
              <a:t>billion</a:t>
            </a:r>
            <a:r>
              <a:rPr lang="en-US" altLang="en-US" sz="2000" smtClean="0">
                <a:ea typeface="宋体" charset="-122"/>
              </a:rPr>
              <a:t> people use it; multi-billion $ industry</a:t>
            </a:r>
          </a:p>
          <a:p>
            <a:pPr eaLnBrk="1" hangingPunct="1">
              <a:lnSpc>
                <a:spcPct val="80000"/>
              </a:lnSpc>
            </a:pPr>
            <a:r>
              <a:rPr lang="en-US" altLang="en-US" sz="2400" smtClean="0">
                <a:ea typeface="宋体" charset="-122"/>
              </a:rPr>
              <a:t>General Packet Radio Service (GPRS)</a:t>
            </a:r>
          </a:p>
          <a:p>
            <a:pPr lvl="1" eaLnBrk="1" hangingPunct="1">
              <a:lnSpc>
                <a:spcPct val="80000"/>
              </a:lnSpc>
            </a:pPr>
            <a:r>
              <a:rPr lang="en-US" altLang="en-US" sz="2000" smtClean="0">
                <a:ea typeface="宋体" charset="-122"/>
              </a:rPr>
              <a:t>GSM upgrade that provides IP-based packet data transmission up to 114 kbps</a:t>
            </a:r>
          </a:p>
          <a:p>
            <a:pPr lvl="1" eaLnBrk="1" hangingPunct="1">
              <a:lnSpc>
                <a:spcPct val="80000"/>
              </a:lnSpc>
            </a:pPr>
            <a:r>
              <a:rPr lang="en-US" altLang="en-US" sz="2000" smtClean="0">
                <a:ea typeface="宋体" charset="-122"/>
              </a:rPr>
              <a:t>Users can “simultaneously” make calls and send data</a:t>
            </a:r>
          </a:p>
          <a:p>
            <a:pPr lvl="1" eaLnBrk="1" hangingPunct="1">
              <a:lnSpc>
                <a:spcPct val="80000"/>
              </a:lnSpc>
            </a:pPr>
            <a:r>
              <a:rPr lang="en-US" altLang="en-US" sz="2000" smtClean="0">
                <a:ea typeface="宋体" charset="-122"/>
              </a:rPr>
              <a:t>GPRS provides “always on” Internet access and the Multimedia Messaging Service (MMS) whereby users can send rich text, audio, video messages to each other </a:t>
            </a:r>
          </a:p>
          <a:p>
            <a:pPr lvl="1" eaLnBrk="1" hangingPunct="1">
              <a:lnSpc>
                <a:spcPct val="80000"/>
              </a:lnSpc>
            </a:pPr>
            <a:r>
              <a:rPr lang="en-US" altLang="en-US" sz="2000" smtClean="0">
                <a:ea typeface="宋体" charset="-122"/>
              </a:rPr>
              <a:t>Performance degrades as number of users increase</a:t>
            </a:r>
          </a:p>
          <a:p>
            <a:pPr lvl="1" eaLnBrk="1" hangingPunct="1">
              <a:lnSpc>
                <a:spcPct val="80000"/>
              </a:lnSpc>
            </a:pPr>
            <a:r>
              <a:rPr lang="en-US" altLang="en-US" sz="2000" smtClean="0">
                <a:ea typeface="宋体" charset="-122"/>
              </a:rPr>
              <a:t>GPRS is an example of 2.5G telephony – 2G service similar to 3G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mtClean="0"/>
              <a:t>GSM Channels</a:t>
            </a:r>
            <a:endParaRPr lang="zh-CN" altLang="en-US" smtClean="0"/>
          </a:p>
        </p:txBody>
      </p:sp>
      <p:sp>
        <p:nvSpPr>
          <p:cNvPr id="16387" name="内容占位符 2"/>
          <p:cNvSpPr>
            <a:spLocks noGrp="1"/>
          </p:cNvSpPr>
          <p:nvPr>
            <p:ph idx="1"/>
          </p:nvPr>
        </p:nvSpPr>
        <p:spPr>
          <a:xfrm>
            <a:off x="477838" y="3933825"/>
            <a:ext cx="8229600" cy="2590800"/>
          </a:xfrm>
        </p:spPr>
        <p:txBody>
          <a:bodyPr/>
          <a:lstStyle/>
          <a:p>
            <a:pPr eaLnBrk="1" hangingPunct="1"/>
            <a:r>
              <a:rPr lang="en-US" altLang="zh-CN" sz="2400" smtClean="0"/>
              <a:t>Physical Channel: Each timeslot on a carrier is referred to as a physical channel</a:t>
            </a:r>
          </a:p>
          <a:p>
            <a:pPr eaLnBrk="1" hangingPunct="1"/>
            <a:r>
              <a:rPr lang="en-US" altLang="zh-CN" sz="2400" smtClean="0"/>
              <a:t>Logical Channel: Variety of information is transmitted between the MS and BTS. Different types of logical channels:</a:t>
            </a:r>
          </a:p>
          <a:p>
            <a:pPr lvl="1" eaLnBrk="1" hangingPunct="1"/>
            <a:r>
              <a:rPr lang="en-US" altLang="zh-CN" sz="2400" smtClean="0"/>
              <a:t>Traffic channel</a:t>
            </a:r>
          </a:p>
          <a:p>
            <a:pPr lvl="1" eaLnBrk="1" hangingPunct="1"/>
            <a:r>
              <a:rPr lang="en-US" altLang="zh-CN" sz="2400" smtClean="0"/>
              <a:t>Control Channel</a:t>
            </a:r>
            <a:endParaRPr lang="zh-CN" altLang="en-US" sz="2400" smtClean="0"/>
          </a:p>
        </p:txBody>
      </p:sp>
      <p:graphicFrame>
        <p:nvGraphicFramePr>
          <p:cNvPr id="16388" name="Object 11"/>
          <p:cNvGraphicFramePr>
            <a:graphicFrameLocks noChangeAspect="1"/>
          </p:cNvGraphicFramePr>
          <p:nvPr/>
        </p:nvGraphicFramePr>
        <p:xfrm>
          <a:off x="2078038" y="1246188"/>
          <a:ext cx="828675" cy="2676525"/>
        </p:xfrm>
        <a:graphic>
          <a:graphicData uri="http://schemas.openxmlformats.org/presentationml/2006/ole">
            <mc:AlternateContent xmlns:mc="http://schemas.openxmlformats.org/markup-compatibility/2006">
              <mc:Choice xmlns:v="urn:schemas-microsoft-com:vml" Requires="v">
                <p:oleObj spid="_x0000_s16401" name="Bitmap Image" r:id="rId3" imgW="828791" imgH="2295238" progId="PBrush">
                  <p:embed/>
                </p:oleObj>
              </mc:Choice>
              <mc:Fallback>
                <p:oleObj name="Bitmap Image" r:id="rId3" imgW="828791" imgH="2295238" progId="PBrush">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038" y="1246188"/>
                        <a:ext cx="828675" cy="26765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9" name="Object 13"/>
          <p:cNvGraphicFramePr>
            <a:graphicFrameLocks noChangeAspect="1"/>
          </p:cNvGraphicFramePr>
          <p:nvPr/>
        </p:nvGraphicFramePr>
        <p:xfrm>
          <a:off x="6116638" y="2551113"/>
          <a:ext cx="1143000" cy="1039812"/>
        </p:xfrm>
        <a:graphic>
          <a:graphicData uri="http://schemas.openxmlformats.org/presentationml/2006/ole">
            <mc:AlternateContent xmlns:mc="http://schemas.openxmlformats.org/markup-compatibility/2006">
              <mc:Choice xmlns:v="urn:schemas-microsoft-com:vml" Requires="v">
                <p:oleObj spid="_x0000_s16402" name="Bitmap Image" r:id="rId5" imgW="638264" imgH="428798" progId="PBrush">
                  <p:embed/>
                </p:oleObj>
              </mc:Choice>
              <mc:Fallback>
                <p:oleObj name="Bitmap Image" r:id="rId5" imgW="638264" imgH="428798" progId="PBrush">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6638" y="2551113"/>
                        <a:ext cx="1143000" cy="103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Freeform 16"/>
          <p:cNvSpPr>
            <a:spLocks/>
          </p:cNvSpPr>
          <p:nvPr/>
        </p:nvSpPr>
        <p:spPr bwMode="auto">
          <a:xfrm>
            <a:off x="2916238" y="1484313"/>
            <a:ext cx="4038600" cy="1066800"/>
          </a:xfrm>
          <a:custGeom>
            <a:avLst/>
            <a:gdLst>
              <a:gd name="T0" fmla="*/ 0 w 2352"/>
              <a:gd name="T1" fmla="*/ 0 h 624"/>
              <a:gd name="T2" fmla="*/ 2147483647 w 2352"/>
              <a:gd name="T3" fmla="*/ 2147483647 h 624"/>
              <a:gd name="T4" fmla="*/ 2147483647 w 2352"/>
              <a:gd name="T5" fmla="*/ 2147483647 h 624"/>
              <a:gd name="T6" fmla="*/ 2147483647 w 2352"/>
              <a:gd name="T7" fmla="*/ 2147483647 h 624"/>
              <a:gd name="T8" fmla="*/ 0 60000 65536"/>
              <a:gd name="T9" fmla="*/ 0 60000 65536"/>
              <a:gd name="T10" fmla="*/ 0 60000 65536"/>
              <a:gd name="T11" fmla="*/ 0 60000 65536"/>
              <a:gd name="T12" fmla="*/ 0 w 2352"/>
              <a:gd name="T13" fmla="*/ 0 h 624"/>
              <a:gd name="T14" fmla="*/ 2352 w 2352"/>
              <a:gd name="T15" fmla="*/ 624 h 624"/>
            </a:gdLst>
            <a:ahLst/>
            <a:cxnLst>
              <a:cxn ang="T8">
                <a:pos x="T0" y="T1"/>
              </a:cxn>
              <a:cxn ang="T9">
                <a:pos x="T2" y="T3"/>
              </a:cxn>
              <a:cxn ang="T10">
                <a:pos x="T4" y="T5"/>
              </a:cxn>
              <a:cxn ang="T11">
                <a:pos x="T6" y="T7"/>
              </a:cxn>
            </a:cxnLst>
            <a:rect l="T12" t="T13" r="T14" b="T15"/>
            <a:pathLst>
              <a:path w="2352" h="624">
                <a:moveTo>
                  <a:pt x="0" y="0"/>
                </a:moveTo>
                <a:lnTo>
                  <a:pt x="1248" y="288"/>
                </a:lnTo>
                <a:lnTo>
                  <a:pt x="1056" y="336"/>
                </a:lnTo>
                <a:lnTo>
                  <a:pt x="2352" y="624"/>
                </a:lnTo>
              </a:path>
            </a:pathLst>
          </a:custGeom>
          <a:noFill/>
          <a:ln w="15875">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IE"/>
          </a:p>
        </p:txBody>
      </p:sp>
      <p:sp>
        <p:nvSpPr>
          <p:cNvPr id="16391" name="Freeform 18"/>
          <p:cNvSpPr>
            <a:spLocks/>
          </p:cNvSpPr>
          <p:nvPr/>
        </p:nvSpPr>
        <p:spPr bwMode="auto">
          <a:xfrm rot="10800000">
            <a:off x="2916238" y="1789113"/>
            <a:ext cx="3733800" cy="990600"/>
          </a:xfrm>
          <a:custGeom>
            <a:avLst/>
            <a:gdLst>
              <a:gd name="T0" fmla="*/ 0 w 2352"/>
              <a:gd name="T1" fmla="*/ 0 h 624"/>
              <a:gd name="T2" fmla="*/ 2147483647 w 2352"/>
              <a:gd name="T3" fmla="*/ 2147483647 h 624"/>
              <a:gd name="T4" fmla="*/ 2147483647 w 2352"/>
              <a:gd name="T5" fmla="*/ 2147483647 h 624"/>
              <a:gd name="T6" fmla="*/ 2147483647 w 2352"/>
              <a:gd name="T7" fmla="*/ 2147483647 h 624"/>
              <a:gd name="T8" fmla="*/ 0 60000 65536"/>
              <a:gd name="T9" fmla="*/ 0 60000 65536"/>
              <a:gd name="T10" fmla="*/ 0 60000 65536"/>
              <a:gd name="T11" fmla="*/ 0 60000 65536"/>
              <a:gd name="T12" fmla="*/ 0 w 2352"/>
              <a:gd name="T13" fmla="*/ 0 h 624"/>
              <a:gd name="T14" fmla="*/ 2352 w 2352"/>
              <a:gd name="T15" fmla="*/ 624 h 624"/>
            </a:gdLst>
            <a:ahLst/>
            <a:cxnLst>
              <a:cxn ang="T8">
                <a:pos x="T0" y="T1"/>
              </a:cxn>
              <a:cxn ang="T9">
                <a:pos x="T2" y="T3"/>
              </a:cxn>
              <a:cxn ang="T10">
                <a:pos x="T4" y="T5"/>
              </a:cxn>
              <a:cxn ang="T11">
                <a:pos x="T6" y="T7"/>
              </a:cxn>
            </a:cxnLst>
            <a:rect l="T12" t="T13" r="T14" b="T15"/>
            <a:pathLst>
              <a:path w="2352" h="624">
                <a:moveTo>
                  <a:pt x="0" y="0"/>
                </a:moveTo>
                <a:lnTo>
                  <a:pt x="1248" y="288"/>
                </a:lnTo>
                <a:lnTo>
                  <a:pt x="1056" y="336"/>
                </a:lnTo>
                <a:lnTo>
                  <a:pt x="2352" y="624"/>
                </a:lnTo>
              </a:path>
            </a:pathLst>
          </a:custGeom>
          <a:noFill/>
          <a:ln w="15875">
            <a:solidFill>
              <a:srgbClr val="339966"/>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IE"/>
          </a:p>
        </p:txBody>
      </p:sp>
      <p:sp>
        <p:nvSpPr>
          <p:cNvPr id="16392" name="Text Box 19"/>
          <p:cNvSpPr txBox="1">
            <a:spLocks noChangeArrowheads="1"/>
          </p:cNvSpPr>
          <p:nvPr/>
        </p:nvSpPr>
        <p:spPr bwMode="auto">
          <a:xfrm>
            <a:off x="4135438" y="1330325"/>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3333CC"/>
                </a:solidFill>
              </a:rPr>
              <a:t>Downlink</a:t>
            </a:r>
            <a:endParaRPr lang="en-US" altLang="zh-CN" sz="2400" b="1">
              <a:solidFill>
                <a:srgbClr val="3333CC"/>
              </a:solidFill>
            </a:endParaRPr>
          </a:p>
        </p:txBody>
      </p:sp>
      <p:sp>
        <p:nvSpPr>
          <p:cNvPr id="16393" name="Text Box 20"/>
          <p:cNvSpPr txBox="1">
            <a:spLocks noChangeArrowheads="1"/>
          </p:cNvSpPr>
          <p:nvPr/>
        </p:nvSpPr>
        <p:spPr bwMode="auto">
          <a:xfrm>
            <a:off x="4287838" y="2397125"/>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3333CC"/>
                </a:solidFill>
              </a:rPr>
              <a:t>Uplink</a:t>
            </a:r>
            <a:endParaRPr lang="en-US" altLang="zh-CN" sz="2400">
              <a:solidFill>
                <a:srgbClr val="3333CC"/>
              </a:solidFill>
              <a:latin typeface="Times New Roman" pitchFamily="18" charset="0"/>
            </a:endParaRPr>
          </a:p>
        </p:txBody>
      </p:sp>
      <p:sp>
        <p:nvSpPr>
          <p:cNvPr id="16394" name="TextBox 9"/>
          <p:cNvSpPr txBox="1">
            <a:spLocks noChangeArrowheads="1"/>
          </p:cNvSpPr>
          <p:nvPr/>
        </p:nvSpPr>
        <p:spPr bwMode="auto">
          <a:xfrm>
            <a:off x="755650" y="1628775"/>
            <a:ext cx="1512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800"/>
              <a:t>Channels</a:t>
            </a:r>
            <a:endParaRPr lang="zh-CN"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en-US" altLang="zh-CN" smtClean="0"/>
              <a:t>GSM Frequencies</a:t>
            </a:r>
            <a:endParaRPr lang="zh-CN" altLang="en-US" smtClean="0"/>
          </a:p>
        </p:txBody>
      </p:sp>
      <p:sp>
        <p:nvSpPr>
          <p:cNvPr id="17411" name="内容占位符 2"/>
          <p:cNvSpPr>
            <a:spLocks noGrp="1"/>
          </p:cNvSpPr>
          <p:nvPr>
            <p:ph idx="1"/>
          </p:nvPr>
        </p:nvSpPr>
        <p:spPr/>
        <p:txBody>
          <a:bodyPr/>
          <a:lstStyle/>
          <a:p>
            <a:pPr eaLnBrk="1" hangingPunct="1"/>
            <a:r>
              <a:rPr lang="en-US" altLang="zh-CN" sz="2800" smtClean="0"/>
              <a:t>Originally designed on 900MHz range, now also available on 800MHz, 1800MHz and 1900 MHz ranges.</a:t>
            </a:r>
          </a:p>
          <a:p>
            <a:pPr eaLnBrk="1" hangingPunct="1"/>
            <a:r>
              <a:rPr lang="en-US" altLang="zh-CN" sz="2800" smtClean="0"/>
              <a:t>Separate Uplink and Downlink frequencies</a:t>
            </a:r>
          </a:p>
          <a:p>
            <a:pPr lvl="1" eaLnBrk="1" hangingPunct="1"/>
            <a:r>
              <a:rPr lang="en-US" altLang="zh-CN" sz="2400" smtClean="0"/>
              <a:t>One example channel on the 1800 MHz frequency band, where RF carriers are space every 200 MHz</a:t>
            </a:r>
            <a:endParaRPr lang="zh-CN" altLang="en-US" sz="2400" smtClean="0"/>
          </a:p>
        </p:txBody>
      </p:sp>
      <p:sp>
        <p:nvSpPr>
          <p:cNvPr id="17412" name="Rectangle 2"/>
          <p:cNvSpPr>
            <a:spLocks noChangeArrowheads="1"/>
          </p:cNvSpPr>
          <p:nvPr/>
        </p:nvSpPr>
        <p:spPr bwMode="auto">
          <a:xfrm>
            <a:off x="1042988" y="4652963"/>
            <a:ext cx="2971800" cy="609600"/>
          </a:xfrm>
          <a:prstGeom prst="rect">
            <a:avLst/>
          </a:prstGeom>
          <a:solidFill>
            <a:srgbClr val="FFFF99"/>
          </a:solidFill>
          <a:ln w="22225">
            <a:solidFill>
              <a:schemeClr val="tx1"/>
            </a:solidFill>
            <a:miter lim="800000"/>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zh-CN"/>
          </a:p>
        </p:txBody>
      </p:sp>
      <p:sp>
        <p:nvSpPr>
          <p:cNvPr id="17413" name="Rectangle 3"/>
          <p:cNvSpPr>
            <a:spLocks noChangeArrowheads="1"/>
          </p:cNvSpPr>
          <p:nvPr/>
        </p:nvSpPr>
        <p:spPr bwMode="auto">
          <a:xfrm>
            <a:off x="4929188" y="4652963"/>
            <a:ext cx="2971800" cy="609600"/>
          </a:xfrm>
          <a:prstGeom prst="rect">
            <a:avLst/>
          </a:prstGeom>
          <a:solidFill>
            <a:srgbClr val="CCFFFF"/>
          </a:solidFill>
          <a:ln w="22225">
            <a:solidFill>
              <a:schemeClr val="tx1"/>
            </a:solidFill>
            <a:miter lim="800000"/>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zh-CN"/>
          </a:p>
        </p:txBody>
      </p:sp>
      <p:sp>
        <p:nvSpPr>
          <p:cNvPr id="17414" name="Text Box 4"/>
          <p:cNvSpPr txBox="1">
            <a:spLocks noChangeArrowheads="1"/>
          </p:cNvSpPr>
          <p:nvPr/>
        </p:nvSpPr>
        <p:spPr bwMode="auto">
          <a:xfrm>
            <a:off x="874713" y="5299075"/>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3333CC"/>
                </a:solidFill>
              </a:rPr>
              <a:t>1710 MHz</a:t>
            </a:r>
          </a:p>
        </p:txBody>
      </p:sp>
      <p:sp>
        <p:nvSpPr>
          <p:cNvPr id="17415" name="Line 5"/>
          <p:cNvSpPr>
            <a:spLocks noChangeShapeType="1"/>
          </p:cNvSpPr>
          <p:nvPr/>
        </p:nvSpPr>
        <p:spPr bwMode="auto">
          <a:xfrm>
            <a:off x="3938588" y="4652963"/>
            <a:ext cx="1066800" cy="0"/>
          </a:xfrm>
          <a:prstGeom prst="line">
            <a:avLst/>
          </a:prstGeom>
          <a:noFill/>
          <a:ln w="222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7416" name="Line 6"/>
          <p:cNvSpPr>
            <a:spLocks noChangeShapeType="1"/>
          </p:cNvSpPr>
          <p:nvPr/>
        </p:nvSpPr>
        <p:spPr bwMode="auto">
          <a:xfrm>
            <a:off x="3938588" y="5262563"/>
            <a:ext cx="1066800" cy="0"/>
          </a:xfrm>
          <a:prstGeom prst="line">
            <a:avLst/>
          </a:prstGeom>
          <a:noFill/>
          <a:ln w="222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7417" name="Text Box 7"/>
          <p:cNvSpPr txBox="1">
            <a:spLocks noChangeArrowheads="1"/>
          </p:cNvSpPr>
          <p:nvPr/>
        </p:nvSpPr>
        <p:spPr bwMode="auto">
          <a:xfrm>
            <a:off x="7138988" y="5299075"/>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3333CC"/>
                </a:solidFill>
              </a:rPr>
              <a:t>1880 MHz</a:t>
            </a:r>
          </a:p>
        </p:txBody>
      </p:sp>
      <p:sp>
        <p:nvSpPr>
          <p:cNvPr id="17418" name="Text Box 8"/>
          <p:cNvSpPr txBox="1">
            <a:spLocks noChangeArrowheads="1"/>
          </p:cNvSpPr>
          <p:nvPr/>
        </p:nvSpPr>
        <p:spPr bwMode="auto">
          <a:xfrm>
            <a:off x="4852988" y="5299075"/>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3333CC"/>
                </a:solidFill>
              </a:rPr>
              <a:t>1805 MHz</a:t>
            </a:r>
          </a:p>
        </p:txBody>
      </p:sp>
      <p:sp>
        <p:nvSpPr>
          <p:cNvPr id="17419" name="Text Box 9"/>
          <p:cNvSpPr txBox="1">
            <a:spLocks noChangeArrowheads="1"/>
          </p:cNvSpPr>
          <p:nvPr/>
        </p:nvSpPr>
        <p:spPr bwMode="auto">
          <a:xfrm>
            <a:off x="3176588" y="5299075"/>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b="1">
                <a:solidFill>
                  <a:srgbClr val="3333CC"/>
                </a:solidFill>
              </a:rPr>
              <a:t>1785 MHz</a:t>
            </a:r>
          </a:p>
        </p:txBody>
      </p:sp>
      <p:sp>
        <p:nvSpPr>
          <p:cNvPr id="17420" name="Text Box 10"/>
          <p:cNvSpPr txBox="1">
            <a:spLocks noChangeArrowheads="1"/>
          </p:cNvSpPr>
          <p:nvPr/>
        </p:nvSpPr>
        <p:spPr bwMode="auto">
          <a:xfrm>
            <a:off x="1452563" y="4348163"/>
            <a:ext cx="2181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a:solidFill>
                  <a:srgbClr val="3333CC"/>
                </a:solidFill>
              </a:rPr>
              <a:t>UPLINK FREQUENCIES</a:t>
            </a:r>
            <a:endParaRPr lang="en-US" altLang="zh-CN" sz="1200">
              <a:solidFill>
                <a:srgbClr val="3333CC"/>
              </a:solidFill>
              <a:latin typeface="Times New Roman" pitchFamily="18" charset="0"/>
            </a:endParaRPr>
          </a:p>
        </p:txBody>
      </p:sp>
      <p:sp>
        <p:nvSpPr>
          <p:cNvPr id="17421" name="Text Box 11"/>
          <p:cNvSpPr txBox="1">
            <a:spLocks noChangeArrowheads="1"/>
          </p:cNvSpPr>
          <p:nvPr/>
        </p:nvSpPr>
        <p:spPr bwMode="auto">
          <a:xfrm>
            <a:off x="5157788" y="4348163"/>
            <a:ext cx="2497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a:solidFill>
                  <a:srgbClr val="3333CC"/>
                </a:solidFill>
              </a:rPr>
              <a:t>DOWNLINK FREQUENCIES</a:t>
            </a:r>
            <a:endParaRPr lang="en-US" altLang="zh-CN" sz="1200">
              <a:solidFill>
                <a:srgbClr val="3333CC"/>
              </a:solidFill>
              <a:latin typeface="Times New Roman" pitchFamily="18" charset="0"/>
            </a:endParaRPr>
          </a:p>
        </p:txBody>
      </p:sp>
      <p:sp>
        <p:nvSpPr>
          <p:cNvPr id="17422" name="AutoShape 12"/>
          <p:cNvSpPr>
            <a:spLocks/>
          </p:cNvSpPr>
          <p:nvPr/>
        </p:nvSpPr>
        <p:spPr bwMode="auto">
          <a:xfrm rot="5400000">
            <a:off x="2719388" y="4043363"/>
            <a:ext cx="685800" cy="3886200"/>
          </a:xfrm>
          <a:prstGeom prst="rightBrace">
            <a:avLst>
              <a:gd name="adj1" fmla="val 47222"/>
              <a:gd name="adj2" fmla="val 50000"/>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zh-CN"/>
          </a:p>
        </p:txBody>
      </p:sp>
      <p:sp>
        <p:nvSpPr>
          <p:cNvPr id="17423" name="Text Box 13"/>
          <p:cNvSpPr txBox="1">
            <a:spLocks noChangeArrowheads="1"/>
          </p:cNvSpPr>
          <p:nvPr/>
        </p:nvSpPr>
        <p:spPr bwMode="auto">
          <a:xfrm>
            <a:off x="1500188" y="6405563"/>
            <a:ext cx="554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400" b="1">
                <a:solidFill>
                  <a:srgbClr val="3333CC"/>
                </a:solidFill>
              </a:rPr>
              <a:t>UPLINK AND DOWNLINK FREQUENCY SEPARATED BY 95MHZ</a:t>
            </a:r>
            <a:endParaRPr lang="en-US" altLang="zh-CN" sz="1200">
              <a:solidFill>
                <a:srgbClr val="3333CC"/>
              </a:solidFill>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en-US" altLang="zh-CN" smtClean="0"/>
              <a:t>GSM Architecture</a:t>
            </a:r>
            <a:endParaRPr lang="zh-CN" altLang="en-US" smtClean="0"/>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28775"/>
            <a:ext cx="6519863"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en-US" altLang="zh-CN" smtClean="0"/>
              <a:t>Mobile Station (MS)</a:t>
            </a:r>
            <a:endParaRPr lang="zh-CN" altLang="en-US" smtClean="0"/>
          </a:p>
        </p:txBody>
      </p:sp>
      <p:sp>
        <p:nvSpPr>
          <p:cNvPr id="3" name="内容占位符 2"/>
          <p:cNvSpPr>
            <a:spLocks noGrp="1"/>
          </p:cNvSpPr>
          <p:nvPr>
            <p:ph idx="1"/>
          </p:nvPr>
        </p:nvSpPr>
        <p:spPr/>
        <p:txBody>
          <a:bodyPr>
            <a:normAutofit/>
          </a:bodyPr>
          <a:lstStyle/>
          <a:p>
            <a:pPr eaLnBrk="1" hangingPunct="1">
              <a:lnSpc>
                <a:spcPct val="80000"/>
              </a:lnSpc>
            </a:pPr>
            <a:r>
              <a:rPr lang="en-US" altLang="zh-CN" sz="3000" smtClean="0"/>
              <a:t>MS is the user’s handset and has two parts</a:t>
            </a:r>
          </a:p>
          <a:p>
            <a:pPr eaLnBrk="1" hangingPunct="1">
              <a:lnSpc>
                <a:spcPct val="80000"/>
              </a:lnSpc>
            </a:pPr>
            <a:r>
              <a:rPr lang="en-US" altLang="zh-CN" sz="3000" smtClean="0"/>
              <a:t>Mobile Equipment</a:t>
            </a:r>
          </a:p>
          <a:p>
            <a:pPr lvl="1" eaLnBrk="1" hangingPunct="1">
              <a:lnSpc>
                <a:spcPct val="80000"/>
              </a:lnSpc>
            </a:pPr>
            <a:r>
              <a:rPr lang="en-US" altLang="zh-CN" sz="2600" smtClean="0"/>
              <a:t>Radio equipment</a:t>
            </a:r>
          </a:p>
          <a:p>
            <a:pPr lvl="1" eaLnBrk="1" hangingPunct="1">
              <a:lnSpc>
                <a:spcPct val="80000"/>
              </a:lnSpc>
            </a:pPr>
            <a:r>
              <a:rPr lang="en-US" altLang="zh-CN" sz="2600" smtClean="0"/>
              <a:t>User interface</a:t>
            </a:r>
          </a:p>
          <a:p>
            <a:pPr lvl="1" eaLnBrk="1" hangingPunct="1">
              <a:lnSpc>
                <a:spcPct val="80000"/>
              </a:lnSpc>
            </a:pPr>
            <a:r>
              <a:rPr lang="en-US" altLang="zh-CN" sz="2600" smtClean="0"/>
              <a:t>Processing capability and memory required for various tasks</a:t>
            </a:r>
          </a:p>
          <a:p>
            <a:pPr lvl="2" eaLnBrk="1" hangingPunct="1">
              <a:lnSpc>
                <a:spcPct val="80000"/>
              </a:lnSpc>
            </a:pPr>
            <a:r>
              <a:rPr lang="en-US" altLang="zh-CN" sz="2200" smtClean="0"/>
              <a:t>Call signalling</a:t>
            </a:r>
          </a:p>
          <a:p>
            <a:pPr lvl="2" eaLnBrk="1" hangingPunct="1">
              <a:lnSpc>
                <a:spcPct val="80000"/>
              </a:lnSpc>
            </a:pPr>
            <a:r>
              <a:rPr lang="en-US" altLang="zh-CN" sz="2200" smtClean="0"/>
              <a:t>Encryption</a:t>
            </a:r>
          </a:p>
          <a:p>
            <a:pPr lvl="2" eaLnBrk="1" hangingPunct="1">
              <a:lnSpc>
                <a:spcPct val="80000"/>
              </a:lnSpc>
            </a:pPr>
            <a:r>
              <a:rPr lang="en-US" altLang="zh-CN" sz="2200" smtClean="0"/>
              <a:t>SMS</a:t>
            </a:r>
          </a:p>
          <a:p>
            <a:pPr lvl="1" eaLnBrk="1" hangingPunct="1">
              <a:lnSpc>
                <a:spcPct val="80000"/>
              </a:lnSpc>
            </a:pPr>
            <a:r>
              <a:rPr lang="en-US" altLang="zh-CN" sz="2600" smtClean="0"/>
              <a:t>Equipment IMEI number</a:t>
            </a:r>
          </a:p>
          <a:p>
            <a:pPr eaLnBrk="1" hangingPunct="1">
              <a:lnSpc>
                <a:spcPct val="80000"/>
              </a:lnSpc>
            </a:pPr>
            <a:r>
              <a:rPr lang="en-US" altLang="zh-CN" sz="3000" smtClean="0"/>
              <a:t>Subscriber Identity Module</a:t>
            </a:r>
            <a:endParaRPr lang="zh-CN" altLang="en-US" sz="30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www.madrassecurityprinters.com/Admin/products/30_sim_ca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143375"/>
            <a:ext cx="36195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标题 1"/>
          <p:cNvSpPr>
            <a:spLocks noGrp="1"/>
          </p:cNvSpPr>
          <p:nvPr>
            <p:ph type="title"/>
          </p:nvPr>
        </p:nvSpPr>
        <p:spPr/>
        <p:txBody>
          <a:bodyPr/>
          <a:lstStyle/>
          <a:p>
            <a:pPr eaLnBrk="1" hangingPunct="1"/>
            <a:r>
              <a:rPr lang="en-US" altLang="zh-CN" smtClean="0"/>
              <a:t>Subscriber Identity Module</a:t>
            </a:r>
            <a:endParaRPr lang="zh-CN" altLang="en-US" smtClean="0"/>
          </a:p>
        </p:txBody>
      </p:sp>
      <p:sp>
        <p:nvSpPr>
          <p:cNvPr id="20484" name="内容占位符 2"/>
          <p:cNvSpPr>
            <a:spLocks noGrp="1"/>
          </p:cNvSpPr>
          <p:nvPr>
            <p:ph idx="1"/>
          </p:nvPr>
        </p:nvSpPr>
        <p:spPr/>
        <p:txBody>
          <a:bodyPr/>
          <a:lstStyle/>
          <a:p>
            <a:pPr eaLnBrk="1" hangingPunct="1"/>
            <a:r>
              <a:rPr lang="en-US" altLang="zh-CN" sz="2400" smtClean="0"/>
              <a:t>A small smart card</a:t>
            </a:r>
          </a:p>
          <a:p>
            <a:pPr eaLnBrk="1" hangingPunct="1"/>
            <a:r>
              <a:rPr lang="en-US" altLang="zh-CN" sz="2400" smtClean="0"/>
              <a:t>Encryption codes needed to identify the subscriber</a:t>
            </a:r>
          </a:p>
          <a:p>
            <a:pPr eaLnBrk="1" hangingPunct="1"/>
            <a:r>
              <a:rPr lang="en-US" altLang="zh-CN" sz="2400" smtClean="0"/>
              <a:t>Subscriber IMSI number</a:t>
            </a:r>
          </a:p>
          <a:p>
            <a:pPr eaLnBrk="1" hangingPunct="1"/>
            <a:r>
              <a:rPr lang="en-US" altLang="zh-CN" sz="2400" smtClean="0"/>
              <a:t>Subscriber’s own information (telephone directory)</a:t>
            </a:r>
          </a:p>
          <a:p>
            <a:pPr eaLnBrk="1" hangingPunct="1"/>
            <a:r>
              <a:rPr lang="en-US" altLang="zh-CN" sz="2400" smtClean="0"/>
              <a:t>Third party applications (banking etc.)</a:t>
            </a:r>
          </a:p>
          <a:p>
            <a:pPr eaLnBrk="1" hangingPunct="1"/>
            <a:r>
              <a:rPr lang="en-US" altLang="zh-CN" sz="2400" smtClean="0"/>
              <a:t>Can also be used in other systems besides GSM, e.g., some WLAN access points accept SIM based user authentication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en-US" altLang="zh-CN" smtClean="0"/>
              <a:t>Location Updates</a:t>
            </a:r>
            <a:endParaRPr lang="zh-CN" altLang="en-US" smtClean="0"/>
          </a:p>
        </p:txBody>
      </p:sp>
      <p:sp>
        <p:nvSpPr>
          <p:cNvPr id="3" name="内容占位符 2"/>
          <p:cNvSpPr>
            <a:spLocks noGrp="1"/>
          </p:cNvSpPr>
          <p:nvPr>
            <p:ph idx="1"/>
          </p:nvPr>
        </p:nvSpPr>
        <p:spPr/>
        <p:txBody>
          <a:bodyPr>
            <a:normAutofit/>
          </a:bodyPr>
          <a:lstStyle/>
          <a:p>
            <a:pPr eaLnBrk="1" hangingPunct="1">
              <a:lnSpc>
                <a:spcPct val="90000"/>
              </a:lnSpc>
            </a:pPr>
            <a:r>
              <a:rPr lang="en-US" altLang="zh-CN" smtClean="0"/>
              <a:t>The cells overlap and usually a mobile station can ‘see’ several transceivers (BTSes)</a:t>
            </a:r>
          </a:p>
          <a:p>
            <a:pPr eaLnBrk="1" hangingPunct="1">
              <a:lnSpc>
                <a:spcPct val="90000"/>
              </a:lnSpc>
            </a:pPr>
            <a:r>
              <a:rPr lang="en-US" altLang="zh-CN" smtClean="0"/>
              <a:t>The MS monitors the identifier for the BSC controlling the cells</a:t>
            </a:r>
          </a:p>
          <a:p>
            <a:pPr eaLnBrk="1" hangingPunct="1">
              <a:lnSpc>
                <a:spcPct val="90000"/>
              </a:lnSpc>
            </a:pPr>
            <a:r>
              <a:rPr lang="en-US" altLang="zh-CN" smtClean="0"/>
              <a:t>When the mobile station reaches a new BSC’s area, it requests an location update</a:t>
            </a:r>
          </a:p>
          <a:p>
            <a:pPr eaLnBrk="1" hangingPunct="1">
              <a:lnSpc>
                <a:spcPct val="90000"/>
              </a:lnSpc>
            </a:pPr>
            <a:r>
              <a:rPr lang="en-US" altLang="zh-CN" smtClean="0"/>
              <a:t>The update is forwarded to the MSC, entered into the VLR, the old BSC is notified and an acknowledgement is passed back</a:t>
            </a:r>
            <a:endParaRPr lang="zh-CN"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ea typeface="宋体" charset="-122"/>
              </a:rPr>
              <a:t>Cellular Network Basics </a:t>
            </a:r>
          </a:p>
        </p:txBody>
      </p:sp>
      <p:sp>
        <p:nvSpPr>
          <p:cNvPr id="4099" name="Text Placeholder 3"/>
          <p:cNvSpPr>
            <a:spLocks noGrp="1"/>
          </p:cNvSpPr>
          <p:nvPr>
            <p:ph type="body" sz="half" idx="1"/>
          </p:nvPr>
        </p:nvSpPr>
        <p:spPr/>
        <p:txBody>
          <a:bodyPr/>
          <a:lstStyle/>
          <a:p>
            <a:pPr eaLnBrk="1" hangingPunct="1">
              <a:lnSpc>
                <a:spcPct val="80000"/>
              </a:lnSpc>
            </a:pPr>
            <a:r>
              <a:rPr lang="en-US" altLang="en-US" sz="2200" smtClean="0">
                <a:ea typeface="宋体" charset="-122"/>
              </a:rPr>
              <a:t>There are many types of cellular services; before delving into details, focus on basics (helps navigate the “acronym soup”)</a:t>
            </a:r>
          </a:p>
          <a:p>
            <a:pPr eaLnBrk="1" hangingPunct="1">
              <a:lnSpc>
                <a:spcPct val="80000"/>
              </a:lnSpc>
            </a:pPr>
            <a:r>
              <a:rPr lang="en-US" altLang="en-US" sz="2200" smtClean="0">
                <a:ea typeface="宋体" charset="-122"/>
              </a:rPr>
              <a:t>Cellular  network/telephony is a </a:t>
            </a:r>
            <a:r>
              <a:rPr lang="en-US" altLang="en-US" sz="2200" i="1" smtClean="0">
                <a:ea typeface="宋体" charset="-122"/>
              </a:rPr>
              <a:t>radio</a:t>
            </a:r>
            <a:r>
              <a:rPr lang="en-US" altLang="en-US" sz="2200" smtClean="0">
                <a:ea typeface="宋体" charset="-122"/>
              </a:rPr>
              <a:t>-based technology; radio waves are electromagnetic waves that </a:t>
            </a:r>
            <a:r>
              <a:rPr lang="en-US" altLang="en-US" sz="2200" i="1" smtClean="0">
                <a:ea typeface="宋体" charset="-122"/>
              </a:rPr>
              <a:t>antennas</a:t>
            </a:r>
            <a:r>
              <a:rPr lang="en-US" altLang="en-US" sz="2200" smtClean="0">
                <a:ea typeface="宋体" charset="-122"/>
              </a:rPr>
              <a:t> propagate</a:t>
            </a:r>
          </a:p>
          <a:p>
            <a:pPr eaLnBrk="1" hangingPunct="1">
              <a:lnSpc>
                <a:spcPct val="80000"/>
              </a:lnSpc>
            </a:pPr>
            <a:r>
              <a:rPr lang="en-US" altLang="en-US" sz="2200" smtClean="0">
                <a:ea typeface="宋体" charset="-122"/>
              </a:rPr>
              <a:t>Most signals are in the 850 MHz, 900 MHz, 1800 MHz, and 1900 MHz frequency bands</a:t>
            </a:r>
          </a:p>
          <a:p>
            <a:pPr eaLnBrk="1" hangingPunct="1">
              <a:lnSpc>
                <a:spcPct val="80000"/>
              </a:lnSpc>
            </a:pPr>
            <a:endParaRPr lang="en-US" altLang="en-US" sz="2200" smtClean="0">
              <a:ea typeface="宋体" charset="-122"/>
            </a:endParaRPr>
          </a:p>
        </p:txBody>
      </p:sp>
      <p:pic>
        <p:nvPicPr>
          <p:cNvPr id="410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42988" y="3516313"/>
            <a:ext cx="6624637" cy="2125662"/>
          </a:xfrm>
        </p:spPr>
      </p:pic>
      <p:sp>
        <p:nvSpPr>
          <p:cNvPr id="7" name="Left Brace 6"/>
          <p:cNvSpPr/>
          <p:nvPr/>
        </p:nvSpPr>
        <p:spPr>
          <a:xfrm rot="16200000">
            <a:off x="4686300" y="5448300"/>
            <a:ext cx="762000" cy="76200"/>
          </a:xfrm>
          <a:prstGeom prst="leftBrace">
            <a:avLst>
              <a:gd name="adj1" fmla="val 25000"/>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endParaRPr lang="fr-FR" altLang="en-US"/>
          </a:p>
        </p:txBody>
      </p:sp>
      <p:sp>
        <p:nvSpPr>
          <p:cNvPr id="4102" name="TextBox 8"/>
          <p:cNvSpPr txBox="1">
            <a:spLocks noChangeArrowheads="1"/>
          </p:cNvSpPr>
          <p:nvPr/>
        </p:nvSpPr>
        <p:spPr bwMode="auto">
          <a:xfrm>
            <a:off x="2971800" y="5867400"/>
            <a:ext cx="4191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en-US">
                <a:solidFill>
                  <a:srgbClr val="5F5F5F"/>
                </a:solidFill>
                <a:latin typeface="Georgia" pitchFamily="18" charset="0"/>
              </a:rPr>
              <a:t>Cell phones operate in this frequency range (note the </a:t>
            </a:r>
            <a:r>
              <a:rPr lang="en-US" altLang="en-US" i="1">
                <a:solidFill>
                  <a:srgbClr val="5F5F5F"/>
                </a:solidFill>
                <a:latin typeface="Georgia" pitchFamily="18" charset="0"/>
              </a:rPr>
              <a:t>logarithmic</a:t>
            </a:r>
            <a:r>
              <a:rPr lang="en-US" altLang="en-US">
                <a:solidFill>
                  <a:srgbClr val="5F5F5F"/>
                </a:solidFill>
                <a:latin typeface="Georgia" pitchFamily="18" charset="0"/>
              </a:rPr>
              <a:t> scale)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ctrTitle"/>
          </p:nvPr>
        </p:nvSpPr>
        <p:spPr/>
        <p:txBody>
          <a:bodyPr/>
          <a:lstStyle/>
          <a:p>
            <a:r>
              <a:rPr lang="en-US" altLang="zh-CN" smtClean="0"/>
              <a:t>3G, 3.5G and 4G (LTE)</a:t>
            </a:r>
            <a:endParaRPr lang="zh-CN" altLang="en-US" smtClean="0"/>
          </a:p>
        </p:txBody>
      </p:sp>
      <p:sp>
        <p:nvSpPr>
          <p:cNvPr id="4" name="Subtitle 3"/>
          <p:cNvSpPr>
            <a:spLocks noGrp="1"/>
          </p:cNvSpPr>
          <p:nvPr>
            <p:ph type="subTitle" idx="1"/>
          </p:nvPr>
        </p:nvSpPr>
        <p:spPr/>
        <p:txBody>
          <a:bodyPr/>
          <a:lstStyle/>
          <a:p>
            <a:endParaRPr lang="en-US" altLang="en-US" smtClean="0">
              <a:solidFill>
                <a:srgbClr val="898989"/>
              </a:solidFill>
              <a:ea typeface="宋体"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mtClean="0"/>
              <a:t>3G Overview</a:t>
            </a:r>
            <a:endParaRPr lang="zh-CN" altLang="en-US" smtClean="0"/>
          </a:p>
        </p:txBody>
      </p:sp>
      <p:sp>
        <p:nvSpPr>
          <p:cNvPr id="29699" name="内容占位符 2"/>
          <p:cNvSpPr>
            <a:spLocks noGrp="1"/>
          </p:cNvSpPr>
          <p:nvPr>
            <p:ph idx="1"/>
          </p:nvPr>
        </p:nvSpPr>
        <p:spPr>
          <a:xfrm>
            <a:off x="457200" y="1268413"/>
            <a:ext cx="8229600" cy="4857750"/>
          </a:xfrm>
        </p:spPr>
        <p:txBody>
          <a:bodyPr/>
          <a:lstStyle/>
          <a:p>
            <a:r>
              <a:rPr lang="en-US" altLang="zh-CN" smtClean="0"/>
              <a:t>3G is created by ITU-T and is called IMT-2000</a:t>
            </a:r>
            <a:endParaRPr lang="zh-CN" altLang="en-US" smtClean="0"/>
          </a:p>
        </p:txBody>
      </p:sp>
      <p:pic>
        <p:nvPicPr>
          <p:cNvPr id="29700" name="Picture 1039" descr="IMT-2000 Terrestrial Radio Interfaces"/>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30313" y="2184400"/>
            <a:ext cx="6681787"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57200" y="0"/>
            <a:ext cx="8229600" cy="981075"/>
          </a:xfrm>
        </p:spPr>
        <p:txBody>
          <a:bodyPr/>
          <a:lstStyle/>
          <a:p>
            <a:r>
              <a:rPr lang="en-US" altLang="zh-CN" smtClean="0"/>
              <a:t>Evolution from 2G</a:t>
            </a:r>
            <a:endParaRPr lang="zh-CN" altLang="en-US" smtClean="0"/>
          </a:p>
        </p:txBody>
      </p:sp>
      <p:grpSp>
        <p:nvGrpSpPr>
          <p:cNvPr id="30723" name="Group 34"/>
          <p:cNvGrpSpPr>
            <a:grpSpLocks/>
          </p:cNvGrpSpPr>
          <p:nvPr/>
        </p:nvGrpSpPr>
        <p:grpSpPr bwMode="auto">
          <a:xfrm>
            <a:off x="258763" y="857250"/>
            <a:ext cx="8447087" cy="5867400"/>
            <a:chOff x="199" y="144"/>
            <a:chExt cx="5369" cy="3936"/>
          </a:xfrm>
        </p:grpSpPr>
        <p:sp>
          <p:nvSpPr>
            <p:cNvPr id="30724" name="Oval 2"/>
            <p:cNvSpPr>
              <a:spLocks noChangeArrowheads="1"/>
            </p:cNvSpPr>
            <p:nvPr/>
          </p:nvSpPr>
          <p:spPr bwMode="auto">
            <a:xfrm>
              <a:off x="768" y="144"/>
              <a:ext cx="4416" cy="624"/>
            </a:xfrm>
            <a:prstGeom prst="ellipse">
              <a:avLst/>
            </a:prstGeom>
            <a:solidFill>
              <a:srgbClr val="FFCC99"/>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0725" name="Oval 3"/>
            <p:cNvSpPr>
              <a:spLocks noChangeArrowheads="1"/>
            </p:cNvSpPr>
            <p:nvPr/>
          </p:nvSpPr>
          <p:spPr bwMode="auto">
            <a:xfrm>
              <a:off x="816" y="1440"/>
              <a:ext cx="4464" cy="912"/>
            </a:xfrm>
            <a:prstGeom prst="ellipse">
              <a:avLst/>
            </a:prstGeom>
            <a:solidFill>
              <a:srgbClr val="FFCC99"/>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0726" name="Oval 4"/>
            <p:cNvSpPr>
              <a:spLocks noChangeArrowheads="1"/>
            </p:cNvSpPr>
            <p:nvPr/>
          </p:nvSpPr>
          <p:spPr bwMode="auto">
            <a:xfrm>
              <a:off x="528" y="2688"/>
              <a:ext cx="5040" cy="1392"/>
            </a:xfrm>
            <a:prstGeom prst="ellipse">
              <a:avLst/>
            </a:prstGeom>
            <a:solidFill>
              <a:srgbClr val="FFCC99"/>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0727" name="Oval 5"/>
            <p:cNvSpPr>
              <a:spLocks noChangeArrowheads="1"/>
            </p:cNvSpPr>
            <p:nvPr/>
          </p:nvSpPr>
          <p:spPr bwMode="auto">
            <a:xfrm>
              <a:off x="1536" y="384"/>
              <a:ext cx="816" cy="240"/>
            </a:xfrm>
            <a:prstGeom prst="ellipse">
              <a:avLst/>
            </a:prstGeom>
            <a:solidFill>
              <a:srgbClr val="FF99CC"/>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000" b="1">
                  <a:latin typeface="Arial" charset="0"/>
                </a:rPr>
                <a:t>IS-95</a:t>
              </a:r>
            </a:p>
          </p:txBody>
        </p:sp>
        <p:sp>
          <p:nvSpPr>
            <p:cNvPr id="30728" name="Oval 6"/>
            <p:cNvSpPr>
              <a:spLocks noChangeArrowheads="1"/>
            </p:cNvSpPr>
            <p:nvPr/>
          </p:nvSpPr>
          <p:spPr bwMode="auto">
            <a:xfrm>
              <a:off x="3648" y="384"/>
              <a:ext cx="816" cy="240"/>
            </a:xfrm>
            <a:prstGeom prst="ellipse">
              <a:avLst/>
            </a:prstGeom>
            <a:solidFill>
              <a:srgbClr val="FF99CC"/>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1600" b="1">
                  <a:latin typeface="Arial" charset="0"/>
                </a:rPr>
                <a:t>IS-136 &amp; PDC</a:t>
              </a:r>
            </a:p>
          </p:txBody>
        </p:sp>
        <p:sp>
          <p:nvSpPr>
            <p:cNvPr id="30729" name="Oval 7"/>
            <p:cNvSpPr>
              <a:spLocks noChangeArrowheads="1"/>
            </p:cNvSpPr>
            <p:nvPr/>
          </p:nvSpPr>
          <p:spPr bwMode="auto">
            <a:xfrm>
              <a:off x="2616" y="384"/>
              <a:ext cx="816" cy="240"/>
            </a:xfrm>
            <a:prstGeom prst="ellipse">
              <a:avLst/>
            </a:prstGeom>
            <a:solidFill>
              <a:srgbClr val="FF99CC"/>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000" b="1">
                  <a:latin typeface="Arial" charset="0"/>
                </a:rPr>
                <a:t>GSM-</a:t>
              </a:r>
            </a:p>
          </p:txBody>
        </p:sp>
        <p:sp>
          <p:nvSpPr>
            <p:cNvPr id="30730" name="Oval 8"/>
            <p:cNvSpPr>
              <a:spLocks noChangeArrowheads="1"/>
            </p:cNvSpPr>
            <p:nvPr/>
          </p:nvSpPr>
          <p:spPr bwMode="auto">
            <a:xfrm>
              <a:off x="4128" y="1920"/>
              <a:ext cx="816" cy="240"/>
            </a:xfrm>
            <a:prstGeom prst="ellipse">
              <a:avLst/>
            </a:prstGeom>
            <a:solidFill>
              <a:srgbClr val="FF99CC"/>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000" b="1">
                  <a:latin typeface="Arial" charset="0"/>
                </a:rPr>
                <a:t>EDGE</a:t>
              </a:r>
            </a:p>
          </p:txBody>
        </p:sp>
        <p:sp>
          <p:nvSpPr>
            <p:cNvPr id="30731" name="Oval 9"/>
            <p:cNvSpPr>
              <a:spLocks noChangeArrowheads="1"/>
            </p:cNvSpPr>
            <p:nvPr/>
          </p:nvSpPr>
          <p:spPr bwMode="auto">
            <a:xfrm>
              <a:off x="3456" y="1584"/>
              <a:ext cx="816" cy="240"/>
            </a:xfrm>
            <a:prstGeom prst="ellipse">
              <a:avLst/>
            </a:prstGeom>
            <a:solidFill>
              <a:srgbClr val="FF99CC"/>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000" b="1">
                  <a:latin typeface="Arial" charset="0"/>
                </a:rPr>
                <a:t>GPRS</a:t>
              </a:r>
            </a:p>
          </p:txBody>
        </p:sp>
        <p:sp>
          <p:nvSpPr>
            <p:cNvPr id="30732" name="Oval 10"/>
            <p:cNvSpPr>
              <a:spLocks noChangeArrowheads="1"/>
            </p:cNvSpPr>
            <p:nvPr/>
          </p:nvSpPr>
          <p:spPr bwMode="auto">
            <a:xfrm>
              <a:off x="2616" y="1920"/>
              <a:ext cx="816" cy="240"/>
            </a:xfrm>
            <a:prstGeom prst="ellipse">
              <a:avLst/>
            </a:prstGeom>
            <a:solidFill>
              <a:srgbClr val="FF99CC"/>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000" b="1">
                  <a:latin typeface="Arial" charset="0"/>
                </a:rPr>
                <a:t>HSCSD</a:t>
              </a:r>
            </a:p>
          </p:txBody>
        </p:sp>
        <p:sp>
          <p:nvSpPr>
            <p:cNvPr id="30733" name="Oval 11"/>
            <p:cNvSpPr>
              <a:spLocks noChangeArrowheads="1"/>
            </p:cNvSpPr>
            <p:nvPr/>
          </p:nvSpPr>
          <p:spPr bwMode="auto">
            <a:xfrm>
              <a:off x="1392" y="1728"/>
              <a:ext cx="816" cy="240"/>
            </a:xfrm>
            <a:prstGeom prst="ellipse">
              <a:avLst/>
            </a:prstGeom>
            <a:solidFill>
              <a:srgbClr val="FF99CC"/>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000" b="1">
                  <a:latin typeface="Arial" charset="0"/>
                </a:rPr>
                <a:t>IS-95B</a:t>
              </a:r>
            </a:p>
          </p:txBody>
        </p:sp>
        <p:sp>
          <p:nvSpPr>
            <p:cNvPr id="30734" name="Oval 12"/>
            <p:cNvSpPr>
              <a:spLocks noChangeArrowheads="1"/>
            </p:cNvSpPr>
            <p:nvPr/>
          </p:nvSpPr>
          <p:spPr bwMode="auto">
            <a:xfrm>
              <a:off x="1104" y="2784"/>
              <a:ext cx="2064" cy="1200"/>
            </a:xfrm>
            <a:prstGeom prst="ellipse">
              <a:avLst/>
            </a:prstGeom>
            <a:solidFill>
              <a:srgbClr val="FF99CC"/>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0735" name="Oval 13"/>
            <p:cNvSpPr>
              <a:spLocks noChangeArrowheads="1"/>
            </p:cNvSpPr>
            <p:nvPr/>
          </p:nvSpPr>
          <p:spPr bwMode="auto">
            <a:xfrm>
              <a:off x="3360" y="2880"/>
              <a:ext cx="1872" cy="960"/>
            </a:xfrm>
            <a:prstGeom prst="ellipse">
              <a:avLst/>
            </a:prstGeom>
            <a:solidFill>
              <a:srgbClr val="FF99CC"/>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0736" name="Oval 14"/>
            <p:cNvSpPr>
              <a:spLocks noChangeArrowheads="1"/>
            </p:cNvSpPr>
            <p:nvPr/>
          </p:nvSpPr>
          <p:spPr bwMode="auto">
            <a:xfrm>
              <a:off x="1344" y="2880"/>
              <a:ext cx="1584" cy="288"/>
            </a:xfrm>
            <a:prstGeom prst="ellipse">
              <a:avLst/>
            </a:prstGeom>
            <a:solidFill>
              <a:srgbClr val="CC99FF"/>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000" b="1">
                  <a:latin typeface="Arial" charset="0"/>
                </a:rPr>
                <a:t>Cdma2000-1xRTT</a:t>
              </a:r>
            </a:p>
          </p:txBody>
        </p:sp>
        <p:sp>
          <p:nvSpPr>
            <p:cNvPr id="30737" name="Oval 15"/>
            <p:cNvSpPr>
              <a:spLocks noChangeArrowheads="1"/>
            </p:cNvSpPr>
            <p:nvPr/>
          </p:nvSpPr>
          <p:spPr bwMode="auto">
            <a:xfrm>
              <a:off x="1152" y="3216"/>
              <a:ext cx="1920" cy="336"/>
            </a:xfrm>
            <a:prstGeom prst="ellipse">
              <a:avLst/>
            </a:prstGeom>
            <a:solidFill>
              <a:srgbClr val="CC99FF"/>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000" b="1">
                  <a:latin typeface="Arial" charset="0"/>
                </a:rPr>
                <a:t>Cdma2000-1xEV,DV,DO</a:t>
              </a:r>
            </a:p>
          </p:txBody>
        </p:sp>
        <p:sp>
          <p:nvSpPr>
            <p:cNvPr id="30738" name="Oval 16"/>
            <p:cNvSpPr>
              <a:spLocks noChangeArrowheads="1"/>
            </p:cNvSpPr>
            <p:nvPr/>
          </p:nvSpPr>
          <p:spPr bwMode="auto">
            <a:xfrm>
              <a:off x="1344" y="3600"/>
              <a:ext cx="1584" cy="288"/>
            </a:xfrm>
            <a:prstGeom prst="ellipse">
              <a:avLst/>
            </a:prstGeom>
            <a:solidFill>
              <a:srgbClr val="CC99FF"/>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000" b="1">
                  <a:latin typeface="Arial" charset="0"/>
                </a:rPr>
                <a:t>Cdma2000-3xRTT</a:t>
              </a:r>
            </a:p>
          </p:txBody>
        </p:sp>
        <p:sp>
          <p:nvSpPr>
            <p:cNvPr id="30739" name="Oval 17"/>
            <p:cNvSpPr>
              <a:spLocks noChangeArrowheads="1"/>
            </p:cNvSpPr>
            <p:nvPr/>
          </p:nvSpPr>
          <p:spPr bwMode="auto">
            <a:xfrm>
              <a:off x="3648" y="2928"/>
              <a:ext cx="912" cy="288"/>
            </a:xfrm>
            <a:prstGeom prst="ellipse">
              <a:avLst/>
            </a:prstGeom>
            <a:solidFill>
              <a:srgbClr val="CC99FF"/>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000" b="1">
                  <a:latin typeface="Arial" charset="0"/>
                </a:rPr>
                <a:t>W-CDMA</a:t>
              </a:r>
            </a:p>
          </p:txBody>
        </p:sp>
        <p:sp>
          <p:nvSpPr>
            <p:cNvPr id="30740" name="Oval 18"/>
            <p:cNvSpPr>
              <a:spLocks noChangeArrowheads="1"/>
            </p:cNvSpPr>
            <p:nvPr/>
          </p:nvSpPr>
          <p:spPr bwMode="auto">
            <a:xfrm>
              <a:off x="4272" y="3216"/>
              <a:ext cx="912" cy="288"/>
            </a:xfrm>
            <a:prstGeom prst="ellipse">
              <a:avLst/>
            </a:prstGeom>
            <a:solidFill>
              <a:srgbClr val="CC99FF"/>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000" b="1">
                  <a:latin typeface="Arial" charset="0"/>
                </a:rPr>
                <a:t>EDGE</a:t>
              </a:r>
            </a:p>
          </p:txBody>
        </p:sp>
        <p:sp>
          <p:nvSpPr>
            <p:cNvPr id="30741" name="Oval 19"/>
            <p:cNvSpPr>
              <a:spLocks noChangeArrowheads="1"/>
            </p:cNvSpPr>
            <p:nvPr/>
          </p:nvSpPr>
          <p:spPr bwMode="auto">
            <a:xfrm>
              <a:off x="3648" y="3504"/>
              <a:ext cx="912" cy="288"/>
            </a:xfrm>
            <a:prstGeom prst="ellipse">
              <a:avLst/>
            </a:prstGeom>
            <a:solidFill>
              <a:srgbClr val="CC99FF"/>
            </a:solidFill>
            <a:ln w="0">
              <a:solidFill>
                <a:schemeClr val="tx1"/>
              </a:solidFill>
              <a:round/>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000" b="1">
                  <a:latin typeface="Arial" charset="0"/>
                </a:rPr>
                <a:t>TD-SCDMA</a:t>
              </a:r>
            </a:p>
          </p:txBody>
        </p:sp>
        <p:sp>
          <p:nvSpPr>
            <p:cNvPr id="30742" name="Line 20"/>
            <p:cNvSpPr>
              <a:spLocks noChangeShapeType="1"/>
            </p:cNvSpPr>
            <p:nvPr/>
          </p:nvSpPr>
          <p:spPr bwMode="auto">
            <a:xfrm flipH="1">
              <a:off x="1824" y="624"/>
              <a:ext cx="144" cy="110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0743" name="Line 21"/>
            <p:cNvSpPr>
              <a:spLocks noChangeShapeType="1"/>
            </p:cNvSpPr>
            <p:nvPr/>
          </p:nvSpPr>
          <p:spPr bwMode="auto">
            <a:xfrm>
              <a:off x="3120" y="624"/>
              <a:ext cx="720"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0744" name="Line 22"/>
            <p:cNvSpPr>
              <a:spLocks noChangeShapeType="1"/>
            </p:cNvSpPr>
            <p:nvPr/>
          </p:nvSpPr>
          <p:spPr bwMode="auto">
            <a:xfrm flipH="1">
              <a:off x="3024" y="624"/>
              <a:ext cx="72" cy="12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0745" name="Line 23"/>
            <p:cNvSpPr>
              <a:spLocks noChangeShapeType="1"/>
            </p:cNvSpPr>
            <p:nvPr/>
          </p:nvSpPr>
          <p:spPr bwMode="auto">
            <a:xfrm flipH="1">
              <a:off x="3984" y="624"/>
              <a:ext cx="144"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0746" name="Line 24"/>
            <p:cNvSpPr>
              <a:spLocks noChangeShapeType="1"/>
            </p:cNvSpPr>
            <p:nvPr/>
          </p:nvSpPr>
          <p:spPr bwMode="auto">
            <a:xfrm>
              <a:off x="4128" y="624"/>
              <a:ext cx="432" cy="12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0747" name="Line 25"/>
            <p:cNvSpPr>
              <a:spLocks noChangeShapeType="1"/>
            </p:cNvSpPr>
            <p:nvPr/>
          </p:nvSpPr>
          <p:spPr bwMode="auto">
            <a:xfrm>
              <a:off x="1824" y="1968"/>
              <a:ext cx="432"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0748" name="Line 26"/>
            <p:cNvSpPr>
              <a:spLocks noChangeShapeType="1"/>
            </p:cNvSpPr>
            <p:nvPr/>
          </p:nvSpPr>
          <p:spPr bwMode="auto">
            <a:xfrm>
              <a:off x="3024" y="2160"/>
              <a:ext cx="576" cy="8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0749" name="Line 27"/>
            <p:cNvSpPr>
              <a:spLocks noChangeShapeType="1"/>
            </p:cNvSpPr>
            <p:nvPr/>
          </p:nvSpPr>
          <p:spPr bwMode="auto">
            <a:xfrm>
              <a:off x="3936" y="1824"/>
              <a:ext cx="240"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0750" name="Line 28"/>
            <p:cNvSpPr>
              <a:spLocks noChangeShapeType="1"/>
            </p:cNvSpPr>
            <p:nvPr/>
          </p:nvSpPr>
          <p:spPr bwMode="auto">
            <a:xfrm>
              <a:off x="3936" y="1824"/>
              <a:ext cx="192" cy="105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0751" name="Text Box 29"/>
            <p:cNvSpPr txBox="1">
              <a:spLocks noChangeArrowheads="1"/>
            </p:cNvSpPr>
            <p:nvPr/>
          </p:nvSpPr>
          <p:spPr bwMode="auto">
            <a:xfrm>
              <a:off x="422" y="343"/>
              <a:ext cx="33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b="1">
                  <a:latin typeface="Arial" charset="0"/>
                </a:rPr>
                <a:t>2G</a:t>
              </a:r>
            </a:p>
          </p:txBody>
        </p:sp>
        <p:sp>
          <p:nvSpPr>
            <p:cNvPr id="30752" name="Text Box 30"/>
            <p:cNvSpPr txBox="1">
              <a:spLocks noChangeArrowheads="1"/>
            </p:cNvSpPr>
            <p:nvPr/>
          </p:nvSpPr>
          <p:spPr bwMode="auto">
            <a:xfrm>
              <a:off x="199" y="3216"/>
              <a:ext cx="33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b="1">
                  <a:latin typeface="Arial" charset="0"/>
                </a:rPr>
                <a:t>3G</a:t>
              </a:r>
            </a:p>
          </p:txBody>
        </p:sp>
        <p:sp>
          <p:nvSpPr>
            <p:cNvPr id="30753" name="Text Box 31"/>
            <p:cNvSpPr txBox="1">
              <a:spLocks noChangeArrowheads="1"/>
            </p:cNvSpPr>
            <p:nvPr/>
          </p:nvSpPr>
          <p:spPr bwMode="auto">
            <a:xfrm>
              <a:off x="432" y="1814"/>
              <a:ext cx="46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b="1">
                  <a:latin typeface="Arial" charset="0"/>
                </a:rPr>
                <a:t>2.5G</a:t>
              </a:r>
            </a:p>
          </p:txBody>
        </p:sp>
        <p:sp>
          <p:nvSpPr>
            <p:cNvPr id="30754" name="Text Box 32"/>
            <p:cNvSpPr txBox="1">
              <a:spLocks noChangeArrowheads="1"/>
            </p:cNvSpPr>
            <p:nvPr/>
          </p:nvSpPr>
          <p:spPr bwMode="auto">
            <a:xfrm>
              <a:off x="3552" y="3805"/>
              <a:ext cx="54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b="1">
                  <a:latin typeface="Arial" charset="0"/>
                </a:rPr>
                <a:t>3GPP</a:t>
              </a:r>
            </a:p>
          </p:txBody>
        </p:sp>
        <p:sp>
          <p:nvSpPr>
            <p:cNvPr id="30755" name="Text Box 33"/>
            <p:cNvSpPr txBox="1">
              <a:spLocks noChangeArrowheads="1"/>
            </p:cNvSpPr>
            <p:nvPr/>
          </p:nvSpPr>
          <p:spPr bwMode="auto">
            <a:xfrm>
              <a:off x="2767" y="3814"/>
              <a:ext cx="63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000" b="1">
                  <a:latin typeface="Arial" charset="0"/>
                </a:rPr>
                <a:t>3GPP2</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Service Roadmap</a:t>
            </a:r>
            <a:endParaRPr lang="zh-CN" altLang="en-US" smtClean="0"/>
          </a:p>
        </p:txBody>
      </p:sp>
      <p:sp>
        <p:nvSpPr>
          <p:cNvPr id="4" name="AutoShape 2"/>
          <p:cNvSpPr>
            <a:spLocks noChangeArrowheads="1"/>
          </p:cNvSpPr>
          <p:nvPr/>
        </p:nvSpPr>
        <p:spPr bwMode="auto">
          <a:xfrm>
            <a:off x="923925" y="1268413"/>
            <a:ext cx="5867400" cy="504825"/>
          </a:xfrm>
          <a:prstGeom prst="rightArrow">
            <a:avLst>
              <a:gd name="adj1" fmla="val 50000"/>
              <a:gd name="adj2" fmla="val 290566"/>
            </a:avLst>
          </a:prstGeom>
          <a:solidFill>
            <a:schemeClr val="hlink"/>
          </a:solidFill>
          <a:ln>
            <a:noFill/>
          </a:ln>
          <a:extLst>
            <a:ext uri="{91240B29-F687-4F45-9708-019B960494DF}">
              <a14:hiddenLine xmlns:a14="http://schemas.microsoft.com/office/drawing/2010/main" w="57150">
                <a:solidFill>
                  <a:srgbClr val="000000"/>
                </a:solidFill>
                <a:miter lim="800000"/>
                <a:headEnd/>
                <a:tailEnd/>
              </a14:hiddenLine>
            </a:ext>
          </a:extLst>
        </p:spPr>
        <p:txBody>
          <a:bodyPr anchor="ct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nSpc>
                <a:spcPct val="90000"/>
              </a:lnSpc>
            </a:pPr>
            <a:r>
              <a:rPr lang="fi-FI" altLang="en-US" sz="1600" b="1">
                <a:solidFill>
                  <a:schemeClr val="bg1"/>
                </a:solidFill>
                <a:latin typeface="Arial Narrow" pitchFamily="34" charset="0"/>
              </a:rPr>
              <a:t>Improved performance, decreasing cost of delivery</a:t>
            </a:r>
            <a:endParaRPr lang="fi-FI" altLang="en-US" sz="1600" b="1" noProof="1">
              <a:solidFill>
                <a:schemeClr val="bg1"/>
              </a:solidFill>
              <a:latin typeface="Arial Narrow" pitchFamily="34" charset="0"/>
            </a:endParaRPr>
          </a:p>
        </p:txBody>
      </p:sp>
      <p:sp>
        <p:nvSpPr>
          <p:cNvPr id="5" name="Text Box 3"/>
          <p:cNvSpPr txBox="1">
            <a:spLocks noChangeArrowheads="1"/>
          </p:cNvSpPr>
          <p:nvPr/>
        </p:nvSpPr>
        <p:spPr bwMode="auto">
          <a:xfrm>
            <a:off x="0" y="4878388"/>
            <a:ext cx="10668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nSpc>
                <a:spcPct val="90000"/>
              </a:lnSpc>
            </a:pPr>
            <a:r>
              <a:rPr lang="en-US" altLang="zh-CN" sz="1200">
                <a:latin typeface="Arial" charset="0"/>
              </a:rPr>
              <a:t>Typical average bit rates </a:t>
            </a:r>
            <a:br>
              <a:rPr lang="en-US" altLang="zh-CN" sz="1200">
                <a:latin typeface="Arial" charset="0"/>
              </a:rPr>
            </a:br>
            <a:r>
              <a:rPr lang="en-US" altLang="zh-CN" sz="1200">
                <a:latin typeface="Arial" charset="0"/>
              </a:rPr>
              <a:t>(peak rates higher)</a:t>
            </a:r>
          </a:p>
        </p:txBody>
      </p:sp>
      <p:sp>
        <p:nvSpPr>
          <p:cNvPr id="31749" name="AutoShape 4"/>
          <p:cNvSpPr>
            <a:spLocks noChangeArrowheads="1"/>
          </p:cNvSpPr>
          <p:nvPr/>
        </p:nvSpPr>
        <p:spPr bwMode="auto">
          <a:xfrm>
            <a:off x="7454900" y="1924050"/>
            <a:ext cx="1514475" cy="4006850"/>
          </a:xfrm>
          <a:prstGeom prst="roundRect">
            <a:avLst>
              <a:gd name="adj" fmla="val 16667"/>
            </a:avLst>
          </a:prstGeom>
          <a:solidFill>
            <a:srgbClr val="AFBCDD"/>
          </a:solidFill>
          <a:ln w="12700">
            <a:solidFill>
              <a:srgbClr val="4659AA"/>
            </a:solidFill>
            <a:round/>
            <a:headEnd/>
            <a:tailEnd/>
          </a:ln>
          <a:effectLst>
            <a:outerShdw dist="35921" dir="2700000" algn="ctr" rotWithShape="0">
              <a:schemeClr val="bg2"/>
            </a:outerShdw>
          </a:effectLst>
        </p:spPr>
        <p:txBody>
          <a:bodyPr rot="10800000"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1750" name="AutoShape 5"/>
          <p:cNvSpPr>
            <a:spLocks noChangeArrowheads="1"/>
          </p:cNvSpPr>
          <p:nvPr/>
        </p:nvSpPr>
        <p:spPr bwMode="auto">
          <a:xfrm>
            <a:off x="5838825" y="1912938"/>
            <a:ext cx="1514475" cy="4010025"/>
          </a:xfrm>
          <a:prstGeom prst="roundRect">
            <a:avLst>
              <a:gd name="adj" fmla="val 16667"/>
            </a:avLst>
          </a:prstGeom>
          <a:solidFill>
            <a:srgbClr val="AFBCDD"/>
          </a:solidFill>
          <a:ln w="12700">
            <a:solidFill>
              <a:srgbClr val="4659AA"/>
            </a:solidFill>
            <a:round/>
            <a:headEnd/>
            <a:tailEnd/>
          </a:ln>
          <a:effectLst>
            <a:outerShdw dist="35921" dir="2700000" algn="ctr" rotWithShape="0">
              <a:schemeClr val="bg2"/>
            </a:outerShdw>
          </a:effectLst>
        </p:spPr>
        <p:txBody>
          <a:bodyPr rot="10800000"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1751" name="AutoShape 6"/>
          <p:cNvSpPr>
            <a:spLocks noChangeArrowheads="1"/>
          </p:cNvSpPr>
          <p:nvPr/>
        </p:nvSpPr>
        <p:spPr bwMode="auto">
          <a:xfrm>
            <a:off x="4203700" y="1912938"/>
            <a:ext cx="1514475" cy="4010025"/>
          </a:xfrm>
          <a:prstGeom prst="roundRect">
            <a:avLst>
              <a:gd name="adj" fmla="val 16667"/>
            </a:avLst>
          </a:prstGeom>
          <a:solidFill>
            <a:srgbClr val="AFBCDD"/>
          </a:solidFill>
          <a:ln w="12700">
            <a:solidFill>
              <a:srgbClr val="4659AA"/>
            </a:solidFill>
            <a:round/>
            <a:headEnd/>
            <a:tailEnd/>
          </a:ln>
          <a:effectLst>
            <a:outerShdw dist="35921" dir="2700000" algn="ctr" rotWithShape="0">
              <a:schemeClr val="bg2"/>
            </a:outerShdw>
          </a:effectLst>
        </p:spPr>
        <p:txBody>
          <a:bodyPr rot="10800000"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1752" name="AutoShape 7"/>
          <p:cNvSpPr>
            <a:spLocks noChangeArrowheads="1"/>
          </p:cNvSpPr>
          <p:nvPr/>
        </p:nvSpPr>
        <p:spPr bwMode="auto">
          <a:xfrm>
            <a:off x="2568575" y="1912938"/>
            <a:ext cx="1514475" cy="4010025"/>
          </a:xfrm>
          <a:prstGeom prst="roundRect">
            <a:avLst>
              <a:gd name="adj" fmla="val 16667"/>
            </a:avLst>
          </a:prstGeom>
          <a:solidFill>
            <a:srgbClr val="AFBCDD"/>
          </a:solidFill>
          <a:ln w="12700">
            <a:solidFill>
              <a:srgbClr val="4659AA"/>
            </a:solidFill>
            <a:round/>
            <a:headEnd/>
            <a:tailEnd/>
          </a:ln>
          <a:effectLst>
            <a:outerShdw dist="35921" dir="2700000" algn="ctr" rotWithShape="0">
              <a:schemeClr val="bg2"/>
            </a:outerShdw>
          </a:effectLst>
        </p:spPr>
        <p:txBody>
          <a:bodyPr rot="10800000"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1753" name="AutoShape 8"/>
          <p:cNvSpPr>
            <a:spLocks noChangeArrowheads="1"/>
          </p:cNvSpPr>
          <p:nvPr/>
        </p:nvSpPr>
        <p:spPr bwMode="auto">
          <a:xfrm>
            <a:off x="927100" y="1914525"/>
            <a:ext cx="1512888" cy="4008438"/>
          </a:xfrm>
          <a:prstGeom prst="roundRect">
            <a:avLst>
              <a:gd name="adj" fmla="val 16667"/>
            </a:avLst>
          </a:prstGeom>
          <a:solidFill>
            <a:srgbClr val="AFBCDD"/>
          </a:solidFill>
          <a:ln w="12700">
            <a:solidFill>
              <a:srgbClr val="4659AA"/>
            </a:solidFill>
            <a:round/>
            <a:headEnd/>
            <a:tailEnd/>
          </a:ln>
          <a:effectLst>
            <a:outerShdw dist="35921" dir="2700000" algn="ctr" rotWithShape="0">
              <a:schemeClr val="bg2"/>
            </a:outerShdw>
          </a:effectLst>
        </p:spPr>
        <p:txBody>
          <a:bodyPr rot="10800000"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1754" name="AutoShape 9"/>
          <p:cNvSpPr>
            <a:spLocks noChangeArrowheads="1"/>
          </p:cNvSpPr>
          <p:nvPr/>
        </p:nvSpPr>
        <p:spPr bwMode="auto">
          <a:xfrm>
            <a:off x="7453313" y="1906588"/>
            <a:ext cx="1536700" cy="1335087"/>
          </a:xfrm>
          <a:prstGeom prst="roundRect">
            <a:avLst>
              <a:gd name="adj" fmla="val 16667"/>
            </a:avLst>
          </a:prstGeom>
          <a:solidFill>
            <a:srgbClr val="4659AA"/>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1755" name="AutoShape 10"/>
          <p:cNvSpPr>
            <a:spLocks noChangeArrowheads="1"/>
          </p:cNvSpPr>
          <p:nvPr/>
        </p:nvSpPr>
        <p:spPr bwMode="auto">
          <a:xfrm>
            <a:off x="5826125" y="2309813"/>
            <a:ext cx="3165475" cy="1347787"/>
          </a:xfrm>
          <a:prstGeom prst="roundRect">
            <a:avLst>
              <a:gd name="adj" fmla="val 16667"/>
            </a:avLst>
          </a:prstGeom>
          <a:solidFill>
            <a:srgbClr val="4659AA"/>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1756" name="AutoShape 11"/>
          <p:cNvSpPr>
            <a:spLocks noChangeArrowheads="1"/>
          </p:cNvSpPr>
          <p:nvPr/>
        </p:nvSpPr>
        <p:spPr bwMode="auto">
          <a:xfrm>
            <a:off x="4162425" y="2870200"/>
            <a:ext cx="4821238" cy="1004888"/>
          </a:xfrm>
          <a:prstGeom prst="roundRect">
            <a:avLst>
              <a:gd name="adj" fmla="val 16667"/>
            </a:avLst>
          </a:prstGeom>
          <a:solidFill>
            <a:srgbClr val="4659AA"/>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1757" name="Rectangle 12"/>
          <p:cNvSpPr>
            <a:spLocks noChangeArrowheads="1"/>
          </p:cNvSpPr>
          <p:nvPr/>
        </p:nvSpPr>
        <p:spPr bwMode="auto">
          <a:xfrm>
            <a:off x="4306888" y="3059113"/>
            <a:ext cx="1436687"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nSpc>
                <a:spcPct val="90000"/>
              </a:lnSpc>
            </a:pPr>
            <a:r>
              <a:rPr lang="en-US" altLang="fi-FI" sz="1400" b="1">
                <a:solidFill>
                  <a:schemeClr val="bg1"/>
                </a:solidFill>
                <a:latin typeface="Arial" charset="0"/>
              </a:rPr>
              <a:t>WEB</a:t>
            </a:r>
            <a:r>
              <a:rPr lang="en-US" altLang="fi-FI" sz="1400" b="1">
                <a:latin typeface="Arial" charset="0"/>
              </a:rPr>
              <a:t> </a:t>
            </a:r>
            <a:r>
              <a:rPr lang="en-US" altLang="fi-FI" sz="1400" b="1">
                <a:solidFill>
                  <a:schemeClr val="bg1"/>
                </a:solidFill>
                <a:latin typeface="Arial" charset="0"/>
              </a:rPr>
              <a:t>browsing</a:t>
            </a:r>
            <a:endParaRPr lang="en-US" altLang="zh-CN" sz="1400" b="1">
              <a:solidFill>
                <a:schemeClr val="bg1"/>
              </a:solidFill>
              <a:latin typeface="Arial" charset="0"/>
            </a:endParaRPr>
          </a:p>
        </p:txBody>
      </p:sp>
      <p:sp>
        <p:nvSpPr>
          <p:cNvPr id="31758" name="Rectangle 13"/>
          <p:cNvSpPr>
            <a:spLocks noChangeArrowheads="1"/>
          </p:cNvSpPr>
          <p:nvPr/>
        </p:nvSpPr>
        <p:spPr bwMode="auto">
          <a:xfrm>
            <a:off x="4300538" y="3270250"/>
            <a:ext cx="2084387"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nSpc>
                <a:spcPct val="90000"/>
              </a:lnSpc>
            </a:pPr>
            <a:r>
              <a:rPr lang="en-US" altLang="fi-FI" sz="1400" b="1">
                <a:solidFill>
                  <a:schemeClr val="bg1"/>
                </a:solidFill>
                <a:latin typeface="Arial" charset="0"/>
              </a:rPr>
              <a:t>Corporate data access</a:t>
            </a:r>
            <a:endParaRPr lang="en-US" altLang="zh-CN" sz="1400" b="1">
              <a:solidFill>
                <a:schemeClr val="bg1"/>
              </a:solidFill>
              <a:latin typeface="Arial" charset="0"/>
            </a:endParaRPr>
          </a:p>
        </p:txBody>
      </p:sp>
      <p:sp>
        <p:nvSpPr>
          <p:cNvPr id="31759" name="Rectangle 14"/>
          <p:cNvSpPr>
            <a:spLocks noChangeArrowheads="1"/>
          </p:cNvSpPr>
          <p:nvPr/>
        </p:nvSpPr>
        <p:spPr bwMode="auto">
          <a:xfrm>
            <a:off x="4306888" y="3479800"/>
            <a:ext cx="2084387"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nSpc>
                <a:spcPct val="90000"/>
              </a:lnSpc>
            </a:pPr>
            <a:r>
              <a:rPr lang="en-US" altLang="fi-FI" sz="1400" b="1">
                <a:solidFill>
                  <a:schemeClr val="bg1"/>
                </a:solidFill>
                <a:latin typeface="Arial" charset="0"/>
              </a:rPr>
              <a:t>Streaming audio/video</a:t>
            </a:r>
            <a:endParaRPr lang="en-US" altLang="zh-CN" sz="1400" b="1">
              <a:solidFill>
                <a:schemeClr val="bg1"/>
              </a:solidFill>
              <a:latin typeface="Arial" charset="0"/>
            </a:endParaRPr>
          </a:p>
        </p:txBody>
      </p:sp>
      <p:sp>
        <p:nvSpPr>
          <p:cNvPr id="31760" name="AutoShape 15"/>
          <p:cNvSpPr>
            <a:spLocks noChangeArrowheads="1"/>
          </p:cNvSpPr>
          <p:nvPr/>
        </p:nvSpPr>
        <p:spPr bwMode="auto">
          <a:xfrm>
            <a:off x="958850" y="3719513"/>
            <a:ext cx="8032750" cy="1181100"/>
          </a:xfrm>
          <a:prstGeom prst="roundRect">
            <a:avLst>
              <a:gd name="adj" fmla="val 16667"/>
            </a:avLst>
          </a:prstGeom>
          <a:solidFill>
            <a:srgbClr val="4659AA"/>
          </a:soli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1761" name="Rectangle 16"/>
          <p:cNvSpPr>
            <a:spLocks noChangeArrowheads="1"/>
          </p:cNvSpPr>
          <p:nvPr/>
        </p:nvSpPr>
        <p:spPr bwMode="auto">
          <a:xfrm>
            <a:off x="1128713" y="4552950"/>
            <a:ext cx="1270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nSpc>
                <a:spcPct val="90000"/>
              </a:lnSpc>
            </a:pPr>
            <a:r>
              <a:rPr lang="en-US" altLang="fi-FI" sz="1400" b="1">
                <a:solidFill>
                  <a:schemeClr val="bg1"/>
                </a:solidFill>
                <a:latin typeface="Arial" charset="0"/>
              </a:rPr>
              <a:t>Voice &amp; SMS</a:t>
            </a:r>
            <a:endParaRPr lang="en-US" altLang="zh-CN" sz="1400" b="1">
              <a:solidFill>
                <a:schemeClr val="bg1"/>
              </a:solidFill>
              <a:latin typeface="Arial" charset="0"/>
            </a:endParaRPr>
          </a:p>
        </p:txBody>
      </p:sp>
      <p:sp>
        <p:nvSpPr>
          <p:cNvPr id="31762" name="Rectangle 17"/>
          <p:cNvSpPr>
            <a:spLocks noChangeArrowheads="1"/>
          </p:cNvSpPr>
          <p:nvPr/>
        </p:nvSpPr>
        <p:spPr bwMode="auto">
          <a:xfrm>
            <a:off x="2212975" y="3754438"/>
            <a:ext cx="18415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nSpc>
                <a:spcPct val="90000"/>
              </a:lnSpc>
            </a:pPr>
            <a:endParaRPr lang="en-IE" altLang="en-US" sz="1400" b="1" noProof="1">
              <a:latin typeface="Arial" charset="0"/>
            </a:endParaRPr>
          </a:p>
        </p:txBody>
      </p:sp>
      <p:sp>
        <p:nvSpPr>
          <p:cNvPr id="31763" name="Rectangle 18"/>
          <p:cNvSpPr>
            <a:spLocks noChangeArrowheads="1"/>
          </p:cNvSpPr>
          <p:nvPr/>
        </p:nvSpPr>
        <p:spPr bwMode="auto">
          <a:xfrm>
            <a:off x="2582863" y="4467225"/>
            <a:ext cx="170021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nSpc>
                <a:spcPct val="90000"/>
              </a:lnSpc>
            </a:pPr>
            <a:r>
              <a:rPr lang="en-US" altLang="fi-FI" sz="1400" b="1">
                <a:solidFill>
                  <a:schemeClr val="bg1"/>
                </a:solidFill>
                <a:latin typeface="Arial" charset="0"/>
              </a:rPr>
              <a:t>Presence/location</a:t>
            </a:r>
            <a:endParaRPr lang="en-US" altLang="zh-CN" sz="1400" b="1">
              <a:solidFill>
                <a:schemeClr val="bg1"/>
              </a:solidFill>
              <a:latin typeface="Arial" charset="0"/>
            </a:endParaRPr>
          </a:p>
        </p:txBody>
      </p:sp>
      <p:sp>
        <p:nvSpPr>
          <p:cNvPr id="31764" name="Rectangle 19"/>
          <p:cNvSpPr>
            <a:spLocks noChangeArrowheads="1"/>
          </p:cNvSpPr>
          <p:nvPr/>
        </p:nvSpPr>
        <p:spPr bwMode="auto">
          <a:xfrm>
            <a:off x="2606675" y="3889375"/>
            <a:ext cx="161131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nSpc>
                <a:spcPct val="90000"/>
              </a:lnSpc>
            </a:pPr>
            <a:r>
              <a:rPr lang="en-US" altLang="fi-FI" sz="1400" b="1">
                <a:solidFill>
                  <a:schemeClr val="bg1"/>
                </a:solidFill>
                <a:latin typeface="Arial" charset="0"/>
              </a:rPr>
              <a:t>xHTML browsing</a:t>
            </a:r>
            <a:endParaRPr lang="en-US" altLang="zh-CN" sz="1400" b="1">
              <a:solidFill>
                <a:schemeClr val="bg1"/>
              </a:solidFill>
              <a:latin typeface="Arial" charset="0"/>
            </a:endParaRPr>
          </a:p>
        </p:txBody>
      </p:sp>
      <p:sp>
        <p:nvSpPr>
          <p:cNvPr id="31765" name="Rectangle 20"/>
          <p:cNvSpPr>
            <a:spLocks noChangeArrowheads="1"/>
          </p:cNvSpPr>
          <p:nvPr/>
        </p:nvSpPr>
        <p:spPr bwMode="auto">
          <a:xfrm>
            <a:off x="2590800" y="4064000"/>
            <a:ext cx="22875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nSpc>
                <a:spcPct val="90000"/>
              </a:lnSpc>
            </a:pPr>
            <a:r>
              <a:rPr lang="en-US" altLang="fi-FI" sz="1400" b="1">
                <a:solidFill>
                  <a:schemeClr val="bg1"/>
                </a:solidFill>
                <a:latin typeface="Arial" charset="0"/>
              </a:rPr>
              <a:t>Application downloading</a:t>
            </a:r>
            <a:endParaRPr lang="en-US" altLang="zh-CN" sz="1400" b="1">
              <a:solidFill>
                <a:schemeClr val="bg1"/>
              </a:solidFill>
              <a:latin typeface="Arial" charset="0"/>
            </a:endParaRPr>
          </a:p>
        </p:txBody>
      </p:sp>
      <p:sp>
        <p:nvSpPr>
          <p:cNvPr id="31766" name="Rectangle 21"/>
          <p:cNvSpPr>
            <a:spLocks noChangeArrowheads="1"/>
          </p:cNvSpPr>
          <p:nvPr/>
        </p:nvSpPr>
        <p:spPr bwMode="auto">
          <a:xfrm>
            <a:off x="2592388" y="4273550"/>
            <a:ext cx="7175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nSpc>
                <a:spcPct val="90000"/>
              </a:lnSpc>
            </a:pPr>
            <a:r>
              <a:rPr lang="en-US" altLang="fi-FI" sz="1400" b="1">
                <a:solidFill>
                  <a:schemeClr val="bg1"/>
                </a:solidFill>
                <a:latin typeface="Arial" charset="0"/>
              </a:rPr>
              <a:t>E-mail</a:t>
            </a:r>
            <a:endParaRPr lang="en-US" altLang="zh-CN" sz="1400" b="1">
              <a:solidFill>
                <a:schemeClr val="bg1"/>
              </a:solidFill>
              <a:latin typeface="Arial" charset="0"/>
            </a:endParaRPr>
          </a:p>
        </p:txBody>
      </p:sp>
      <p:sp>
        <p:nvSpPr>
          <p:cNvPr id="31767" name="Rectangle 22"/>
          <p:cNvSpPr>
            <a:spLocks noChangeArrowheads="1"/>
          </p:cNvSpPr>
          <p:nvPr/>
        </p:nvSpPr>
        <p:spPr bwMode="auto">
          <a:xfrm>
            <a:off x="2605088" y="3692525"/>
            <a:ext cx="1906587"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nSpc>
                <a:spcPct val="90000"/>
              </a:lnSpc>
            </a:pPr>
            <a:r>
              <a:rPr lang="en-US" altLang="fi-FI" sz="1400" b="1">
                <a:solidFill>
                  <a:schemeClr val="bg1"/>
                </a:solidFill>
                <a:latin typeface="Arial" charset="0"/>
              </a:rPr>
              <a:t>MMS picture / video</a:t>
            </a:r>
            <a:endParaRPr lang="en-US" altLang="zh-CN" sz="1400" b="1">
              <a:solidFill>
                <a:schemeClr val="bg1"/>
              </a:solidFill>
              <a:latin typeface="Arial" charset="0"/>
            </a:endParaRPr>
          </a:p>
        </p:txBody>
      </p:sp>
      <p:sp>
        <p:nvSpPr>
          <p:cNvPr id="31768" name="Rectangle 23"/>
          <p:cNvSpPr>
            <a:spLocks noChangeArrowheads="1"/>
          </p:cNvSpPr>
          <p:nvPr/>
        </p:nvSpPr>
        <p:spPr bwMode="auto">
          <a:xfrm>
            <a:off x="3924300" y="2844800"/>
            <a:ext cx="18494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90000"/>
              </a:lnSpc>
            </a:pPr>
            <a:r>
              <a:rPr lang="en-US" altLang="fi-FI" sz="1400" b="1">
                <a:solidFill>
                  <a:schemeClr val="bg1"/>
                </a:solidFill>
                <a:latin typeface="Arial" charset="0"/>
              </a:rPr>
              <a:t>Multitasking</a:t>
            </a:r>
            <a:endParaRPr lang="en-US" altLang="zh-CN" sz="1400" b="1">
              <a:solidFill>
                <a:schemeClr val="bg1"/>
              </a:solidFill>
              <a:latin typeface="Arial" charset="0"/>
            </a:endParaRPr>
          </a:p>
        </p:txBody>
      </p:sp>
      <p:sp>
        <p:nvSpPr>
          <p:cNvPr id="26" name="AutoShape 24"/>
          <p:cNvSpPr>
            <a:spLocks noChangeArrowheads="1"/>
          </p:cNvSpPr>
          <p:nvPr/>
        </p:nvSpPr>
        <p:spPr bwMode="auto">
          <a:xfrm>
            <a:off x="2862263" y="1974850"/>
            <a:ext cx="2928937" cy="658813"/>
          </a:xfrm>
          <a:prstGeom prst="wedgeRoundRectCallout">
            <a:avLst>
              <a:gd name="adj1" fmla="val 48426"/>
              <a:gd name="adj2" fmla="val 50241"/>
              <a:gd name="adj3" fmla="val 16667"/>
            </a:avLst>
          </a:prstGeom>
          <a:solidFill>
            <a:srgbClr val="DDDDDD"/>
          </a:solidFill>
          <a:ln w="12700">
            <a:solidFill>
              <a:srgbClr val="919191"/>
            </a:solidFill>
            <a:miter lim="800000"/>
            <a:headEnd/>
            <a:tailEnd/>
          </a:ln>
          <a:effectLst>
            <a:outerShdw dist="53882" dir="2700000" algn="ctr" rotWithShape="0">
              <a:schemeClr val="bg2"/>
            </a:outerShdw>
          </a:effectLst>
        </p:spPr>
        <p:txBody>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90000"/>
              </a:lnSpc>
            </a:pPr>
            <a:r>
              <a:rPr lang="en-US" altLang="fi-FI" sz="1400">
                <a:latin typeface="Arial" charset="0"/>
              </a:rPr>
              <a:t>3G-specific services take advantage of higher bandwidth and/or real-time QoS</a:t>
            </a:r>
          </a:p>
        </p:txBody>
      </p:sp>
      <p:sp>
        <p:nvSpPr>
          <p:cNvPr id="27" name="AutoShape 25"/>
          <p:cNvSpPr>
            <a:spLocks noChangeArrowheads="1"/>
          </p:cNvSpPr>
          <p:nvPr/>
        </p:nvSpPr>
        <p:spPr bwMode="auto">
          <a:xfrm>
            <a:off x="981075" y="2701925"/>
            <a:ext cx="2166938" cy="665163"/>
          </a:xfrm>
          <a:prstGeom prst="wedgeRoundRectCallout">
            <a:avLst>
              <a:gd name="adj1" fmla="val 63505"/>
              <a:gd name="adj2" fmla="val 68375"/>
              <a:gd name="adj3" fmla="val 16667"/>
            </a:avLst>
          </a:prstGeom>
          <a:solidFill>
            <a:srgbClr val="DDDDDD"/>
          </a:solidFill>
          <a:ln w="12700">
            <a:solidFill>
              <a:srgbClr val="919191"/>
            </a:solidFill>
            <a:miter lim="800000"/>
            <a:headEnd/>
            <a:tailEnd/>
          </a:ln>
          <a:effectLst>
            <a:outerShdw dist="53882" dir="2700000" algn="ctr" rotWithShape="0">
              <a:schemeClr val="bg2"/>
            </a:outerShdw>
          </a:effectLst>
        </p:spPr>
        <p:txBody>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90000"/>
              </a:lnSpc>
            </a:pPr>
            <a:r>
              <a:rPr lang="en-US" altLang="fi-FI" sz="1400">
                <a:latin typeface="Arial" charset="0"/>
              </a:rPr>
              <a:t>A number of mobile services are bearer independent in nature</a:t>
            </a:r>
          </a:p>
        </p:txBody>
      </p:sp>
      <p:grpSp>
        <p:nvGrpSpPr>
          <p:cNvPr id="31771" name="Group 26"/>
          <p:cNvGrpSpPr>
            <a:grpSpLocks/>
          </p:cNvGrpSpPr>
          <p:nvPr/>
        </p:nvGrpSpPr>
        <p:grpSpPr bwMode="auto">
          <a:xfrm>
            <a:off x="1192213" y="4659313"/>
            <a:ext cx="7759700" cy="1203325"/>
            <a:chOff x="799" y="2742"/>
            <a:chExt cx="4888" cy="758"/>
          </a:xfrm>
        </p:grpSpPr>
        <p:sp>
          <p:nvSpPr>
            <p:cNvPr id="31784" name="Text Box 27"/>
            <p:cNvSpPr txBox="1">
              <a:spLocks noChangeArrowheads="1"/>
            </p:cNvSpPr>
            <p:nvPr/>
          </p:nvSpPr>
          <p:spPr bwMode="auto">
            <a:xfrm rot="10800000">
              <a:off x="4768" y="2891"/>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90000"/>
                </a:lnSpc>
              </a:pPr>
              <a:r>
                <a:rPr lang="en-US" altLang="fi-FI">
                  <a:solidFill>
                    <a:schemeClr val="bg2"/>
                  </a:solidFill>
                  <a:latin typeface="Arial" charset="0"/>
                </a:rPr>
                <a:t>HSDPA</a:t>
              </a:r>
            </a:p>
            <a:p>
              <a:pPr algn="ctr">
                <a:lnSpc>
                  <a:spcPct val="90000"/>
                </a:lnSpc>
              </a:pPr>
              <a:r>
                <a:rPr lang="en-US" altLang="fi-FI">
                  <a:solidFill>
                    <a:schemeClr val="bg2"/>
                  </a:solidFill>
                  <a:latin typeface="Arial" charset="0"/>
                </a:rPr>
                <a:t>1</a:t>
              </a:r>
              <a:r>
                <a:rPr lang="fi-FI" altLang="fi-FI">
                  <a:solidFill>
                    <a:schemeClr val="bg2"/>
                  </a:solidFill>
                  <a:latin typeface="Arial" charset="0"/>
                </a:rPr>
                <a:t>-10</a:t>
              </a:r>
              <a:endParaRPr lang="en-US" altLang="fi-FI">
                <a:solidFill>
                  <a:schemeClr val="bg2"/>
                </a:solidFill>
                <a:latin typeface="Arial" charset="0"/>
              </a:endParaRPr>
            </a:p>
            <a:p>
              <a:pPr algn="ctr">
                <a:lnSpc>
                  <a:spcPct val="90000"/>
                </a:lnSpc>
              </a:pPr>
              <a:r>
                <a:rPr lang="en-US" altLang="fi-FI">
                  <a:solidFill>
                    <a:schemeClr val="bg2"/>
                  </a:solidFill>
                  <a:latin typeface="Arial" charset="0"/>
                </a:rPr>
                <a:t>Mbps</a:t>
              </a:r>
            </a:p>
          </p:txBody>
        </p:sp>
        <p:sp>
          <p:nvSpPr>
            <p:cNvPr id="31785" name="Text Box 28"/>
            <p:cNvSpPr txBox="1">
              <a:spLocks noChangeArrowheads="1"/>
            </p:cNvSpPr>
            <p:nvPr/>
          </p:nvSpPr>
          <p:spPr bwMode="auto">
            <a:xfrm rot="10800000">
              <a:off x="3750" y="2885"/>
              <a:ext cx="920"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90000"/>
                </a:lnSpc>
              </a:pPr>
              <a:r>
                <a:rPr lang="en-US" altLang="fi-FI">
                  <a:solidFill>
                    <a:schemeClr val="bg2"/>
                  </a:solidFill>
                  <a:latin typeface="Arial" charset="0"/>
                </a:rPr>
                <a:t>WCDMA</a:t>
              </a:r>
            </a:p>
            <a:p>
              <a:pPr algn="ctr">
                <a:lnSpc>
                  <a:spcPct val="90000"/>
                </a:lnSpc>
              </a:pPr>
              <a:r>
                <a:rPr lang="fi-FI" altLang="fi-FI">
                  <a:solidFill>
                    <a:schemeClr val="bg2"/>
                  </a:solidFill>
                  <a:latin typeface="Arial" charset="0"/>
                </a:rPr>
                <a:t>2</a:t>
              </a:r>
            </a:p>
            <a:p>
              <a:pPr algn="ctr">
                <a:lnSpc>
                  <a:spcPct val="90000"/>
                </a:lnSpc>
              </a:pPr>
              <a:r>
                <a:rPr lang="fi-FI" altLang="fi-FI">
                  <a:solidFill>
                    <a:schemeClr val="bg2"/>
                  </a:solidFill>
                  <a:latin typeface="Arial" charset="0"/>
                </a:rPr>
                <a:t>Mbps</a:t>
              </a:r>
              <a:endParaRPr lang="en-US" altLang="fi-FI">
                <a:solidFill>
                  <a:schemeClr val="bg2"/>
                </a:solidFill>
                <a:latin typeface="Arial" charset="0"/>
              </a:endParaRPr>
            </a:p>
          </p:txBody>
        </p:sp>
        <p:sp>
          <p:nvSpPr>
            <p:cNvPr id="31786" name="Text Box 29"/>
            <p:cNvSpPr txBox="1">
              <a:spLocks noChangeArrowheads="1"/>
            </p:cNvSpPr>
            <p:nvPr/>
          </p:nvSpPr>
          <p:spPr bwMode="auto">
            <a:xfrm rot="10800000">
              <a:off x="2773" y="2885"/>
              <a:ext cx="797"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90000"/>
                </a:lnSpc>
              </a:pPr>
              <a:r>
                <a:rPr lang="en-US" altLang="fi-FI">
                  <a:solidFill>
                    <a:schemeClr val="bg2"/>
                  </a:solidFill>
                  <a:latin typeface="Arial" charset="0"/>
                </a:rPr>
                <a:t>EGPRS</a:t>
              </a:r>
            </a:p>
            <a:p>
              <a:pPr algn="ctr">
                <a:lnSpc>
                  <a:spcPct val="90000"/>
                </a:lnSpc>
              </a:pPr>
              <a:r>
                <a:rPr lang="en-US" altLang="fi-FI">
                  <a:solidFill>
                    <a:schemeClr val="bg2"/>
                  </a:solidFill>
                  <a:latin typeface="Arial" charset="0"/>
                </a:rPr>
                <a:t>473</a:t>
              </a:r>
            </a:p>
            <a:p>
              <a:pPr algn="ctr">
                <a:lnSpc>
                  <a:spcPct val="90000"/>
                </a:lnSpc>
              </a:pPr>
              <a:r>
                <a:rPr lang="en-US" altLang="fi-FI">
                  <a:solidFill>
                    <a:schemeClr val="bg2"/>
                  </a:solidFill>
                  <a:latin typeface="Arial" charset="0"/>
                </a:rPr>
                <a:t>kbps</a:t>
              </a:r>
            </a:p>
          </p:txBody>
        </p:sp>
        <p:sp>
          <p:nvSpPr>
            <p:cNvPr id="31787" name="Text Box 30"/>
            <p:cNvSpPr txBox="1">
              <a:spLocks noChangeArrowheads="1"/>
            </p:cNvSpPr>
            <p:nvPr/>
          </p:nvSpPr>
          <p:spPr bwMode="auto">
            <a:xfrm rot="10800000">
              <a:off x="1809" y="2885"/>
              <a:ext cx="66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90000"/>
                </a:lnSpc>
              </a:pPr>
              <a:r>
                <a:rPr lang="en-US" altLang="fi-FI">
                  <a:solidFill>
                    <a:schemeClr val="bg2"/>
                  </a:solidFill>
                  <a:latin typeface="Arial" charset="0"/>
                </a:rPr>
                <a:t>GPRS</a:t>
              </a:r>
            </a:p>
            <a:p>
              <a:pPr algn="ctr">
                <a:lnSpc>
                  <a:spcPct val="90000"/>
                </a:lnSpc>
              </a:pPr>
              <a:r>
                <a:rPr lang="en-US" altLang="fi-FI">
                  <a:solidFill>
                    <a:schemeClr val="bg2"/>
                  </a:solidFill>
                  <a:latin typeface="Arial" charset="0"/>
                </a:rPr>
                <a:t>171</a:t>
              </a:r>
            </a:p>
            <a:p>
              <a:pPr algn="ctr">
                <a:lnSpc>
                  <a:spcPct val="90000"/>
                </a:lnSpc>
              </a:pPr>
              <a:r>
                <a:rPr lang="en-US" altLang="fi-FI">
                  <a:solidFill>
                    <a:schemeClr val="bg2"/>
                  </a:solidFill>
                  <a:latin typeface="Arial" charset="0"/>
                </a:rPr>
                <a:t>kbps</a:t>
              </a:r>
            </a:p>
          </p:txBody>
        </p:sp>
        <p:sp>
          <p:nvSpPr>
            <p:cNvPr id="31788" name="Text Box 31"/>
            <p:cNvSpPr txBox="1">
              <a:spLocks noChangeArrowheads="1"/>
            </p:cNvSpPr>
            <p:nvPr/>
          </p:nvSpPr>
          <p:spPr bwMode="auto">
            <a:xfrm rot="10800000">
              <a:off x="799" y="2872"/>
              <a:ext cx="619"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90000"/>
                </a:lnSpc>
              </a:pPr>
              <a:r>
                <a:rPr lang="en-US" altLang="fi-FI">
                  <a:solidFill>
                    <a:schemeClr val="bg2"/>
                  </a:solidFill>
                  <a:latin typeface="Arial" charset="0"/>
                </a:rPr>
                <a:t>GSM</a:t>
              </a:r>
            </a:p>
            <a:p>
              <a:pPr algn="ctr">
                <a:lnSpc>
                  <a:spcPct val="90000"/>
                </a:lnSpc>
              </a:pPr>
              <a:r>
                <a:rPr lang="en-US" altLang="fi-FI">
                  <a:solidFill>
                    <a:schemeClr val="bg2"/>
                  </a:solidFill>
                  <a:latin typeface="Arial" charset="0"/>
                </a:rPr>
                <a:t>9.6</a:t>
              </a:r>
            </a:p>
            <a:p>
              <a:pPr algn="ctr">
                <a:lnSpc>
                  <a:spcPct val="90000"/>
                </a:lnSpc>
              </a:pPr>
              <a:r>
                <a:rPr lang="en-US" altLang="fi-FI">
                  <a:solidFill>
                    <a:schemeClr val="bg2"/>
                  </a:solidFill>
                  <a:latin typeface="Arial" charset="0"/>
                </a:rPr>
                <a:t>kbps</a:t>
              </a:r>
            </a:p>
          </p:txBody>
        </p:sp>
        <p:sp>
          <p:nvSpPr>
            <p:cNvPr id="31789" name="Rectangle 32"/>
            <p:cNvSpPr>
              <a:spLocks noChangeArrowheads="1"/>
            </p:cNvSpPr>
            <p:nvPr/>
          </p:nvSpPr>
          <p:spPr bwMode="auto">
            <a:xfrm>
              <a:off x="1675" y="2742"/>
              <a:ext cx="7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nSpc>
                  <a:spcPct val="90000"/>
                </a:lnSpc>
              </a:pPr>
              <a:r>
                <a:rPr lang="en-US" altLang="fi-FI" sz="1400" b="1">
                  <a:solidFill>
                    <a:schemeClr val="bg1"/>
                  </a:solidFill>
                  <a:latin typeface="Arial" charset="0"/>
                </a:rPr>
                <a:t>Pu</a:t>
              </a:r>
              <a:r>
                <a:rPr lang="fi-FI" altLang="fi-FI" sz="1400" b="1">
                  <a:solidFill>
                    <a:schemeClr val="bg1"/>
                  </a:solidFill>
                  <a:latin typeface="Arial" charset="0"/>
                </a:rPr>
                <a:t>s</a:t>
              </a:r>
              <a:r>
                <a:rPr lang="en-US" altLang="fi-FI" sz="1400" b="1">
                  <a:solidFill>
                    <a:schemeClr val="bg1"/>
                  </a:solidFill>
                  <a:latin typeface="Arial" charset="0"/>
                </a:rPr>
                <a:t>h</a:t>
              </a:r>
              <a:r>
                <a:rPr lang="fi-FI" altLang="fi-FI" sz="1400" b="1">
                  <a:solidFill>
                    <a:schemeClr val="bg1"/>
                  </a:solidFill>
                  <a:latin typeface="Arial" charset="0"/>
                </a:rPr>
                <a:t>-</a:t>
              </a:r>
              <a:r>
                <a:rPr lang="en-US" altLang="fi-FI" sz="1400" b="1">
                  <a:solidFill>
                    <a:schemeClr val="bg1"/>
                  </a:solidFill>
                  <a:latin typeface="Arial" charset="0"/>
                </a:rPr>
                <a:t>t</a:t>
              </a:r>
              <a:r>
                <a:rPr lang="fi-FI" altLang="fi-FI" sz="1400" b="1">
                  <a:solidFill>
                    <a:schemeClr val="bg1"/>
                  </a:solidFill>
                  <a:latin typeface="Arial" charset="0"/>
                </a:rPr>
                <a:t>o-</a:t>
              </a:r>
              <a:r>
                <a:rPr lang="en-US" altLang="fi-FI" sz="1400" b="1">
                  <a:solidFill>
                    <a:schemeClr val="bg1"/>
                  </a:solidFill>
                  <a:latin typeface="Arial" charset="0"/>
                </a:rPr>
                <a:t>talk</a:t>
              </a:r>
              <a:endParaRPr lang="en-US" altLang="zh-CN" sz="1400" b="1">
                <a:solidFill>
                  <a:schemeClr val="bg1"/>
                </a:solidFill>
                <a:latin typeface="Arial" charset="0"/>
              </a:endParaRPr>
            </a:p>
          </p:txBody>
        </p:sp>
      </p:grpSp>
      <p:sp>
        <p:nvSpPr>
          <p:cNvPr id="31772" name="Rectangle 33"/>
          <p:cNvSpPr>
            <a:spLocks noChangeArrowheads="1"/>
          </p:cNvSpPr>
          <p:nvPr/>
        </p:nvSpPr>
        <p:spPr bwMode="auto">
          <a:xfrm>
            <a:off x="7472363" y="1909763"/>
            <a:ext cx="15144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90000"/>
              </a:lnSpc>
            </a:pPr>
            <a:r>
              <a:rPr lang="en-US" altLang="zh-CN" sz="1400" b="1">
                <a:solidFill>
                  <a:schemeClr val="bg1"/>
                </a:solidFill>
                <a:latin typeface="Arial" charset="0"/>
              </a:rPr>
              <a:t>Broadband</a:t>
            </a:r>
          </a:p>
          <a:p>
            <a:pPr algn="ctr">
              <a:lnSpc>
                <a:spcPct val="90000"/>
              </a:lnSpc>
            </a:pPr>
            <a:r>
              <a:rPr lang="en-US" altLang="zh-CN" sz="1400" b="1">
                <a:solidFill>
                  <a:schemeClr val="bg1"/>
                </a:solidFill>
                <a:latin typeface="Arial" charset="0"/>
              </a:rPr>
              <a:t>in wide area</a:t>
            </a:r>
          </a:p>
        </p:txBody>
      </p:sp>
      <p:sp>
        <p:nvSpPr>
          <p:cNvPr id="31773" name="Rectangle 34"/>
          <p:cNvSpPr>
            <a:spLocks noChangeArrowheads="1"/>
          </p:cNvSpPr>
          <p:nvPr/>
        </p:nvSpPr>
        <p:spPr bwMode="auto">
          <a:xfrm>
            <a:off x="6045200" y="2309813"/>
            <a:ext cx="20955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nSpc>
                <a:spcPct val="90000"/>
              </a:lnSpc>
            </a:pPr>
            <a:r>
              <a:rPr lang="en-US" altLang="zh-CN" sz="1400" b="1">
                <a:solidFill>
                  <a:schemeClr val="bg1"/>
                </a:solidFill>
                <a:latin typeface="Arial" charset="0"/>
              </a:rPr>
              <a:t>Video sharing </a:t>
            </a:r>
          </a:p>
          <a:p>
            <a:pPr>
              <a:lnSpc>
                <a:spcPct val="90000"/>
              </a:lnSpc>
            </a:pPr>
            <a:r>
              <a:rPr lang="en-US" altLang="fi-FI" sz="1400" b="1">
                <a:solidFill>
                  <a:schemeClr val="bg1"/>
                </a:solidFill>
                <a:latin typeface="Arial" charset="0"/>
              </a:rPr>
              <a:t>Video telephony</a:t>
            </a:r>
            <a:endParaRPr lang="en-US" altLang="zh-CN" sz="1400" b="1">
              <a:solidFill>
                <a:schemeClr val="bg1"/>
              </a:solidFill>
              <a:latin typeface="Arial" charset="0"/>
            </a:endParaRPr>
          </a:p>
          <a:p>
            <a:pPr>
              <a:lnSpc>
                <a:spcPct val="90000"/>
              </a:lnSpc>
            </a:pPr>
            <a:r>
              <a:rPr lang="en-US" altLang="zh-CN" sz="1400" b="1">
                <a:solidFill>
                  <a:schemeClr val="bg1"/>
                </a:solidFill>
                <a:latin typeface="Arial" charset="0"/>
              </a:rPr>
              <a:t>Real-time IP</a:t>
            </a:r>
          </a:p>
          <a:p>
            <a:pPr>
              <a:lnSpc>
                <a:spcPct val="90000"/>
              </a:lnSpc>
            </a:pPr>
            <a:r>
              <a:rPr lang="en-US" altLang="zh-CN" sz="1400" b="1">
                <a:solidFill>
                  <a:schemeClr val="bg1"/>
                </a:solidFill>
                <a:latin typeface="Arial" charset="0"/>
              </a:rPr>
              <a:t>multimedia and games</a:t>
            </a:r>
          </a:p>
          <a:p>
            <a:pPr>
              <a:lnSpc>
                <a:spcPct val="90000"/>
              </a:lnSpc>
            </a:pPr>
            <a:r>
              <a:rPr lang="en-US" altLang="fi-FI" sz="1400" b="1">
                <a:solidFill>
                  <a:schemeClr val="bg1"/>
                </a:solidFill>
                <a:latin typeface="Arial" charset="0"/>
              </a:rPr>
              <a:t>Multicasting</a:t>
            </a:r>
            <a:endParaRPr lang="en-US" altLang="zh-CN" sz="1400" b="1">
              <a:solidFill>
                <a:schemeClr val="bg1"/>
              </a:solidFill>
              <a:latin typeface="Arial" charset="0"/>
            </a:endParaRPr>
          </a:p>
        </p:txBody>
      </p:sp>
      <p:grpSp>
        <p:nvGrpSpPr>
          <p:cNvPr id="31774" name="Group 36"/>
          <p:cNvGrpSpPr>
            <a:grpSpLocks/>
          </p:cNvGrpSpPr>
          <p:nvPr/>
        </p:nvGrpSpPr>
        <p:grpSpPr bwMode="auto">
          <a:xfrm>
            <a:off x="3762375" y="5661025"/>
            <a:ext cx="3657600" cy="893763"/>
            <a:chOff x="2418" y="3373"/>
            <a:chExt cx="2304" cy="563"/>
          </a:xfrm>
        </p:grpSpPr>
        <p:grpSp>
          <p:nvGrpSpPr>
            <p:cNvPr id="31775" name="Group 37"/>
            <p:cNvGrpSpPr>
              <a:grpSpLocks/>
            </p:cNvGrpSpPr>
            <p:nvPr/>
          </p:nvGrpSpPr>
          <p:grpSpPr bwMode="auto">
            <a:xfrm>
              <a:off x="3696" y="3374"/>
              <a:ext cx="507" cy="562"/>
              <a:chOff x="3696" y="3374"/>
              <a:chExt cx="507" cy="562"/>
            </a:xfrm>
          </p:grpSpPr>
          <p:sp>
            <p:nvSpPr>
              <p:cNvPr id="45" name="Oval 38"/>
              <p:cNvSpPr>
                <a:spLocks noChangeArrowheads="1"/>
              </p:cNvSpPr>
              <p:nvPr/>
            </p:nvSpPr>
            <p:spPr bwMode="auto">
              <a:xfrm>
                <a:off x="3696" y="3405"/>
                <a:ext cx="507" cy="493"/>
              </a:xfrm>
              <a:prstGeom prst="ellipse">
                <a:avLst/>
              </a:prstGeom>
              <a:gradFill rotWithShape="1">
                <a:gsLst>
                  <a:gs pos="0">
                    <a:schemeClr val="tx1"/>
                  </a:gs>
                  <a:gs pos="100000">
                    <a:schemeClr val="tx1">
                      <a:gamma/>
                      <a:shade val="46275"/>
                      <a:invGamma/>
                    </a:schemeClr>
                  </a:gs>
                </a:gsLst>
                <a:lin ang="5400000" scaled="1"/>
              </a:gradFill>
              <a:ln w="12700">
                <a:solidFill>
                  <a:schemeClr val="tx1"/>
                </a:solidFill>
                <a:round/>
                <a:headEnd/>
                <a:tailEnd/>
              </a:ln>
              <a:effectLst/>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1783" name="Text Box 39"/>
              <p:cNvSpPr txBox="1">
                <a:spLocks noChangeArrowheads="1"/>
              </p:cNvSpPr>
              <p:nvPr/>
            </p:nvSpPr>
            <p:spPr bwMode="auto">
              <a:xfrm rot="-5400000">
                <a:off x="3688" y="3444"/>
                <a:ext cx="562"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90000"/>
                  </a:lnSpc>
                </a:pPr>
                <a:r>
                  <a:rPr lang="en-US" altLang="zh-CN" sz="1400" b="1">
                    <a:solidFill>
                      <a:schemeClr val="bg2"/>
                    </a:solidFill>
                    <a:latin typeface="Arial" charset="0"/>
                  </a:rPr>
                  <a:t>CDMA</a:t>
                </a:r>
                <a:br>
                  <a:rPr lang="en-US" altLang="zh-CN" sz="1400" b="1">
                    <a:solidFill>
                      <a:schemeClr val="bg2"/>
                    </a:solidFill>
                    <a:latin typeface="Arial" charset="0"/>
                  </a:rPr>
                </a:br>
                <a:r>
                  <a:rPr lang="en-US" altLang="zh-CN" sz="1400" b="1">
                    <a:solidFill>
                      <a:schemeClr val="bg2"/>
                    </a:solidFill>
                    <a:latin typeface="Arial" charset="0"/>
                  </a:rPr>
                  <a:t>2000-EVDO</a:t>
                </a:r>
              </a:p>
            </p:txBody>
          </p:sp>
        </p:grpSp>
        <p:grpSp>
          <p:nvGrpSpPr>
            <p:cNvPr id="31776" name="Group 40"/>
            <p:cNvGrpSpPr>
              <a:grpSpLocks/>
            </p:cNvGrpSpPr>
            <p:nvPr/>
          </p:nvGrpSpPr>
          <p:grpSpPr bwMode="auto">
            <a:xfrm>
              <a:off x="4196" y="3374"/>
              <a:ext cx="526" cy="562"/>
              <a:chOff x="4196" y="3374"/>
              <a:chExt cx="526" cy="562"/>
            </a:xfrm>
          </p:grpSpPr>
          <p:sp>
            <p:nvSpPr>
              <p:cNvPr id="43" name="Oval 41"/>
              <p:cNvSpPr>
                <a:spLocks noChangeArrowheads="1"/>
              </p:cNvSpPr>
              <p:nvPr/>
            </p:nvSpPr>
            <p:spPr bwMode="auto">
              <a:xfrm>
                <a:off x="4196" y="3403"/>
                <a:ext cx="526" cy="493"/>
              </a:xfrm>
              <a:prstGeom prst="ellipse">
                <a:avLst/>
              </a:prstGeom>
              <a:gradFill rotWithShape="1">
                <a:gsLst>
                  <a:gs pos="0">
                    <a:schemeClr val="tx1"/>
                  </a:gs>
                  <a:gs pos="100000">
                    <a:schemeClr val="tx1">
                      <a:gamma/>
                      <a:shade val="46275"/>
                      <a:invGamma/>
                    </a:schemeClr>
                  </a:gs>
                </a:gsLst>
                <a:lin ang="5400000" scaled="1"/>
              </a:gradFill>
              <a:ln w="12700">
                <a:solidFill>
                  <a:schemeClr val="tx1"/>
                </a:solidFill>
                <a:round/>
                <a:headEnd/>
                <a:tailEnd/>
              </a:ln>
              <a:effectLst/>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1781" name="Text Box 42"/>
              <p:cNvSpPr txBox="1">
                <a:spLocks noChangeArrowheads="1"/>
              </p:cNvSpPr>
              <p:nvPr/>
            </p:nvSpPr>
            <p:spPr bwMode="auto">
              <a:xfrm rot="-5400000">
                <a:off x="4199" y="3444"/>
                <a:ext cx="562"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90000"/>
                  </a:lnSpc>
                </a:pPr>
                <a:r>
                  <a:rPr lang="en-US" altLang="zh-CN" sz="1400" b="1">
                    <a:solidFill>
                      <a:schemeClr val="bg2"/>
                    </a:solidFill>
                    <a:latin typeface="Arial" charset="0"/>
                  </a:rPr>
                  <a:t>CDMA</a:t>
                </a:r>
                <a:br>
                  <a:rPr lang="en-US" altLang="zh-CN" sz="1400" b="1">
                    <a:solidFill>
                      <a:schemeClr val="bg2"/>
                    </a:solidFill>
                    <a:latin typeface="Arial" charset="0"/>
                  </a:rPr>
                </a:br>
                <a:r>
                  <a:rPr lang="en-US" altLang="zh-CN" sz="1400" b="1">
                    <a:solidFill>
                      <a:schemeClr val="bg2"/>
                    </a:solidFill>
                    <a:latin typeface="Arial" charset="0"/>
                  </a:rPr>
                  <a:t>2000-EVDV</a:t>
                </a:r>
              </a:p>
            </p:txBody>
          </p:sp>
        </p:grpSp>
        <p:grpSp>
          <p:nvGrpSpPr>
            <p:cNvPr id="31777" name="Group 43"/>
            <p:cNvGrpSpPr>
              <a:grpSpLocks/>
            </p:cNvGrpSpPr>
            <p:nvPr/>
          </p:nvGrpSpPr>
          <p:grpSpPr bwMode="auto">
            <a:xfrm>
              <a:off x="2418" y="3373"/>
              <a:ext cx="507" cy="562"/>
              <a:chOff x="2418" y="3373"/>
              <a:chExt cx="507" cy="562"/>
            </a:xfrm>
          </p:grpSpPr>
          <p:sp>
            <p:nvSpPr>
              <p:cNvPr id="41" name="Oval 44"/>
              <p:cNvSpPr>
                <a:spLocks noChangeArrowheads="1"/>
              </p:cNvSpPr>
              <p:nvPr/>
            </p:nvSpPr>
            <p:spPr bwMode="auto">
              <a:xfrm>
                <a:off x="2418" y="3406"/>
                <a:ext cx="507" cy="493"/>
              </a:xfrm>
              <a:prstGeom prst="ellipse">
                <a:avLst/>
              </a:prstGeom>
              <a:gradFill rotWithShape="0">
                <a:gsLst>
                  <a:gs pos="0">
                    <a:schemeClr val="tx1"/>
                  </a:gs>
                  <a:gs pos="100000">
                    <a:schemeClr val="tx1">
                      <a:gamma/>
                      <a:shade val="46275"/>
                      <a:invGamma/>
                    </a:schemeClr>
                  </a:gs>
                </a:gsLst>
                <a:lin ang="5400000" scaled="1"/>
              </a:gradFill>
              <a:ln w="12700">
                <a:solidFill>
                  <a:schemeClr val="tx1"/>
                </a:solidFill>
                <a:round/>
                <a:headEnd/>
                <a:tailEnd/>
              </a:ln>
              <a:effectLst/>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endParaRPr lang="zh-CN" altLang="en-US"/>
              </a:p>
            </p:txBody>
          </p:sp>
          <p:sp>
            <p:nvSpPr>
              <p:cNvPr id="31779" name="Text Box 45"/>
              <p:cNvSpPr txBox="1">
                <a:spLocks noChangeArrowheads="1"/>
              </p:cNvSpPr>
              <p:nvPr/>
            </p:nvSpPr>
            <p:spPr bwMode="auto">
              <a:xfrm rot="-5400000">
                <a:off x="2349" y="3504"/>
                <a:ext cx="56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Calibri" pitchFamily="34" charset="0"/>
                    <a:ea typeface="宋体" charset="-122"/>
                  </a:defRPr>
                </a:lvl1pPr>
                <a:lvl2pPr marL="742950" indent="-285750" defTabSz="762000" eaLnBrk="0" hangingPunct="0">
                  <a:defRPr>
                    <a:solidFill>
                      <a:schemeClr val="tx1"/>
                    </a:solidFill>
                    <a:latin typeface="Calibri" pitchFamily="34" charset="0"/>
                    <a:ea typeface="宋体" charset="-122"/>
                  </a:defRPr>
                </a:lvl2pPr>
                <a:lvl3pPr marL="1143000" indent="-228600" defTabSz="762000" eaLnBrk="0" hangingPunct="0">
                  <a:defRPr>
                    <a:solidFill>
                      <a:schemeClr val="tx1"/>
                    </a:solidFill>
                    <a:latin typeface="Calibri" pitchFamily="34" charset="0"/>
                    <a:ea typeface="宋体" charset="-122"/>
                  </a:defRPr>
                </a:lvl3pPr>
                <a:lvl4pPr marL="1600200" indent="-228600" defTabSz="762000" eaLnBrk="0" hangingPunct="0">
                  <a:defRPr>
                    <a:solidFill>
                      <a:schemeClr val="tx1"/>
                    </a:solidFill>
                    <a:latin typeface="Calibri" pitchFamily="34" charset="0"/>
                    <a:ea typeface="宋体" charset="-122"/>
                  </a:defRPr>
                </a:lvl4pPr>
                <a:lvl5pPr marL="2057400" indent="-228600" defTabSz="762000" eaLnBrk="0" hangingPunct="0">
                  <a:defRPr>
                    <a:solidFill>
                      <a:schemeClr val="tx1"/>
                    </a:solidFill>
                    <a:latin typeface="Calibri" pitchFamily="34" charset="0"/>
                    <a:ea typeface="宋体" charset="-122"/>
                  </a:defRPr>
                </a:lvl5pPr>
                <a:lvl6pPr marL="2514600" indent="-228600" defTabSz="762000" eaLnBrk="0" fontAlgn="base" hangingPunct="0">
                  <a:spcBef>
                    <a:spcPct val="0"/>
                  </a:spcBef>
                  <a:spcAft>
                    <a:spcPct val="0"/>
                  </a:spcAft>
                  <a:defRPr>
                    <a:solidFill>
                      <a:schemeClr val="tx1"/>
                    </a:solidFill>
                    <a:latin typeface="Calibri" pitchFamily="34" charset="0"/>
                    <a:ea typeface="宋体" charset="-122"/>
                  </a:defRPr>
                </a:lvl6pPr>
                <a:lvl7pPr marL="2971800" indent="-228600" defTabSz="762000" eaLnBrk="0" fontAlgn="base" hangingPunct="0">
                  <a:spcBef>
                    <a:spcPct val="0"/>
                  </a:spcBef>
                  <a:spcAft>
                    <a:spcPct val="0"/>
                  </a:spcAft>
                  <a:defRPr>
                    <a:solidFill>
                      <a:schemeClr val="tx1"/>
                    </a:solidFill>
                    <a:latin typeface="Calibri" pitchFamily="34" charset="0"/>
                    <a:ea typeface="宋体" charset="-122"/>
                  </a:defRPr>
                </a:lvl7pPr>
                <a:lvl8pPr marL="3429000" indent="-228600" defTabSz="762000" eaLnBrk="0" fontAlgn="base" hangingPunct="0">
                  <a:spcBef>
                    <a:spcPct val="0"/>
                  </a:spcBef>
                  <a:spcAft>
                    <a:spcPct val="0"/>
                  </a:spcAft>
                  <a:defRPr>
                    <a:solidFill>
                      <a:schemeClr val="tx1"/>
                    </a:solidFill>
                    <a:latin typeface="Calibri" pitchFamily="34" charset="0"/>
                    <a:ea typeface="宋体" charset="-122"/>
                  </a:defRPr>
                </a:lvl8pPr>
                <a:lvl9pPr marL="3886200" indent="-228600" defTabSz="7620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90000"/>
                  </a:lnSpc>
                </a:pPr>
                <a:r>
                  <a:rPr lang="en-US" altLang="zh-CN" sz="1400" b="1">
                    <a:solidFill>
                      <a:schemeClr val="bg2"/>
                    </a:solidFill>
                    <a:latin typeface="Arial" charset="0"/>
                  </a:rPr>
                  <a:t>CDMA</a:t>
                </a:r>
                <a:br>
                  <a:rPr lang="en-US" altLang="zh-CN" sz="1400" b="1">
                    <a:solidFill>
                      <a:schemeClr val="bg2"/>
                    </a:solidFill>
                    <a:latin typeface="Arial" charset="0"/>
                  </a:rPr>
                </a:br>
                <a:r>
                  <a:rPr lang="en-US" altLang="zh-CN" sz="1400" b="1">
                    <a:solidFill>
                      <a:schemeClr val="bg2"/>
                    </a:solidFill>
                    <a:latin typeface="Arial" charset="0"/>
                  </a:rPr>
                  <a:t>2000 1x</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ox(out)">
                                      <p:cBhvr>
                                        <p:cTn id="12" dur="500"/>
                                        <p:tgtEl>
                                          <p:spTgt spid="27"/>
                                        </p:tgtEl>
                                      </p:cBhvr>
                                    </p:animEffect>
                                  </p:childTnLst>
                                </p:cTn>
                              </p:par>
                            </p:childTnLst>
                          </p:cTn>
                        </p:par>
                        <p:par>
                          <p:cTn id="13" fill="hold" nodeType="afterGroup">
                            <p:stCondLst>
                              <p:cond delay="1000"/>
                            </p:stCondLst>
                            <p:childTnLst>
                              <p:par>
                                <p:cTn id="14" presetID="4" presetClass="entr" presetSubtype="32"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ox(out)">
                                      <p:cBhvr>
                                        <p:cTn id="16" dur="500"/>
                                        <p:tgtEl>
                                          <p:spTgt spid="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26" grpId="0" animBg="1" autoUpdateAnimBg="0"/>
      <p:bldP spid="2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t>GSM Evolution to 3G</a:t>
            </a:r>
            <a:endParaRPr lang="zh-CN" altLang="en-US" smtClean="0"/>
          </a:p>
        </p:txBody>
      </p:sp>
      <p:grpSp>
        <p:nvGrpSpPr>
          <p:cNvPr id="4" name="Group 1027"/>
          <p:cNvGrpSpPr>
            <a:grpSpLocks/>
          </p:cNvGrpSpPr>
          <p:nvPr/>
        </p:nvGrpSpPr>
        <p:grpSpPr bwMode="auto">
          <a:xfrm>
            <a:off x="0" y="3302000"/>
            <a:ext cx="2362200" cy="1676400"/>
            <a:chOff x="0" y="1872"/>
            <a:chExt cx="1488" cy="1056"/>
          </a:xfrm>
        </p:grpSpPr>
        <p:sp>
          <p:nvSpPr>
            <p:cNvPr id="32789" name="Rectangle 1028"/>
            <p:cNvSpPr>
              <a:spLocks noChangeArrowheads="1"/>
            </p:cNvSpPr>
            <p:nvPr/>
          </p:nvSpPr>
          <p:spPr bwMode="auto">
            <a:xfrm>
              <a:off x="0" y="1872"/>
              <a:ext cx="1488" cy="674"/>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latin typeface="Franklin Gothic Book" pitchFamily="34" charset="0"/>
                </a:rPr>
                <a:t>GSM</a:t>
              </a:r>
            </a:p>
            <a:p>
              <a:pPr eaLnBrk="1" hangingPunct="1"/>
              <a:r>
                <a:rPr lang="en-US" altLang="zh-CN" sz="1600">
                  <a:latin typeface="Franklin Gothic Book" pitchFamily="34" charset="0"/>
                </a:rPr>
                <a:t>9.6kbps (one timeslot)</a:t>
              </a:r>
            </a:p>
            <a:p>
              <a:pPr eaLnBrk="1" hangingPunct="1"/>
              <a:r>
                <a:rPr lang="en-US" altLang="zh-CN" sz="1600">
                  <a:latin typeface="Franklin Gothic Book" pitchFamily="34" charset="0"/>
                </a:rPr>
                <a:t>GSM Data</a:t>
              </a:r>
            </a:p>
            <a:p>
              <a:pPr eaLnBrk="1" hangingPunct="1"/>
              <a:r>
                <a:rPr lang="en-US" altLang="zh-CN" sz="1600">
                  <a:latin typeface="Franklin Gothic Book" pitchFamily="34" charset="0"/>
                </a:rPr>
                <a:t>Also called CSD</a:t>
              </a:r>
            </a:p>
          </p:txBody>
        </p:sp>
        <p:sp>
          <p:nvSpPr>
            <p:cNvPr id="32790" name="Rectangle 1029"/>
            <p:cNvSpPr>
              <a:spLocks noChangeArrowheads="1"/>
            </p:cNvSpPr>
            <p:nvPr/>
          </p:nvSpPr>
          <p:spPr bwMode="auto">
            <a:xfrm>
              <a:off x="240" y="2688"/>
              <a:ext cx="576" cy="240"/>
            </a:xfrm>
            <a:prstGeom prst="rect">
              <a:avLst/>
            </a:prstGeom>
            <a:solidFill>
              <a:srgbClr val="FFFFCC"/>
            </a:solidFill>
            <a:ln w="9525">
              <a:solidFill>
                <a:schemeClr val="tx1"/>
              </a:solidFill>
              <a:miter lim="800000"/>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b="1">
                  <a:latin typeface="Franklin Gothic Book" pitchFamily="34" charset="0"/>
                </a:rPr>
                <a:t>GSM</a:t>
              </a:r>
            </a:p>
          </p:txBody>
        </p:sp>
      </p:grpSp>
      <p:grpSp>
        <p:nvGrpSpPr>
          <p:cNvPr id="7" name="Group 1030"/>
          <p:cNvGrpSpPr>
            <a:grpSpLocks/>
          </p:cNvGrpSpPr>
          <p:nvPr/>
        </p:nvGrpSpPr>
        <p:grpSpPr bwMode="auto">
          <a:xfrm>
            <a:off x="914400" y="3759200"/>
            <a:ext cx="4800600" cy="3098800"/>
            <a:chOff x="576" y="2160"/>
            <a:chExt cx="3024" cy="1952"/>
          </a:xfrm>
        </p:grpSpPr>
        <p:sp>
          <p:nvSpPr>
            <p:cNvPr id="32785" name="Rectangle 1031"/>
            <p:cNvSpPr>
              <a:spLocks noChangeArrowheads="1"/>
            </p:cNvSpPr>
            <p:nvPr/>
          </p:nvSpPr>
          <p:spPr bwMode="auto">
            <a:xfrm>
              <a:off x="576" y="2976"/>
              <a:ext cx="3024" cy="1136"/>
            </a:xfrm>
            <a:prstGeom prst="rect">
              <a:avLst/>
            </a:prstGeom>
            <a:solidFill>
              <a:srgbClr val="FFCC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latin typeface="Franklin Gothic Book" pitchFamily="34" charset="0"/>
                </a:rPr>
                <a:t>General Packet Radio Services</a:t>
              </a:r>
            </a:p>
            <a:p>
              <a:pPr eaLnBrk="1" hangingPunct="1"/>
              <a:r>
                <a:rPr lang="en-US" altLang="zh-CN" sz="1600">
                  <a:latin typeface="Franklin Gothic Book" pitchFamily="34" charset="0"/>
                </a:rPr>
                <a:t>Data rates up to ~ 115 kbps</a:t>
              </a:r>
            </a:p>
            <a:p>
              <a:pPr eaLnBrk="1" hangingPunct="1"/>
              <a:r>
                <a:rPr lang="en-US" altLang="zh-CN" sz="1600">
                  <a:latin typeface="Franklin Gothic Book" pitchFamily="34" charset="0"/>
                </a:rPr>
                <a:t>Max: 8 timeslots used as any one time</a:t>
              </a:r>
            </a:p>
            <a:p>
              <a:pPr eaLnBrk="1" hangingPunct="1"/>
              <a:r>
                <a:rPr lang="en-US" altLang="zh-CN" sz="1600">
                  <a:latin typeface="Franklin Gothic Book" pitchFamily="34" charset="0"/>
                </a:rPr>
                <a:t>Packet switched; resources not tied up all the time</a:t>
              </a:r>
            </a:p>
            <a:p>
              <a:pPr eaLnBrk="1" hangingPunct="1"/>
              <a:r>
                <a:rPr lang="en-US" altLang="zh-CN" sz="1600">
                  <a:latin typeface="Franklin Gothic Book" pitchFamily="34" charset="0"/>
                </a:rPr>
                <a:t>Contention based.  Efficient, but variable delays</a:t>
              </a:r>
            </a:p>
            <a:p>
              <a:pPr eaLnBrk="1" hangingPunct="1"/>
              <a:r>
                <a:rPr lang="en-US" altLang="zh-CN" sz="1600">
                  <a:latin typeface="Franklin Gothic Book" pitchFamily="34" charset="0"/>
                </a:rPr>
                <a:t>GSM / GPRS core network re-used by WCDMA (3G)</a:t>
              </a:r>
            </a:p>
          </p:txBody>
        </p:sp>
        <p:sp>
          <p:nvSpPr>
            <p:cNvPr id="32786" name="Rectangle 1032"/>
            <p:cNvSpPr>
              <a:spLocks noChangeArrowheads="1"/>
            </p:cNvSpPr>
            <p:nvPr/>
          </p:nvSpPr>
          <p:spPr bwMode="auto">
            <a:xfrm>
              <a:off x="2160" y="2688"/>
              <a:ext cx="576" cy="240"/>
            </a:xfrm>
            <a:prstGeom prst="rect">
              <a:avLst/>
            </a:prstGeom>
            <a:solidFill>
              <a:srgbClr val="FFCC99"/>
            </a:solidFill>
            <a:ln w="9525">
              <a:solidFill>
                <a:schemeClr val="tx1"/>
              </a:solidFill>
              <a:miter lim="800000"/>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b="1">
                  <a:latin typeface="Franklin Gothic Book" pitchFamily="34" charset="0"/>
                </a:rPr>
                <a:t>GPRS</a:t>
              </a:r>
            </a:p>
          </p:txBody>
        </p:sp>
        <p:cxnSp>
          <p:nvCxnSpPr>
            <p:cNvPr id="32787" name="AutoShape 1033"/>
            <p:cNvCxnSpPr>
              <a:cxnSpLocks noChangeShapeType="1"/>
              <a:stCxn id="32790" idx="3"/>
              <a:endCxn id="32786" idx="1"/>
            </p:cNvCxnSpPr>
            <p:nvPr/>
          </p:nvCxnSpPr>
          <p:spPr bwMode="auto">
            <a:xfrm flipV="1">
              <a:off x="816" y="2808"/>
              <a:ext cx="1344" cy="20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88" name="AutoShape 1034"/>
            <p:cNvCxnSpPr>
              <a:cxnSpLocks noChangeShapeType="1"/>
              <a:stCxn id="32782" idx="2"/>
              <a:endCxn id="32786" idx="0"/>
            </p:cNvCxnSpPr>
            <p:nvPr/>
          </p:nvCxnSpPr>
          <p:spPr bwMode="auto">
            <a:xfrm>
              <a:off x="2208" y="2160"/>
              <a:ext cx="240" cy="528"/>
            </a:xfrm>
            <a:prstGeom prst="straightConnector1">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grpSp>
      <p:grpSp>
        <p:nvGrpSpPr>
          <p:cNvPr id="12" name="Group 1035"/>
          <p:cNvGrpSpPr>
            <a:grpSpLocks/>
          </p:cNvGrpSpPr>
          <p:nvPr/>
        </p:nvGrpSpPr>
        <p:grpSpPr bwMode="auto">
          <a:xfrm>
            <a:off x="595313" y="1320800"/>
            <a:ext cx="5092700" cy="3797300"/>
            <a:chOff x="375" y="624"/>
            <a:chExt cx="3208" cy="2392"/>
          </a:xfrm>
        </p:grpSpPr>
        <p:sp>
          <p:nvSpPr>
            <p:cNvPr id="32782" name="Rectangle 1036"/>
            <p:cNvSpPr>
              <a:spLocks noChangeArrowheads="1"/>
            </p:cNvSpPr>
            <p:nvPr/>
          </p:nvSpPr>
          <p:spPr bwMode="auto">
            <a:xfrm>
              <a:off x="1920" y="1920"/>
              <a:ext cx="576" cy="240"/>
            </a:xfrm>
            <a:prstGeom prst="rect">
              <a:avLst/>
            </a:prstGeom>
            <a:solidFill>
              <a:srgbClr val="CCCCFF"/>
            </a:solidFill>
            <a:ln w="9525">
              <a:solidFill>
                <a:schemeClr val="tx1"/>
              </a:solidFill>
              <a:miter lim="800000"/>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b="1">
                  <a:latin typeface="Franklin Gothic Book" pitchFamily="34" charset="0"/>
                </a:rPr>
                <a:t>HSCSD</a:t>
              </a:r>
            </a:p>
          </p:txBody>
        </p:sp>
        <p:cxnSp>
          <p:nvCxnSpPr>
            <p:cNvPr id="32783" name="AutoShape 1037"/>
            <p:cNvCxnSpPr>
              <a:cxnSpLocks noChangeShapeType="1"/>
              <a:stCxn id="32790" idx="3"/>
              <a:endCxn id="32782" idx="1"/>
            </p:cNvCxnSpPr>
            <p:nvPr/>
          </p:nvCxnSpPr>
          <p:spPr bwMode="auto">
            <a:xfrm flipV="1">
              <a:off x="816" y="2040"/>
              <a:ext cx="1104" cy="976"/>
            </a:xfrm>
            <a:prstGeom prst="straightConnector1">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2784" name="Rectangle 1038"/>
            <p:cNvSpPr>
              <a:spLocks noChangeArrowheads="1"/>
            </p:cNvSpPr>
            <p:nvPr/>
          </p:nvSpPr>
          <p:spPr bwMode="auto">
            <a:xfrm>
              <a:off x="375" y="624"/>
              <a:ext cx="3208" cy="1136"/>
            </a:xfrm>
            <a:prstGeom prst="rect">
              <a:avLst/>
            </a:prstGeom>
            <a:solidFill>
              <a:srgbClr val="CC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latin typeface="Franklin Gothic Book" pitchFamily="34" charset="0"/>
                </a:rPr>
                <a:t>High Speed Circuit Switched Data</a:t>
              </a:r>
            </a:p>
            <a:p>
              <a:pPr eaLnBrk="1" hangingPunct="1"/>
              <a:r>
                <a:rPr lang="en-US" altLang="zh-CN" sz="1600">
                  <a:latin typeface="Franklin Gothic Book" pitchFamily="34" charset="0"/>
                </a:rPr>
                <a:t>Dedicate up to 4 timeslots for data connection ~ 50 kbps</a:t>
              </a:r>
            </a:p>
            <a:p>
              <a:pPr eaLnBrk="1" hangingPunct="1"/>
              <a:r>
                <a:rPr lang="en-US" altLang="zh-CN" sz="1600">
                  <a:latin typeface="Franklin Gothic Book" pitchFamily="34" charset="0"/>
                </a:rPr>
                <a:t>Good for real-time applications c.w. GPRS</a:t>
              </a:r>
            </a:p>
            <a:p>
              <a:pPr eaLnBrk="1" hangingPunct="1"/>
              <a:r>
                <a:rPr lang="en-US" altLang="zh-CN" sz="1600">
                  <a:latin typeface="Franklin Gothic Book" pitchFamily="34" charset="0"/>
                </a:rPr>
                <a:t>Inefficient -&gt; ties up resources, even when nothing sent</a:t>
              </a:r>
            </a:p>
            <a:p>
              <a:pPr eaLnBrk="1" hangingPunct="1"/>
              <a:r>
                <a:rPr lang="en-US" altLang="zh-CN" sz="1600">
                  <a:latin typeface="Franklin Gothic Book" pitchFamily="34" charset="0"/>
                </a:rPr>
                <a:t>Not as popular as GPRS (many skipping HSCSD)</a:t>
              </a:r>
            </a:p>
          </p:txBody>
        </p:sp>
      </p:grpSp>
      <p:grpSp>
        <p:nvGrpSpPr>
          <p:cNvPr id="16" name="Group 1039"/>
          <p:cNvGrpSpPr>
            <a:grpSpLocks/>
          </p:cNvGrpSpPr>
          <p:nvPr/>
        </p:nvGrpSpPr>
        <p:grpSpPr bwMode="auto">
          <a:xfrm>
            <a:off x="4343400" y="3073400"/>
            <a:ext cx="4495800" cy="2590800"/>
            <a:chOff x="2736" y="1728"/>
            <a:chExt cx="2832" cy="1632"/>
          </a:xfrm>
        </p:grpSpPr>
        <p:sp>
          <p:nvSpPr>
            <p:cNvPr id="32779" name="Rectangle 1040"/>
            <p:cNvSpPr>
              <a:spLocks noChangeArrowheads="1"/>
            </p:cNvSpPr>
            <p:nvPr/>
          </p:nvSpPr>
          <p:spPr bwMode="auto">
            <a:xfrm>
              <a:off x="3744" y="3120"/>
              <a:ext cx="576" cy="240"/>
            </a:xfrm>
            <a:prstGeom prst="rect">
              <a:avLst/>
            </a:prstGeom>
            <a:solidFill>
              <a:srgbClr val="FFCCFF"/>
            </a:solidFill>
            <a:ln w="9525">
              <a:solidFill>
                <a:schemeClr val="tx1"/>
              </a:solidFill>
              <a:miter lim="800000"/>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b="1">
                  <a:latin typeface="Franklin Gothic Book" pitchFamily="34" charset="0"/>
                </a:rPr>
                <a:t>EDGE</a:t>
              </a:r>
            </a:p>
          </p:txBody>
        </p:sp>
        <p:cxnSp>
          <p:nvCxnSpPr>
            <p:cNvPr id="32780" name="AutoShape 1041"/>
            <p:cNvCxnSpPr>
              <a:cxnSpLocks noChangeShapeType="1"/>
              <a:stCxn id="32786" idx="3"/>
              <a:endCxn id="32779" idx="1"/>
            </p:cNvCxnSpPr>
            <p:nvPr/>
          </p:nvCxnSpPr>
          <p:spPr bwMode="auto">
            <a:xfrm>
              <a:off x="2736" y="3016"/>
              <a:ext cx="1008" cy="22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1" name="Rectangle 1042"/>
            <p:cNvSpPr>
              <a:spLocks noChangeArrowheads="1"/>
            </p:cNvSpPr>
            <p:nvPr/>
          </p:nvSpPr>
          <p:spPr bwMode="auto">
            <a:xfrm>
              <a:off x="2784" y="1728"/>
              <a:ext cx="2784" cy="982"/>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600" b="1">
                  <a:latin typeface="Franklin Gothic Book" pitchFamily="34" charset="0"/>
                </a:rPr>
                <a:t>Enhanced Data Rates for Global Evolution</a:t>
              </a:r>
            </a:p>
            <a:p>
              <a:pPr eaLnBrk="1" hangingPunct="1"/>
              <a:r>
                <a:rPr lang="en-US" altLang="zh-CN" sz="1600">
                  <a:latin typeface="Franklin Gothic Book" pitchFamily="34" charset="0"/>
                </a:rPr>
                <a:t>Uses 8PSK modulation</a:t>
              </a:r>
            </a:p>
            <a:p>
              <a:pPr eaLnBrk="1" hangingPunct="1"/>
              <a:r>
                <a:rPr lang="en-US" altLang="zh-CN" sz="1600">
                  <a:latin typeface="Franklin Gothic Book" pitchFamily="34" charset="0"/>
                </a:rPr>
                <a:t>3x improvement in data rate on short distances</a:t>
              </a:r>
            </a:p>
            <a:p>
              <a:pPr eaLnBrk="1" hangingPunct="1"/>
              <a:r>
                <a:rPr lang="en-US" altLang="zh-CN" sz="1600">
                  <a:latin typeface="Franklin Gothic Book" pitchFamily="34" charset="0"/>
                </a:rPr>
                <a:t>Can fall back to GMSK for greater distances</a:t>
              </a:r>
            </a:p>
            <a:p>
              <a:pPr eaLnBrk="1" hangingPunct="1"/>
              <a:r>
                <a:rPr lang="en-US" altLang="zh-CN" sz="1600">
                  <a:latin typeface="Franklin Gothic Book" pitchFamily="34" charset="0"/>
                </a:rPr>
                <a:t>Combine with GPRS (EGPRS) ~ 384 kbps</a:t>
              </a:r>
            </a:p>
            <a:p>
              <a:pPr eaLnBrk="1" hangingPunct="1"/>
              <a:r>
                <a:rPr lang="en-US" altLang="zh-CN" sz="1600">
                  <a:latin typeface="Franklin Gothic Book" pitchFamily="34" charset="0"/>
                </a:rPr>
                <a:t>Can also be combined with HSCSD</a:t>
              </a:r>
            </a:p>
          </p:txBody>
        </p:sp>
      </p:grpSp>
      <p:grpSp>
        <p:nvGrpSpPr>
          <p:cNvPr id="20" name="Group 1043"/>
          <p:cNvGrpSpPr>
            <a:grpSpLocks/>
          </p:cNvGrpSpPr>
          <p:nvPr/>
        </p:nvGrpSpPr>
        <p:grpSpPr bwMode="auto">
          <a:xfrm>
            <a:off x="4343400" y="4673600"/>
            <a:ext cx="4572000" cy="1130300"/>
            <a:chOff x="2736" y="2736"/>
            <a:chExt cx="2880" cy="712"/>
          </a:xfrm>
        </p:grpSpPr>
        <p:cxnSp>
          <p:nvCxnSpPr>
            <p:cNvPr id="32776" name="AutoShape 1044"/>
            <p:cNvCxnSpPr>
              <a:cxnSpLocks noChangeShapeType="1"/>
              <a:stCxn id="32779" idx="3"/>
            </p:cNvCxnSpPr>
            <p:nvPr/>
          </p:nvCxnSpPr>
          <p:spPr bwMode="auto">
            <a:xfrm flipV="1">
              <a:off x="4320" y="3146"/>
              <a:ext cx="384" cy="30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77" name="Rectangle 1045"/>
            <p:cNvSpPr>
              <a:spLocks noChangeArrowheads="1"/>
            </p:cNvSpPr>
            <p:nvPr/>
          </p:nvSpPr>
          <p:spPr bwMode="auto">
            <a:xfrm>
              <a:off x="4896" y="2736"/>
              <a:ext cx="720" cy="336"/>
            </a:xfrm>
            <a:prstGeom prst="rect">
              <a:avLst/>
            </a:prstGeom>
            <a:solidFill>
              <a:srgbClr val="FF0000"/>
            </a:solidFill>
            <a:ln w="9525" algn="ctr">
              <a:solidFill>
                <a:schemeClr val="tx1"/>
              </a:solidFill>
              <a:miter lim="800000"/>
              <a:headEnd/>
              <a:tailEnd/>
            </a:ln>
          </p:spPr>
          <p:txBody>
            <a:bodyPr wrap="none" anchor="ct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b="1">
                  <a:solidFill>
                    <a:schemeClr val="bg1"/>
                  </a:solidFill>
                  <a:latin typeface="Franklin Gothic Book" pitchFamily="34" charset="0"/>
                </a:rPr>
                <a:t>WCDMA</a:t>
              </a:r>
            </a:p>
          </p:txBody>
        </p:sp>
        <p:cxnSp>
          <p:nvCxnSpPr>
            <p:cNvPr id="32778" name="AutoShape 1046"/>
            <p:cNvCxnSpPr>
              <a:cxnSpLocks noChangeShapeType="1"/>
            </p:cNvCxnSpPr>
            <p:nvPr/>
          </p:nvCxnSpPr>
          <p:spPr bwMode="auto">
            <a:xfrm>
              <a:off x="2736" y="2784"/>
              <a:ext cx="211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mtClean="0"/>
              <a:t>UMTS</a:t>
            </a:r>
            <a:endParaRPr lang="zh-CN" altLang="en-US" smtClean="0"/>
          </a:p>
        </p:txBody>
      </p:sp>
      <p:sp>
        <p:nvSpPr>
          <p:cNvPr id="3" name="内容占位符 2"/>
          <p:cNvSpPr>
            <a:spLocks noGrp="1"/>
          </p:cNvSpPr>
          <p:nvPr>
            <p:ph idx="1"/>
          </p:nvPr>
        </p:nvSpPr>
        <p:spPr/>
        <p:txBody>
          <a:bodyPr>
            <a:normAutofit/>
          </a:bodyPr>
          <a:lstStyle/>
          <a:p>
            <a:pPr>
              <a:lnSpc>
                <a:spcPct val="80000"/>
              </a:lnSpc>
            </a:pPr>
            <a:r>
              <a:rPr lang="en-US" altLang="zh-CN" sz="3000" smtClean="0"/>
              <a:t>Universal Mobile Telecommunications System (UMTS)</a:t>
            </a:r>
          </a:p>
          <a:p>
            <a:pPr>
              <a:lnSpc>
                <a:spcPct val="80000"/>
              </a:lnSpc>
            </a:pPr>
            <a:r>
              <a:rPr lang="en-US" altLang="zh-CN" sz="3000" smtClean="0"/>
              <a:t>UMTS is an upgrade from GSM via GPRS or EDGE</a:t>
            </a:r>
          </a:p>
          <a:p>
            <a:pPr>
              <a:lnSpc>
                <a:spcPct val="80000"/>
              </a:lnSpc>
            </a:pPr>
            <a:r>
              <a:rPr lang="en-US" altLang="zh-CN" sz="3000" smtClean="0"/>
              <a:t>The standardization work for UMTS is carried out by Third Generation Partnership Project (3GPP)</a:t>
            </a:r>
          </a:p>
          <a:p>
            <a:pPr>
              <a:lnSpc>
                <a:spcPct val="80000"/>
              </a:lnSpc>
            </a:pPr>
            <a:r>
              <a:rPr lang="en-US" altLang="zh-CN" sz="3000" smtClean="0"/>
              <a:t>Data rates of UMTS are:</a:t>
            </a:r>
          </a:p>
          <a:p>
            <a:pPr lvl="1">
              <a:lnSpc>
                <a:spcPct val="80000"/>
              </a:lnSpc>
            </a:pPr>
            <a:r>
              <a:rPr lang="en-US" altLang="zh-CN" sz="2600" smtClean="0"/>
              <a:t>144 kbps for rural</a:t>
            </a:r>
          </a:p>
          <a:p>
            <a:pPr lvl="1">
              <a:lnSpc>
                <a:spcPct val="80000"/>
              </a:lnSpc>
            </a:pPr>
            <a:r>
              <a:rPr lang="en-US" altLang="zh-CN" sz="2600" smtClean="0"/>
              <a:t>384 kbps for urban outdoor</a:t>
            </a:r>
          </a:p>
          <a:p>
            <a:pPr lvl="1">
              <a:lnSpc>
                <a:spcPct val="80000"/>
              </a:lnSpc>
            </a:pPr>
            <a:r>
              <a:rPr lang="en-US" altLang="zh-CN" sz="2600" smtClean="0"/>
              <a:t>2048 kbps for indoor and low range outdoor</a:t>
            </a:r>
          </a:p>
          <a:p>
            <a:pPr>
              <a:lnSpc>
                <a:spcPct val="80000"/>
              </a:lnSpc>
            </a:pPr>
            <a:r>
              <a:rPr lang="en-US" altLang="zh-CN" sz="3000" smtClean="0"/>
              <a:t>Virtual Home Environment (VHE)</a:t>
            </a:r>
            <a:endParaRPr lang="zh-CN" altLang="en-US" sz="30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mtClean="0"/>
              <a:t>3.5G (HSPA)</a:t>
            </a:r>
            <a:endParaRPr lang="zh-CN" altLang="en-US" smtClean="0"/>
          </a:p>
        </p:txBody>
      </p:sp>
      <p:sp>
        <p:nvSpPr>
          <p:cNvPr id="38915" name="内容占位符 2"/>
          <p:cNvSpPr>
            <a:spLocks noGrp="1"/>
          </p:cNvSpPr>
          <p:nvPr>
            <p:ph idx="1"/>
          </p:nvPr>
        </p:nvSpPr>
        <p:spPr>
          <a:xfrm>
            <a:off x="457200" y="1268413"/>
            <a:ext cx="8229600" cy="5113337"/>
          </a:xfrm>
        </p:spPr>
        <p:txBody>
          <a:bodyPr/>
          <a:lstStyle/>
          <a:p>
            <a:pPr marL="0" indent="0">
              <a:buFont typeface="Arial" charset="0"/>
              <a:buNone/>
            </a:pPr>
            <a:r>
              <a:rPr lang="en-US" altLang="en-US" sz="2400" smtClean="0">
                <a:ea typeface="宋体" charset="-122"/>
              </a:rPr>
              <a:t>High Speed Packet Access (HSPA) is an amalgamation of two mobile telephony protocols, High Speed Downlink Packet Access (HSDPA) and High Speed Uplink Packet Access (HSUPA), that extends and improves the performance of existing </a:t>
            </a:r>
            <a:r>
              <a:rPr lang="en-US" altLang="en-US" sz="2400" smtClean="0">
                <a:ea typeface="宋体" charset="-122"/>
                <a:hlinkClick r:id="rId2" action="ppaction://hlinkfile" tooltip="W-CDMA (UMTS)"/>
              </a:rPr>
              <a:t>WCDMA</a:t>
            </a:r>
            <a:r>
              <a:rPr lang="en-US" altLang="en-US" sz="2400" smtClean="0">
                <a:ea typeface="宋体" charset="-122"/>
              </a:rPr>
              <a:t> protocols</a:t>
            </a:r>
            <a:endParaRPr lang="en-US" altLang="zh-CN" sz="2400" smtClean="0"/>
          </a:p>
          <a:p>
            <a:pPr marL="0" indent="0">
              <a:buFontTx/>
              <a:buNone/>
            </a:pPr>
            <a:r>
              <a:rPr lang="en-US" altLang="zh-CN" sz="2400" smtClean="0"/>
              <a:t>3.5G introduces many new features that will enhance the UMTS technology in future. 1xEV-DV already supports most of the features that will be provided in 3.5G. These include:</a:t>
            </a:r>
          </a:p>
          <a:p>
            <a:pPr marL="0" indent="0">
              <a:buFontTx/>
              <a:buNone/>
            </a:pPr>
            <a:r>
              <a:rPr lang="en-US" altLang="zh-CN" sz="2400" smtClean="0"/>
              <a:t>	- Adaptive Modulation and Coding</a:t>
            </a:r>
          </a:p>
          <a:p>
            <a:pPr marL="0" indent="0">
              <a:buFontTx/>
              <a:buNone/>
            </a:pPr>
            <a:r>
              <a:rPr lang="en-US" altLang="zh-CN" sz="2400" smtClean="0"/>
              <a:t>	- Fast Scheduling</a:t>
            </a:r>
          </a:p>
          <a:p>
            <a:pPr marL="0" indent="0">
              <a:buFontTx/>
              <a:buNone/>
            </a:pPr>
            <a:r>
              <a:rPr lang="en-US" altLang="zh-CN" sz="2400" smtClean="0"/>
              <a:t>	- Backward compatibility with 3G</a:t>
            </a:r>
          </a:p>
          <a:p>
            <a:pPr marL="0" indent="0">
              <a:buFontTx/>
              <a:buNone/>
            </a:pPr>
            <a:r>
              <a:rPr lang="en-US" altLang="zh-CN" sz="2400" smtClean="0"/>
              <a:t>	- Enhanced Air Interface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mtClean="0"/>
              <a:t>4G (LTE)</a:t>
            </a:r>
            <a:endParaRPr lang="zh-CN" altLang="en-US" smtClean="0"/>
          </a:p>
        </p:txBody>
      </p:sp>
      <p:sp>
        <p:nvSpPr>
          <p:cNvPr id="39939" name="内容占位符 2"/>
          <p:cNvSpPr>
            <a:spLocks noGrp="1"/>
          </p:cNvSpPr>
          <p:nvPr>
            <p:ph idx="1"/>
          </p:nvPr>
        </p:nvSpPr>
        <p:spPr/>
        <p:txBody>
          <a:bodyPr/>
          <a:lstStyle/>
          <a:p>
            <a:r>
              <a:rPr lang="en-US" altLang="zh-CN" smtClean="0"/>
              <a:t>LTE stands for Long Term Evolution</a:t>
            </a:r>
          </a:p>
          <a:p>
            <a:r>
              <a:rPr lang="en-US" altLang="zh-CN" smtClean="0"/>
              <a:t>Next Generation mobile broadband technology</a:t>
            </a:r>
          </a:p>
          <a:p>
            <a:r>
              <a:rPr lang="en-US" altLang="zh-CN" smtClean="0"/>
              <a:t>Promises data transfer rates of 100 Mbps</a:t>
            </a:r>
          </a:p>
          <a:p>
            <a:r>
              <a:rPr lang="en-US" altLang="zh-CN" smtClean="0"/>
              <a:t>Based on UMTS 3G technology</a:t>
            </a:r>
          </a:p>
          <a:p>
            <a:r>
              <a:rPr lang="en-US" altLang="zh-CN" smtClean="0"/>
              <a:t>Optimized for All-IP traffic</a:t>
            </a:r>
            <a:endParaRPr lang="zh-CN" alt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Advantages of LTE</a:t>
            </a:r>
            <a:endParaRPr lang="zh-CN" altLang="en-US" smtClean="0"/>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700213"/>
            <a:ext cx="7327900"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Comparison of LTE Speed</a:t>
            </a:r>
            <a:endParaRPr lang="zh-CN" altLang="en-US" smtClean="0"/>
          </a:p>
        </p:txBody>
      </p:sp>
      <p:pic>
        <p:nvPicPr>
          <p:cNvPr id="419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73238"/>
            <a:ext cx="62611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smtClean="0"/>
              <a:t>Cellular Network</a:t>
            </a:r>
            <a:endParaRPr lang="zh-CN" altLang="en-US" smtClean="0"/>
          </a:p>
        </p:txBody>
      </p:sp>
      <p:sp>
        <p:nvSpPr>
          <p:cNvPr id="5123" name="内容占位符 2"/>
          <p:cNvSpPr>
            <a:spLocks noGrp="1"/>
          </p:cNvSpPr>
          <p:nvPr>
            <p:ph idx="1"/>
          </p:nvPr>
        </p:nvSpPr>
        <p:spPr>
          <a:xfrm>
            <a:off x="468313" y="1268413"/>
            <a:ext cx="8229600" cy="4598987"/>
          </a:xfrm>
        </p:spPr>
        <p:txBody>
          <a:bodyPr/>
          <a:lstStyle/>
          <a:p>
            <a:pPr eaLnBrk="1" hangingPunct="1"/>
            <a:r>
              <a:rPr lang="en-US" altLang="zh-CN" sz="2400" smtClean="0"/>
              <a:t>Base stations transmit to and receive from mobiles at the assigned spectrum</a:t>
            </a:r>
          </a:p>
          <a:p>
            <a:pPr lvl="1" eaLnBrk="1" hangingPunct="1"/>
            <a:r>
              <a:rPr lang="en-US" altLang="zh-CN" sz="2000" smtClean="0"/>
              <a:t>Multiple base stations use the same spectrum (spectral reuse)</a:t>
            </a:r>
          </a:p>
          <a:p>
            <a:pPr eaLnBrk="1" hangingPunct="1"/>
            <a:r>
              <a:rPr lang="en-US" altLang="zh-CN" sz="2400" smtClean="0"/>
              <a:t>The service area of each base station is called a cell</a:t>
            </a:r>
          </a:p>
          <a:p>
            <a:pPr eaLnBrk="1" hangingPunct="1"/>
            <a:r>
              <a:rPr lang="en-US" altLang="zh-CN" sz="2400" smtClean="0"/>
              <a:t>Each mobile terminal is typically served by the ‘closest’ base stations</a:t>
            </a:r>
          </a:p>
          <a:p>
            <a:pPr lvl="1" eaLnBrk="1" hangingPunct="1"/>
            <a:r>
              <a:rPr lang="en-US" altLang="zh-CN" sz="2000" smtClean="0"/>
              <a:t>Handoff when terminals move</a:t>
            </a:r>
            <a:endParaRPr lang="zh-CN" altLang="en-US" sz="2000" smtClean="0"/>
          </a:p>
        </p:txBody>
      </p:sp>
      <p:pic>
        <p:nvPicPr>
          <p:cNvPr id="5124" name="Picture 2" descr="http://www.orms-today.org/orms-4-02/art/bourjolly_F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010025"/>
            <a:ext cx="445770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
          <p:cNvSpPr>
            <a:spLocks noGrp="1"/>
          </p:cNvSpPr>
          <p:nvPr>
            <p:ph type="title"/>
          </p:nvPr>
        </p:nvSpPr>
        <p:spPr/>
        <p:txBody>
          <a:bodyPr/>
          <a:lstStyle/>
          <a:p>
            <a:pPr eaLnBrk="1" hangingPunct="1"/>
            <a:r>
              <a:rPr lang="en-US" altLang="en-US" smtClean="0">
                <a:ea typeface="宋体" charset="-122"/>
              </a:rPr>
              <a:t>Cellular Network Generations</a:t>
            </a:r>
          </a:p>
        </p:txBody>
      </p:sp>
      <p:sp>
        <p:nvSpPr>
          <p:cNvPr id="6147" name="Content Placeholder 5"/>
          <p:cNvSpPr>
            <a:spLocks noGrp="1"/>
          </p:cNvSpPr>
          <p:nvPr>
            <p:ph idx="1"/>
          </p:nvPr>
        </p:nvSpPr>
        <p:spPr/>
        <p:txBody>
          <a:bodyPr/>
          <a:lstStyle/>
          <a:p>
            <a:pPr eaLnBrk="1" hangingPunct="1"/>
            <a:r>
              <a:rPr lang="en-US" altLang="en-US" sz="2800" smtClean="0">
                <a:ea typeface="宋体" charset="-122"/>
              </a:rPr>
              <a:t>It is useful to think of cellular Network/telephony in terms of </a:t>
            </a:r>
            <a:r>
              <a:rPr lang="en-US" altLang="en-US" sz="2800" i="1" smtClean="0">
                <a:ea typeface="宋体" charset="-122"/>
              </a:rPr>
              <a:t>generations</a:t>
            </a:r>
            <a:r>
              <a:rPr lang="en-US" altLang="en-US" sz="2800" smtClean="0">
                <a:ea typeface="宋体" charset="-122"/>
              </a:rPr>
              <a:t>: </a:t>
            </a:r>
          </a:p>
          <a:p>
            <a:pPr lvl="1" eaLnBrk="1" hangingPunct="1"/>
            <a:r>
              <a:rPr lang="en-US" altLang="en-US" sz="2400" smtClean="0">
                <a:ea typeface="宋体" charset="-122"/>
              </a:rPr>
              <a:t>0G:  Briefcase-size mobile radio telephones</a:t>
            </a:r>
          </a:p>
          <a:p>
            <a:pPr lvl="1" eaLnBrk="1" hangingPunct="1"/>
            <a:r>
              <a:rPr lang="en-US" altLang="en-US" sz="2400" smtClean="0">
                <a:ea typeface="宋体" charset="-122"/>
              </a:rPr>
              <a:t>1G:  </a:t>
            </a:r>
            <a:r>
              <a:rPr lang="en-US" altLang="en-US" sz="2400" i="1" smtClean="0">
                <a:ea typeface="宋体" charset="-122"/>
              </a:rPr>
              <a:t>Analog</a:t>
            </a:r>
            <a:r>
              <a:rPr lang="en-US" altLang="en-US" sz="2400" smtClean="0">
                <a:ea typeface="宋体" charset="-122"/>
              </a:rPr>
              <a:t> cellular telephony</a:t>
            </a:r>
          </a:p>
          <a:p>
            <a:pPr lvl="1" eaLnBrk="1" hangingPunct="1"/>
            <a:r>
              <a:rPr lang="en-US" altLang="en-US" sz="2400" smtClean="0">
                <a:ea typeface="宋体" charset="-122"/>
              </a:rPr>
              <a:t>2G:  </a:t>
            </a:r>
            <a:r>
              <a:rPr lang="en-US" altLang="en-US" sz="2400" i="1" smtClean="0">
                <a:ea typeface="宋体" charset="-122"/>
              </a:rPr>
              <a:t>Digital</a:t>
            </a:r>
            <a:r>
              <a:rPr lang="en-US" altLang="en-US" sz="2400" smtClean="0">
                <a:ea typeface="宋体" charset="-122"/>
              </a:rPr>
              <a:t> cellular telephony</a:t>
            </a:r>
          </a:p>
          <a:p>
            <a:pPr lvl="1" eaLnBrk="1" hangingPunct="1"/>
            <a:r>
              <a:rPr lang="en-US" altLang="en-US" sz="2400" smtClean="0">
                <a:ea typeface="宋体" charset="-122"/>
              </a:rPr>
              <a:t>3G:  </a:t>
            </a:r>
            <a:r>
              <a:rPr lang="en-US" altLang="en-US" sz="2400" i="1" smtClean="0">
                <a:ea typeface="宋体" charset="-122"/>
              </a:rPr>
              <a:t>High-speed</a:t>
            </a:r>
            <a:r>
              <a:rPr lang="en-US" altLang="en-US" sz="2400" smtClean="0">
                <a:ea typeface="宋体" charset="-122"/>
              </a:rPr>
              <a:t> digital cellular telephony (including </a:t>
            </a:r>
            <a:r>
              <a:rPr lang="en-US" altLang="en-US" sz="2400" i="1" smtClean="0">
                <a:ea typeface="宋体" charset="-122"/>
              </a:rPr>
              <a:t>video telephony</a:t>
            </a:r>
            <a:r>
              <a:rPr lang="en-US" altLang="en-US" sz="2400" smtClean="0">
                <a:ea typeface="宋体" charset="-122"/>
              </a:rPr>
              <a:t>)</a:t>
            </a:r>
          </a:p>
          <a:p>
            <a:pPr lvl="1" eaLnBrk="1" hangingPunct="1"/>
            <a:r>
              <a:rPr lang="en-US" altLang="en-US" sz="2400" smtClean="0">
                <a:ea typeface="宋体" charset="-122"/>
              </a:rPr>
              <a:t>4G:  IP-based “anytime, anywhere” voice, data, and multimedia telephony at </a:t>
            </a:r>
            <a:r>
              <a:rPr lang="en-US" altLang="en-US" sz="2400" i="1" smtClean="0">
                <a:ea typeface="宋体" charset="-122"/>
              </a:rPr>
              <a:t>faster</a:t>
            </a:r>
            <a:r>
              <a:rPr lang="en-US" altLang="en-US" sz="2400" smtClean="0">
                <a:ea typeface="宋体" charset="-122"/>
              </a:rPr>
              <a:t> data rates than 3G </a:t>
            </a:r>
            <a:br>
              <a:rPr lang="en-US" altLang="en-US" sz="2400" smtClean="0">
                <a:ea typeface="宋体" charset="-122"/>
              </a:rPr>
            </a:br>
            <a:r>
              <a:rPr lang="en-US" altLang="en-US" sz="2400" smtClean="0">
                <a:ea typeface="宋体" charset="-122"/>
              </a:rPr>
              <a:t>(to be deployed in 2012–2015)</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en-US" altLang="zh-CN" smtClean="0"/>
              <a:t>Evolution of Cellular Networks</a:t>
            </a:r>
            <a:endParaRPr lang="zh-CN" altLang="en-US" smtClean="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014538"/>
            <a:ext cx="680085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箭头连接符 5"/>
          <p:cNvCxnSpPr/>
          <p:nvPr/>
        </p:nvCxnSpPr>
        <p:spPr>
          <a:xfrm flipV="1">
            <a:off x="1692275" y="4508500"/>
            <a:ext cx="0" cy="108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73" name="TextBox 6"/>
          <p:cNvSpPr txBox="1">
            <a:spLocks noChangeArrowheads="1"/>
          </p:cNvSpPr>
          <p:nvPr/>
        </p:nvSpPr>
        <p:spPr bwMode="auto">
          <a:xfrm>
            <a:off x="1403350" y="5661025"/>
            <a:ext cx="57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t>1G</a:t>
            </a:r>
            <a:endParaRPr lang="zh-CN" altLang="en-US"/>
          </a:p>
        </p:txBody>
      </p:sp>
      <p:cxnSp>
        <p:nvCxnSpPr>
          <p:cNvPr id="11" name="直接箭头连接符 10"/>
          <p:cNvCxnSpPr/>
          <p:nvPr/>
        </p:nvCxnSpPr>
        <p:spPr>
          <a:xfrm flipV="1">
            <a:off x="3924300" y="4797425"/>
            <a:ext cx="0" cy="719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75" name="TextBox 11"/>
          <p:cNvSpPr txBox="1">
            <a:spLocks noChangeArrowheads="1"/>
          </p:cNvSpPr>
          <p:nvPr/>
        </p:nvSpPr>
        <p:spPr bwMode="auto">
          <a:xfrm>
            <a:off x="3708400" y="5661025"/>
            <a:ext cx="57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t>2G</a:t>
            </a:r>
            <a:endParaRPr lang="zh-CN" altLang="en-US"/>
          </a:p>
        </p:txBody>
      </p:sp>
      <p:cxnSp>
        <p:nvCxnSpPr>
          <p:cNvPr id="14" name="直接箭头连接符 13"/>
          <p:cNvCxnSpPr/>
          <p:nvPr/>
        </p:nvCxnSpPr>
        <p:spPr>
          <a:xfrm flipV="1">
            <a:off x="6443663" y="4797425"/>
            <a:ext cx="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77" name="TextBox 14"/>
          <p:cNvSpPr txBox="1">
            <a:spLocks noChangeArrowheads="1"/>
          </p:cNvSpPr>
          <p:nvPr/>
        </p:nvSpPr>
        <p:spPr bwMode="auto">
          <a:xfrm>
            <a:off x="6156325" y="5661025"/>
            <a:ext cx="57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t>3G</a:t>
            </a:r>
            <a:endParaRPr lang="zh-CN" altLang="en-US"/>
          </a:p>
        </p:txBody>
      </p:sp>
      <p:sp>
        <p:nvSpPr>
          <p:cNvPr id="7178" name="TextBox 15"/>
          <p:cNvSpPr txBox="1">
            <a:spLocks noChangeArrowheads="1"/>
          </p:cNvSpPr>
          <p:nvPr/>
        </p:nvSpPr>
        <p:spPr bwMode="auto">
          <a:xfrm>
            <a:off x="7308850" y="5661025"/>
            <a:ext cx="57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t>4G</a:t>
            </a:r>
            <a:endParaRPr lang="zh-CN" altLang="en-US"/>
          </a:p>
        </p:txBody>
      </p:sp>
      <p:cxnSp>
        <p:nvCxnSpPr>
          <p:cNvPr id="17" name="直接箭头连接符 16"/>
          <p:cNvCxnSpPr/>
          <p:nvPr/>
        </p:nvCxnSpPr>
        <p:spPr>
          <a:xfrm flipV="1">
            <a:off x="7524750" y="3860800"/>
            <a:ext cx="0" cy="1655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292725" y="4797425"/>
            <a:ext cx="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81" name="TextBox 21"/>
          <p:cNvSpPr txBox="1">
            <a:spLocks noChangeArrowheads="1"/>
          </p:cNvSpPr>
          <p:nvPr/>
        </p:nvSpPr>
        <p:spPr bwMode="auto">
          <a:xfrm>
            <a:off x="4932363" y="5661025"/>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t>2.5G</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smtClean="0"/>
              <a:t>The Multiple Access Problem</a:t>
            </a:r>
            <a:endParaRPr lang="zh-CN" altLang="en-US" smtClean="0"/>
          </a:p>
        </p:txBody>
      </p:sp>
      <p:sp>
        <p:nvSpPr>
          <p:cNvPr id="8195" name="内容占位符 2"/>
          <p:cNvSpPr>
            <a:spLocks noGrp="1"/>
          </p:cNvSpPr>
          <p:nvPr>
            <p:ph idx="1"/>
          </p:nvPr>
        </p:nvSpPr>
        <p:spPr/>
        <p:txBody>
          <a:bodyPr/>
          <a:lstStyle/>
          <a:p>
            <a:pPr eaLnBrk="1" hangingPunct="1"/>
            <a:r>
              <a:rPr lang="en-US" altLang="zh-CN" smtClean="0"/>
              <a:t>The base stations need to serve many mobile terminals at the same time (both downlink and uplink)</a:t>
            </a:r>
          </a:p>
          <a:p>
            <a:pPr eaLnBrk="1" hangingPunct="1"/>
            <a:r>
              <a:rPr lang="en-US" altLang="zh-CN" smtClean="0"/>
              <a:t>All mobiles in the cell need to transmit to the base station</a:t>
            </a:r>
          </a:p>
          <a:p>
            <a:pPr eaLnBrk="1" hangingPunct="1"/>
            <a:r>
              <a:rPr lang="en-US" altLang="zh-CN" smtClean="0"/>
              <a:t>Interference among different senders and receivers</a:t>
            </a:r>
          </a:p>
          <a:p>
            <a:pPr eaLnBrk="1" hangingPunct="1"/>
            <a:r>
              <a:rPr lang="en-US" altLang="zh-CN" smtClean="0"/>
              <a:t>So we need multiple access scheme</a:t>
            </a:r>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en-US" altLang="zh-CN" smtClean="0"/>
              <a:t>Multiple Access Schemes</a:t>
            </a:r>
            <a:endParaRPr lang="zh-CN" altLang="en-US" smtClean="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484313"/>
            <a:ext cx="568642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5"/>
          <p:cNvSpPr txBox="1">
            <a:spLocks noChangeArrowheads="1"/>
          </p:cNvSpPr>
          <p:nvPr/>
        </p:nvSpPr>
        <p:spPr bwMode="auto">
          <a:xfrm>
            <a:off x="971550" y="5084763"/>
            <a:ext cx="72723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Char char="•"/>
            </a:pPr>
            <a:r>
              <a:rPr lang="en-US" altLang="zh-CN" sz="2400"/>
              <a:t> Frequency Division Multiple Access (FDMA)</a:t>
            </a:r>
          </a:p>
          <a:p>
            <a:pPr eaLnBrk="1" hangingPunct="1">
              <a:buFont typeface="Arial" charset="0"/>
              <a:buChar char="•"/>
            </a:pPr>
            <a:r>
              <a:rPr lang="en-US" altLang="zh-CN" sz="2400"/>
              <a:t> Time Division Multiple Access (TDMA)</a:t>
            </a:r>
          </a:p>
          <a:p>
            <a:pPr eaLnBrk="1" hangingPunct="1">
              <a:buFont typeface="Arial" charset="0"/>
              <a:buChar char="•"/>
            </a:pPr>
            <a:r>
              <a:rPr lang="en-US" altLang="zh-CN" sz="2400"/>
              <a:t> Code Division Multiple Access (CDMA)</a:t>
            </a:r>
          </a:p>
          <a:p>
            <a:pPr eaLnBrk="1" hangingPunct="1"/>
            <a:endParaRPr lang="zh-CN" altLang="en-US" sz="2400"/>
          </a:p>
        </p:txBody>
      </p:sp>
      <p:sp>
        <p:nvSpPr>
          <p:cNvPr id="9221" name="TextBox 6"/>
          <p:cNvSpPr txBox="1">
            <a:spLocks noChangeArrowheads="1"/>
          </p:cNvSpPr>
          <p:nvPr/>
        </p:nvSpPr>
        <p:spPr bwMode="auto">
          <a:xfrm>
            <a:off x="1116013" y="4581525"/>
            <a:ext cx="62642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2800"/>
              <a:t>3 orthogonal Schemes:</a:t>
            </a:r>
            <a:endParaRPr lang="zh-CN" altLang="en-US" sz="2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en-US" altLang="zh-CN" smtClean="0"/>
              <a:t>Frequency Division Multiple Access</a:t>
            </a:r>
            <a:endParaRPr lang="zh-CN" altLang="en-US" smtClean="0"/>
          </a:p>
        </p:txBody>
      </p:sp>
      <p:sp>
        <p:nvSpPr>
          <p:cNvPr id="3" name="内容占位符 2"/>
          <p:cNvSpPr>
            <a:spLocks noGrp="1"/>
          </p:cNvSpPr>
          <p:nvPr>
            <p:ph idx="1"/>
          </p:nvPr>
        </p:nvSpPr>
        <p:spPr>
          <a:xfrm>
            <a:off x="457200" y="3644900"/>
            <a:ext cx="8229600" cy="2808288"/>
          </a:xfrm>
        </p:spPr>
        <p:txBody>
          <a:bodyPr>
            <a:normAutofit/>
          </a:bodyPr>
          <a:lstStyle/>
          <a:p>
            <a:pPr eaLnBrk="1" hangingPunct="1">
              <a:lnSpc>
                <a:spcPct val="80000"/>
              </a:lnSpc>
            </a:pPr>
            <a:r>
              <a:rPr lang="en-US" altLang="zh-CN" sz="2200" dirty="0" smtClean="0"/>
              <a:t>Each mobile is assigned a separate frequency channel for the duration of the call</a:t>
            </a:r>
          </a:p>
          <a:p>
            <a:pPr eaLnBrk="1" hangingPunct="1">
              <a:lnSpc>
                <a:spcPct val="80000"/>
              </a:lnSpc>
            </a:pPr>
            <a:r>
              <a:rPr lang="en-US" altLang="zh-CN" sz="2200" dirty="0" smtClean="0"/>
              <a:t>Sufficient guard band is required to prevent adjacent channel interference</a:t>
            </a:r>
          </a:p>
          <a:p>
            <a:pPr eaLnBrk="1" hangingPunct="1">
              <a:lnSpc>
                <a:spcPct val="80000"/>
              </a:lnSpc>
            </a:pPr>
            <a:r>
              <a:rPr lang="en-US" altLang="zh-CN" sz="2200" dirty="0" smtClean="0"/>
              <a:t>Usually, mobile terminals will have one downlink frequency band and one uplink frequency band</a:t>
            </a:r>
          </a:p>
          <a:p>
            <a:pPr eaLnBrk="1" hangingPunct="1">
              <a:lnSpc>
                <a:spcPct val="80000"/>
              </a:lnSpc>
            </a:pPr>
            <a:r>
              <a:rPr lang="en-US" altLang="zh-CN" sz="2200" dirty="0" smtClean="0"/>
              <a:t>Different cellular network protocols use different frequencies</a:t>
            </a:r>
          </a:p>
          <a:p>
            <a:pPr eaLnBrk="1" hangingPunct="1">
              <a:lnSpc>
                <a:spcPct val="80000"/>
              </a:lnSpc>
            </a:pPr>
            <a:r>
              <a:rPr lang="en-US" altLang="zh-CN" sz="2200" dirty="0" smtClean="0"/>
              <a:t>Frequency is a precious and scare resource. We are running out of it!</a:t>
            </a:r>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700213"/>
            <a:ext cx="62293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4"/>
          <p:cNvSpPr txBox="1">
            <a:spLocks noChangeArrowheads="1"/>
          </p:cNvSpPr>
          <p:nvPr/>
        </p:nvSpPr>
        <p:spPr bwMode="auto">
          <a:xfrm>
            <a:off x="3995738" y="3068638"/>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t>frequency</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en-US" altLang="zh-CN" smtClean="0"/>
              <a:t>Time Division Multiple Access</a:t>
            </a:r>
            <a:endParaRPr lang="zh-CN" altLang="en-US" smtClean="0"/>
          </a:p>
        </p:txBody>
      </p:sp>
      <p:sp>
        <p:nvSpPr>
          <p:cNvPr id="3" name="内容占位符 2"/>
          <p:cNvSpPr>
            <a:spLocks noGrp="1"/>
          </p:cNvSpPr>
          <p:nvPr>
            <p:ph idx="1"/>
          </p:nvPr>
        </p:nvSpPr>
        <p:spPr>
          <a:xfrm>
            <a:off x="457200" y="4797425"/>
            <a:ext cx="8229600" cy="1871663"/>
          </a:xfrm>
        </p:spPr>
        <p:txBody>
          <a:bodyPr rtlCol="0">
            <a:normAutofit fontScale="70000" lnSpcReduction="20000"/>
          </a:bodyPr>
          <a:lstStyle/>
          <a:p>
            <a:pPr eaLnBrk="1" fontAlgn="auto" hangingPunct="1">
              <a:spcAft>
                <a:spcPts val="0"/>
              </a:spcAft>
              <a:buFont typeface="Arial" pitchFamily="34" charset="0"/>
              <a:buChar char="•"/>
              <a:defRPr/>
            </a:pPr>
            <a:r>
              <a:rPr lang="en-US" altLang="zh-CN" dirty="0" smtClean="0"/>
              <a:t>Time is divided into slots and only one mobile terminal transmits during each slot</a:t>
            </a:r>
          </a:p>
          <a:p>
            <a:pPr lvl="1" eaLnBrk="1" fontAlgn="auto" hangingPunct="1">
              <a:spcAft>
                <a:spcPts val="0"/>
              </a:spcAft>
              <a:buFont typeface="Arial" pitchFamily="34" charset="0"/>
              <a:buChar char="–"/>
              <a:defRPr/>
            </a:pPr>
            <a:r>
              <a:rPr lang="en-US" altLang="zh-CN" dirty="0" smtClean="0"/>
              <a:t>Like during the lecture, only one can talk, but others may take the floor in turn</a:t>
            </a:r>
          </a:p>
          <a:p>
            <a:pPr eaLnBrk="1" fontAlgn="auto" hangingPunct="1">
              <a:spcAft>
                <a:spcPts val="0"/>
              </a:spcAft>
              <a:buFont typeface="Arial" pitchFamily="34" charset="0"/>
              <a:buChar char="•"/>
              <a:defRPr/>
            </a:pPr>
            <a:r>
              <a:rPr lang="en-US" altLang="zh-CN" dirty="0" smtClean="0"/>
              <a:t>Each user is given a specific slot. No competition in cellular network</a:t>
            </a:r>
          </a:p>
          <a:p>
            <a:pPr lvl="1" eaLnBrk="1" fontAlgn="auto" hangingPunct="1">
              <a:spcAft>
                <a:spcPts val="0"/>
              </a:spcAft>
              <a:buFont typeface="Arial" pitchFamily="34" charset="0"/>
              <a:buChar char="–"/>
              <a:defRPr/>
            </a:pPr>
            <a:r>
              <a:rPr lang="en-US" altLang="zh-CN" dirty="0" smtClean="0"/>
              <a:t>Unlike Carrier Sensing Multiple Access (CSMA) in </a:t>
            </a:r>
            <a:r>
              <a:rPr lang="en-US" altLang="zh-CN" dirty="0" err="1" smtClean="0"/>
              <a:t>WiFi</a:t>
            </a:r>
            <a:endParaRPr lang="en-US" altLang="zh-CN" dirty="0" smtClean="0"/>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341438"/>
            <a:ext cx="634365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4"/>
          <p:cNvSpPr txBox="1">
            <a:spLocks noChangeArrowheads="1"/>
          </p:cNvSpPr>
          <p:nvPr/>
        </p:nvSpPr>
        <p:spPr bwMode="auto">
          <a:xfrm>
            <a:off x="2268538" y="3716338"/>
            <a:ext cx="4391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a:t>Guard time – signal transmitted by mobile terminals at different locations do no arrive at the base station at the same time</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1382</Words>
  <Application>Microsoft Office PowerPoint</Application>
  <PresentationFormat>On-screen Show (4:3)</PresentationFormat>
  <Paragraphs>228</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主题</vt:lpstr>
      <vt:lpstr>Bitmap Image</vt:lpstr>
      <vt:lpstr>Mobile app concepts</vt:lpstr>
      <vt:lpstr>Cellular Network Basics </vt:lpstr>
      <vt:lpstr>Cellular Network</vt:lpstr>
      <vt:lpstr>Cellular Network Generations</vt:lpstr>
      <vt:lpstr>Evolution of Cellular Networks</vt:lpstr>
      <vt:lpstr>The Multiple Access Problem</vt:lpstr>
      <vt:lpstr>Multiple Access Schemes</vt:lpstr>
      <vt:lpstr>Frequency Division Multiple Access</vt:lpstr>
      <vt:lpstr>Time Division Multiple Access</vt:lpstr>
      <vt:lpstr>Code Division Multiple Access</vt:lpstr>
      <vt:lpstr>2G(GSM)</vt:lpstr>
      <vt:lpstr>GSM</vt:lpstr>
      <vt:lpstr>GSM Services</vt:lpstr>
      <vt:lpstr>GSM Channels</vt:lpstr>
      <vt:lpstr>GSM Frequencies</vt:lpstr>
      <vt:lpstr>GSM Architecture</vt:lpstr>
      <vt:lpstr>Mobile Station (MS)</vt:lpstr>
      <vt:lpstr>Subscriber Identity Module</vt:lpstr>
      <vt:lpstr>Location Updates</vt:lpstr>
      <vt:lpstr>3G, 3.5G and 4G (LTE)</vt:lpstr>
      <vt:lpstr>3G Overview</vt:lpstr>
      <vt:lpstr>Evolution from 2G</vt:lpstr>
      <vt:lpstr>Service Roadmap</vt:lpstr>
      <vt:lpstr>GSM Evolution to 3G</vt:lpstr>
      <vt:lpstr>UMTS</vt:lpstr>
      <vt:lpstr>3.5G (HSPA)</vt:lpstr>
      <vt:lpstr>4G (LTE)</vt:lpstr>
      <vt:lpstr>Advantages of LTE</vt:lpstr>
      <vt:lpstr>Comparison of LTE Speed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GSM (2G), 3G and LTE (4G)</dc:title>
  <dc:creator>Jinteng</dc:creator>
  <cp:lastModifiedBy>bstack</cp:lastModifiedBy>
  <cp:revision>113</cp:revision>
  <cp:lastPrinted>2012-05-01T15:18:03Z</cp:lastPrinted>
  <dcterms:created xsi:type="dcterms:W3CDTF">2012-04-29T19:32:45Z</dcterms:created>
  <dcterms:modified xsi:type="dcterms:W3CDTF">2014-01-21T00:10:03Z</dcterms:modified>
</cp:coreProperties>
</file>