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FF195B94-B360-407F-8237-05F3DB80AD25}" type="datetimeFigureOut">
              <a:rPr lang="en-IE" smtClean="0"/>
              <a:t>20/10/2013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D1AD527-EE9C-4D57-98C5-291D72F150F1}" type="slidenum">
              <a:rPr lang="en-IE" smtClean="0"/>
              <a:t>‹#›</a:t>
            </a:fld>
            <a:endParaRPr lang="en-IE"/>
          </a:p>
        </p:txBody>
      </p:sp>
    </p:spTree>
    <p:extLst>
      <p:ext uri="{BB962C8B-B14F-4D97-AF65-F5344CB8AC3E}">
        <p14:creationId xmlns:p14="http://schemas.microsoft.com/office/powerpoint/2010/main" val="4126914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FF195B94-B360-407F-8237-05F3DB80AD25}" type="datetimeFigureOut">
              <a:rPr lang="en-IE" smtClean="0"/>
              <a:t>20/10/2013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D1AD527-EE9C-4D57-98C5-291D72F150F1}" type="slidenum">
              <a:rPr lang="en-IE" smtClean="0"/>
              <a:t>‹#›</a:t>
            </a:fld>
            <a:endParaRPr lang="en-IE"/>
          </a:p>
        </p:txBody>
      </p:sp>
    </p:spTree>
    <p:extLst>
      <p:ext uri="{BB962C8B-B14F-4D97-AF65-F5344CB8AC3E}">
        <p14:creationId xmlns:p14="http://schemas.microsoft.com/office/powerpoint/2010/main" val="2822298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FF195B94-B360-407F-8237-05F3DB80AD25}" type="datetimeFigureOut">
              <a:rPr lang="en-IE" smtClean="0"/>
              <a:t>20/10/2013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D1AD527-EE9C-4D57-98C5-291D72F150F1}" type="slidenum">
              <a:rPr lang="en-IE" smtClean="0"/>
              <a:t>‹#›</a:t>
            </a:fld>
            <a:endParaRPr lang="en-IE"/>
          </a:p>
        </p:txBody>
      </p:sp>
    </p:spTree>
    <p:extLst>
      <p:ext uri="{BB962C8B-B14F-4D97-AF65-F5344CB8AC3E}">
        <p14:creationId xmlns:p14="http://schemas.microsoft.com/office/powerpoint/2010/main" val="2394468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FF195B94-B360-407F-8237-05F3DB80AD25}" type="datetimeFigureOut">
              <a:rPr lang="en-IE" smtClean="0"/>
              <a:t>20/10/2013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D1AD527-EE9C-4D57-98C5-291D72F150F1}" type="slidenum">
              <a:rPr lang="en-IE" smtClean="0"/>
              <a:t>‹#›</a:t>
            </a:fld>
            <a:endParaRPr lang="en-IE"/>
          </a:p>
        </p:txBody>
      </p:sp>
    </p:spTree>
    <p:extLst>
      <p:ext uri="{BB962C8B-B14F-4D97-AF65-F5344CB8AC3E}">
        <p14:creationId xmlns:p14="http://schemas.microsoft.com/office/powerpoint/2010/main" val="391912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195B94-B360-407F-8237-05F3DB80AD25}" type="datetimeFigureOut">
              <a:rPr lang="en-IE" smtClean="0"/>
              <a:t>20/10/2013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D1AD527-EE9C-4D57-98C5-291D72F150F1}" type="slidenum">
              <a:rPr lang="en-IE" smtClean="0"/>
              <a:t>‹#›</a:t>
            </a:fld>
            <a:endParaRPr lang="en-IE"/>
          </a:p>
        </p:txBody>
      </p:sp>
    </p:spTree>
    <p:extLst>
      <p:ext uri="{BB962C8B-B14F-4D97-AF65-F5344CB8AC3E}">
        <p14:creationId xmlns:p14="http://schemas.microsoft.com/office/powerpoint/2010/main" val="3888380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FF195B94-B360-407F-8237-05F3DB80AD25}" type="datetimeFigureOut">
              <a:rPr lang="en-IE" smtClean="0"/>
              <a:t>20/10/2013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D1AD527-EE9C-4D57-98C5-291D72F150F1}" type="slidenum">
              <a:rPr lang="en-IE" smtClean="0"/>
              <a:t>‹#›</a:t>
            </a:fld>
            <a:endParaRPr lang="en-IE"/>
          </a:p>
        </p:txBody>
      </p:sp>
    </p:spTree>
    <p:extLst>
      <p:ext uri="{BB962C8B-B14F-4D97-AF65-F5344CB8AC3E}">
        <p14:creationId xmlns:p14="http://schemas.microsoft.com/office/powerpoint/2010/main" val="4236851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FF195B94-B360-407F-8237-05F3DB80AD25}" type="datetimeFigureOut">
              <a:rPr lang="en-IE" smtClean="0"/>
              <a:t>20/10/2013</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0D1AD527-EE9C-4D57-98C5-291D72F150F1}" type="slidenum">
              <a:rPr lang="en-IE" smtClean="0"/>
              <a:t>‹#›</a:t>
            </a:fld>
            <a:endParaRPr lang="en-IE"/>
          </a:p>
        </p:txBody>
      </p:sp>
    </p:spTree>
    <p:extLst>
      <p:ext uri="{BB962C8B-B14F-4D97-AF65-F5344CB8AC3E}">
        <p14:creationId xmlns:p14="http://schemas.microsoft.com/office/powerpoint/2010/main" val="3049573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FF195B94-B360-407F-8237-05F3DB80AD25}" type="datetimeFigureOut">
              <a:rPr lang="en-IE" smtClean="0"/>
              <a:t>20/10/2013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0D1AD527-EE9C-4D57-98C5-291D72F150F1}" type="slidenum">
              <a:rPr lang="en-IE" smtClean="0"/>
              <a:t>‹#›</a:t>
            </a:fld>
            <a:endParaRPr lang="en-IE"/>
          </a:p>
        </p:txBody>
      </p:sp>
    </p:spTree>
    <p:extLst>
      <p:ext uri="{BB962C8B-B14F-4D97-AF65-F5344CB8AC3E}">
        <p14:creationId xmlns:p14="http://schemas.microsoft.com/office/powerpoint/2010/main" val="16143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95B94-B360-407F-8237-05F3DB80AD25}" type="datetimeFigureOut">
              <a:rPr lang="en-IE" smtClean="0"/>
              <a:t>20/10/2013</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0D1AD527-EE9C-4D57-98C5-291D72F150F1}" type="slidenum">
              <a:rPr lang="en-IE" smtClean="0"/>
              <a:t>‹#›</a:t>
            </a:fld>
            <a:endParaRPr lang="en-IE"/>
          </a:p>
        </p:txBody>
      </p:sp>
    </p:spTree>
    <p:extLst>
      <p:ext uri="{BB962C8B-B14F-4D97-AF65-F5344CB8AC3E}">
        <p14:creationId xmlns:p14="http://schemas.microsoft.com/office/powerpoint/2010/main" val="607328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195B94-B360-407F-8237-05F3DB80AD25}" type="datetimeFigureOut">
              <a:rPr lang="en-IE" smtClean="0"/>
              <a:t>20/10/2013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D1AD527-EE9C-4D57-98C5-291D72F150F1}" type="slidenum">
              <a:rPr lang="en-IE" smtClean="0"/>
              <a:t>‹#›</a:t>
            </a:fld>
            <a:endParaRPr lang="en-IE"/>
          </a:p>
        </p:txBody>
      </p:sp>
    </p:spTree>
    <p:extLst>
      <p:ext uri="{BB962C8B-B14F-4D97-AF65-F5344CB8AC3E}">
        <p14:creationId xmlns:p14="http://schemas.microsoft.com/office/powerpoint/2010/main" val="2787668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195B94-B360-407F-8237-05F3DB80AD25}" type="datetimeFigureOut">
              <a:rPr lang="en-IE" smtClean="0"/>
              <a:t>20/10/2013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D1AD527-EE9C-4D57-98C5-291D72F150F1}" type="slidenum">
              <a:rPr lang="en-IE" smtClean="0"/>
              <a:t>‹#›</a:t>
            </a:fld>
            <a:endParaRPr lang="en-IE"/>
          </a:p>
        </p:txBody>
      </p:sp>
    </p:spTree>
    <p:extLst>
      <p:ext uri="{BB962C8B-B14F-4D97-AF65-F5344CB8AC3E}">
        <p14:creationId xmlns:p14="http://schemas.microsoft.com/office/powerpoint/2010/main" val="369038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195B94-B360-407F-8237-05F3DB80AD25}" type="datetimeFigureOut">
              <a:rPr lang="en-IE" smtClean="0"/>
              <a:t>20/10/2013</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1AD527-EE9C-4D57-98C5-291D72F150F1}" type="slidenum">
              <a:rPr lang="en-IE" smtClean="0"/>
              <a:t>‹#›</a:t>
            </a:fld>
            <a:endParaRPr lang="en-IE"/>
          </a:p>
        </p:txBody>
      </p:sp>
    </p:spTree>
    <p:extLst>
      <p:ext uri="{BB962C8B-B14F-4D97-AF65-F5344CB8AC3E}">
        <p14:creationId xmlns:p14="http://schemas.microsoft.com/office/powerpoint/2010/main" val="3791906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en.wikipedia.org/wiki/Virtual_machine#cite_note-3"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Operation Systems</a:t>
            </a:r>
            <a:endParaRPr lang="en-IE" dirty="0"/>
          </a:p>
        </p:txBody>
      </p:sp>
      <p:sp>
        <p:nvSpPr>
          <p:cNvPr id="3" name="Subtitle 2"/>
          <p:cNvSpPr>
            <a:spLocks noGrp="1"/>
          </p:cNvSpPr>
          <p:nvPr>
            <p:ph type="subTitle" idx="1"/>
          </p:nvPr>
        </p:nvSpPr>
        <p:spPr/>
        <p:txBody>
          <a:bodyPr/>
          <a:lstStyle/>
          <a:p>
            <a:r>
              <a:rPr lang="en-IE" dirty="0" smtClean="0"/>
              <a:t>Introduction</a:t>
            </a:r>
            <a:endParaRPr lang="en-IE" dirty="0"/>
          </a:p>
        </p:txBody>
      </p:sp>
    </p:spTree>
    <p:extLst>
      <p:ext uri="{BB962C8B-B14F-4D97-AF65-F5344CB8AC3E}">
        <p14:creationId xmlns:p14="http://schemas.microsoft.com/office/powerpoint/2010/main" val="1630232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Caching</a:t>
            </a:r>
            <a:endParaRPr lang="en-IE" dirty="0"/>
          </a:p>
        </p:txBody>
      </p:sp>
      <p:sp>
        <p:nvSpPr>
          <p:cNvPr id="3" name="Content Placeholder 2"/>
          <p:cNvSpPr>
            <a:spLocks noGrp="1"/>
          </p:cNvSpPr>
          <p:nvPr>
            <p:ph idx="1"/>
          </p:nvPr>
        </p:nvSpPr>
        <p:spPr/>
        <p:txBody>
          <a:bodyPr>
            <a:normAutofit fontScale="92500" lnSpcReduction="20000"/>
          </a:bodyPr>
          <a:lstStyle/>
          <a:p>
            <a:r>
              <a:rPr lang="en-IE" dirty="0" smtClean="0"/>
              <a:t>Important concept, happens at many levels</a:t>
            </a:r>
          </a:p>
          <a:p>
            <a:r>
              <a:rPr lang="en-IE" dirty="0" smtClean="0"/>
              <a:t>Also an important concept in software development</a:t>
            </a:r>
          </a:p>
          <a:p>
            <a:r>
              <a:rPr lang="en-US" altLang="en-US" dirty="0"/>
              <a:t>Faster storage (cache) checked first to determine if information is there</a:t>
            </a:r>
          </a:p>
          <a:p>
            <a:pPr lvl="1"/>
            <a:r>
              <a:rPr lang="en-US" altLang="en-US" dirty="0"/>
              <a:t>If it is, information used directly from the cache (fast)</a:t>
            </a:r>
          </a:p>
          <a:p>
            <a:pPr lvl="1"/>
            <a:r>
              <a:rPr lang="en-US" altLang="en-US" dirty="0"/>
              <a:t>If not, data copied to cache and used there</a:t>
            </a:r>
          </a:p>
          <a:p>
            <a:r>
              <a:rPr lang="en-US" altLang="en-US" dirty="0"/>
              <a:t>Cache smaller than storage being cached</a:t>
            </a:r>
          </a:p>
          <a:p>
            <a:pPr lvl="1"/>
            <a:r>
              <a:rPr lang="en-US" altLang="en-US" dirty="0"/>
              <a:t>Cache management important design problem</a:t>
            </a:r>
          </a:p>
          <a:p>
            <a:pPr lvl="1"/>
            <a:r>
              <a:rPr lang="en-US" altLang="en-US" dirty="0"/>
              <a:t>Cache size and replacement policy</a:t>
            </a:r>
          </a:p>
          <a:p>
            <a:endParaRPr lang="en-IE" dirty="0" smtClean="0"/>
          </a:p>
          <a:p>
            <a:endParaRPr lang="en-IE" dirty="0"/>
          </a:p>
        </p:txBody>
      </p:sp>
    </p:spTree>
    <p:extLst>
      <p:ext uri="{BB962C8B-B14F-4D97-AF65-F5344CB8AC3E}">
        <p14:creationId xmlns:p14="http://schemas.microsoft.com/office/powerpoint/2010/main" val="3992891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is a register?</a:t>
            </a:r>
            <a:endParaRPr lang="en-IE" dirty="0"/>
          </a:p>
        </p:txBody>
      </p:sp>
      <p:sp>
        <p:nvSpPr>
          <p:cNvPr id="3" name="Content Placeholder 2"/>
          <p:cNvSpPr>
            <a:spLocks noGrp="1"/>
          </p:cNvSpPr>
          <p:nvPr>
            <p:ph idx="1"/>
          </p:nvPr>
        </p:nvSpPr>
        <p:spPr/>
        <p:txBody>
          <a:bodyPr>
            <a:normAutofit fontScale="85000" lnSpcReduction="20000"/>
          </a:bodyPr>
          <a:lstStyle/>
          <a:p>
            <a:r>
              <a:rPr lang="en-IE" dirty="0" smtClean="0"/>
              <a:t>A register </a:t>
            </a:r>
            <a:r>
              <a:rPr lang="en-IE" dirty="0"/>
              <a:t>is one of a small set of data holding places that are part of a </a:t>
            </a:r>
            <a:r>
              <a:rPr lang="en-IE" dirty="0" smtClean="0"/>
              <a:t>computer</a:t>
            </a:r>
            <a:r>
              <a:rPr lang="en-IE" dirty="0"/>
              <a:t> </a:t>
            </a:r>
            <a:r>
              <a:rPr lang="en-IE" dirty="0" smtClean="0"/>
              <a:t>processor</a:t>
            </a:r>
          </a:p>
          <a:p>
            <a:r>
              <a:rPr lang="en-IE" dirty="0" smtClean="0"/>
              <a:t>A </a:t>
            </a:r>
            <a:r>
              <a:rPr lang="en-IE" dirty="0"/>
              <a:t>register may hold a </a:t>
            </a:r>
            <a:r>
              <a:rPr lang="en-IE" dirty="0" smtClean="0"/>
              <a:t>computer</a:t>
            </a:r>
            <a:r>
              <a:rPr lang="en-IE" dirty="0"/>
              <a:t> </a:t>
            </a:r>
            <a:r>
              <a:rPr lang="en-IE" dirty="0" smtClean="0"/>
              <a:t>instruction</a:t>
            </a:r>
            <a:r>
              <a:rPr lang="en-IE" dirty="0"/>
              <a:t> , a storage address, or any kind of data (such as a bit sequence or individual characters</a:t>
            </a:r>
            <a:r>
              <a:rPr lang="en-IE" dirty="0" smtClean="0"/>
              <a:t>).</a:t>
            </a:r>
          </a:p>
          <a:p>
            <a:r>
              <a:rPr lang="en-IE" dirty="0" smtClean="0"/>
              <a:t>Some </a:t>
            </a:r>
            <a:r>
              <a:rPr lang="en-IE" dirty="0"/>
              <a:t>instructions specify registers as part of the instruction. For example, an instruction may specify that the contents of two defined registers be added together and then placed in a specified register. </a:t>
            </a:r>
            <a:endParaRPr lang="en-IE" dirty="0" smtClean="0"/>
          </a:p>
          <a:p>
            <a:r>
              <a:rPr lang="en-IE" dirty="0" smtClean="0"/>
              <a:t>A </a:t>
            </a:r>
            <a:r>
              <a:rPr lang="en-IE" dirty="0"/>
              <a:t>register must be large enough to hold an instruction - for example, in a 32-bit instruction computer, a register must be 32 bits in </a:t>
            </a:r>
            <a:r>
              <a:rPr lang="en-IE" dirty="0" smtClean="0"/>
              <a:t>length</a:t>
            </a:r>
            <a:endParaRPr lang="en-IE" dirty="0"/>
          </a:p>
        </p:txBody>
      </p:sp>
    </p:spTree>
    <p:extLst>
      <p:ext uri="{BB962C8B-B14F-4D97-AF65-F5344CB8AC3E}">
        <p14:creationId xmlns:p14="http://schemas.microsoft.com/office/powerpoint/2010/main" val="1187262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Migration of data from disk to register</a:t>
            </a:r>
            <a:endParaRPr lang="en-IE" dirty="0"/>
          </a:p>
        </p:txBody>
      </p:sp>
      <p:sp>
        <p:nvSpPr>
          <p:cNvPr id="3" name="Content Placeholder 2"/>
          <p:cNvSpPr>
            <a:spLocks noGrp="1"/>
          </p:cNvSpPr>
          <p:nvPr>
            <p:ph idx="1"/>
          </p:nvPr>
        </p:nvSpPr>
        <p:spPr/>
        <p:txBody>
          <a:bodyPr/>
          <a:lstStyle/>
          <a:p>
            <a:r>
              <a:rPr lang="en-US" altLang="en-US" dirty="0" smtClean="0"/>
              <a:t>Must </a:t>
            </a:r>
            <a:r>
              <a:rPr lang="en-US" altLang="en-US" dirty="0"/>
              <a:t>be careful to use most recent value, </a:t>
            </a:r>
            <a:r>
              <a:rPr lang="en-US" altLang="en-US" dirty="0" smtClean="0"/>
              <a:t>no </a:t>
            </a:r>
            <a:r>
              <a:rPr lang="en-US" altLang="en-US" dirty="0"/>
              <a:t>matter where it is stored in the storage </a:t>
            </a:r>
            <a:r>
              <a:rPr lang="en-US" altLang="en-US" dirty="0" smtClean="0"/>
              <a:t>hierarchy</a:t>
            </a:r>
          </a:p>
          <a:p>
            <a:r>
              <a:rPr lang="en-US" dirty="0" smtClean="0"/>
              <a:t>E.g. an integer value = 10</a:t>
            </a:r>
            <a:endParaRPr lang="en-IE"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l="386" t="41441" r="386" b="41183"/>
          <a:stretch>
            <a:fillRect/>
          </a:stretch>
        </p:blipFill>
        <p:spPr bwMode="auto">
          <a:xfrm>
            <a:off x="632604" y="3933056"/>
            <a:ext cx="7978775" cy="104775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6099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Multiprogramming/Timesharing</a:t>
            </a:r>
            <a:endParaRPr lang="en-IE" dirty="0"/>
          </a:p>
        </p:txBody>
      </p:sp>
      <p:sp>
        <p:nvSpPr>
          <p:cNvPr id="3" name="Content Placeholder 2"/>
          <p:cNvSpPr>
            <a:spLocks noGrp="1"/>
          </p:cNvSpPr>
          <p:nvPr>
            <p:ph idx="1"/>
          </p:nvPr>
        </p:nvSpPr>
        <p:spPr/>
        <p:txBody>
          <a:bodyPr/>
          <a:lstStyle/>
          <a:p>
            <a:pPr>
              <a:lnSpc>
                <a:spcPct val="90000"/>
              </a:lnSpc>
            </a:pPr>
            <a:r>
              <a:rPr lang="en-US" altLang="en-US" sz="1600" b="1" dirty="0"/>
              <a:t>Multiprogramming</a:t>
            </a:r>
            <a:r>
              <a:rPr lang="en-US" altLang="en-US" sz="1600" dirty="0"/>
              <a:t> needed for efficiency</a:t>
            </a:r>
          </a:p>
          <a:p>
            <a:pPr lvl="1">
              <a:lnSpc>
                <a:spcPct val="90000"/>
              </a:lnSpc>
            </a:pPr>
            <a:r>
              <a:rPr lang="en-US" altLang="en-US" sz="1600" dirty="0"/>
              <a:t>Single user cannot keep CPU and I/O devices busy at all times</a:t>
            </a:r>
          </a:p>
          <a:p>
            <a:pPr lvl="1">
              <a:lnSpc>
                <a:spcPct val="90000"/>
              </a:lnSpc>
            </a:pPr>
            <a:r>
              <a:rPr lang="en-US" altLang="en-US" sz="1600" dirty="0"/>
              <a:t>Multiprogramming organizes jobs (code and data) so CPU always has one to execute</a:t>
            </a:r>
          </a:p>
          <a:p>
            <a:pPr lvl="1">
              <a:lnSpc>
                <a:spcPct val="90000"/>
              </a:lnSpc>
            </a:pPr>
            <a:r>
              <a:rPr lang="en-US" altLang="en-US" sz="1600" dirty="0"/>
              <a:t>A subset of total jobs in system is kept in memory</a:t>
            </a:r>
          </a:p>
          <a:p>
            <a:pPr lvl="1">
              <a:lnSpc>
                <a:spcPct val="90000"/>
              </a:lnSpc>
            </a:pPr>
            <a:r>
              <a:rPr lang="en-US" altLang="en-US" sz="1600" dirty="0"/>
              <a:t>One job selected and run via </a:t>
            </a:r>
            <a:r>
              <a:rPr lang="en-US" altLang="en-US" sz="1600" b="1" dirty="0"/>
              <a:t>job scheduling</a:t>
            </a:r>
          </a:p>
          <a:p>
            <a:pPr lvl="1">
              <a:lnSpc>
                <a:spcPct val="90000"/>
              </a:lnSpc>
            </a:pPr>
            <a:r>
              <a:rPr lang="en-US" altLang="en-US" sz="1600" dirty="0"/>
              <a:t>When it has to wait (for I/O for example), OS switches to another job</a:t>
            </a:r>
          </a:p>
          <a:p>
            <a:pPr>
              <a:lnSpc>
                <a:spcPct val="90000"/>
              </a:lnSpc>
            </a:pPr>
            <a:r>
              <a:rPr lang="en-US" altLang="en-US" sz="1600" b="1" dirty="0"/>
              <a:t>Timesharing (multitasking)</a:t>
            </a:r>
            <a:r>
              <a:rPr lang="en-US" altLang="en-US" sz="1600" dirty="0"/>
              <a:t> is logical extension in which CPU switches jobs so frequently that users can interact with each job while it is running, creating </a:t>
            </a:r>
            <a:r>
              <a:rPr lang="en-US" altLang="en-US" sz="1600" b="1" dirty="0"/>
              <a:t>interactive</a:t>
            </a:r>
            <a:r>
              <a:rPr lang="en-US" altLang="en-US" sz="1600" dirty="0"/>
              <a:t> computing</a:t>
            </a:r>
          </a:p>
          <a:p>
            <a:pPr lvl="1">
              <a:lnSpc>
                <a:spcPct val="90000"/>
              </a:lnSpc>
            </a:pPr>
            <a:r>
              <a:rPr lang="en-US" altLang="en-US" sz="1600" b="1" dirty="0"/>
              <a:t>Response time</a:t>
            </a:r>
            <a:r>
              <a:rPr lang="en-US" altLang="en-US" sz="1600" dirty="0"/>
              <a:t> should be &lt; 1 second</a:t>
            </a:r>
          </a:p>
          <a:p>
            <a:pPr lvl="1">
              <a:lnSpc>
                <a:spcPct val="90000"/>
              </a:lnSpc>
            </a:pPr>
            <a:r>
              <a:rPr lang="en-US" altLang="en-US" sz="1600" dirty="0"/>
              <a:t>Each user has at least one program executing in memory </a:t>
            </a:r>
            <a:r>
              <a:rPr lang="en-US" altLang="en-US" sz="1600" dirty="0">
                <a:sym typeface="Wingdings 3" pitchFamily="18" charset="2"/>
              </a:rPr>
              <a:t></a:t>
            </a:r>
            <a:r>
              <a:rPr lang="en-US" altLang="en-US" sz="1600" b="1" dirty="0">
                <a:sym typeface="Wingdings 3" pitchFamily="18" charset="2"/>
              </a:rPr>
              <a:t>process</a:t>
            </a:r>
          </a:p>
          <a:p>
            <a:pPr lvl="1">
              <a:lnSpc>
                <a:spcPct val="90000"/>
              </a:lnSpc>
            </a:pPr>
            <a:r>
              <a:rPr lang="en-US" altLang="en-US" sz="1600" dirty="0">
                <a:sym typeface="Wingdings 3" pitchFamily="18" charset="2"/>
              </a:rPr>
              <a:t>If several jobs ready to run at the same time  </a:t>
            </a:r>
            <a:r>
              <a:rPr lang="en-US" altLang="en-US" sz="1600" b="1" dirty="0">
                <a:sym typeface="Wingdings 3" pitchFamily="18" charset="2"/>
              </a:rPr>
              <a:t>CPU scheduling</a:t>
            </a:r>
          </a:p>
          <a:p>
            <a:pPr lvl="1">
              <a:lnSpc>
                <a:spcPct val="90000"/>
              </a:lnSpc>
            </a:pPr>
            <a:r>
              <a:rPr lang="en-US" altLang="en-US" sz="1600" dirty="0">
                <a:sym typeface="Wingdings 3" pitchFamily="18" charset="2"/>
              </a:rPr>
              <a:t>If processes don’t fit in memory, </a:t>
            </a:r>
            <a:r>
              <a:rPr lang="en-US" altLang="en-US" sz="1600" b="1" dirty="0">
                <a:sym typeface="Wingdings 3" pitchFamily="18" charset="2"/>
              </a:rPr>
              <a:t>swapping</a:t>
            </a:r>
            <a:r>
              <a:rPr lang="en-US" altLang="en-US" sz="1600" dirty="0">
                <a:sym typeface="Wingdings 3" pitchFamily="18" charset="2"/>
              </a:rPr>
              <a:t> moves them in and out to run</a:t>
            </a:r>
          </a:p>
          <a:p>
            <a:pPr lvl="1">
              <a:lnSpc>
                <a:spcPct val="90000"/>
              </a:lnSpc>
            </a:pPr>
            <a:r>
              <a:rPr lang="en-US" altLang="en-US" sz="1600" b="1" dirty="0">
                <a:sym typeface="Wingdings 3" pitchFamily="18" charset="2"/>
              </a:rPr>
              <a:t>Virtual memory</a:t>
            </a:r>
            <a:r>
              <a:rPr lang="en-US" altLang="en-US" sz="1600" dirty="0">
                <a:sym typeface="Wingdings 3" pitchFamily="18" charset="2"/>
              </a:rPr>
              <a:t> allows execution of processes not completely in </a:t>
            </a:r>
            <a:r>
              <a:rPr lang="en-US" altLang="en-US" sz="1600" dirty="0" smtClean="0">
                <a:sym typeface="Wingdings 3" pitchFamily="18" charset="2"/>
              </a:rPr>
              <a:t>memory</a:t>
            </a:r>
            <a:endParaRPr lang="en-US" altLang="en-US" sz="1600" dirty="0">
              <a:sym typeface="Wingdings 3" pitchFamily="18" charset="2"/>
            </a:endParaRPr>
          </a:p>
        </p:txBody>
      </p:sp>
    </p:spTree>
    <p:extLst>
      <p:ext uri="{BB962C8B-B14F-4D97-AF65-F5344CB8AC3E}">
        <p14:creationId xmlns:p14="http://schemas.microsoft.com/office/powerpoint/2010/main" val="815243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Process Management</a:t>
            </a:r>
            <a:endParaRPr lang="en-IE" dirty="0"/>
          </a:p>
        </p:txBody>
      </p:sp>
      <p:sp>
        <p:nvSpPr>
          <p:cNvPr id="3" name="Content Placeholder 2"/>
          <p:cNvSpPr>
            <a:spLocks noGrp="1"/>
          </p:cNvSpPr>
          <p:nvPr>
            <p:ph idx="1"/>
          </p:nvPr>
        </p:nvSpPr>
        <p:spPr/>
        <p:txBody>
          <a:bodyPr/>
          <a:lstStyle/>
          <a:p>
            <a:pPr>
              <a:lnSpc>
                <a:spcPct val="90000"/>
              </a:lnSpc>
            </a:pPr>
            <a:r>
              <a:rPr lang="en-US" altLang="en-US" sz="2000" dirty="0"/>
              <a:t>A process is a program in execution. It is a unit of work within the system. </a:t>
            </a:r>
          </a:p>
          <a:p>
            <a:pPr>
              <a:lnSpc>
                <a:spcPct val="90000"/>
              </a:lnSpc>
            </a:pPr>
            <a:r>
              <a:rPr lang="en-US" altLang="en-US" sz="2000" dirty="0"/>
              <a:t>Process needs resources to accomplish its task</a:t>
            </a:r>
          </a:p>
          <a:p>
            <a:pPr lvl="1">
              <a:lnSpc>
                <a:spcPct val="90000"/>
              </a:lnSpc>
            </a:pPr>
            <a:r>
              <a:rPr lang="en-US" altLang="en-US" sz="2000" dirty="0"/>
              <a:t>CPU, memory, I/O, files</a:t>
            </a:r>
          </a:p>
          <a:p>
            <a:pPr lvl="1">
              <a:lnSpc>
                <a:spcPct val="90000"/>
              </a:lnSpc>
            </a:pPr>
            <a:r>
              <a:rPr lang="en-US" altLang="en-US" sz="2000" dirty="0"/>
              <a:t>Initialization </a:t>
            </a:r>
            <a:r>
              <a:rPr lang="en-US" altLang="en-US" sz="2000" dirty="0" smtClean="0"/>
              <a:t>data</a:t>
            </a:r>
          </a:p>
          <a:p>
            <a:pPr>
              <a:lnSpc>
                <a:spcPct val="90000"/>
              </a:lnSpc>
            </a:pPr>
            <a:r>
              <a:rPr lang="en-US" altLang="en-US" sz="2000" dirty="0" smtClean="0"/>
              <a:t>Process termination requires reclaim of any reusable resources</a:t>
            </a:r>
          </a:p>
          <a:p>
            <a:pPr>
              <a:lnSpc>
                <a:spcPct val="90000"/>
              </a:lnSpc>
            </a:pPr>
            <a:r>
              <a:rPr lang="en-US" altLang="en-US" sz="2000" dirty="0" smtClean="0"/>
              <a:t>Single-threaded process has one </a:t>
            </a:r>
            <a:r>
              <a:rPr lang="en-US" altLang="en-US" sz="2000" b="1" dirty="0" smtClean="0"/>
              <a:t>program counter</a:t>
            </a:r>
            <a:r>
              <a:rPr lang="en-US" altLang="en-US" sz="2000" dirty="0" smtClean="0"/>
              <a:t> specifying location of next instruction to execute</a:t>
            </a:r>
          </a:p>
          <a:p>
            <a:pPr lvl="1">
              <a:lnSpc>
                <a:spcPct val="90000"/>
              </a:lnSpc>
            </a:pPr>
            <a:r>
              <a:rPr lang="en-US" altLang="en-US" sz="2000" dirty="0" smtClean="0"/>
              <a:t>Process executes instructions sequentially, one at a time, until completion</a:t>
            </a:r>
          </a:p>
          <a:p>
            <a:pPr>
              <a:lnSpc>
                <a:spcPct val="90000"/>
              </a:lnSpc>
            </a:pPr>
            <a:r>
              <a:rPr lang="en-US" altLang="en-US" sz="2000" dirty="0" smtClean="0"/>
              <a:t>Multi-threaded process has one program counter per thread</a:t>
            </a:r>
          </a:p>
          <a:p>
            <a:pPr>
              <a:lnSpc>
                <a:spcPct val="90000"/>
              </a:lnSpc>
            </a:pPr>
            <a:r>
              <a:rPr lang="en-US" altLang="en-US" sz="2000" dirty="0" smtClean="0"/>
              <a:t>Typically system has many processes, some user, some operating system running concurrently on one or more CPUs</a:t>
            </a:r>
          </a:p>
          <a:p>
            <a:pPr lvl="1">
              <a:lnSpc>
                <a:spcPct val="90000"/>
              </a:lnSpc>
            </a:pPr>
            <a:r>
              <a:rPr lang="en-US" altLang="en-US" sz="2000" dirty="0" smtClean="0"/>
              <a:t>Concurrency by multiplexing the CPUs among the processes / threads</a:t>
            </a:r>
          </a:p>
          <a:p>
            <a:endParaRPr lang="en-IE" dirty="0"/>
          </a:p>
        </p:txBody>
      </p:sp>
    </p:spTree>
    <p:extLst>
      <p:ext uri="{BB962C8B-B14F-4D97-AF65-F5344CB8AC3E}">
        <p14:creationId xmlns:p14="http://schemas.microsoft.com/office/powerpoint/2010/main" val="1882615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Process Management</a:t>
            </a:r>
            <a:endParaRPr lang="en-IE" dirty="0"/>
          </a:p>
        </p:txBody>
      </p:sp>
      <p:sp>
        <p:nvSpPr>
          <p:cNvPr id="3" name="Content Placeholder 2"/>
          <p:cNvSpPr>
            <a:spLocks noGrp="1"/>
          </p:cNvSpPr>
          <p:nvPr>
            <p:ph idx="1"/>
          </p:nvPr>
        </p:nvSpPr>
        <p:spPr/>
        <p:txBody>
          <a:bodyPr>
            <a:normAutofit fontScale="85000" lnSpcReduction="10000"/>
          </a:bodyPr>
          <a:lstStyle/>
          <a:p>
            <a:pPr>
              <a:buFont typeface="Monotype Sorts" pitchFamily="2" charset="2"/>
              <a:buNone/>
            </a:pPr>
            <a:r>
              <a:rPr lang="en-US" altLang="en-US" dirty="0"/>
              <a:t>The operating system is responsible for the following activities in  connection with process management:</a:t>
            </a:r>
          </a:p>
          <a:p>
            <a:r>
              <a:rPr lang="en-US" altLang="en-US" dirty="0"/>
              <a:t>Creating and deleting both user and system processes</a:t>
            </a:r>
          </a:p>
          <a:p>
            <a:r>
              <a:rPr lang="en-US" altLang="en-US" dirty="0"/>
              <a:t>Suspending and resuming processes</a:t>
            </a:r>
          </a:p>
          <a:p>
            <a:r>
              <a:rPr lang="en-US" altLang="en-US" dirty="0"/>
              <a:t>Providing mechanisms for process synchronization</a:t>
            </a:r>
          </a:p>
          <a:p>
            <a:r>
              <a:rPr lang="en-US" altLang="en-US" dirty="0"/>
              <a:t>Providing mechanisms for process communication</a:t>
            </a:r>
          </a:p>
          <a:p>
            <a:r>
              <a:rPr lang="en-US" altLang="en-US" dirty="0"/>
              <a:t>Providing mechanisms for deadlock handling</a:t>
            </a:r>
          </a:p>
          <a:p>
            <a:endParaRPr lang="en-IE" dirty="0"/>
          </a:p>
        </p:txBody>
      </p:sp>
    </p:spTree>
    <p:extLst>
      <p:ext uri="{BB962C8B-B14F-4D97-AF65-F5344CB8AC3E}">
        <p14:creationId xmlns:p14="http://schemas.microsoft.com/office/powerpoint/2010/main" val="2493701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Memory Management</a:t>
            </a:r>
            <a:endParaRPr lang="en-IE" dirty="0"/>
          </a:p>
        </p:txBody>
      </p:sp>
      <p:sp>
        <p:nvSpPr>
          <p:cNvPr id="3" name="Content Placeholder 2"/>
          <p:cNvSpPr>
            <a:spLocks noGrp="1"/>
          </p:cNvSpPr>
          <p:nvPr>
            <p:ph idx="1"/>
          </p:nvPr>
        </p:nvSpPr>
        <p:spPr/>
        <p:txBody>
          <a:bodyPr>
            <a:normAutofit fontScale="92500" lnSpcReduction="10000"/>
          </a:bodyPr>
          <a:lstStyle/>
          <a:p>
            <a:r>
              <a:rPr lang="en-US" altLang="en-US" dirty="0"/>
              <a:t>Memory management </a:t>
            </a:r>
            <a:r>
              <a:rPr lang="en-US" altLang="en-US" dirty="0" smtClean="0"/>
              <a:t>activities involve</a:t>
            </a:r>
            <a:endParaRPr lang="en-US" altLang="en-US" dirty="0"/>
          </a:p>
          <a:p>
            <a:pPr lvl="1"/>
            <a:r>
              <a:rPr lang="en-US" altLang="en-US" dirty="0"/>
              <a:t>Keeping track of which parts of memory are currently being used and by whom</a:t>
            </a:r>
          </a:p>
          <a:p>
            <a:pPr lvl="1"/>
            <a:r>
              <a:rPr lang="en-US" altLang="en-US" dirty="0"/>
              <a:t>Deciding which processes (or parts thereof) and data to move into and out of memory</a:t>
            </a:r>
          </a:p>
          <a:p>
            <a:pPr lvl="1"/>
            <a:r>
              <a:rPr lang="en-US" altLang="en-US" dirty="0"/>
              <a:t>Allocating and </a:t>
            </a:r>
            <a:r>
              <a:rPr lang="en-US" altLang="en-US" dirty="0" err="1"/>
              <a:t>deallocating</a:t>
            </a:r>
            <a:r>
              <a:rPr lang="en-US" altLang="en-US" dirty="0"/>
              <a:t> memory space as </a:t>
            </a:r>
            <a:r>
              <a:rPr lang="en-US" altLang="en-US" dirty="0" smtClean="0"/>
              <a:t>needed</a:t>
            </a:r>
          </a:p>
          <a:p>
            <a:r>
              <a:rPr lang="en-US" altLang="en-US" dirty="0"/>
              <a:t>Memory management determines what is in memory when</a:t>
            </a:r>
          </a:p>
          <a:p>
            <a:pPr lvl="1"/>
            <a:r>
              <a:rPr lang="en-US" altLang="en-US" dirty="0"/>
              <a:t>Optimizing CPU utilization and computer response to users</a:t>
            </a:r>
          </a:p>
          <a:p>
            <a:pPr lvl="1"/>
            <a:endParaRPr lang="en-US" altLang="en-US" dirty="0"/>
          </a:p>
          <a:p>
            <a:endParaRPr lang="en-IE" dirty="0"/>
          </a:p>
        </p:txBody>
      </p:sp>
    </p:spTree>
    <p:extLst>
      <p:ext uri="{BB962C8B-B14F-4D97-AF65-F5344CB8AC3E}">
        <p14:creationId xmlns:p14="http://schemas.microsoft.com/office/powerpoint/2010/main" val="4198582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Storage management</a:t>
            </a:r>
            <a:endParaRPr lang="en-IE" dirty="0"/>
          </a:p>
        </p:txBody>
      </p:sp>
      <p:sp>
        <p:nvSpPr>
          <p:cNvPr id="3" name="Content Placeholder 2"/>
          <p:cNvSpPr>
            <a:spLocks noGrp="1"/>
          </p:cNvSpPr>
          <p:nvPr>
            <p:ph idx="1"/>
          </p:nvPr>
        </p:nvSpPr>
        <p:spPr/>
        <p:txBody>
          <a:bodyPr>
            <a:normAutofit fontScale="77500" lnSpcReduction="20000"/>
          </a:bodyPr>
          <a:lstStyle/>
          <a:p>
            <a:pPr>
              <a:lnSpc>
                <a:spcPct val="90000"/>
              </a:lnSpc>
            </a:pPr>
            <a:r>
              <a:rPr lang="en-US" altLang="en-US" dirty="0"/>
              <a:t>OS provides uniform, logical view of information storage</a:t>
            </a:r>
          </a:p>
          <a:p>
            <a:pPr lvl="1">
              <a:lnSpc>
                <a:spcPct val="90000"/>
              </a:lnSpc>
            </a:pPr>
            <a:r>
              <a:rPr lang="en-US" altLang="en-US" dirty="0"/>
              <a:t>Abstracts physical properties to logical storage unit  - </a:t>
            </a:r>
            <a:r>
              <a:rPr lang="en-US" altLang="en-US" b="1" dirty="0"/>
              <a:t>file</a:t>
            </a:r>
          </a:p>
          <a:p>
            <a:pPr lvl="1">
              <a:lnSpc>
                <a:spcPct val="90000"/>
              </a:lnSpc>
            </a:pPr>
            <a:r>
              <a:rPr lang="en-US" altLang="en-US" dirty="0"/>
              <a:t>Each medium is controlled by device (i.e., disk drive, tape drive)</a:t>
            </a:r>
          </a:p>
          <a:p>
            <a:pPr lvl="2">
              <a:lnSpc>
                <a:spcPct val="90000"/>
              </a:lnSpc>
            </a:pPr>
            <a:r>
              <a:rPr lang="en-US" altLang="en-US" dirty="0"/>
              <a:t>Varying properties include access speed, capacity, data-transfer rate, access method (sequential or random)</a:t>
            </a:r>
          </a:p>
          <a:p>
            <a:pPr>
              <a:lnSpc>
                <a:spcPct val="90000"/>
              </a:lnSpc>
            </a:pPr>
            <a:r>
              <a:rPr lang="en-US" altLang="en-US" dirty="0"/>
              <a:t>File-System management</a:t>
            </a:r>
          </a:p>
          <a:p>
            <a:pPr lvl="1">
              <a:lnSpc>
                <a:spcPct val="90000"/>
              </a:lnSpc>
            </a:pPr>
            <a:r>
              <a:rPr lang="en-US" altLang="en-US" dirty="0"/>
              <a:t>Files usually organized into directories</a:t>
            </a:r>
          </a:p>
          <a:p>
            <a:pPr lvl="1">
              <a:lnSpc>
                <a:spcPct val="90000"/>
              </a:lnSpc>
            </a:pPr>
            <a:r>
              <a:rPr lang="en-US" altLang="en-US" dirty="0"/>
              <a:t>Access control on most systems to determine who can access what</a:t>
            </a:r>
          </a:p>
          <a:p>
            <a:pPr lvl="1">
              <a:lnSpc>
                <a:spcPct val="90000"/>
              </a:lnSpc>
            </a:pPr>
            <a:r>
              <a:rPr lang="en-US" altLang="en-US" dirty="0"/>
              <a:t>OS activities include</a:t>
            </a:r>
          </a:p>
          <a:p>
            <a:pPr lvl="2">
              <a:lnSpc>
                <a:spcPct val="90000"/>
              </a:lnSpc>
            </a:pPr>
            <a:r>
              <a:rPr lang="en-US" altLang="en-US" dirty="0"/>
              <a:t>Creating and deleting files and directories</a:t>
            </a:r>
          </a:p>
          <a:p>
            <a:pPr lvl="2">
              <a:lnSpc>
                <a:spcPct val="90000"/>
              </a:lnSpc>
            </a:pPr>
            <a:r>
              <a:rPr lang="en-US" altLang="en-US" dirty="0"/>
              <a:t>Primitives to manipulate files and </a:t>
            </a:r>
            <a:r>
              <a:rPr lang="en-US" altLang="en-US" dirty="0" err="1"/>
              <a:t>dirs</a:t>
            </a:r>
            <a:endParaRPr lang="en-US" altLang="en-US" dirty="0"/>
          </a:p>
          <a:p>
            <a:pPr lvl="2">
              <a:lnSpc>
                <a:spcPct val="90000"/>
              </a:lnSpc>
            </a:pPr>
            <a:r>
              <a:rPr lang="en-US" altLang="en-US" dirty="0"/>
              <a:t>Mapping files onto secondary storage</a:t>
            </a:r>
          </a:p>
          <a:p>
            <a:pPr lvl="2">
              <a:lnSpc>
                <a:spcPct val="90000"/>
              </a:lnSpc>
            </a:pPr>
            <a:r>
              <a:rPr lang="en-US" altLang="en-US" dirty="0"/>
              <a:t>Backup files onto stable (non-volatile) storage media</a:t>
            </a:r>
          </a:p>
          <a:p>
            <a:endParaRPr lang="en-IE" dirty="0"/>
          </a:p>
        </p:txBody>
      </p:sp>
    </p:spTree>
    <p:extLst>
      <p:ext uri="{BB962C8B-B14F-4D97-AF65-F5344CB8AC3E}">
        <p14:creationId xmlns:p14="http://schemas.microsoft.com/office/powerpoint/2010/main" val="4284871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I/O Subsystem</a:t>
            </a:r>
            <a:endParaRPr lang="en-IE" dirty="0"/>
          </a:p>
        </p:txBody>
      </p:sp>
      <p:sp>
        <p:nvSpPr>
          <p:cNvPr id="3" name="Content Placeholder 2"/>
          <p:cNvSpPr>
            <a:spLocks noGrp="1"/>
          </p:cNvSpPr>
          <p:nvPr>
            <p:ph idx="1"/>
          </p:nvPr>
        </p:nvSpPr>
        <p:spPr/>
        <p:txBody>
          <a:bodyPr>
            <a:normAutofit fontScale="92500" lnSpcReduction="10000"/>
          </a:bodyPr>
          <a:lstStyle/>
          <a:p>
            <a:r>
              <a:rPr lang="en-US" altLang="en-US" dirty="0"/>
              <a:t>One purpose of OS is to hide peculiarities of hardware devices from the user</a:t>
            </a:r>
          </a:p>
          <a:p>
            <a:r>
              <a:rPr lang="en-US" altLang="en-US" dirty="0"/>
              <a:t>I/O subsystem responsible for</a:t>
            </a:r>
          </a:p>
          <a:p>
            <a:pPr lvl="1"/>
            <a:r>
              <a:rPr lang="en-US" altLang="en-US" dirty="0"/>
              <a:t>Memory management of I/O including buffering (storing data temporarily while it is being transferred), caching (storing parts of data in faster storage for performance), spooling (the overlapping of output of one job with input of other jobs)</a:t>
            </a:r>
          </a:p>
          <a:p>
            <a:pPr lvl="1"/>
            <a:r>
              <a:rPr lang="en-US" altLang="en-US" dirty="0"/>
              <a:t>General device-driver interface</a:t>
            </a:r>
          </a:p>
          <a:p>
            <a:pPr lvl="1"/>
            <a:r>
              <a:rPr lang="en-US" altLang="en-US" dirty="0"/>
              <a:t>Drivers for specific hardware devices</a:t>
            </a:r>
          </a:p>
          <a:p>
            <a:endParaRPr lang="en-IE" dirty="0"/>
          </a:p>
        </p:txBody>
      </p:sp>
    </p:spTree>
    <p:extLst>
      <p:ext uri="{BB962C8B-B14F-4D97-AF65-F5344CB8AC3E}">
        <p14:creationId xmlns:p14="http://schemas.microsoft.com/office/powerpoint/2010/main" val="3542099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OS Services</a:t>
            </a:r>
            <a:endParaRPr lang="en-IE" dirty="0"/>
          </a:p>
        </p:txBody>
      </p:sp>
      <p:sp>
        <p:nvSpPr>
          <p:cNvPr id="3" name="Content Placeholder 2"/>
          <p:cNvSpPr>
            <a:spLocks noGrp="1"/>
          </p:cNvSpPr>
          <p:nvPr>
            <p:ph idx="1"/>
          </p:nvPr>
        </p:nvSpPr>
        <p:spPr/>
        <p:txBody>
          <a:bodyPr>
            <a:normAutofit fontScale="92500" lnSpcReduction="10000"/>
          </a:bodyPr>
          <a:lstStyle/>
          <a:p>
            <a:r>
              <a:rPr lang="en-IE" dirty="0" smtClean="0"/>
              <a:t>OS provides the following services:</a:t>
            </a:r>
          </a:p>
          <a:p>
            <a:pPr lvl="1"/>
            <a:r>
              <a:rPr lang="en-IE" dirty="0" smtClean="0"/>
              <a:t>User interface CLI/GUI</a:t>
            </a:r>
          </a:p>
          <a:p>
            <a:pPr lvl="1"/>
            <a:r>
              <a:rPr lang="en-IE" dirty="0" smtClean="0"/>
              <a:t>Program Execution</a:t>
            </a:r>
          </a:p>
          <a:p>
            <a:pPr lvl="1"/>
            <a:r>
              <a:rPr lang="en-IE" dirty="0" smtClean="0"/>
              <a:t>I/O Operations</a:t>
            </a:r>
          </a:p>
          <a:p>
            <a:pPr lvl="1"/>
            <a:r>
              <a:rPr lang="en-IE" dirty="0" smtClean="0"/>
              <a:t>File system manipulation</a:t>
            </a:r>
          </a:p>
          <a:p>
            <a:pPr lvl="1"/>
            <a:r>
              <a:rPr lang="en-IE" dirty="0" smtClean="0"/>
              <a:t>Process communication (local or network)</a:t>
            </a:r>
          </a:p>
          <a:p>
            <a:pPr lvl="1"/>
            <a:r>
              <a:rPr lang="en-IE" dirty="0" smtClean="0"/>
              <a:t>Error detection</a:t>
            </a:r>
          </a:p>
          <a:p>
            <a:pPr lvl="1"/>
            <a:r>
              <a:rPr lang="en-IE" dirty="0" smtClean="0"/>
              <a:t>Resource allocation (multi users-multi jobs)</a:t>
            </a:r>
          </a:p>
          <a:p>
            <a:pPr lvl="1"/>
            <a:r>
              <a:rPr lang="en-IE" dirty="0" smtClean="0"/>
              <a:t>Accounting/auditing</a:t>
            </a:r>
          </a:p>
          <a:p>
            <a:pPr lvl="1"/>
            <a:r>
              <a:rPr lang="en-IE" dirty="0" smtClean="0"/>
              <a:t>Protection and security</a:t>
            </a:r>
            <a:endParaRPr lang="en-IE" dirty="0"/>
          </a:p>
        </p:txBody>
      </p:sp>
    </p:spTree>
    <p:extLst>
      <p:ext uri="{BB962C8B-B14F-4D97-AF65-F5344CB8AC3E}">
        <p14:creationId xmlns:p14="http://schemas.microsoft.com/office/powerpoint/2010/main" val="334414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OS Definition</a:t>
            </a:r>
            <a:endParaRPr lang="en-IE" dirty="0"/>
          </a:p>
        </p:txBody>
      </p:sp>
      <p:sp>
        <p:nvSpPr>
          <p:cNvPr id="3" name="Content Placeholder 2"/>
          <p:cNvSpPr>
            <a:spLocks noGrp="1"/>
          </p:cNvSpPr>
          <p:nvPr>
            <p:ph idx="1"/>
          </p:nvPr>
        </p:nvSpPr>
        <p:spPr/>
        <p:txBody>
          <a:bodyPr>
            <a:normAutofit fontScale="85000" lnSpcReduction="10000"/>
          </a:bodyPr>
          <a:lstStyle/>
          <a:p>
            <a:r>
              <a:rPr lang="en-IE" dirty="0" smtClean="0"/>
              <a:t>What is an operation system?</a:t>
            </a:r>
          </a:p>
          <a:p>
            <a:pPr lvl="1"/>
            <a:r>
              <a:rPr lang="en-IE" dirty="0" smtClean="0"/>
              <a:t>An operation system is a collection of system programs that together control the operation of a computer system</a:t>
            </a:r>
          </a:p>
          <a:p>
            <a:r>
              <a:rPr lang="en-IE" dirty="0" smtClean="0"/>
              <a:t>So what is a computer system?</a:t>
            </a:r>
          </a:p>
          <a:p>
            <a:pPr lvl="1"/>
            <a:r>
              <a:rPr lang="en-IE" dirty="0" smtClean="0"/>
              <a:t>The operating system (OS) along with hardware, applications, other system software and users constitute a computer system</a:t>
            </a:r>
          </a:p>
          <a:p>
            <a:r>
              <a:rPr lang="en-US" altLang="en-US" dirty="0"/>
              <a:t>The one program running at all times on the computer” is the </a:t>
            </a:r>
            <a:r>
              <a:rPr lang="en-US" altLang="en-US" b="1" dirty="0"/>
              <a:t>kernel.  </a:t>
            </a:r>
            <a:r>
              <a:rPr lang="en-US" altLang="en-US" dirty="0"/>
              <a:t>Everything else is either a system program (ships with the operating system) or an application program</a:t>
            </a:r>
          </a:p>
          <a:p>
            <a:endParaRPr lang="en-IE" dirty="0"/>
          </a:p>
        </p:txBody>
      </p:sp>
    </p:spTree>
    <p:extLst>
      <p:ext uri="{BB962C8B-B14F-4D97-AF65-F5344CB8AC3E}">
        <p14:creationId xmlns:p14="http://schemas.microsoft.com/office/powerpoint/2010/main" val="3586630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GUI </a:t>
            </a:r>
            <a:r>
              <a:rPr lang="en-IE" dirty="0" err="1" smtClean="0"/>
              <a:t>vs</a:t>
            </a:r>
            <a:r>
              <a:rPr lang="en-IE" dirty="0" smtClean="0"/>
              <a:t> CLI	</a:t>
            </a:r>
            <a:endParaRPr lang="en-IE" dirty="0"/>
          </a:p>
        </p:txBody>
      </p:sp>
      <p:sp>
        <p:nvSpPr>
          <p:cNvPr id="3" name="Content Placeholder 2"/>
          <p:cNvSpPr>
            <a:spLocks noGrp="1"/>
          </p:cNvSpPr>
          <p:nvPr>
            <p:ph idx="1"/>
          </p:nvPr>
        </p:nvSpPr>
        <p:spPr/>
        <p:txBody>
          <a:bodyPr>
            <a:normAutofit fontScale="92500" lnSpcReduction="10000"/>
          </a:bodyPr>
          <a:lstStyle/>
          <a:p>
            <a:r>
              <a:rPr lang="en-US" altLang="en-US" dirty="0"/>
              <a:t>CLI allows direct command entry</a:t>
            </a:r>
          </a:p>
          <a:p>
            <a:pPr lvl="1"/>
            <a:r>
              <a:rPr lang="en-US" altLang="en-US" dirty="0"/>
              <a:t>Sometimes implemented in kernel, sometimes by systems program</a:t>
            </a:r>
          </a:p>
          <a:p>
            <a:pPr lvl="1"/>
            <a:r>
              <a:rPr lang="en-US" altLang="en-US" dirty="0"/>
              <a:t>Sometimes multiple flavors implemented </a:t>
            </a:r>
            <a:r>
              <a:rPr lang="en-US" altLang="en-US" dirty="0" smtClean="0"/>
              <a:t>– shells</a:t>
            </a:r>
          </a:p>
          <a:p>
            <a:r>
              <a:rPr lang="en-US" altLang="en-US" dirty="0" smtClean="0"/>
              <a:t>GUI = User-friendly </a:t>
            </a:r>
            <a:r>
              <a:rPr lang="en-US" altLang="en-US" dirty="0"/>
              <a:t>desktop metaphor interface</a:t>
            </a:r>
          </a:p>
          <a:p>
            <a:pPr lvl="1"/>
            <a:r>
              <a:rPr lang="en-US" altLang="en-US" dirty="0"/>
              <a:t>Usually mouse, keyboard, and monitor</a:t>
            </a:r>
          </a:p>
          <a:p>
            <a:pPr lvl="1"/>
            <a:r>
              <a:rPr lang="en-US" altLang="en-US" dirty="0"/>
              <a:t>Icons represent files, programs, actions, </a:t>
            </a:r>
            <a:r>
              <a:rPr lang="en-US" altLang="en-US" dirty="0" err="1"/>
              <a:t>etc</a:t>
            </a:r>
            <a:endParaRPr lang="en-US" altLang="en-US" dirty="0"/>
          </a:p>
          <a:p>
            <a:pPr lvl="1"/>
            <a:r>
              <a:rPr lang="en-US" altLang="en-US" dirty="0"/>
              <a:t>Various mouse buttons over objects in the interface cause various actions (provide information, options, execute function, open directory (known as a </a:t>
            </a:r>
            <a:r>
              <a:rPr lang="en-US" altLang="en-US" b="1" dirty="0"/>
              <a:t>folder</a:t>
            </a:r>
            <a:r>
              <a:rPr lang="en-US" altLang="en-US" dirty="0" smtClean="0"/>
              <a:t>)</a:t>
            </a:r>
            <a:endParaRPr lang="en-US" altLang="en-US" dirty="0"/>
          </a:p>
          <a:p>
            <a:endParaRPr lang="en-IE" dirty="0"/>
          </a:p>
        </p:txBody>
      </p:sp>
    </p:spTree>
    <p:extLst>
      <p:ext uri="{BB962C8B-B14F-4D97-AF65-F5344CB8AC3E}">
        <p14:creationId xmlns:p14="http://schemas.microsoft.com/office/powerpoint/2010/main" val="2670433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OS usually layered</a:t>
            </a:r>
            <a:endParaRPr lang="en-IE"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3089" t="708" r="13089" b="708"/>
          <a:stretch>
            <a:fillRect/>
          </a:stretch>
        </p:blipFill>
        <p:spPr bwMode="auto">
          <a:xfrm>
            <a:off x="2312569" y="1600200"/>
            <a:ext cx="4518862" cy="4525963"/>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7941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Virtual machines</a:t>
            </a:r>
            <a:endParaRPr lang="en-IE" dirty="0"/>
          </a:p>
        </p:txBody>
      </p:sp>
      <p:sp>
        <p:nvSpPr>
          <p:cNvPr id="3" name="Content Placeholder 2"/>
          <p:cNvSpPr>
            <a:spLocks noGrp="1"/>
          </p:cNvSpPr>
          <p:nvPr>
            <p:ph idx="1"/>
          </p:nvPr>
        </p:nvSpPr>
        <p:spPr/>
        <p:txBody>
          <a:bodyPr>
            <a:normAutofit fontScale="62500" lnSpcReduction="20000"/>
          </a:bodyPr>
          <a:lstStyle/>
          <a:p>
            <a:r>
              <a:rPr lang="en-IE" dirty="0"/>
              <a:t>A virtual machine (VM) is a software implementation of a machine (i.e. a computer) that executes programs like a physical machine. </a:t>
            </a:r>
            <a:endParaRPr lang="en-IE" dirty="0" smtClean="0"/>
          </a:p>
          <a:p>
            <a:r>
              <a:rPr lang="en-IE" dirty="0"/>
              <a:t>System virtual machine advantages:</a:t>
            </a:r>
          </a:p>
          <a:p>
            <a:pPr lvl="1"/>
            <a:r>
              <a:rPr lang="en-IE" dirty="0"/>
              <a:t>multiple OS environments can co-exist on the same computer, in strong isolation from each other</a:t>
            </a:r>
          </a:p>
          <a:p>
            <a:pPr lvl="1"/>
            <a:r>
              <a:rPr lang="en-IE" dirty="0"/>
              <a:t>the virtual machine can provide an </a:t>
            </a:r>
            <a:r>
              <a:rPr lang="en-IE" dirty="0" smtClean="0"/>
              <a:t>instruction set</a:t>
            </a:r>
            <a:r>
              <a:rPr lang="en-IE" dirty="0"/>
              <a:t> architecture (ISA) that is somewhat different from that of the real machine</a:t>
            </a:r>
          </a:p>
          <a:p>
            <a:pPr lvl="1"/>
            <a:r>
              <a:rPr lang="en-IE" dirty="0"/>
              <a:t>application provisioning, maintenance, high availability and disaster recovery</a:t>
            </a:r>
            <a:r>
              <a:rPr lang="en-IE" baseline="30000" dirty="0">
                <a:hlinkClick r:id="rId2"/>
              </a:rPr>
              <a:t>[3]</a:t>
            </a:r>
            <a:endParaRPr lang="en-IE" dirty="0"/>
          </a:p>
          <a:p>
            <a:r>
              <a:rPr lang="en-IE" dirty="0"/>
              <a:t>The main disadvantages of VMs are:</a:t>
            </a:r>
          </a:p>
          <a:p>
            <a:pPr lvl="1"/>
            <a:r>
              <a:rPr lang="en-IE" dirty="0"/>
              <a:t>a virtual machine is less efficient than a real machine when it accesses the hardware indirectly</a:t>
            </a:r>
          </a:p>
          <a:p>
            <a:pPr lvl="1"/>
            <a:r>
              <a:rPr lang="en-IE" dirty="0"/>
              <a:t>when multiple VMs are concurrently running on the same physical host, each VM may exhibit a varying and unstable performance (Speed of Execution, and not results), which highly depends on the workload imposed on the system by other </a:t>
            </a:r>
            <a:r>
              <a:rPr lang="en-IE" dirty="0" smtClean="0"/>
              <a:t>VMs</a:t>
            </a:r>
            <a:endParaRPr lang="en-IE" dirty="0"/>
          </a:p>
        </p:txBody>
      </p:sp>
    </p:spTree>
    <p:extLst>
      <p:ext uri="{BB962C8B-B14F-4D97-AF65-F5344CB8AC3E}">
        <p14:creationId xmlns:p14="http://schemas.microsoft.com/office/powerpoint/2010/main" val="3162115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Non-VM (a) </a:t>
            </a:r>
            <a:r>
              <a:rPr lang="en-IE" dirty="0" err="1" smtClean="0"/>
              <a:t>vs</a:t>
            </a:r>
            <a:r>
              <a:rPr lang="en-IE" dirty="0" smtClean="0"/>
              <a:t> VM (b)</a:t>
            </a:r>
            <a:endParaRPr lang="en-IE" dirty="0"/>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407" t="5431" r="610" b="5159"/>
          <a:stretch>
            <a:fillRect/>
          </a:stretch>
        </p:blipFill>
        <p:spPr bwMode="auto">
          <a:xfrm>
            <a:off x="1231632" y="1600200"/>
            <a:ext cx="6680735" cy="4525963"/>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3450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VMWare</a:t>
            </a:r>
            <a:r>
              <a:rPr lang="en-IE" dirty="0" smtClean="0"/>
              <a:t> example</a:t>
            </a:r>
            <a:endParaRPr lang="en-IE"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381" t="3047" r="381" b="4318"/>
          <a:stretch>
            <a:fillRect/>
          </a:stretch>
        </p:blipFill>
        <p:spPr bwMode="auto">
          <a:xfrm>
            <a:off x="1339618" y="1600200"/>
            <a:ext cx="6464763" cy="4525963"/>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5266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OS Role/Goals</a:t>
            </a:r>
            <a:endParaRPr lang="en-IE" dirty="0"/>
          </a:p>
        </p:txBody>
      </p:sp>
      <p:sp>
        <p:nvSpPr>
          <p:cNvPr id="3" name="Content Placeholder 2"/>
          <p:cNvSpPr>
            <a:spLocks noGrp="1"/>
          </p:cNvSpPr>
          <p:nvPr>
            <p:ph idx="1"/>
          </p:nvPr>
        </p:nvSpPr>
        <p:spPr/>
        <p:txBody>
          <a:bodyPr>
            <a:normAutofit lnSpcReduction="10000"/>
          </a:bodyPr>
          <a:lstStyle/>
          <a:p>
            <a:r>
              <a:rPr lang="en-US" altLang="en-US" dirty="0" smtClean="0"/>
              <a:t>A program that acts as an intermediary between a user of a computer and the computer hardware.</a:t>
            </a:r>
          </a:p>
          <a:p>
            <a:r>
              <a:rPr lang="en-US" altLang="en-US" dirty="0" smtClean="0"/>
              <a:t>Operating system goals:</a:t>
            </a:r>
          </a:p>
          <a:p>
            <a:pPr lvl="1"/>
            <a:r>
              <a:rPr lang="en-US" altLang="en-US" dirty="0" smtClean="0"/>
              <a:t>Execute user programs and make solving user problems easier.</a:t>
            </a:r>
          </a:p>
          <a:p>
            <a:pPr lvl="1"/>
            <a:r>
              <a:rPr lang="en-US" altLang="en-US" dirty="0" smtClean="0"/>
              <a:t>Make the computer system convenient to use.</a:t>
            </a:r>
          </a:p>
          <a:p>
            <a:r>
              <a:rPr lang="en-US" altLang="en-US" dirty="0" smtClean="0"/>
              <a:t>Use the computer hardware in an efficient manner.</a:t>
            </a:r>
          </a:p>
          <a:p>
            <a:endParaRPr lang="en-IE" dirty="0"/>
          </a:p>
        </p:txBody>
      </p:sp>
    </p:spTree>
    <p:extLst>
      <p:ext uri="{BB962C8B-B14F-4D97-AF65-F5344CB8AC3E}">
        <p14:creationId xmlns:p14="http://schemas.microsoft.com/office/powerpoint/2010/main" val="2134902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Computer system structure</a:t>
            </a:r>
            <a:endParaRPr lang="en-IE" dirty="0"/>
          </a:p>
        </p:txBody>
      </p:sp>
      <p:sp>
        <p:nvSpPr>
          <p:cNvPr id="3" name="Content Placeholder 2"/>
          <p:cNvSpPr>
            <a:spLocks noGrp="1"/>
          </p:cNvSpPr>
          <p:nvPr>
            <p:ph idx="1"/>
          </p:nvPr>
        </p:nvSpPr>
        <p:spPr/>
        <p:txBody>
          <a:bodyPr>
            <a:normAutofit fontScale="92500" lnSpcReduction="10000"/>
          </a:bodyPr>
          <a:lstStyle/>
          <a:p>
            <a:r>
              <a:rPr lang="en-US" altLang="en-US" dirty="0" smtClean="0"/>
              <a:t>Computer system can be divided into four parts</a:t>
            </a:r>
          </a:p>
          <a:p>
            <a:pPr lvl="1"/>
            <a:r>
              <a:rPr lang="en-US" altLang="en-US" dirty="0" smtClean="0"/>
              <a:t>Hardware – provides basic computing resources</a:t>
            </a:r>
          </a:p>
          <a:p>
            <a:pPr lvl="2"/>
            <a:r>
              <a:rPr lang="en-US" altLang="en-US" dirty="0" smtClean="0"/>
              <a:t>CPU, memory, I/O devices</a:t>
            </a:r>
          </a:p>
          <a:p>
            <a:pPr lvl="1"/>
            <a:r>
              <a:rPr lang="en-US" altLang="en-US" dirty="0" smtClean="0"/>
              <a:t>Operating system</a:t>
            </a:r>
          </a:p>
          <a:p>
            <a:pPr lvl="2"/>
            <a:r>
              <a:rPr lang="en-US" altLang="en-US" dirty="0" smtClean="0"/>
              <a:t>Controls and coordinates use of hardware among various applications and users</a:t>
            </a:r>
          </a:p>
          <a:p>
            <a:pPr lvl="1"/>
            <a:r>
              <a:rPr lang="en-US" altLang="en-US" dirty="0" smtClean="0"/>
              <a:t>Application programs </a:t>
            </a:r>
          </a:p>
          <a:p>
            <a:pPr lvl="2"/>
            <a:r>
              <a:rPr lang="en-US" altLang="en-US" dirty="0" smtClean="0"/>
              <a:t>Word processors, compilers, web browsers, database systems, video games</a:t>
            </a:r>
          </a:p>
          <a:p>
            <a:pPr lvl="1"/>
            <a:r>
              <a:rPr lang="en-US" altLang="en-US" dirty="0" smtClean="0"/>
              <a:t>Users</a:t>
            </a:r>
          </a:p>
          <a:p>
            <a:pPr lvl="2"/>
            <a:r>
              <a:rPr lang="en-US" altLang="en-US" dirty="0" smtClean="0"/>
              <a:t>People, machines, other computers</a:t>
            </a:r>
          </a:p>
          <a:p>
            <a:endParaRPr lang="en-IE" dirty="0"/>
          </a:p>
        </p:txBody>
      </p:sp>
    </p:spTree>
    <p:extLst>
      <p:ext uri="{BB962C8B-B14F-4D97-AF65-F5344CB8AC3E}">
        <p14:creationId xmlns:p14="http://schemas.microsoft.com/office/powerpoint/2010/main" val="409601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Computer system components</a:t>
            </a:r>
            <a:endParaRPr lang="en-I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l="4706" t="523" r="4706" b="653"/>
          <a:stretch>
            <a:fillRect/>
          </a:stretch>
        </p:blipFill>
        <p:spPr bwMode="auto">
          <a:xfrm>
            <a:off x="1713340" y="1700808"/>
            <a:ext cx="5867400" cy="48006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9221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Starting an OS</a:t>
            </a:r>
            <a:endParaRPr lang="en-IE" dirty="0"/>
          </a:p>
        </p:txBody>
      </p:sp>
      <p:sp>
        <p:nvSpPr>
          <p:cNvPr id="3" name="Content Placeholder 2"/>
          <p:cNvSpPr>
            <a:spLocks noGrp="1"/>
          </p:cNvSpPr>
          <p:nvPr>
            <p:ph idx="1"/>
          </p:nvPr>
        </p:nvSpPr>
        <p:spPr/>
        <p:txBody>
          <a:bodyPr/>
          <a:lstStyle/>
          <a:p>
            <a:r>
              <a:rPr lang="en-IE" dirty="0" smtClean="0"/>
              <a:t>Bootstrap loader locates the kernel and loads it into memory</a:t>
            </a:r>
          </a:p>
          <a:p>
            <a:r>
              <a:rPr lang="en-US" altLang="en-US" dirty="0"/>
              <a:t>Sometimes two-step process where </a:t>
            </a:r>
            <a:r>
              <a:rPr lang="en-US" altLang="en-US" b="1" dirty="0"/>
              <a:t>boot block</a:t>
            </a:r>
            <a:r>
              <a:rPr lang="en-US" altLang="en-US" dirty="0"/>
              <a:t> at fixed location loads bootstrap loader</a:t>
            </a:r>
          </a:p>
          <a:p>
            <a:r>
              <a:rPr lang="en-US" altLang="en-US" dirty="0"/>
              <a:t>When power initialized on system, execution starts at a fixed memory </a:t>
            </a:r>
            <a:r>
              <a:rPr lang="en-US" altLang="en-US" dirty="0" smtClean="0"/>
              <a:t>location</a:t>
            </a:r>
            <a:endParaRPr lang="en-IE" dirty="0"/>
          </a:p>
        </p:txBody>
      </p:sp>
    </p:spTree>
    <p:extLst>
      <p:ext uri="{BB962C8B-B14F-4D97-AF65-F5344CB8AC3E}">
        <p14:creationId xmlns:p14="http://schemas.microsoft.com/office/powerpoint/2010/main" val="2571281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“Shared memory” bus</a:t>
            </a:r>
            <a:endParaRPr lang="en-IE" dirty="0"/>
          </a:p>
        </p:txBody>
      </p:sp>
      <p:sp>
        <p:nvSpPr>
          <p:cNvPr id="3" name="Content Placeholder 2"/>
          <p:cNvSpPr>
            <a:spLocks noGrp="1"/>
          </p:cNvSpPr>
          <p:nvPr>
            <p:ph idx="1"/>
          </p:nvPr>
        </p:nvSpPr>
        <p:spPr/>
        <p:txBody>
          <a:bodyPr/>
          <a:lstStyle/>
          <a:p>
            <a:pPr lvl="1"/>
            <a:r>
              <a:rPr lang="en-US" altLang="en-US" dirty="0"/>
              <a:t>One or more CPUs, device controllers connect through common bus providing access to shared memory</a:t>
            </a:r>
          </a:p>
          <a:p>
            <a:pPr lvl="1"/>
            <a:r>
              <a:rPr lang="en-US" altLang="en-US" dirty="0"/>
              <a:t>Concurrent execution of CPUs and devices competing for memory cycles</a:t>
            </a:r>
          </a:p>
          <a:p>
            <a:endParaRPr lang="en-IE"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l="427" t="17949" r="427" b="17664"/>
          <a:stretch>
            <a:fillRect/>
          </a:stretch>
        </p:blipFill>
        <p:spPr bwMode="auto">
          <a:xfrm>
            <a:off x="1043608" y="4005064"/>
            <a:ext cx="5707285" cy="2779672"/>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000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Computer system operation</a:t>
            </a:r>
            <a:endParaRPr lang="en-IE" dirty="0"/>
          </a:p>
        </p:txBody>
      </p:sp>
      <p:sp>
        <p:nvSpPr>
          <p:cNvPr id="3" name="Content Placeholder 2"/>
          <p:cNvSpPr>
            <a:spLocks noGrp="1"/>
          </p:cNvSpPr>
          <p:nvPr>
            <p:ph idx="1"/>
          </p:nvPr>
        </p:nvSpPr>
        <p:spPr/>
        <p:txBody>
          <a:bodyPr>
            <a:normAutofit lnSpcReduction="10000"/>
          </a:bodyPr>
          <a:lstStyle/>
          <a:p>
            <a:r>
              <a:rPr lang="en-US" altLang="en-US" dirty="0"/>
              <a:t>I/O devices and the CPU can execute concurrently.</a:t>
            </a:r>
          </a:p>
          <a:p>
            <a:r>
              <a:rPr lang="en-US" altLang="en-US" dirty="0"/>
              <a:t>Each device controller is in charge of a particular device type.</a:t>
            </a:r>
          </a:p>
          <a:p>
            <a:r>
              <a:rPr lang="en-US" altLang="en-US" dirty="0"/>
              <a:t>Each device controller has a local buffer.</a:t>
            </a:r>
          </a:p>
          <a:p>
            <a:r>
              <a:rPr lang="en-US" altLang="en-US" dirty="0"/>
              <a:t>CPU moves data from/to main memory to/from local buffers</a:t>
            </a:r>
          </a:p>
          <a:p>
            <a:r>
              <a:rPr lang="en-US" altLang="en-US" dirty="0"/>
              <a:t>I/O is from the device to local buffer of controller.</a:t>
            </a:r>
          </a:p>
          <a:p>
            <a:endParaRPr lang="en-IE" dirty="0"/>
          </a:p>
        </p:txBody>
      </p:sp>
    </p:spTree>
    <p:extLst>
      <p:ext uri="{BB962C8B-B14F-4D97-AF65-F5344CB8AC3E}">
        <p14:creationId xmlns:p14="http://schemas.microsoft.com/office/powerpoint/2010/main" val="130904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Interrupts</a:t>
            </a:r>
            <a:endParaRPr lang="en-IE" dirty="0"/>
          </a:p>
        </p:txBody>
      </p:sp>
      <p:sp>
        <p:nvSpPr>
          <p:cNvPr id="3" name="Content Placeholder 2"/>
          <p:cNvSpPr>
            <a:spLocks noGrp="1"/>
          </p:cNvSpPr>
          <p:nvPr>
            <p:ph idx="1"/>
          </p:nvPr>
        </p:nvSpPr>
        <p:spPr/>
        <p:txBody>
          <a:bodyPr>
            <a:normAutofit fontScale="85000" lnSpcReduction="20000"/>
          </a:bodyPr>
          <a:lstStyle/>
          <a:p>
            <a:r>
              <a:rPr lang="en-US" altLang="en-US" dirty="0"/>
              <a:t>Device controller informs CPU that it has finished its operation by causing an </a:t>
            </a:r>
            <a:r>
              <a:rPr lang="en-US" altLang="en-US" i="1" dirty="0"/>
              <a:t>interrupt</a:t>
            </a:r>
            <a:r>
              <a:rPr lang="en-US" altLang="en-US" dirty="0" smtClean="0"/>
              <a:t>.</a:t>
            </a:r>
          </a:p>
          <a:p>
            <a:r>
              <a:rPr lang="en-US" altLang="en-US" dirty="0" smtClean="0"/>
              <a:t>Interrupt transfers control to the interrupt service routine generally, through the </a:t>
            </a:r>
            <a:r>
              <a:rPr lang="en-US" altLang="en-US" i="1" dirty="0" smtClean="0"/>
              <a:t>interrupt vector</a:t>
            </a:r>
            <a:r>
              <a:rPr lang="en-US" altLang="en-US" dirty="0" smtClean="0"/>
              <a:t>, which contains the addresses of all the service routines.</a:t>
            </a:r>
          </a:p>
          <a:p>
            <a:r>
              <a:rPr lang="en-US" altLang="en-US" dirty="0" smtClean="0"/>
              <a:t>An operating system is </a:t>
            </a:r>
            <a:r>
              <a:rPr lang="en-US" altLang="en-US" i="1" dirty="0" smtClean="0"/>
              <a:t>interrupt</a:t>
            </a:r>
            <a:r>
              <a:rPr lang="en-US" altLang="en-US" dirty="0" smtClean="0"/>
              <a:t> driven.</a:t>
            </a:r>
          </a:p>
          <a:p>
            <a:r>
              <a:rPr lang="en-US" altLang="en-US" dirty="0" smtClean="0"/>
              <a:t>The </a:t>
            </a:r>
            <a:r>
              <a:rPr lang="en-US" altLang="en-US" dirty="0"/>
              <a:t>operating system preserves the state of the CPU by storing registers and the program counter.</a:t>
            </a:r>
          </a:p>
          <a:p>
            <a:r>
              <a:rPr lang="en-US" altLang="en-US" dirty="0"/>
              <a:t>Determines which type of interrupt has occurred:</a:t>
            </a:r>
          </a:p>
          <a:p>
            <a:r>
              <a:rPr lang="en-US" altLang="en-US" dirty="0"/>
              <a:t>Separate segments of code determine what action should be taken for each type of interrupt</a:t>
            </a:r>
          </a:p>
          <a:p>
            <a:endParaRPr lang="en-IE" dirty="0"/>
          </a:p>
        </p:txBody>
      </p:sp>
    </p:spTree>
    <p:extLst>
      <p:ext uri="{BB962C8B-B14F-4D97-AF65-F5344CB8AC3E}">
        <p14:creationId xmlns:p14="http://schemas.microsoft.com/office/powerpoint/2010/main" val="92121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1257</Words>
  <Application>Microsoft Office PowerPoint</Application>
  <PresentationFormat>On-screen Show (4:3)</PresentationFormat>
  <Paragraphs>150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Operation Systems</vt:lpstr>
      <vt:lpstr>OS Definition</vt:lpstr>
      <vt:lpstr>OS Role/Goals</vt:lpstr>
      <vt:lpstr>Computer system structure</vt:lpstr>
      <vt:lpstr>Computer system components</vt:lpstr>
      <vt:lpstr>Starting an OS</vt:lpstr>
      <vt:lpstr>“Shared memory” bus</vt:lpstr>
      <vt:lpstr>Computer system operation</vt:lpstr>
      <vt:lpstr>Interrupts</vt:lpstr>
      <vt:lpstr>Caching</vt:lpstr>
      <vt:lpstr>What is a register?</vt:lpstr>
      <vt:lpstr>Migration of data from disk to register</vt:lpstr>
      <vt:lpstr>Multiprogramming/Timesharing</vt:lpstr>
      <vt:lpstr>Process Management</vt:lpstr>
      <vt:lpstr>Process Management</vt:lpstr>
      <vt:lpstr>Memory Management</vt:lpstr>
      <vt:lpstr>Storage management</vt:lpstr>
      <vt:lpstr>I/O Subsystem</vt:lpstr>
      <vt:lpstr>OS Services</vt:lpstr>
      <vt:lpstr>GUI vs CLI </vt:lpstr>
      <vt:lpstr>OS usually layered</vt:lpstr>
      <vt:lpstr>Virtual machines</vt:lpstr>
      <vt:lpstr>Non-VM (a) vs VM (b)</vt:lpstr>
      <vt:lpstr>VMWare example</vt:lpstr>
    </vt:vector>
  </TitlesOfParts>
  <Company>Continuum Commerce Solutions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Systems</dc:title>
  <dc:creator>bstack</dc:creator>
  <cp:lastModifiedBy>bstack</cp:lastModifiedBy>
  <cp:revision>24</cp:revision>
  <dcterms:created xsi:type="dcterms:W3CDTF">2013-10-19T11:36:39Z</dcterms:created>
  <dcterms:modified xsi:type="dcterms:W3CDTF">2013-10-20T11:23:29Z</dcterms:modified>
</cp:coreProperties>
</file>