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4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691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229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46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912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3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68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57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43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3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76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038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5B94-B360-407F-8237-05F3DB80AD25}" type="datetimeFigureOut">
              <a:rPr lang="en-IE" smtClean="0"/>
              <a:t>20/10/2013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190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Operation Systems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Process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023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context switching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When CPU switches to another process, the system must save the state of the old process and load the saved state for the new process via a context switch</a:t>
            </a:r>
          </a:p>
          <a:p>
            <a:r>
              <a:rPr lang="en-US" altLang="en-US" dirty="0"/>
              <a:t>Context of a process represented in the PCB</a:t>
            </a:r>
          </a:p>
          <a:p>
            <a:r>
              <a:rPr lang="en-US" altLang="en-US" dirty="0"/>
              <a:t>Context-switch time is overhead; the system does no useful work while switching</a:t>
            </a:r>
          </a:p>
          <a:p>
            <a:r>
              <a:rPr lang="en-US" altLang="en-US" dirty="0"/>
              <a:t>Time dependent on hardware support – typically a few milliseconds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723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context switching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6128379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queues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Job </a:t>
            </a:r>
            <a:r>
              <a:rPr lang="en-US" altLang="en-US" dirty="0" smtClean="0"/>
              <a:t>queue</a:t>
            </a:r>
          </a:p>
          <a:p>
            <a:pPr lvl="1"/>
            <a:r>
              <a:rPr lang="en-US" altLang="en-US" dirty="0" smtClean="0"/>
              <a:t>set </a:t>
            </a:r>
            <a:r>
              <a:rPr lang="en-US" altLang="en-US" dirty="0"/>
              <a:t>of all processes in the system</a:t>
            </a:r>
          </a:p>
          <a:p>
            <a:r>
              <a:rPr lang="en-US" altLang="en-US" dirty="0"/>
              <a:t>Ready </a:t>
            </a:r>
            <a:r>
              <a:rPr lang="en-US" altLang="en-US" dirty="0" smtClean="0"/>
              <a:t>queue</a:t>
            </a:r>
          </a:p>
          <a:p>
            <a:pPr lvl="1"/>
            <a:r>
              <a:rPr lang="en-US" altLang="en-US" dirty="0" smtClean="0"/>
              <a:t>set </a:t>
            </a:r>
            <a:r>
              <a:rPr lang="en-US" altLang="en-US" dirty="0"/>
              <a:t>of all processes residing in main memory, ready and waiting to execute</a:t>
            </a:r>
          </a:p>
          <a:p>
            <a:r>
              <a:rPr lang="en-US" altLang="en-US" dirty="0"/>
              <a:t>Device </a:t>
            </a:r>
            <a:r>
              <a:rPr lang="en-US" altLang="en-US" dirty="0" smtClean="0"/>
              <a:t>queues</a:t>
            </a:r>
          </a:p>
          <a:p>
            <a:pPr lvl="1"/>
            <a:r>
              <a:rPr lang="en-US" altLang="en-US" dirty="0" smtClean="0"/>
              <a:t>set </a:t>
            </a:r>
            <a:r>
              <a:rPr lang="en-US" altLang="en-US" dirty="0"/>
              <a:t>of processes waiting for an I/O device</a:t>
            </a:r>
          </a:p>
          <a:p>
            <a:r>
              <a:rPr lang="en-US" altLang="en-US" dirty="0"/>
              <a:t>Processes </a:t>
            </a:r>
            <a:r>
              <a:rPr lang="en-US" altLang="en-US" dirty="0" smtClean="0"/>
              <a:t>move among </a:t>
            </a:r>
            <a:r>
              <a:rPr lang="en-US" altLang="en-US" dirty="0"/>
              <a:t>the various queues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302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Ready Queue And Various I/O Device Queues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1817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2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diagram</a:t>
            </a:r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31" y="1700808"/>
            <a:ext cx="73152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2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Long-term scheduler  (or job scheduler)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selects </a:t>
            </a:r>
            <a:r>
              <a:rPr lang="en-US" altLang="en-US" dirty="0"/>
              <a:t>which processes should be brought into the ready queue – usually in batch systems (main frames)</a:t>
            </a:r>
          </a:p>
          <a:p>
            <a:r>
              <a:rPr lang="en-US" altLang="en-US" dirty="0"/>
              <a:t>Short-term scheduler  (or CPU </a:t>
            </a:r>
            <a:r>
              <a:rPr lang="en-US" altLang="en-US" dirty="0" smtClean="0"/>
              <a:t>scheduler)</a:t>
            </a:r>
          </a:p>
          <a:p>
            <a:pPr lvl="1"/>
            <a:r>
              <a:rPr lang="en-US" altLang="en-US" dirty="0" smtClean="0"/>
              <a:t>selects </a:t>
            </a:r>
            <a:r>
              <a:rPr lang="en-US" altLang="en-US" dirty="0"/>
              <a:t>which process should be executed next and allocates CPU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736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Addition of medium term scheduling</a:t>
            </a:r>
            <a:endParaRPr lang="en-IE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26685" r="1010" b="26685"/>
          <a:stretch>
            <a:fillRect/>
          </a:stretch>
        </p:blipFill>
        <p:spPr>
          <a:xfrm>
            <a:off x="395536" y="2060848"/>
            <a:ext cx="8229600" cy="2931419"/>
          </a:xfr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8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Schedulers continued…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Short-term scheduler is invoked very frequently (milliseconds) </a:t>
            </a:r>
            <a:r>
              <a:rPr lang="en-US" altLang="en-US" sz="2400" dirty="0">
                <a:sym typeface="Symbol" pitchFamily="18" charset="2"/>
              </a:rPr>
              <a:t> (must be fast)</a:t>
            </a:r>
          </a:p>
          <a:p>
            <a:r>
              <a:rPr lang="en-US" altLang="en-US" sz="2400" dirty="0">
                <a:sym typeface="Symbol" pitchFamily="18" charset="2"/>
              </a:rPr>
              <a:t>Long-term scheduler is invoked very infrequently (seconds, minutes)  (may be slow)</a:t>
            </a:r>
          </a:p>
          <a:p>
            <a:r>
              <a:rPr lang="en-US" altLang="en-US" sz="2400" dirty="0">
                <a:sym typeface="Symbol" pitchFamily="18" charset="2"/>
              </a:rPr>
              <a:t>The long-term scheduler controls the </a:t>
            </a:r>
            <a:r>
              <a:rPr lang="en-US" altLang="en-US" sz="2400" i="1" dirty="0">
                <a:sym typeface="Symbol" pitchFamily="18" charset="2"/>
              </a:rPr>
              <a:t>degree of multiprogramming</a:t>
            </a:r>
          </a:p>
          <a:p>
            <a:r>
              <a:rPr lang="en-US" altLang="en-US" sz="2400" dirty="0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I/O-bound process – spends more time doing I/O than computations, many short CPU bursts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CPU-bound process – spends more time doing computations; few very long CPU bursts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749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creation/termination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 smtClean="0"/>
              <a:t>Creation</a:t>
            </a:r>
          </a:p>
          <a:p>
            <a:pPr lvl="1"/>
            <a:r>
              <a:rPr lang="en-US" altLang="en-US" sz="1600" dirty="0" smtClean="0"/>
              <a:t>Parent </a:t>
            </a:r>
            <a:r>
              <a:rPr lang="en-US" altLang="en-US" sz="1600" dirty="0"/>
              <a:t>process create children processes, which, in turn create other processes, forming a tree of processes</a:t>
            </a:r>
          </a:p>
          <a:p>
            <a:pPr lvl="1"/>
            <a:r>
              <a:rPr lang="en-US" altLang="en-US" sz="1600" dirty="0"/>
              <a:t>Address space</a:t>
            </a:r>
          </a:p>
          <a:p>
            <a:pPr lvl="2"/>
            <a:r>
              <a:rPr lang="en-US" altLang="en-US" sz="1600" dirty="0"/>
              <a:t>Child duplicate of parent</a:t>
            </a:r>
          </a:p>
          <a:p>
            <a:pPr lvl="2"/>
            <a:r>
              <a:rPr lang="en-US" altLang="en-US" sz="1600" dirty="0"/>
              <a:t>Child has a program loaded into it</a:t>
            </a:r>
          </a:p>
          <a:p>
            <a:pPr lvl="1"/>
            <a:r>
              <a:rPr lang="en-US" altLang="en-US" sz="1600" dirty="0"/>
              <a:t>UNIX examples</a:t>
            </a:r>
          </a:p>
          <a:p>
            <a:pPr lvl="2"/>
            <a:r>
              <a:rPr lang="en-US" altLang="en-US" sz="1600" b="1" dirty="0"/>
              <a:t>fork</a:t>
            </a:r>
            <a:r>
              <a:rPr lang="en-US" altLang="en-US" sz="1600" dirty="0"/>
              <a:t> system call creates new process</a:t>
            </a:r>
          </a:p>
          <a:p>
            <a:pPr lvl="2"/>
            <a:r>
              <a:rPr lang="en-US" altLang="en-US" sz="1600" b="1" dirty="0"/>
              <a:t>exec</a:t>
            </a:r>
            <a:r>
              <a:rPr lang="en-US" altLang="en-US" sz="1600" dirty="0"/>
              <a:t> system call used after a </a:t>
            </a:r>
            <a:r>
              <a:rPr lang="en-US" altLang="en-US" sz="1600" b="1" dirty="0"/>
              <a:t>fork</a:t>
            </a:r>
            <a:r>
              <a:rPr lang="en-US" altLang="en-US" sz="1600" dirty="0"/>
              <a:t> to replace the process’ memory space with a new </a:t>
            </a:r>
            <a:r>
              <a:rPr lang="en-US" altLang="en-US" sz="1600" dirty="0" smtClean="0"/>
              <a:t>program</a:t>
            </a:r>
            <a:endParaRPr lang="en-US" altLang="en-US" sz="1600" dirty="0"/>
          </a:p>
          <a:p>
            <a:r>
              <a:rPr lang="en-US" altLang="en-US" sz="2000" dirty="0" smtClean="0"/>
              <a:t>Termination</a:t>
            </a:r>
          </a:p>
          <a:p>
            <a:pPr lvl="1"/>
            <a:r>
              <a:rPr lang="en-US" altLang="en-US" sz="1600" dirty="0" smtClean="0"/>
              <a:t>Process </a:t>
            </a:r>
            <a:r>
              <a:rPr lang="en-US" altLang="en-US" sz="1600" dirty="0"/>
              <a:t>executes last statement and asks the operating system to delete it (</a:t>
            </a:r>
            <a:r>
              <a:rPr lang="en-US" altLang="en-US" sz="1600" b="1" dirty="0"/>
              <a:t>exit</a:t>
            </a:r>
            <a:r>
              <a:rPr lang="en-US" altLang="en-US" sz="1600" dirty="0"/>
              <a:t>)</a:t>
            </a:r>
          </a:p>
          <a:p>
            <a:pPr lvl="2"/>
            <a:r>
              <a:rPr lang="en-US" altLang="en-US" sz="1600" dirty="0"/>
              <a:t>Output data from child to parent (via </a:t>
            </a:r>
            <a:r>
              <a:rPr lang="en-US" altLang="en-US" sz="1600" b="1" dirty="0"/>
              <a:t>wait</a:t>
            </a:r>
            <a:r>
              <a:rPr lang="en-US" altLang="en-US" sz="1600" dirty="0"/>
              <a:t>)</a:t>
            </a:r>
          </a:p>
          <a:p>
            <a:pPr lvl="2"/>
            <a:r>
              <a:rPr lang="en-US" altLang="en-US" sz="1600" dirty="0"/>
              <a:t>Process’ resources are </a:t>
            </a:r>
            <a:r>
              <a:rPr lang="en-US" altLang="en-US" sz="1600" dirty="0" err="1"/>
              <a:t>deallocated</a:t>
            </a:r>
            <a:r>
              <a:rPr lang="en-US" altLang="en-US" sz="1600" dirty="0"/>
              <a:t> by operating system</a:t>
            </a:r>
          </a:p>
          <a:p>
            <a:pPr lvl="1"/>
            <a:r>
              <a:rPr lang="en-US" altLang="en-US" sz="1600" dirty="0"/>
              <a:t>Parent may terminate execution of children processes (</a:t>
            </a:r>
            <a:r>
              <a:rPr lang="en-US" altLang="en-US" sz="1600" b="1" dirty="0"/>
              <a:t>abort</a:t>
            </a:r>
            <a:r>
              <a:rPr lang="en-US" altLang="en-US" sz="1600" dirty="0" smtClean="0"/>
              <a:t>)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074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“Forking”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>
          <a:xfrm>
            <a:off x="251520" y="1268760"/>
            <a:ext cx="8229600" cy="2087935"/>
          </a:xfr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528" y="37890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Process executes last statement and asks the operating system to delete it (</a:t>
            </a:r>
            <a:r>
              <a:rPr lang="en-US" altLang="en-US" b="1" dirty="0"/>
              <a:t>exit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Output data from child to parent (via </a:t>
            </a:r>
            <a:r>
              <a:rPr lang="en-US" altLang="en-US" b="1" dirty="0"/>
              <a:t>wait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Process’ resources are </a:t>
            </a:r>
            <a:r>
              <a:rPr lang="en-US" altLang="en-US" dirty="0" err="1"/>
              <a:t>deallocated</a:t>
            </a:r>
            <a:r>
              <a:rPr lang="en-US" altLang="en-US" dirty="0"/>
              <a:t> by operating system</a:t>
            </a:r>
          </a:p>
          <a:p>
            <a:r>
              <a:rPr lang="en-US" altLang="en-US" dirty="0"/>
              <a:t>Parent may terminate execution of children processes (</a:t>
            </a:r>
            <a:r>
              <a:rPr lang="en-US" altLang="en-US" b="1" dirty="0"/>
              <a:t>abort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6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are going to cover:</a:t>
            </a:r>
          </a:p>
          <a:p>
            <a:pPr lvl="1"/>
            <a:r>
              <a:rPr lang="en-IE" dirty="0" smtClean="0"/>
              <a:t>What is a process</a:t>
            </a:r>
          </a:p>
          <a:p>
            <a:pPr lvl="1"/>
            <a:r>
              <a:rPr lang="en-IE" dirty="0" smtClean="0"/>
              <a:t>Process scheduling</a:t>
            </a:r>
          </a:p>
          <a:p>
            <a:pPr lvl="1"/>
            <a:r>
              <a:rPr lang="en-IE" smtClean="0"/>
              <a:t>Process operations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58663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14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process?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computing, a process is an instance of a computer program that is being executed. </a:t>
            </a:r>
            <a:endParaRPr lang="en-IE" dirty="0" smtClean="0"/>
          </a:p>
          <a:p>
            <a:r>
              <a:rPr lang="en-IE" dirty="0" smtClean="0"/>
              <a:t>It </a:t>
            </a:r>
            <a:r>
              <a:rPr lang="en-IE" dirty="0"/>
              <a:t>contains the program code and its current activity. Depending on the operating system (OS), a process may be made up of multiple threads of execution that execute instructions concurrently.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887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process continued…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OS executes a variety of programs</a:t>
            </a:r>
          </a:p>
          <a:p>
            <a:pPr lvl="1"/>
            <a:r>
              <a:rPr lang="en-IE" dirty="0" smtClean="0"/>
              <a:t>Each one of these is a process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6324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67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states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process can be in the following states:</a:t>
            </a:r>
          </a:p>
          <a:p>
            <a:pPr lvl="1"/>
            <a:r>
              <a:rPr lang="en-IE" dirty="0" smtClean="0"/>
              <a:t>New (Process being created)</a:t>
            </a:r>
          </a:p>
          <a:p>
            <a:pPr lvl="1"/>
            <a:r>
              <a:rPr lang="en-IE" dirty="0" smtClean="0"/>
              <a:t>Running (Instructions being executed)</a:t>
            </a:r>
          </a:p>
          <a:p>
            <a:pPr lvl="1"/>
            <a:r>
              <a:rPr lang="en-IE" dirty="0" smtClean="0"/>
              <a:t>Waiting (Waiting for some event to occur)</a:t>
            </a:r>
          </a:p>
          <a:p>
            <a:pPr lvl="1"/>
            <a:r>
              <a:rPr lang="en-IE" dirty="0" smtClean="0"/>
              <a:t>Ready (Waiting to be assigned to a processor)</a:t>
            </a:r>
          </a:p>
          <a:p>
            <a:pPr lvl="1"/>
            <a:r>
              <a:rPr lang="en-IE" dirty="0" smtClean="0"/>
              <a:t>Terminated (Process has finished execution)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500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state 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52550"/>
            <a:ext cx="8029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7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OS has a process </a:t>
            </a:r>
            <a:r>
              <a:rPr lang="en-GB" altLang="en-US" dirty="0" smtClean="0"/>
              <a:t>table</a:t>
            </a:r>
          </a:p>
          <a:p>
            <a:pPr lvl="1"/>
            <a:r>
              <a:rPr lang="en-GB" altLang="en-US" dirty="0" smtClean="0"/>
              <a:t>1 </a:t>
            </a:r>
            <a:r>
              <a:rPr lang="en-GB" altLang="en-US" dirty="0"/>
              <a:t>entry per </a:t>
            </a:r>
            <a:r>
              <a:rPr lang="en-GB" altLang="en-US" dirty="0" smtClean="0"/>
              <a:t>process</a:t>
            </a:r>
          </a:p>
          <a:p>
            <a:pPr lvl="1"/>
            <a:r>
              <a:rPr lang="en-GB" altLang="en-US" dirty="0" smtClean="0"/>
              <a:t>Entries </a:t>
            </a:r>
            <a:r>
              <a:rPr lang="en-GB" altLang="en-US" dirty="0"/>
              <a:t>sometimes called process control block - PCB</a:t>
            </a:r>
          </a:p>
          <a:p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57626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71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PCB Block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412776"/>
            <a:ext cx="4032448" cy="4824536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Actual  entries are system dependent</a:t>
            </a:r>
          </a:p>
          <a:p>
            <a:r>
              <a:rPr lang="en-IE" dirty="0" smtClean="0"/>
              <a:t>Contains</a:t>
            </a:r>
          </a:p>
          <a:p>
            <a:pPr lvl="1"/>
            <a:r>
              <a:rPr lang="en-IE" dirty="0" smtClean="0"/>
              <a:t>Process state</a:t>
            </a:r>
          </a:p>
          <a:p>
            <a:pPr lvl="1"/>
            <a:r>
              <a:rPr lang="en-IE" dirty="0" smtClean="0"/>
              <a:t>Program counter</a:t>
            </a:r>
          </a:p>
          <a:p>
            <a:pPr lvl="1"/>
            <a:r>
              <a:rPr lang="en-IE" dirty="0" smtClean="0"/>
              <a:t>CPU registers</a:t>
            </a:r>
          </a:p>
          <a:p>
            <a:pPr lvl="1"/>
            <a:r>
              <a:rPr lang="en-IE" dirty="0" smtClean="0"/>
              <a:t>CPU scheduling info</a:t>
            </a:r>
          </a:p>
          <a:p>
            <a:pPr lvl="1"/>
            <a:r>
              <a:rPr lang="en-IE" dirty="0" smtClean="0"/>
              <a:t>Memory management info</a:t>
            </a:r>
          </a:p>
          <a:p>
            <a:pPr lvl="1"/>
            <a:r>
              <a:rPr lang="en-IE" dirty="0" smtClean="0"/>
              <a:t>Account info</a:t>
            </a:r>
          </a:p>
          <a:p>
            <a:pPr lvl="1"/>
            <a:r>
              <a:rPr lang="en-IE" dirty="0" smtClean="0"/>
              <a:t>I/O status info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32099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4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Objective of multiprogramming is to have some process running at all times to maximise CPU utilisation</a:t>
            </a:r>
          </a:p>
          <a:p>
            <a:r>
              <a:rPr lang="en-GB" altLang="en-US" dirty="0"/>
              <a:t>The scheduler (part of OS) selects a process from those available for execution on the CPU</a:t>
            </a:r>
          </a:p>
          <a:p>
            <a:r>
              <a:rPr lang="en-GB" altLang="en-US" dirty="0"/>
              <a:t>Will look at </a:t>
            </a:r>
            <a:r>
              <a:rPr lang="en-GB" altLang="en-US" dirty="0" smtClean="0"/>
              <a:t>how scheduling </a:t>
            </a:r>
            <a:r>
              <a:rPr lang="en-GB" altLang="en-US" dirty="0"/>
              <a:t>algorithms </a:t>
            </a:r>
            <a:r>
              <a:rPr lang="en-GB" altLang="en-US" dirty="0" smtClean="0"/>
              <a:t>can perform this later</a:t>
            </a:r>
            <a:endParaRPr lang="en-US" alt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07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643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Operation Systems</vt:lpstr>
      <vt:lpstr>Summary</vt:lpstr>
      <vt:lpstr>What is a process?</vt:lpstr>
      <vt:lpstr>What is a process continued…</vt:lpstr>
      <vt:lpstr>Process states</vt:lpstr>
      <vt:lpstr>Process state diagram</vt:lpstr>
      <vt:lpstr>Process Control Block (PCB)</vt:lpstr>
      <vt:lpstr>PCB Block</vt:lpstr>
      <vt:lpstr>Process scheduler</vt:lpstr>
      <vt:lpstr>Process context switching</vt:lpstr>
      <vt:lpstr>Process context switching</vt:lpstr>
      <vt:lpstr>Process scheduling queues</vt:lpstr>
      <vt:lpstr>Ready Queue And Various I/O Device Queues</vt:lpstr>
      <vt:lpstr>Process scheduling diagram</vt:lpstr>
      <vt:lpstr>Process scheduler types</vt:lpstr>
      <vt:lpstr>Addition of medium term scheduling</vt:lpstr>
      <vt:lpstr>Schedulers continued…</vt:lpstr>
      <vt:lpstr>Process creation/termination</vt:lpstr>
      <vt:lpstr>Process “Forking”</vt:lpstr>
      <vt:lpstr>PowerPoint Presentation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Systems</dc:title>
  <dc:creator>bstack</dc:creator>
  <cp:lastModifiedBy>bstack</cp:lastModifiedBy>
  <cp:revision>47</cp:revision>
  <dcterms:created xsi:type="dcterms:W3CDTF">2013-10-19T11:36:39Z</dcterms:created>
  <dcterms:modified xsi:type="dcterms:W3CDTF">2013-10-20T13:54:20Z</dcterms:modified>
</cp:coreProperties>
</file>