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  <p:sldId id="270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150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830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868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17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591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926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638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599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770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7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0F1-C34A-4C19-B093-5709C267FC9A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225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40F1-C34A-4C19-B093-5709C267FC9A}" type="datetimeFigureOut">
              <a:rPr lang="en-IE" smtClean="0"/>
              <a:t>07/10/2013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B476A-0DC6-4B0C-88F5-0D15624CD6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84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Anatomy of a computer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613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Block diagram of a CPU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600200"/>
            <a:ext cx="4402832" cy="4525963"/>
          </a:xfrm>
        </p:spPr>
        <p:txBody>
          <a:bodyPr/>
          <a:lstStyle/>
          <a:p>
            <a:r>
              <a:rPr lang="en-IE" dirty="0" smtClean="0"/>
              <a:t>Dotted line represents the CPU body</a:t>
            </a:r>
          </a:p>
          <a:p>
            <a:r>
              <a:rPr lang="en-IE" dirty="0" smtClean="0"/>
              <a:t>RAM outside CPU</a:t>
            </a:r>
          </a:p>
          <a:p>
            <a:r>
              <a:rPr lang="en-IE" dirty="0" smtClean="0"/>
              <a:t>Red arrow (external clock)</a:t>
            </a:r>
          </a:p>
          <a:p>
            <a:r>
              <a:rPr lang="en-IE" dirty="0" smtClean="0"/>
              <a:t>Other arrows (Internal clock)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01" y="1340768"/>
            <a:ext cx="2401242" cy="478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68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Memory cache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High performance memory</a:t>
            </a:r>
          </a:p>
          <a:p>
            <a:r>
              <a:rPr lang="en-IE" dirty="0" smtClean="0"/>
              <a:t>Can work at same speed as the CPU clock</a:t>
            </a:r>
          </a:p>
          <a:p>
            <a:r>
              <a:rPr lang="en-IE" dirty="0" smtClean="0"/>
              <a:t>Static memory, consumes more power than dynamic memory but is much faster</a:t>
            </a:r>
          </a:p>
          <a:p>
            <a:r>
              <a:rPr lang="en-IE" dirty="0" smtClean="0"/>
              <a:t>Cache controller manages memory cache</a:t>
            </a:r>
          </a:p>
          <a:p>
            <a:r>
              <a:rPr lang="en-IE" dirty="0" smtClean="0"/>
              <a:t>Bigger the memory cache, less likely direct memory access is required</a:t>
            </a:r>
          </a:p>
          <a:p>
            <a:r>
              <a:rPr lang="en-IE" dirty="0" smtClean="0"/>
              <a:t>Hit = data in memory cache, Miss = data in RAM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954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Instruction/Data Cache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L1 Instruction cache works as an input cache, lining up instructions to be executed</a:t>
            </a:r>
          </a:p>
          <a:p>
            <a:r>
              <a:rPr lang="en-IE" dirty="0" smtClean="0"/>
              <a:t>Data cache simply an output cache</a:t>
            </a:r>
          </a:p>
          <a:p>
            <a:r>
              <a:rPr lang="en-IE" dirty="0" smtClean="0"/>
              <a:t>L1 Instruction cache particularly efficient for “looping behaviour” as required instructions are closer to the fetch unit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257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Fetch/Decode/Execute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Also known as an instruction cycle or FDX</a:t>
            </a:r>
          </a:p>
          <a:p>
            <a:r>
              <a:rPr lang="en-IE" dirty="0" smtClean="0"/>
              <a:t>Fetch</a:t>
            </a:r>
          </a:p>
          <a:p>
            <a:pPr lvl="1"/>
            <a:r>
              <a:rPr lang="en-IE" dirty="0" smtClean="0"/>
              <a:t>Gets data from RAM via an address bus and stores internally in CPU. Data received by CPU via data bus</a:t>
            </a:r>
          </a:p>
          <a:p>
            <a:r>
              <a:rPr lang="en-IE" dirty="0" smtClean="0"/>
              <a:t>Decode</a:t>
            </a:r>
          </a:p>
          <a:p>
            <a:pPr lvl="1"/>
            <a:r>
              <a:rPr lang="en-IE" dirty="0" smtClean="0"/>
              <a:t>CPU decodes the instruction just fetched and prepares various areas of chip for next step</a:t>
            </a:r>
          </a:p>
          <a:p>
            <a:r>
              <a:rPr lang="en-IE" dirty="0" smtClean="0"/>
              <a:t>Execute</a:t>
            </a:r>
          </a:p>
          <a:p>
            <a:pPr lvl="1"/>
            <a:r>
              <a:rPr lang="en-IE" dirty="0" smtClean="0"/>
              <a:t>Instruction is carried out on the data and output stored in data cache</a:t>
            </a:r>
          </a:p>
          <a:p>
            <a:pPr lvl="1"/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756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 Cooler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Also known as a heat sink or CPU fan</a:t>
            </a:r>
          </a:p>
          <a:p>
            <a:r>
              <a:rPr lang="en-IE" dirty="0" smtClean="0"/>
              <a:t>Often bundled with CPUs</a:t>
            </a:r>
          </a:p>
          <a:p>
            <a:r>
              <a:rPr lang="en-IE" dirty="0" smtClean="0"/>
              <a:t>Other heat sinks are used in a computer</a:t>
            </a:r>
          </a:p>
          <a:p>
            <a:r>
              <a:rPr lang="en-IE" dirty="0" smtClean="0"/>
              <a:t>Transfers thermal energy from a higher temperature device to a lower temperature fluid medium</a:t>
            </a:r>
          </a:p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3679270" cy="36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75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Going to cover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RAM</a:t>
            </a:r>
          </a:p>
          <a:p>
            <a:r>
              <a:rPr lang="en-IE" dirty="0" smtClean="0"/>
              <a:t>CPU</a:t>
            </a:r>
          </a:p>
          <a:p>
            <a:pPr lvl="1"/>
            <a:r>
              <a:rPr lang="en-IE" dirty="0" smtClean="0"/>
              <a:t>Clock</a:t>
            </a:r>
          </a:p>
          <a:p>
            <a:pPr lvl="1"/>
            <a:r>
              <a:rPr lang="en-IE" dirty="0" smtClean="0"/>
              <a:t>Execution</a:t>
            </a:r>
          </a:p>
          <a:p>
            <a:pPr lvl="1"/>
            <a:r>
              <a:rPr lang="en-IE" dirty="0" smtClean="0"/>
              <a:t>CPU Cooler</a:t>
            </a:r>
          </a:p>
          <a:p>
            <a:r>
              <a:rPr lang="en-IE" dirty="0" smtClean="0"/>
              <a:t>Motherboard</a:t>
            </a:r>
          </a:p>
          <a:p>
            <a:pPr lvl="1"/>
            <a:r>
              <a:rPr lang="en-IE" dirty="0" smtClean="0"/>
              <a:t>Components of note</a:t>
            </a:r>
          </a:p>
          <a:p>
            <a:pPr lvl="1"/>
            <a:r>
              <a:rPr lang="en-IE" dirty="0" smtClean="0"/>
              <a:t>Bus architecture</a:t>
            </a:r>
          </a:p>
          <a:p>
            <a:pPr lvl="1"/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207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RAM (Random Access Memory)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Data is stored in random locations</a:t>
            </a:r>
          </a:p>
          <a:p>
            <a:r>
              <a:rPr lang="en-IE" dirty="0" smtClean="0"/>
              <a:t>Data can be accessed directly regardless of location</a:t>
            </a:r>
          </a:p>
          <a:p>
            <a:r>
              <a:rPr lang="en-IE" dirty="0" smtClean="0"/>
              <a:t>In contrast to hard drives </a:t>
            </a:r>
            <a:r>
              <a:rPr lang="en-IE" dirty="0" err="1" smtClean="0"/>
              <a:t>etc</a:t>
            </a:r>
            <a:r>
              <a:rPr lang="en-IE" dirty="0" smtClean="0"/>
              <a:t> where they have to spin to the location of the data before being able to access it.</a:t>
            </a:r>
          </a:p>
          <a:p>
            <a:r>
              <a:rPr lang="en-IE" dirty="0" smtClean="0"/>
              <a:t>Essentially a set of memory chips soldered onto a stick of circuit board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244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Blazing fast when compared to hard drives</a:t>
            </a:r>
          </a:p>
          <a:p>
            <a:r>
              <a:rPr lang="en-IE" dirty="0" smtClean="0"/>
              <a:t>RAM storage is volatile</a:t>
            </a:r>
          </a:p>
          <a:p>
            <a:pPr lvl="1"/>
            <a:r>
              <a:rPr lang="en-IE" dirty="0" smtClean="0"/>
              <a:t>Lost once computer is turned off</a:t>
            </a:r>
          </a:p>
          <a:p>
            <a:pPr lvl="1"/>
            <a:r>
              <a:rPr lang="en-IE" dirty="0" smtClean="0"/>
              <a:t>Like short term memory</a:t>
            </a:r>
          </a:p>
          <a:p>
            <a:r>
              <a:rPr lang="en-IE" dirty="0" smtClean="0"/>
              <a:t>Very important in software programs</a:t>
            </a:r>
          </a:p>
          <a:p>
            <a:pPr lvl="1"/>
            <a:r>
              <a:rPr lang="en-IE" dirty="0" smtClean="0"/>
              <a:t>Keep low memory footprint</a:t>
            </a:r>
          </a:p>
          <a:p>
            <a:pPr lvl="1"/>
            <a:r>
              <a:rPr lang="en-IE" dirty="0" err="1" smtClean="0"/>
              <a:t>OutOfMemoryException</a:t>
            </a:r>
            <a:r>
              <a:rPr lang="en-IE" dirty="0" smtClean="0"/>
              <a:t> (beware)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5104"/>
            <a:ext cx="4883894" cy="140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0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 (Central Processing Unit)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Also known as the processor/microprocessor</a:t>
            </a:r>
          </a:p>
          <a:p>
            <a:r>
              <a:rPr lang="en-IE" dirty="0" smtClean="0"/>
              <a:t>Known as the “brains” of the computer</a:t>
            </a:r>
          </a:p>
          <a:p>
            <a:r>
              <a:rPr lang="en-IE" dirty="0" smtClean="0"/>
              <a:t>Housed in a single chip</a:t>
            </a:r>
          </a:p>
          <a:p>
            <a:r>
              <a:rPr lang="en-IE" dirty="0" smtClean="0"/>
              <a:t>Inserted directly into a CPU socket, pin side down on the motherboard</a:t>
            </a:r>
          </a:p>
          <a:p>
            <a:r>
              <a:rPr lang="en-IE" dirty="0" smtClean="0"/>
              <a:t>Modern CPUs are attached to a heat sink to dissipate heat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172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CPU (Central Processing 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412776"/>
            <a:ext cx="4464496" cy="5040560"/>
          </a:xfrm>
        </p:spPr>
        <p:txBody>
          <a:bodyPr/>
          <a:lstStyle/>
          <a:p>
            <a:r>
              <a:rPr lang="en-IE" dirty="0" smtClean="0"/>
              <a:t>Anonymous processing</a:t>
            </a:r>
          </a:p>
          <a:p>
            <a:r>
              <a:rPr lang="en-IE" dirty="0" smtClean="0"/>
              <a:t>Uses a clock</a:t>
            </a:r>
          </a:p>
          <a:p>
            <a:r>
              <a:rPr lang="en-IE" dirty="0" smtClean="0"/>
              <a:t>Executes instructions</a:t>
            </a:r>
          </a:p>
          <a:p>
            <a:r>
              <a:rPr lang="en-IE" dirty="0" smtClean="0"/>
              <a:t>Uses a bus</a:t>
            </a:r>
          </a:p>
          <a:p>
            <a:r>
              <a:rPr lang="en-IE" dirty="0" smtClean="0"/>
              <a:t>Can have many cores</a:t>
            </a:r>
          </a:p>
        </p:txBody>
      </p:sp>
      <p:sp>
        <p:nvSpPr>
          <p:cNvPr id="4" name="AutoShape 2" descr="https://encrypted-tbn3.gstatic.com/images?q=tbn:ANd9GcR9fQm-IQEWof9ROBeXHEqkvsjzJxGrvOKrQ1oZCAPdj4PlfN-Wf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484784"/>
            <a:ext cx="3319537" cy="22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41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 Clock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Used to “sync” instructions in a computer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Typical clock signal, square signal changing from 0 to 1 at a fixed rate</a:t>
            </a:r>
          </a:p>
          <a:p>
            <a:r>
              <a:rPr lang="en-IE" dirty="0" smtClean="0"/>
              <a:t>3 full cycles shown (ticks)</a:t>
            </a:r>
          </a:p>
          <a:p>
            <a:r>
              <a:rPr lang="en-IE" dirty="0" smtClean="0"/>
              <a:t>Measured in Hertz, 100MHz = 100 million ticks per second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2348880"/>
            <a:ext cx="74390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49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 Clock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Clock cycle for each instruction is stored in tables</a:t>
            </a:r>
          </a:p>
          <a:p>
            <a:r>
              <a:rPr lang="en-IE" dirty="0" smtClean="0"/>
              <a:t>Queues instructions based on “delay”</a:t>
            </a:r>
          </a:p>
          <a:p>
            <a:r>
              <a:rPr lang="en-IE" dirty="0" smtClean="0"/>
              <a:t>Two identical processors, better clock speed = better performance</a:t>
            </a:r>
          </a:p>
          <a:p>
            <a:r>
              <a:rPr lang="en-IE" dirty="0" smtClean="0"/>
              <a:t>CPUs have many execution units</a:t>
            </a:r>
          </a:p>
          <a:p>
            <a:r>
              <a:rPr lang="en-IE" dirty="0" smtClean="0"/>
              <a:t>Also has an external clock for transferring data to and from RAM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368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CPU External clock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when transferring data to and from RAM</a:t>
            </a:r>
          </a:p>
          <a:p>
            <a:r>
              <a:rPr lang="en-IE" dirty="0" smtClean="0"/>
              <a:t>When internal clock speeds got too fast, a slower external clock was needed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366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516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Anatomy of a computer</vt:lpstr>
      <vt:lpstr>Going to cover</vt:lpstr>
      <vt:lpstr>RAM (Random Access Memory)</vt:lpstr>
      <vt:lpstr>RAM</vt:lpstr>
      <vt:lpstr>CPU (Central Processing Unit)</vt:lpstr>
      <vt:lpstr>CPU (Central Processing Unit)</vt:lpstr>
      <vt:lpstr>CPU Clock</vt:lpstr>
      <vt:lpstr>CPU Clock</vt:lpstr>
      <vt:lpstr>CPU External clock</vt:lpstr>
      <vt:lpstr>Block diagram of a CPU</vt:lpstr>
      <vt:lpstr>Memory cache</vt:lpstr>
      <vt:lpstr>Instruction/Data Cache</vt:lpstr>
      <vt:lpstr>Fetch/Decode/Execute</vt:lpstr>
      <vt:lpstr>CPU Cooler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bstack</dc:creator>
  <cp:lastModifiedBy>bstack</cp:lastModifiedBy>
  <cp:revision>34</cp:revision>
  <dcterms:created xsi:type="dcterms:W3CDTF">2013-09-29T20:48:10Z</dcterms:created>
  <dcterms:modified xsi:type="dcterms:W3CDTF">2013-10-07T20:37:45Z</dcterms:modified>
</cp:coreProperties>
</file>