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66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14/10/2013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24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14/10/2013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870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14/10/2013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657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14/10/2013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037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14/10/2013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318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14/10/2013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480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14/10/2013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486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14/10/2013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468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14/10/2013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846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14/10/2013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7439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1460-4DED-4ADC-9935-D740EF273346}" type="datetimeFigureOut">
              <a:rPr lang="en-IE" smtClean="0"/>
              <a:t>14/10/2013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621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E1460-4DED-4ADC-9935-D740EF273346}" type="datetimeFigureOut">
              <a:rPr lang="en-IE" smtClean="0"/>
              <a:t>14/10/2013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86F9A-5A41-45EB-9C23-5EE115CFDD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474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Hard Drive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42882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HDD Characteristics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Seek time</a:t>
            </a:r>
          </a:p>
          <a:p>
            <a:pPr lvl="1"/>
            <a:r>
              <a:rPr lang="en-IE" dirty="0"/>
              <a:t>M</a:t>
            </a:r>
            <a:r>
              <a:rPr lang="en-IE" dirty="0" smtClean="0"/>
              <a:t>easures </a:t>
            </a:r>
            <a:r>
              <a:rPr lang="en-IE" dirty="0"/>
              <a:t>the time it takes the head assembly on the actuator arm to travel to the </a:t>
            </a:r>
            <a:r>
              <a:rPr lang="en-IE" dirty="0" smtClean="0"/>
              <a:t>track </a:t>
            </a:r>
            <a:r>
              <a:rPr lang="en-IE" dirty="0"/>
              <a:t>of the disk where the data will be read or </a:t>
            </a:r>
            <a:r>
              <a:rPr lang="en-IE" dirty="0" smtClean="0"/>
              <a:t>written</a:t>
            </a:r>
          </a:p>
          <a:p>
            <a:pPr lvl="1"/>
            <a:r>
              <a:rPr lang="en-IE" dirty="0" smtClean="0"/>
              <a:t>Typically about 9ms</a:t>
            </a:r>
          </a:p>
          <a:p>
            <a:r>
              <a:rPr lang="en-IE" dirty="0" smtClean="0"/>
              <a:t>Rotational latency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Time for sector to travel to head after head in place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Measured in </a:t>
            </a:r>
            <a:r>
              <a:rPr lang="en-US" altLang="en-US" dirty="0" smtClean="0"/>
              <a:t>milliseconds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Usually seek time takes longer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Faster spin speed, faster rotational latency</a:t>
            </a:r>
          </a:p>
          <a:p>
            <a:pPr lvl="1">
              <a:lnSpc>
                <a:spcPct val="90000"/>
              </a:lnSpc>
            </a:pPr>
            <a:endParaRPr lang="en-IE" dirty="0" smtClean="0"/>
          </a:p>
          <a:p>
            <a:endParaRPr lang="en-I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725143"/>
            <a:ext cx="20193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73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HDD Characteristics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Average rotational latency</a:t>
            </a:r>
          </a:p>
          <a:p>
            <a:pPr lvl="1"/>
            <a:r>
              <a:rPr lang="en-IE" dirty="0" smtClean="0"/>
              <a:t>Time it takes disc to turn 180 degrees</a:t>
            </a:r>
          </a:p>
          <a:p>
            <a:pPr lvl="1"/>
            <a:r>
              <a:rPr lang="en-IE" dirty="0" smtClean="0"/>
              <a:t>Worst case is having to go a full revolution</a:t>
            </a:r>
          </a:p>
          <a:p>
            <a:r>
              <a:rPr lang="en-IE" dirty="0" smtClean="0"/>
              <a:t>Access time</a:t>
            </a:r>
          </a:p>
          <a:p>
            <a:pPr lvl="1"/>
            <a:r>
              <a:rPr lang="en-IE" dirty="0" smtClean="0"/>
              <a:t>Full amount of time to move head and access sector</a:t>
            </a:r>
          </a:p>
          <a:p>
            <a:pPr lvl="1"/>
            <a:r>
              <a:rPr lang="en-IE" dirty="0"/>
              <a:t> </a:t>
            </a:r>
            <a:r>
              <a:rPr lang="en-IE" dirty="0" smtClean="0"/>
              <a:t>Access time = (Seek time + Rotational Latency)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05875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HDD Characteristics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Interface</a:t>
            </a:r>
          </a:p>
          <a:p>
            <a:pPr lvl="1"/>
            <a:r>
              <a:rPr lang="en-IE" dirty="0" smtClean="0"/>
              <a:t>Technology for connecting HDD (ATA, SATA </a:t>
            </a:r>
            <a:r>
              <a:rPr lang="en-IE" dirty="0" err="1" smtClean="0"/>
              <a:t>etc</a:t>
            </a:r>
            <a:r>
              <a:rPr lang="en-IE" dirty="0" smtClean="0"/>
              <a:t>)</a:t>
            </a:r>
          </a:p>
          <a:p>
            <a:pPr lvl="1"/>
            <a:r>
              <a:rPr lang="en-IE" dirty="0" smtClean="0"/>
              <a:t>Determine the rate of data transfer</a:t>
            </a:r>
          </a:p>
          <a:p>
            <a:r>
              <a:rPr lang="en-IE" dirty="0" smtClean="0"/>
              <a:t>Disk cache size</a:t>
            </a:r>
          </a:p>
          <a:p>
            <a:pPr lvl="1"/>
            <a:r>
              <a:rPr lang="en-IE" dirty="0" smtClean="0"/>
              <a:t>Typically 16-32 MB</a:t>
            </a:r>
          </a:p>
          <a:p>
            <a:pPr lvl="1"/>
            <a:r>
              <a:rPr lang="en-IE" dirty="0" smtClean="0"/>
              <a:t>Stores frequently accessed data</a:t>
            </a:r>
          </a:p>
          <a:p>
            <a:pPr lvl="1"/>
            <a:r>
              <a:rPr lang="en-IE" dirty="0" smtClean="0"/>
              <a:t>Minimises the number of physical seeks</a:t>
            </a:r>
          </a:p>
          <a:p>
            <a:r>
              <a:rPr lang="en-IE" dirty="0" smtClean="0"/>
              <a:t>Data transfer rate</a:t>
            </a:r>
          </a:p>
          <a:p>
            <a:pPr lvl="1"/>
            <a:r>
              <a:rPr lang="en-IE" dirty="0" smtClean="0"/>
              <a:t>Amount of data transferred in 1 second</a:t>
            </a:r>
          </a:p>
          <a:p>
            <a:pPr lvl="1"/>
            <a:r>
              <a:rPr lang="en-IE" dirty="0" smtClean="0"/>
              <a:t>External (RAM to disk cache)</a:t>
            </a:r>
          </a:p>
          <a:p>
            <a:pPr lvl="1"/>
            <a:r>
              <a:rPr lang="en-IE" dirty="0" smtClean="0"/>
              <a:t>Internal (Disk cache to platter)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62244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PATA </a:t>
            </a:r>
            <a:r>
              <a:rPr lang="en-IE" dirty="0" err="1" smtClean="0"/>
              <a:t>vs</a:t>
            </a:r>
            <a:r>
              <a:rPr lang="en-IE" dirty="0" smtClean="0"/>
              <a:t> SATA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PATA</a:t>
            </a:r>
          </a:p>
          <a:p>
            <a:pPr lvl="1"/>
            <a:r>
              <a:rPr lang="en-IE" dirty="0" smtClean="0"/>
              <a:t>Also called ATA and IDE developed in 1980s</a:t>
            </a:r>
          </a:p>
          <a:p>
            <a:pPr lvl="1"/>
            <a:r>
              <a:rPr lang="en-IE" dirty="0" smtClean="0"/>
              <a:t>Modern motherboards don’t have PATA connectors</a:t>
            </a:r>
          </a:p>
          <a:p>
            <a:pPr lvl="1"/>
            <a:r>
              <a:rPr lang="en-IE" dirty="0" smtClean="0"/>
              <a:t>Slower (Max of 133 </a:t>
            </a:r>
            <a:r>
              <a:rPr lang="en-IE" dirty="0" err="1" smtClean="0"/>
              <a:t>Gbps</a:t>
            </a:r>
            <a:r>
              <a:rPr lang="en-IE" dirty="0" smtClean="0"/>
              <a:t>)</a:t>
            </a:r>
          </a:p>
          <a:p>
            <a:pPr lvl="1"/>
            <a:r>
              <a:rPr lang="en-IE" dirty="0" smtClean="0"/>
              <a:t>Connectors are flat ribbon cables of 40-80 wires</a:t>
            </a:r>
          </a:p>
          <a:p>
            <a:r>
              <a:rPr lang="en-IE" dirty="0" smtClean="0"/>
              <a:t>SATA</a:t>
            </a:r>
          </a:p>
          <a:p>
            <a:pPr lvl="1"/>
            <a:r>
              <a:rPr lang="en-IE" dirty="0" smtClean="0"/>
              <a:t>Introduced in 2003</a:t>
            </a:r>
          </a:p>
          <a:p>
            <a:pPr lvl="1"/>
            <a:r>
              <a:rPr lang="en-IE" dirty="0" smtClean="0"/>
              <a:t>Faster (up to 600 </a:t>
            </a:r>
            <a:r>
              <a:rPr lang="en-IE" dirty="0" err="1" smtClean="0"/>
              <a:t>Gbps</a:t>
            </a:r>
            <a:r>
              <a:rPr lang="en-IE" dirty="0" smtClean="0"/>
              <a:t>)</a:t>
            </a:r>
          </a:p>
          <a:p>
            <a:pPr lvl="1"/>
            <a:r>
              <a:rPr lang="en-IE" dirty="0" smtClean="0"/>
              <a:t>Spins at higher RPMs</a:t>
            </a:r>
          </a:p>
          <a:p>
            <a:pPr lvl="1"/>
            <a:r>
              <a:rPr lang="en-IE" dirty="0" smtClean="0"/>
              <a:t>Connectors are much smaller and thinner cables</a:t>
            </a:r>
          </a:p>
          <a:p>
            <a:pPr lvl="1"/>
            <a:endParaRPr lang="en-IE" dirty="0" smtClean="0"/>
          </a:p>
          <a:p>
            <a:pPr lvl="1"/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365202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PATA Drive Master/Slave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Two PATA drives can share ribbon cable and controller, and can be configured using jumpers as master/slave</a:t>
            </a:r>
            <a:endParaRPr lang="en-I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996951"/>
            <a:ext cx="4896544" cy="3774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5967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Preparing a drive for use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Must be “high-level” formatted</a:t>
            </a:r>
          </a:p>
          <a:p>
            <a:pPr lvl="1"/>
            <a:r>
              <a:rPr lang="en-IE" dirty="0" smtClean="0"/>
              <a:t>E.g. FAT32, NTFS</a:t>
            </a:r>
          </a:p>
          <a:p>
            <a:pPr lvl="1"/>
            <a:r>
              <a:rPr lang="en-IE" dirty="0" smtClean="0"/>
              <a:t>Low level formatting done by manufacturer</a:t>
            </a:r>
          </a:p>
          <a:p>
            <a:pPr lvl="1"/>
            <a:r>
              <a:rPr lang="en-IE" dirty="0" smtClean="0"/>
              <a:t>Prepares drive for managing files</a:t>
            </a:r>
          </a:p>
          <a:p>
            <a:r>
              <a:rPr lang="en-IE" dirty="0" smtClean="0"/>
              <a:t>Must be partitioned</a:t>
            </a:r>
          </a:p>
          <a:p>
            <a:pPr lvl="1"/>
            <a:r>
              <a:rPr lang="en-IE" dirty="0" smtClean="0"/>
              <a:t>Divided into sections with different drive letters</a:t>
            </a:r>
          </a:p>
          <a:p>
            <a:pPr lvl="1"/>
            <a:r>
              <a:rPr lang="en-IE" dirty="0" smtClean="0"/>
              <a:t>1 HDD can have as many as 4 partitions</a:t>
            </a:r>
          </a:p>
          <a:p>
            <a:pPr lvl="1"/>
            <a:r>
              <a:rPr lang="en-IE" dirty="0" smtClean="0"/>
              <a:t>Active partition = partition used to start the PC</a:t>
            </a:r>
          </a:p>
          <a:p>
            <a:pPr lvl="1"/>
            <a:r>
              <a:rPr lang="en-IE" dirty="0" smtClean="0"/>
              <a:t>System partition</a:t>
            </a:r>
          </a:p>
          <a:p>
            <a:pPr lvl="2"/>
            <a:r>
              <a:rPr lang="en-IE" dirty="0" smtClean="0"/>
              <a:t>Contains hardware files used by the OS</a:t>
            </a:r>
          </a:p>
          <a:p>
            <a:pPr lvl="2"/>
            <a:r>
              <a:rPr lang="en-IE" dirty="0" smtClean="0"/>
              <a:t>Usually = system partition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99608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Managing hard drives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Back ups</a:t>
            </a:r>
          </a:p>
          <a:p>
            <a:r>
              <a:rPr lang="en-IE" dirty="0" smtClean="0"/>
              <a:t>Error checking (CHECKDISK)</a:t>
            </a:r>
          </a:p>
          <a:p>
            <a:r>
              <a:rPr lang="en-IE" dirty="0" smtClean="0"/>
              <a:t>Disk defragmentation (DISK DEFRAG UTILITY)</a:t>
            </a:r>
          </a:p>
          <a:p>
            <a:r>
              <a:rPr lang="en-IE" dirty="0" smtClean="0"/>
              <a:t>Fault tolerance</a:t>
            </a:r>
          </a:p>
          <a:p>
            <a:r>
              <a:rPr lang="en-IE" dirty="0" smtClean="0"/>
              <a:t>Troubleshooting</a:t>
            </a:r>
          </a:p>
          <a:p>
            <a:pPr lvl="1"/>
            <a:r>
              <a:rPr lang="en-IE" dirty="0" smtClean="0"/>
              <a:t>Faulty adapter</a:t>
            </a:r>
          </a:p>
          <a:p>
            <a:pPr lvl="1"/>
            <a:r>
              <a:rPr lang="en-IE" dirty="0" smtClean="0"/>
              <a:t>Faulty disk (defect, virus </a:t>
            </a:r>
            <a:r>
              <a:rPr lang="en-IE" dirty="0" err="1" smtClean="0"/>
              <a:t>etc</a:t>
            </a:r>
            <a:r>
              <a:rPr lang="en-IE" dirty="0" smtClean="0"/>
              <a:t>)</a:t>
            </a:r>
          </a:p>
          <a:p>
            <a:pPr lvl="1"/>
            <a:r>
              <a:rPr lang="en-IE" dirty="0" smtClean="0"/>
              <a:t>Adapter and disk not connected correctly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5442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Definition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A hard disk drive (</a:t>
            </a:r>
            <a:r>
              <a:rPr lang="en-IE" dirty="0" smtClean="0"/>
              <a:t>HDD) is </a:t>
            </a:r>
            <a:r>
              <a:rPr lang="en-IE" dirty="0"/>
              <a:t>a data storage device used for storing and retrieving digital information using rapidly rotating disks (platters) coated with magnetic material. </a:t>
            </a:r>
            <a:endParaRPr lang="en-IE" dirty="0" smtClean="0"/>
          </a:p>
          <a:p>
            <a:r>
              <a:rPr lang="en-IE" dirty="0" smtClean="0"/>
              <a:t>A </a:t>
            </a:r>
            <a:r>
              <a:rPr lang="en-IE" dirty="0"/>
              <a:t>HDD retains its data even when powered off. </a:t>
            </a:r>
            <a:endParaRPr lang="en-IE" dirty="0" smtClean="0"/>
          </a:p>
          <a:p>
            <a:r>
              <a:rPr lang="en-IE" dirty="0" smtClean="0"/>
              <a:t>Data </a:t>
            </a:r>
            <a:r>
              <a:rPr lang="en-IE" dirty="0"/>
              <a:t>is read in a random-access manner, meaning individual blocks of data can be stored or retrieved in any order rather than </a:t>
            </a:r>
            <a:r>
              <a:rPr lang="en-IE" dirty="0" smtClean="0"/>
              <a:t>sequentially.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5337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HDD Internals</a:t>
            </a:r>
            <a:endParaRPr lang="en-I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50292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22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Main components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Platters</a:t>
            </a:r>
          </a:p>
          <a:p>
            <a:pPr lvl="1"/>
            <a:r>
              <a:rPr lang="en-IE" dirty="0" smtClean="0"/>
              <a:t>Mounted and rotated on spindle in sealed enclosure</a:t>
            </a:r>
          </a:p>
          <a:p>
            <a:pPr lvl="1"/>
            <a:r>
              <a:rPr lang="en-IE" dirty="0" smtClean="0"/>
              <a:t>Has a thin film of </a:t>
            </a:r>
            <a:r>
              <a:rPr lang="en-IE" dirty="0" err="1" smtClean="0"/>
              <a:t>ferro</a:t>
            </a:r>
            <a:r>
              <a:rPr lang="en-IE" dirty="0" smtClean="0"/>
              <a:t>-magnetic material</a:t>
            </a:r>
          </a:p>
          <a:p>
            <a:pPr lvl="1"/>
            <a:r>
              <a:rPr lang="en-IE" dirty="0" smtClean="0"/>
              <a:t>Binary bits determined by change in direction of magnetisation</a:t>
            </a:r>
          </a:p>
          <a:p>
            <a:r>
              <a:rPr lang="en-IE" dirty="0" smtClean="0"/>
              <a:t>Spindle</a:t>
            </a:r>
          </a:p>
          <a:p>
            <a:pPr lvl="1"/>
            <a:r>
              <a:rPr lang="en-IE" dirty="0" smtClean="0"/>
              <a:t>Responsible for spinning the disks at a fast pace</a:t>
            </a:r>
          </a:p>
          <a:p>
            <a:pPr lvl="1"/>
            <a:r>
              <a:rPr lang="en-IE" dirty="0" smtClean="0"/>
              <a:t>Today on average sins between 5,400 to 7200 rpm</a:t>
            </a:r>
          </a:p>
          <a:p>
            <a:r>
              <a:rPr lang="en-IE" dirty="0"/>
              <a:t>Actuator </a:t>
            </a:r>
            <a:endParaRPr lang="en-IE" dirty="0" smtClean="0"/>
          </a:p>
          <a:p>
            <a:pPr lvl="1"/>
            <a:r>
              <a:rPr lang="en-IE" dirty="0" smtClean="0"/>
              <a:t>Motor that positions read/write head assembly across the spinning platters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9904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Main components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/>
              <a:t>Actuator </a:t>
            </a:r>
            <a:r>
              <a:rPr lang="en-IE" dirty="0" smtClean="0"/>
              <a:t>arm</a:t>
            </a:r>
          </a:p>
          <a:p>
            <a:pPr lvl="1"/>
            <a:r>
              <a:rPr lang="en-IE" dirty="0" smtClean="0"/>
              <a:t>Position controlled by the actuator, by being mounted on the actuator axis, supports read/write heads</a:t>
            </a:r>
            <a:endParaRPr lang="en-IE" dirty="0"/>
          </a:p>
          <a:p>
            <a:r>
              <a:rPr lang="en-IE" dirty="0" smtClean="0"/>
              <a:t>Magnetic </a:t>
            </a:r>
            <a:r>
              <a:rPr lang="en-IE" dirty="0"/>
              <a:t>read/write </a:t>
            </a:r>
            <a:r>
              <a:rPr lang="en-IE" dirty="0" smtClean="0"/>
              <a:t>heads</a:t>
            </a:r>
          </a:p>
          <a:p>
            <a:pPr lvl="1"/>
            <a:r>
              <a:rPr lang="en-IE" dirty="0" smtClean="0"/>
              <a:t>Used </a:t>
            </a:r>
            <a:r>
              <a:rPr lang="en-IE" dirty="0"/>
              <a:t>to detect and modify the magnetization of the material immediately under </a:t>
            </a:r>
            <a:r>
              <a:rPr lang="en-IE" dirty="0" smtClean="0"/>
              <a:t>it</a:t>
            </a:r>
          </a:p>
          <a:p>
            <a:r>
              <a:rPr lang="en-IE" dirty="0" smtClean="0"/>
              <a:t>Actuator axis</a:t>
            </a:r>
          </a:p>
          <a:p>
            <a:pPr lvl="1"/>
            <a:r>
              <a:rPr lang="en-IE" dirty="0" smtClean="0"/>
              <a:t>Controls the angled position of the actuator arms via the actuator</a:t>
            </a:r>
            <a:endParaRPr lang="en-IE" dirty="0"/>
          </a:p>
          <a:p>
            <a:r>
              <a:rPr lang="en-IE" dirty="0" smtClean="0"/>
              <a:t>Jumper pins</a:t>
            </a:r>
          </a:p>
          <a:p>
            <a:pPr lvl="1"/>
            <a:r>
              <a:rPr lang="en-IE" dirty="0" smtClean="0"/>
              <a:t>Used in ATA HDDs to configure master/slave</a:t>
            </a:r>
            <a:endParaRPr lang="en-IE" dirty="0"/>
          </a:p>
          <a:p>
            <a:r>
              <a:rPr lang="en-IE" dirty="0"/>
              <a:t>2 </a:t>
            </a:r>
            <a:r>
              <a:rPr lang="en-IE" dirty="0" smtClean="0"/>
              <a:t>motors involved</a:t>
            </a:r>
            <a:endParaRPr lang="en-IE" dirty="0"/>
          </a:p>
          <a:p>
            <a:pPr lvl="1"/>
            <a:r>
              <a:rPr lang="en-IE" dirty="0"/>
              <a:t>Spindle</a:t>
            </a:r>
          </a:p>
          <a:p>
            <a:pPr lvl="1"/>
            <a:r>
              <a:rPr lang="en-IE" dirty="0"/>
              <a:t>Actuator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141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Drive geometry</a:t>
            </a:r>
            <a:endParaRPr lang="en-I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4876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56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Drive geometry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Heads</a:t>
            </a:r>
          </a:p>
          <a:p>
            <a:pPr lvl="1"/>
            <a:r>
              <a:rPr lang="en-IE" dirty="0" smtClean="0"/>
              <a:t>1 read/write head per platter</a:t>
            </a:r>
          </a:p>
          <a:p>
            <a:r>
              <a:rPr lang="en-IE" dirty="0" smtClean="0"/>
              <a:t>Tracks</a:t>
            </a:r>
          </a:p>
          <a:p>
            <a:pPr lvl="1"/>
            <a:r>
              <a:rPr lang="en-IE" dirty="0" smtClean="0"/>
              <a:t>Data written in concentric rings (16000+)</a:t>
            </a:r>
          </a:p>
          <a:p>
            <a:r>
              <a:rPr lang="en-IE" dirty="0" smtClean="0"/>
              <a:t>Cylinder</a:t>
            </a:r>
          </a:p>
          <a:p>
            <a:pPr lvl="1"/>
            <a:r>
              <a:rPr lang="en-IE" dirty="0" smtClean="0"/>
              <a:t>Collection of tracks at same actuator arm position on all platters</a:t>
            </a:r>
          </a:p>
          <a:p>
            <a:r>
              <a:rPr lang="en-IE" dirty="0" smtClean="0"/>
              <a:t>Sector</a:t>
            </a:r>
          </a:p>
          <a:p>
            <a:pPr lvl="1"/>
            <a:r>
              <a:rPr lang="en-IE" dirty="0" smtClean="0"/>
              <a:t>Smallest accessible portion of data on track</a:t>
            </a:r>
          </a:p>
          <a:p>
            <a:pPr lvl="1"/>
            <a:r>
              <a:rPr lang="en-IE" dirty="0" smtClean="0"/>
              <a:t>512 bytes, up to 63 per track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7052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Zoned Bit Recording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0170" y="1556792"/>
            <a:ext cx="4130302" cy="4525963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Improves capacity</a:t>
            </a:r>
          </a:p>
          <a:p>
            <a:r>
              <a:rPr lang="en-IE" dirty="0" smtClean="0"/>
              <a:t>In example shown:</a:t>
            </a:r>
          </a:p>
          <a:p>
            <a:pPr lvl="1"/>
            <a:r>
              <a:rPr lang="en-IE" dirty="0" smtClean="0"/>
              <a:t>20 tracks</a:t>
            </a:r>
          </a:p>
          <a:p>
            <a:pPr lvl="1"/>
            <a:r>
              <a:rPr lang="en-IE" dirty="0" smtClean="0"/>
              <a:t>5 zones</a:t>
            </a:r>
          </a:p>
          <a:p>
            <a:pPr lvl="1"/>
            <a:r>
              <a:rPr lang="en-IE" dirty="0" smtClean="0"/>
              <a:t>Blue = 5*16 sectors</a:t>
            </a:r>
          </a:p>
          <a:p>
            <a:pPr lvl="1"/>
            <a:r>
              <a:rPr lang="en-IE" dirty="0" smtClean="0"/>
              <a:t>Cyan = 5*14 sectors</a:t>
            </a:r>
          </a:p>
          <a:p>
            <a:pPr lvl="1"/>
            <a:r>
              <a:rPr lang="en-IE" dirty="0" smtClean="0"/>
              <a:t>Red 3*9 sectors</a:t>
            </a:r>
          </a:p>
          <a:p>
            <a:r>
              <a:rPr lang="en-IE" dirty="0" smtClean="0"/>
              <a:t>Don’t want to limit outer to 9 sectors</a:t>
            </a:r>
          </a:p>
          <a:p>
            <a:pPr lvl="1"/>
            <a:endParaRPr lang="en-I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44386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272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HDD Characteristics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 smtClean="0"/>
              <a:t>Capacity</a:t>
            </a:r>
          </a:p>
          <a:p>
            <a:pPr lvl="1"/>
            <a:r>
              <a:rPr lang="en-IE" dirty="0" smtClean="0"/>
              <a:t>Determined by the geometry of the drive</a:t>
            </a:r>
          </a:p>
          <a:p>
            <a:pPr lvl="1"/>
            <a:r>
              <a:rPr lang="en-IE" dirty="0" err="1" smtClean="0"/>
              <a:t>E.g</a:t>
            </a:r>
            <a:r>
              <a:rPr lang="en-IE" dirty="0" smtClean="0"/>
              <a:t> 512bytes/sector*60 sectors/track *cylinders * heads etc.</a:t>
            </a:r>
          </a:p>
          <a:p>
            <a:pPr lvl="1"/>
            <a:r>
              <a:rPr lang="en-IE" dirty="0" smtClean="0"/>
              <a:t>Currently measured in GB (Ranges from 250 – 1TB)</a:t>
            </a:r>
          </a:p>
          <a:p>
            <a:r>
              <a:rPr lang="en-IE" dirty="0" smtClean="0"/>
              <a:t>Spin speed</a:t>
            </a:r>
          </a:p>
          <a:p>
            <a:pPr lvl="1"/>
            <a:r>
              <a:rPr lang="en-IE" dirty="0" smtClean="0"/>
              <a:t>Modern day drives usually 5,400 to 7,200 rpm</a:t>
            </a:r>
          </a:p>
          <a:p>
            <a:pPr lvl="1"/>
            <a:r>
              <a:rPr lang="en-IE" dirty="0" smtClean="0"/>
              <a:t>Performance differs based on speed</a:t>
            </a:r>
          </a:p>
          <a:p>
            <a:pPr lvl="1"/>
            <a:r>
              <a:rPr lang="en-IE" dirty="0" smtClean="0"/>
              <a:t>Some servers can have up to 15,000 rpm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26138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671</Words>
  <Application>Microsoft Office PowerPoint</Application>
  <PresentationFormat>On-screen Show (4:3)</PresentationFormat>
  <Paragraphs>119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Hard Drive</vt:lpstr>
      <vt:lpstr>Definition</vt:lpstr>
      <vt:lpstr>HDD Internals</vt:lpstr>
      <vt:lpstr>Main components</vt:lpstr>
      <vt:lpstr>Main components</vt:lpstr>
      <vt:lpstr>Drive geometry</vt:lpstr>
      <vt:lpstr>Drive geometry</vt:lpstr>
      <vt:lpstr>Zoned Bit Recording</vt:lpstr>
      <vt:lpstr>HDD Characteristics</vt:lpstr>
      <vt:lpstr>HDD Characteristics</vt:lpstr>
      <vt:lpstr>HDD Characteristics</vt:lpstr>
      <vt:lpstr>HDD Characteristics</vt:lpstr>
      <vt:lpstr>PATA vs SATA</vt:lpstr>
      <vt:lpstr>PATA Drive Master/Slave</vt:lpstr>
      <vt:lpstr>Preparing a drive for use</vt:lpstr>
      <vt:lpstr>Managing hard drives</vt:lpstr>
    </vt:vector>
  </TitlesOfParts>
  <Company>Continuum Commerce Solutions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Anatomy of a hard drive</dc:title>
  <dc:creator>bstack</dc:creator>
  <cp:lastModifiedBy>bstack</cp:lastModifiedBy>
  <cp:revision>34</cp:revision>
  <dcterms:created xsi:type="dcterms:W3CDTF">2013-10-07T11:22:00Z</dcterms:created>
  <dcterms:modified xsi:type="dcterms:W3CDTF">2013-10-14T14:59:49Z</dcterms:modified>
</cp:coreProperties>
</file>