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18" r:id="rId2"/>
    <p:sldId id="265" r:id="rId3"/>
    <p:sldId id="268" r:id="rId4"/>
    <p:sldId id="269" r:id="rId5"/>
    <p:sldId id="270" r:id="rId6"/>
    <p:sldId id="271" r:id="rId7"/>
    <p:sldId id="273" r:id="rId8"/>
    <p:sldId id="275" r:id="rId9"/>
    <p:sldId id="274" r:id="rId10"/>
    <p:sldId id="277" r:id="rId11"/>
    <p:sldId id="278" r:id="rId12"/>
    <p:sldId id="276" r:id="rId13"/>
    <p:sldId id="281" r:id="rId14"/>
    <p:sldId id="283" r:id="rId15"/>
    <p:sldId id="289" r:id="rId16"/>
    <p:sldId id="291" r:id="rId17"/>
    <p:sldId id="294" r:id="rId18"/>
    <p:sldId id="299" r:id="rId19"/>
    <p:sldId id="298" r:id="rId20"/>
    <p:sldId id="317" r:id="rId21"/>
    <p:sldId id="300" r:id="rId22"/>
    <p:sldId id="301" r:id="rId23"/>
    <p:sldId id="303" r:id="rId24"/>
    <p:sldId id="304" r:id="rId25"/>
    <p:sldId id="309" r:id="rId2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87339" autoAdjust="0"/>
  </p:normalViewPr>
  <p:slideViewPr>
    <p:cSldViewPr snapToGrid="0" showGuides="1">
      <p:cViewPr>
        <p:scale>
          <a:sx n="100" d="100"/>
          <a:sy n="100" d="100"/>
        </p:scale>
        <p:origin x="-950" y="3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AA0ABBF-AC47-41DE-A95D-6184A976DE38}" type="datetimeFigureOut">
              <a:rPr lang="en-US" smtClean="0"/>
              <a:pPr/>
              <a:t>11/24/2013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4859117-A06A-4DD6-900B-66B64C869744}" type="slidenum">
              <a:rPr lang="en-US" smtClean="0"/>
              <a:pPr/>
              <a:t>‹#›</a:t>
            </a:fld>
            <a:endParaRPr lang="en-US"/>
          </a:p>
        </p:txBody>
      </p:sp>
    </p:spTree>
    <p:extLst>
      <p:ext uri="{BB962C8B-B14F-4D97-AF65-F5344CB8AC3E}">
        <p14:creationId xmlns:p14="http://schemas.microsoft.com/office/powerpoint/2010/main" val="999755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Gray units can be optionally omitted without</a:t>
            </a:r>
            <a:r>
              <a:rPr lang="en-US" baseline="0" dirty="0" smtClean="0"/>
              <a:t> causing later gaps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Decentralized or fully distributed is a</a:t>
            </a:r>
            <a:r>
              <a:rPr lang="en-US" baseline="0" dirty="0" smtClean="0"/>
              <a:t> contrast to the hierarchical telephone network that came beforehand. Unlike the telephone network, blowing up a single important node will not break the network or large portions of it.</a:t>
            </a:r>
            <a:r>
              <a:rPr lang="en-US" dirty="0" smtClean="0"/>
              <a:t>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ISP = Internet Service</a:t>
            </a:r>
            <a:r>
              <a:rPr lang="en-US" baseline="0" dirty="0" smtClean="0"/>
              <a:t> </a:t>
            </a:r>
            <a:r>
              <a:rPr lang="en-US" baseline="0" dirty="0" err="1" smtClean="0"/>
              <a:t>Provicer</a:t>
            </a:r>
            <a:r>
              <a:rPr lang="en-US" baseline="0" dirty="0" smtClean="0"/>
              <a:t>, IXP = Internet </a:t>
            </a:r>
            <a:r>
              <a:rPr lang="en-US" baseline="0" dirty="0" err="1" smtClean="0"/>
              <a:t>eXchange</a:t>
            </a:r>
            <a:r>
              <a:rPr lang="en-US" baseline="0" dirty="0" smtClean="0"/>
              <a:t> Point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“internetwork” is any</a:t>
            </a:r>
            <a:r>
              <a:rPr lang="en-US" baseline="0" dirty="0" smtClean="0"/>
              <a:t> larger network made up of smaller component networks. The “Internet” (with a capital I) is the set of all connected networks.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a common way in which home subscribers obtain access to the Internet in the US.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company probably leases the transmission lines</a:t>
            </a:r>
            <a:r>
              <a:rPr lang="en-US" baseline="0" dirty="0" smtClean="0"/>
              <a:t> (since most companies do not have their own lines).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the company/customer buys service from an ISP who uses its own lines to deliver packets.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TCP provides a reliable </a:t>
            </a:r>
            <a:r>
              <a:rPr lang="en-US" dirty="0" err="1" smtClean="0"/>
              <a:t>bytestream</a:t>
            </a:r>
            <a:r>
              <a:rPr lang="en-US" dirty="0" smtClean="0"/>
              <a:t> service at the Transport layer, IP provides unreliable datagram service at the Network layer.</a:t>
            </a:r>
          </a:p>
          <a:p>
            <a:endParaRPr lang="en-US" dirty="0" smtClean="0"/>
          </a:p>
          <a:p>
            <a:r>
              <a:rPr lang="en-US" dirty="0" smtClean="0"/>
              <a:t>More examples:</a:t>
            </a:r>
            <a:r>
              <a:rPr lang="en-US" baseline="0" dirty="0" smtClean="0"/>
              <a:t> RTP (used to carry VoIP data) provides unreliable connection service; 802.11 (</a:t>
            </a:r>
            <a:r>
              <a:rPr lang="en-US" baseline="0" dirty="0" err="1" smtClean="0"/>
              <a:t>WiFi</a:t>
            </a:r>
            <a:r>
              <a:rPr lang="en-US" baseline="0" dirty="0" smtClean="0"/>
              <a:t>) provides acknowledged datagram service; Ethernet provides unreliable datagram service.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comment about the narrow waist refers to the fact that the network layer of the Internet is IP (Internet Protocol) such that the network layer is called the “Internet” layer. The significance is that all Internet devices speak IP, which provides a point of interoperability that enables innovation both above (new applications and transports) and below (new link technologies).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NSFNET was an</a:t>
            </a:r>
            <a:r>
              <a:rPr lang="en-US" baseline="0" dirty="0" smtClean="0"/>
              <a:t> academic research network growing out of CSNET that was created so that universities without </a:t>
            </a:r>
            <a:r>
              <a:rPr lang="en-US" baseline="0" dirty="0" err="1" smtClean="0"/>
              <a:t>DoD</a:t>
            </a:r>
            <a:r>
              <a:rPr lang="en-US" baseline="0" dirty="0" smtClean="0"/>
              <a:t> contracts could participate. It was initially connected to the ARPANET by gateways, and later took over the central role as the “backbone of the Internet”, i.e., the network through which packets passed on their way between parties connected to different parts of the Internet.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sz="800"/>
            </a:lvl1pPr>
          </a:lstStyle>
          <a:p>
            <a:pPr>
              <a:defRPr/>
            </a:pPr>
            <a:r>
              <a:rPr lang="en-US" smtClean="0"/>
              <a:t>CN5E by Tanenbaum &amp; Wetherall, © Pearson Education-Prentice Hall and D. Wetherall, 2011</a:t>
            </a: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5E3A62E-607D-4C70-8AA8-4E7424A8B6C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381124" y="1590675"/>
            <a:ext cx="7315201" cy="4591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01"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i="0" dirty="0"/>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 id="2147483681" r:id="rId3"/>
    <p:sldLayoutId id="2147483678" r:id="rId4"/>
    <p:sldLayoutId id="2147483679" r:id="rId5"/>
  </p:sldLayoutIdLst>
  <p:hf sldNum="0" hdr="0" dt="0"/>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0" indent="0" algn="l" rtl="0" eaLnBrk="0" fontAlgn="base" hangingPunct="0">
        <a:spcBef>
          <a:spcPts val="1800"/>
        </a:spcBef>
        <a:spcAft>
          <a:spcPct val="0"/>
        </a:spcAft>
        <a:buClr>
          <a:srgbClr val="0000FF"/>
        </a:buClr>
        <a:buFont typeface="Arial" pitchFamily="34" charset="0"/>
        <a:buNone/>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itchFamily="34" charset="0"/>
        <a:buChar char="»"/>
        <a:defRPr sz="1800">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666750"/>
            <a:ext cx="9144000" cy="1143000"/>
          </a:xfrm>
        </p:spPr>
        <p:txBody>
          <a:bodyPr/>
          <a:lstStyle/>
          <a:p>
            <a:r>
              <a:rPr lang="en-US" dirty="0" smtClean="0"/>
              <a:t>Introduction</a:t>
            </a:r>
            <a:br>
              <a:rPr lang="en-US" dirty="0" smtClean="0"/>
            </a:br>
            <a:r>
              <a:rPr lang="en-US" sz="2400" dirty="0" smtClean="0">
                <a:solidFill>
                  <a:schemeClr val="bg1">
                    <a:lumMod val="50000"/>
                  </a:schemeClr>
                </a:solidFill>
              </a:rPr>
              <a:t>Chapter 1</a:t>
            </a:r>
            <a:endParaRPr lang="en-US" dirty="0" smtClean="0"/>
          </a:p>
        </p:txBody>
      </p:sp>
      <p:sp>
        <p:nvSpPr>
          <p:cNvPr id="9" name="Footer Placeholder 8"/>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4099" name="Subtitle 2"/>
          <p:cNvSpPr>
            <a:spLocks noGrp="1"/>
          </p:cNvSpPr>
          <p:nvPr>
            <p:ph idx="1"/>
          </p:nvPr>
        </p:nvSpPr>
        <p:spPr>
          <a:xfrm>
            <a:off x="1257299" y="1990725"/>
            <a:ext cx="6686551" cy="4019550"/>
          </a:xfrm>
        </p:spPr>
        <p:txBody>
          <a:bodyPr/>
          <a:lstStyle/>
          <a:p>
            <a:pPr lvl="1"/>
            <a:endParaRPr lang="en-US" dirty="0" smtClean="0"/>
          </a:p>
        </p:txBody>
      </p:sp>
      <p:sp>
        <p:nvSpPr>
          <p:cNvPr id="5" name="TextBox 4"/>
          <p:cNvSpPr txBox="1"/>
          <p:nvPr/>
        </p:nvSpPr>
        <p:spPr>
          <a:xfrm>
            <a:off x="3615231" y="6162675"/>
            <a:ext cx="1913537" cy="307777"/>
          </a:xfrm>
          <a:prstGeom prst="rect">
            <a:avLst/>
          </a:prstGeom>
          <a:noFill/>
        </p:spPr>
        <p:txBody>
          <a:bodyPr wrap="none" rtlCol="0">
            <a:spAutoFit/>
          </a:bodyPr>
          <a:lstStyle/>
          <a:p>
            <a:pPr algn="ctr"/>
            <a:r>
              <a:rPr lang="en-US" sz="1400" dirty="0"/>
              <a:t>R</a:t>
            </a:r>
            <a:r>
              <a:rPr lang="en-US" sz="1400" dirty="0" smtClean="0"/>
              <a:t>evised: August 2011</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Protocol Layers (2)</a:t>
            </a:r>
            <a:endParaRPr lang="en-US" dirty="0" smtClean="0"/>
          </a:p>
        </p:txBody>
      </p:sp>
      <p:sp>
        <p:nvSpPr>
          <p:cNvPr id="22531" name="Rectangle 3"/>
          <p:cNvSpPr>
            <a:spLocks noGrp="1" noChangeArrowheads="1"/>
          </p:cNvSpPr>
          <p:nvPr>
            <p:ph idx="1"/>
          </p:nvPr>
        </p:nvSpPr>
        <p:spPr/>
        <p:txBody>
          <a:bodyPr/>
          <a:lstStyle/>
          <a:p>
            <a:r>
              <a:rPr lang="en-US" dirty="0" smtClean="0"/>
              <a:t>Example: the philosopher-translator-secretary architecture</a:t>
            </a:r>
          </a:p>
          <a:p>
            <a:r>
              <a:rPr lang="en-US" dirty="0" smtClean="0"/>
              <a:t>Each protocol at different layers serves a different purpose</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22532" name="Picture 2"/>
          <p:cNvPicPr>
            <a:picLocks noChangeAspect="1" noChangeArrowheads="1"/>
          </p:cNvPicPr>
          <p:nvPr/>
        </p:nvPicPr>
        <p:blipFill>
          <a:blip r:embed="rId2" cstate="print"/>
          <a:srcRect/>
          <a:stretch>
            <a:fillRect/>
          </a:stretch>
        </p:blipFill>
        <p:spPr bwMode="auto">
          <a:xfrm>
            <a:off x="2144542" y="2190875"/>
            <a:ext cx="4661070" cy="419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Protocol Layers (3)</a:t>
            </a:r>
            <a:endParaRPr lang="en-US" dirty="0" smtClean="0"/>
          </a:p>
        </p:txBody>
      </p:sp>
      <p:sp>
        <p:nvSpPr>
          <p:cNvPr id="23555" name="Rectangle 3"/>
          <p:cNvSpPr>
            <a:spLocks noGrp="1" noChangeArrowheads="1"/>
          </p:cNvSpPr>
          <p:nvPr>
            <p:ph idx="1"/>
          </p:nvPr>
        </p:nvSpPr>
        <p:spPr/>
        <p:txBody>
          <a:bodyPr/>
          <a:lstStyle/>
          <a:p>
            <a:r>
              <a:rPr lang="en-US" dirty="0" smtClean="0"/>
              <a:t>Each lower layer adds its own </a:t>
            </a:r>
            <a:r>
              <a:rPr lang="en-US" u="sng" dirty="0" smtClean="0"/>
              <a:t>header</a:t>
            </a:r>
            <a:r>
              <a:rPr lang="en-US" dirty="0" smtClean="0"/>
              <a:t> (with control inform-</a:t>
            </a:r>
            <a:r>
              <a:rPr lang="en-US" dirty="0" err="1" smtClean="0"/>
              <a:t>ation</a:t>
            </a:r>
            <a:r>
              <a:rPr lang="en-US" dirty="0" smtClean="0"/>
              <a:t>) to the message to transmit and removes it on receive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Layers may also split and join messages, etc.</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23556" name="Picture 2"/>
          <p:cNvPicPr>
            <a:picLocks noChangeAspect="1" noChangeArrowheads="1"/>
          </p:cNvPicPr>
          <p:nvPr/>
        </p:nvPicPr>
        <p:blipFill>
          <a:blip r:embed="rId2" cstate="print"/>
          <a:srcRect/>
          <a:stretch>
            <a:fillRect/>
          </a:stretch>
        </p:blipFill>
        <p:spPr bwMode="auto">
          <a:xfrm>
            <a:off x="1628775" y="1981200"/>
            <a:ext cx="5886450" cy="36715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Connection-Oriented vs. Connectionless</a:t>
            </a:r>
          </a:p>
        </p:txBody>
      </p:sp>
      <p:sp>
        <p:nvSpPr>
          <p:cNvPr id="24579" name="Rectangle 3"/>
          <p:cNvSpPr>
            <a:spLocks noGrp="1" noChangeArrowheads="1"/>
          </p:cNvSpPr>
          <p:nvPr>
            <p:ph idx="1"/>
          </p:nvPr>
        </p:nvSpPr>
        <p:spPr>
          <a:xfrm>
            <a:off x="914400" y="1143000"/>
            <a:ext cx="7772400" cy="4867275"/>
          </a:xfrm>
        </p:spPr>
        <p:txBody>
          <a:bodyPr/>
          <a:lstStyle/>
          <a:p>
            <a:r>
              <a:rPr lang="en-US" dirty="0" smtClean="0"/>
              <a:t>Service provided by a layer may be kinds of either:</a:t>
            </a:r>
          </a:p>
          <a:p>
            <a:pPr lvl="1"/>
            <a:r>
              <a:rPr lang="en-US" dirty="0" smtClean="0"/>
              <a:t>Connection-oriented, must be set up for ongoing use (and torn down after use), e.g., phone call</a:t>
            </a:r>
          </a:p>
          <a:p>
            <a:pPr lvl="1"/>
            <a:r>
              <a:rPr lang="en-US" dirty="0" smtClean="0"/>
              <a:t>Connectionless, messages are handled separately, e.g., postal delivery</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Reference Models</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8675" name="Rectangle 3"/>
          <p:cNvSpPr>
            <a:spLocks noGrp="1" noChangeArrowheads="1"/>
          </p:cNvSpPr>
          <p:nvPr>
            <p:ph idx="1"/>
          </p:nvPr>
        </p:nvSpPr>
        <p:spPr/>
        <p:txBody>
          <a:bodyPr/>
          <a:lstStyle/>
          <a:p>
            <a:r>
              <a:rPr lang="en-US" dirty="0" smtClean="0"/>
              <a:t>Reference models describe the layers in a network architecture</a:t>
            </a:r>
          </a:p>
          <a:p>
            <a:pPr lvl="3"/>
            <a:endParaRPr lang="en-US" dirty="0" smtClean="0"/>
          </a:p>
          <a:p>
            <a:pPr lvl="1"/>
            <a:r>
              <a:rPr lang="en-US" dirty="0" smtClean="0"/>
              <a:t>OSI reference model </a:t>
            </a:r>
            <a:r>
              <a:rPr lang="en-US" dirty="0" smtClean="0">
                <a:solidFill>
                  <a:srgbClr val="0000FF"/>
                </a:solidFill>
                <a:latin typeface="Arial"/>
                <a:cs typeface="Arial"/>
              </a:rPr>
              <a:t>»</a:t>
            </a:r>
            <a:endParaRPr lang="en-US" dirty="0" smtClean="0"/>
          </a:p>
          <a:p>
            <a:pPr lvl="1"/>
            <a:r>
              <a:rPr lang="en-US" dirty="0" smtClean="0"/>
              <a:t>TCP/IP reference model </a:t>
            </a:r>
            <a:r>
              <a:rPr lang="en-US" dirty="0" smtClean="0">
                <a:solidFill>
                  <a:srgbClr val="0000FF"/>
                </a:solidFill>
                <a:latin typeface="Arial"/>
                <a:cs typeface="Arial"/>
              </a:rPr>
              <a:t>»</a:t>
            </a:r>
            <a:endParaRPr lang="en-US" dirty="0" smtClean="0"/>
          </a:p>
          <a:p>
            <a:pPr lvl="1"/>
            <a:r>
              <a:rPr lang="en-US" dirty="0" smtClean="0"/>
              <a:t>Critique of OSI and TCP/IP </a:t>
            </a:r>
            <a:r>
              <a:rPr lang="en-US" dirty="0" smtClean="0">
                <a:solidFill>
                  <a:srgbClr val="0000FF"/>
                </a:solidFill>
                <a:latin typeface="Arial"/>
                <a:cs typeface="Arial"/>
              </a:rPr>
              <a:t>»</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OSI Reference Model</a:t>
            </a:r>
          </a:p>
        </p:txBody>
      </p:sp>
      <p:sp>
        <p:nvSpPr>
          <p:cNvPr id="29699" name="Rectangle 3"/>
          <p:cNvSpPr>
            <a:spLocks noGrp="1" noChangeArrowheads="1"/>
          </p:cNvSpPr>
          <p:nvPr>
            <p:ph idx="1"/>
          </p:nvPr>
        </p:nvSpPr>
        <p:spPr/>
        <p:txBody>
          <a:bodyPr/>
          <a:lstStyle/>
          <a:p>
            <a:r>
              <a:rPr lang="en-US" dirty="0" smtClean="0"/>
              <a:t>A principled, international standard, seven layer model to connect different systems</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1" name="Group 10"/>
          <p:cNvGrpSpPr/>
          <p:nvPr/>
        </p:nvGrpSpPr>
        <p:grpSpPr>
          <a:xfrm>
            <a:off x="1276350" y="2124075"/>
            <a:ext cx="7200900" cy="3503523"/>
            <a:chOff x="1276350" y="2095500"/>
            <a:chExt cx="7200900" cy="3503523"/>
          </a:xfrm>
        </p:grpSpPr>
        <p:pic>
          <p:nvPicPr>
            <p:cNvPr id="9" name="Picture 2"/>
            <p:cNvPicPr>
              <a:picLocks noChangeAspect="1" noChangeArrowheads="1"/>
            </p:cNvPicPr>
            <p:nvPr/>
          </p:nvPicPr>
          <p:blipFill>
            <a:blip r:embed="rId2" cstate="print"/>
            <a:srcRect l="3830" t="14352" r="63162" b="2546"/>
            <a:stretch>
              <a:fillRect/>
            </a:stretch>
          </p:blipFill>
          <p:spPr bwMode="auto">
            <a:xfrm>
              <a:off x="1276350" y="2162175"/>
              <a:ext cx="2257425" cy="3419475"/>
            </a:xfrm>
            <a:prstGeom prst="rect">
              <a:avLst/>
            </a:prstGeom>
            <a:noFill/>
            <a:ln w="9525">
              <a:noFill/>
              <a:miter lim="800000"/>
              <a:headEnd/>
              <a:tailEnd/>
            </a:ln>
          </p:spPr>
        </p:pic>
        <p:sp>
          <p:nvSpPr>
            <p:cNvPr id="10" name="TextBox 9"/>
            <p:cNvSpPr txBox="1"/>
            <p:nvPr/>
          </p:nvSpPr>
          <p:spPr>
            <a:xfrm>
              <a:off x="3448050" y="2095500"/>
              <a:ext cx="5029200" cy="3503523"/>
            </a:xfrm>
            <a:prstGeom prst="rect">
              <a:avLst/>
            </a:prstGeom>
            <a:noFill/>
          </p:spPr>
          <p:txBody>
            <a:bodyPr wrap="square" rtlCol="0">
              <a:spAutoFit/>
            </a:bodyPr>
            <a:lstStyle/>
            <a:p>
              <a:pPr>
                <a:lnSpc>
                  <a:spcPts val="3800"/>
                </a:lnSpc>
              </a:pPr>
              <a:r>
                <a:rPr lang="en-US" sz="2000" dirty="0" smtClean="0"/>
                <a:t>– Provides functions needed by users</a:t>
              </a:r>
              <a:r>
                <a:rPr lang="en-US" sz="800" dirty="0" smtClean="0"/>
                <a:t> (</a:t>
              </a:r>
              <a:r>
                <a:rPr lang="en-US" sz="800" dirty="0" err="1" smtClean="0"/>
                <a:t>e.g</a:t>
              </a:r>
              <a:r>
                <a:rPr lang="en-US" sz="800" dirty="0" smtClean="0"/>
                <a:t> http, ftp)</a:t>
              </a:r>
            </a:p>
            <a:p>
              <a:pPr>
                <a:lnSpc>
                  <a:spcPts val="3800"/>
                </a:lnSpc>
              </a:pPr>
              <a:r>
                <a:rPr lang="en-US" sz="2000" dirty="0" smtClean="0"/>
                <a:t>– Converts different representations</a:t>
              </a:r>
            </a:p>
            <a:p>
              <a:pPr>
                <a:lnSpc>
                  <a:spcPts val="3800"/>
                </a:lnSpc>
              </a:pPr>
              <a:r>
                <a:rPr lang="en-US" sz="2000" dirty="0" smtClean="0"/>
                <a:t>– Manages task dialogs</a:t>
              </a:r>
            </a:p>
            <a:p>
              <a:pPr>
                <a:lnSpc>
                  <a:spcPts val="3800"/>
                </a:lnSpc>
              </a:pPr>
              <a:r>
                <a:rPr lang="en-US" sz="2000" dirty="0" smtClean="0"/>
                <a:t>– Provides end-to-end delivery </a:t>
              </a:r>
              <a:r>
                <a:rPr lang="en-US" sz="1400" dirty="0" smtClean="0"/>
                <a:t>(e.g. TCP)</a:t>
              </a:r>
            </a:p>
            <a:p>
              <a:pPr>
                <a:lnSpc>
                  <a:spcPts val="3800"/>
                </a:lnSpc>
              </a:pPr>
              <a:r>
                <a:rPr lang="en-US" sz="2000" dirty="0" smtClean="0"/>
                <a:t>– Sends packets over multiple links</a:t>
              </a:r>
              <a:r>
                <a:rPr lang="en-US" sz="1400" dirty="0" smtClean="0"/>
                <a:t> (e.g. IP)</a:t>
              </a:r>
            </a:p>
            <a:p>
              <a:pPr>
                <a:lnSpc>
                  <a:spcPts val="3800"/>
                </a:lnSpc>
              </a:pPr>
              <a:r>
                <a:rPr lang="en-US" sz="2000" dirty="0" smtClean="0"/>
                <a:t>– Sends frames of information</a:t>
              </a:r>
            </a:p>
            <a:p>
              <a:pPr>
                <a:lnSpc>
                  <a:spcPts val="3800"/>
                </a:lnSpc>
              </a:pPr>
              <a:r>
                <a:rPr lang="en-US" sz="2000" dirty="0" smtClean="0"/>
                <a:t>– Sends bits as signals</a:t>
              </a:r>
              <a:endParaRPr lang="en-US" sz="2000"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TCP/IP Reference Model</a:t>
            </a:r>
          </a:p>
        </p:txBody>
      </p:sp>
      <p:sp>
        <p:nvSpPr>
          <p:cNvPr id="34819" name="Rectangle 3"/>
          <p:cNvSpPr>
            <a:spLocks noGrp="1" noChangeArrowheads="1"/>
          </p:cNvSpPr>
          <p:nvPr>
            <p:ph idx="1"/>
          </p:nvPr>
        </p:nvSpPr>
        <p:spPr/>
        <p:txBody>
          <a:bodyPr/>
          <a:lstStyle/>
          <a:p>
            <a:r>
              <a:rPr lang="en-US" dirty="0" smtClean="0"/>
              <a:t>A four layer model derived from experimentation; omits some OSI layers and uses the IP as the network layer.</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23" name="Group 22"/>
          <p:cNvGrpSpPr/>
          <p:nvPr/>
        </p:nvGrpSpPr>
        <p:grpSpPr>
          <a:xfrm>
            <a:off x="625710" y="2381250"/>
            <a:ext cx="7225830" cy="3028950"/>
            <a:chOff x="959085" y="2409825"/>
            <a:chExt cx="7225830" cy="3028950"/>
          </a:xfrm>
        </p:grpSpPr>
        <p:pic>
          <p:nvPicPr>
            <p:cNvPr id="34820" name="Picture 2"/>
            <p:cNvPicPr>
              <a:picLocks noChangeAspect="1" noChangeArrowheads="1"/>
            </p:cNvPicPr>
            <p:nvPr/>
          </p:nvPicPr>
          <p:blipFill>
            <a:blip r:embed="rId3" cstate="print"/>
            <a:srcRect t="5247"/>
            <a:stretch>
              <a:fillRect/>
            </a:stretch>
          </p:blipFill>
          <p:spPr bwMode="auto">
            <a:xfrm>
              <a:off x="959085" y="2409825"/>
              <a:ext cx="7225830" cy="2924175"/>
            </a:xfrm>
            <a:prstGeom prst="rect">
              <a:avLst/>
            </a:prstGeom>
            <a:noFill/>
            <a:ln w="9525">
              <a:noFill/>
              <a:miter lim="800000"/>
              <a:headEnd/>
              <a:tailEnd/>
            </a:ln>
          </p:spPr>
        </p:pic>
        <p:sp>
          <p:nvSpPr>
            <p:cNvPr id="15" name="Freeform 14"/>
            <p:cNvSpPr/>
            <p:nvPr/>
          </p:nvSpPr>
          <p:spPr bwMode="auto">
            <a:xfrm>
              <a:off x="2714625" y="2524126"/>
              <a:ext cx="823912" cy="2647950"/>
            </a:xfrm>
            <a:custGeom>
              <a:avLst/>
              <a:gdLst>
                <a:gd name="connsiteX0" fmla="*/ 25400 w 946150"/>
                <a:gd name="connsiteY0" fmla="*/ 0 h 2543175"/>
                <a:gd name="connsiteX1" fmla="*/ 215900 w 946150"/>
                <a:gd name="connsiteY1" fmla="*/ 704850 h 2543175"/>
                <a:gd name="connsiteX2" fmla="*/ 492125 w 946150"/>
                <a:gd name="connsiteY2" fmla="*/ 1152525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587375 w 946150"/>
                <a:gd name="connsiteY6" fmla="*/ 1943100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36625"/>
                <a:gd name="connsiteY0" fmla="*/ 0 h 2543175"/>
                <a:gd name="connsiteX1" fmla="*/ 215900 w 936625"/>
                <a:gd name="connsiteY1" fmla="*/ 704850 h 2543175"/>
                <a:gd name="connsiteX2" fmla="*/ 444500 w 936625"/>
                <a:gd name="connsiteY2" fmla="*/ 1066800 h 2543175"/>
                <a:gd name="connsiteX3" fmla="*/ 777875 w 936625"/>
                <a:gd name="connsiteY3" fmla="*/ 1343025 h 2543175"/>
                <a:gd name="connsiteX4" fmla="*/ 930275 w 936625"/>
                <a:gd name="connsiteY4" fmla="*/ 1638300 h 2543175"/>
                <a:gd name="connsiteX5" fmla="*/ 815975 w 936625"/>
                <a:gd name="connsiteY5" fmla="*/ 1828800 h 2543175"/>
                <a:gd name="connsiteX6" fmla="*/ 587375 w 936625"/>
                <a:gd name="connsiteY6" fmla="*/ 1943100 h 2543175"/>
                <a:gd name="connsiteX7" fmla="*/ 349250 w 936625"/>
                <a:gd name="connsiteY7" fmla="*/ 2038350 h 2543175"/>
                <a:gd name="connsiteX8" fmla="*/ 120650 w 936625"/>
                <a:gd name="connsiteY8" fmla="*/ 2181225 h 2543175"/>
                <a:gd name="connsiteX9" fmla="*/ 15875 w 936625"/>
                <a:gd name="connsiteY9" fmla="*/ 2466975 h 2543175"/>
                <a:gd name="connsiteX10" fmla="*/ 25400 w 936625"/>
                <a:gd name="connsiteY10" fmla="*/ 2543175 h 2543175"/>
                <a:gd name="connsiteX11" fmla="*/ 25400 w 936625"/>
                <a:gd name="connsiteY11" fmla="*/ 2543175 h 2543175"/>
                <a:gd name="connsiteX12" fmla="*/ 25400 w 936625"/>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38350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7412"/>
                <a:gd name="connsiteY0" fmla="*/ 0 h 2543175"/>
                <a:gd name="connsiteX1" fmla="*/ 215900 w 887412"/>
                <a:gd name="connsiteY1" fmla="*/ 704850 h 2543175"/>
                <a:gd name="connsiteX2" fmla="*/ 444500 w 887412"/>
                <a:gd name="connsiteY2" fmla="*/ 1066800 h 2543175"/>
                <a:gd name="connsiteX3" fmla="*/ 777875 w 887412"/>
                <a:gd name="connsiteY3" fmla="*/ 1343025 h 2543175"/>
                <a:gd name="connsiteX4" fmla="*/ 882650 w 887412"/>
                <a:gd name="connsiteY4" fmla="*/ 1590675 h 2543175"/>
                <a:gd name="connsiteX5" fmla="*/ 806450 w 887412"/>
                <a:gd name="connsiteY5" fmla="*/ 1819275 h 2543175"/>
                <a:gd name="connsiteX6" fmla="*/ 587375 w 887412"/>
                <a:gd name="connsiteY6" fmla="*/ 1943100 h 2543175"/>
                <a:gd name="connsiteX7" fmla="*/ 349250 w 887412"/>
                <a:gd name="connsiteY7" fmla="*/ 2028825 h 2543175"/>
                <a:gd name="connsiteX8" fmla="*/ 120650 w 887412"/>
                <a:gd name="connsiteY8" fmla="*/ 2181225 h 2543175"/>
                <a:gd name="connsiteX9" fmla="*/ 15875 w 887412"/>
                <a:gd name="connsiteY9" fmla="*/ 2466975 h 2543175"/>
                <a:gd name="connsiteX10" fmla="*/ 25400 w 887412"/>
                <a:gd name="connsiteY10" fmla="*/ 2543175 h 2543175"/>
                <a:gd name="connsiteX11" fmla="*/ 25400 w 887412"/>
                <a:gd name="connsiteY11" fmla="*/ 2543175 h 2543175"/>
                <a:gd name="connsiteX12" fmla="*/ 25400 w 887412"/>
                <a:gd name="connsiteY12" fmla="*/ 2543175 h 2543175"/>
                <a:gd name="connsiteX0" fmla="*/ 25400 w 887412"/>
                <a:gd name="connsiteY0" fmla="*/ 0 h 2638425"/>
                <a:gd name="connsiteX1" fmla="*/ 215900 w 887412"/>
                <a:gd name="connsiteY1" fmla="*/ 704850 h 2638425"/>
                <a:gd name="connsiteX2" fmla="*/ 444500 w 887412"/>
                <a:gd name="connsiteY2" fmla="*/ 1066800 h 2638425"/>
                <a:gd name="connsiteX3" fmla="*/ 777875 w 887412"/>
                <a:gd name="connsiteY3" fmla="*/ 1343025 h 2638425"/>
                <a:gd name="connsiteX4" fmla="*/ 882650 w 887412"/>
                <a:gd name="connsiteY4" fmla="*/ 1590675 h 2638425"/>
                <a:gd name="connsiteX5" fmla="*/ 806450 w 887412"/>
                <a:gd name="connsiteY5" fmla="*/ 1819275 h 2638425"/>
                <a:gd name="connsiteX6" fmla="*/ 587375 w 887412"/>
                <a:gd name="connsiteY6" fmla="*/ 1943100 h 2638425"/>
                <a:gd name="connsiteX7" fmla="*/ 349250 w 887412"/>
                <a:gd name="connsiteY7" fmla="*/ 2028825 h 2638425"/>
                <a:gd name="connsiteX8" fmla="*/ 120650 w 887412"/>
                <a:gd name="connsiteY8" fmla="*/ 2181225 h 2638425"/>
                <a:gd name="connsiteX9" fmla="*/ 15875 w 887412"/>
                <a:gd name="connsiteY9" fmla="*/ 2466975 h 2638425"/>
                <a:gd name="connsiteX10" fmla="*/ 25400 w 887412"/>
                <a:gd name="connsiteY10" fmla="*/ 2543175 h 2638425"/>
                <a:gd name="connsiteX11" fmla="*/ 25400 w 887412"/>
                <a:gd name="connsiteY11" fmla="*/ 2543175 h 2638425"/>
                <a:gd name="connsiteX12" fmla="*/ 25400 w 887412"/>
                <a:gd name="connsiteY12" fmla="*/ 2638425 h 2638425"/>
                <a:gd name="connsiteX0" fmla="*/ 6350 w 868362"/>
                <a:gd name="connsiteY0" fmla="*/ 0 h 2638425"/>
                <a:gd name="connsiteX1" fmla="*/ 196850 w 868362"/>
                <a:gd name="connsiteY1" fmla="*/ 704850 h 2638425"/>
                <a:gd name="connsiteX2" fmla="*/ 425450 w 868362"/>
                <a:gd name="connsiteY2" fmla="*/ 1066800 h 2638425"/>
                <a:gd name="connsiteX3" fmla="*/ 758825 w 868362"/>
                <a:gd name="connsiteY3" fmla="*/ 1343025 h 2638425"/>
                <a:gd name="connsiteX4" fmla="*/ 863600 w 868362"/>
                <a:gd name="connsiteY4" fmla="*/ 1590675 h 2638425"/>
                <a:gd name="connsiteX5" fmla="*/ 787400 w 868362"/>
                <a:gd name="connsiteY5" fmla="*/ 1819275 h 2638425"/>
                <a:gd name="connsiteX6" fmla="*/ 568325 w 868362"/>
                <a:gd name="connsiteY6" fmla="*/ 1943100 h 2638425"/>
                <a:gd name="connsiteX7" fmla="*/ 330200 w 868362"/>
                <a:gd name="connsiteY7" fmla="*/ 2028825 h 2638425"/>
                <a:gd name="connsiteX8" fmla="*/ 101600 w 868362"/>
                <a:gd name="connsiteY8" fmla="*/ 2181225 h 2638425"/>
                <a:gd name="connsiteX9" fmla="*/ 15875 w 868362"/>
                <a:gd name="connsiteY9" fmla="*/ 2438400 h 2638425"/>
                <a:gd name="connsiteX10" fmla="*/ 6350 w 868362"/>
                <a:gd name="connsiteY10" fmla="*/ 2543175 h 2638425"/>
                <a:gd name="connsiteX11" fmla="*/ 6350 w 868362"/>
                <a:gd name="connsiteY11" fmla="*/ 2543175 h 2638425"/>
                <a:gd name="connsiteX12" fmla="*/ 6350 w 86836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0 w 862012"/>
                <a:gd name="connsiteY11" fmla="*/ 2543175 h 2638425"/>
                <a:gd name="connsiteX12" fmla="*/ 0 w 86201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37551 w 862012"/>
                <a:gd name="connsiteY11" fmla="*/ 2543175 h 2638425"/>
                <a:gd name="connsiteX12" fmla="*/ 0 w 862012"/>
                <a:gd name="connsiteY12" fmla="*/ 2638425 h 2638425"/>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37551 w 862012"/>
                <a:gd name="connsiteY11" fmla="*/ 2543175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84489 w 862012"/>
                <a:gd name="connsiteY11" fmla="*/ 2552700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28163 w 862012"/>
                <a:gd name="connsiteY11"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28163 w 862012"/>
                <a:gd name="connsiteY10" fmla="*/ 264795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2012" h="2647950">
                  <a:moveTo>
                    <a:pt x="0" y="0"/>
                  </a:moveTo>
                  <a:cubicBezTo>
                    <a:pt x="56356" y="256381"/>
                    <a:pt x="120650" y="527050"/>
                    <a:pt x="190500" y="704850"/>
                  </a:cubicBezTo>
                  <a:cubicBezTo>
                    <a:pt x="260350" y="882650"/>
                    <a:pt x="325437" y="960437"/>
                    <a:pt x="419100" y="1066800"/>
                  </a:cubicBezTo>
                  <a:cubicBezTo>
                    <a:pt x="512763" y="1173163"/>
                    <a:pt x="679450" y="1255713"/>
                    <a:pt x="752475" y="1343025"/>
                  </a:cubicBezTo>
                  <a:cubicBezTo>
                    <a:pt x="825500" y="1430338"/>
                    <a:pt x="852488" y="1511300"/>
                    <a:pt x="857250" y="1590675"/>
                  </a:cubicBezTo>
                  <a:cubicBezTo>
                    <a:pt x="862012" y="1670050"/>
                    <a:pt x="830263" y="1760538"/>
                    <a:pt x="781050" y="1819275"/>
                  </a:cubicBezTo>
                  <a:cubicBezTo>
                    <a:pt x="731838" y="1878013"/>
                    <a:pt x="638175" y="1908175"/>
                    <a:pt x="561975" y="1943100"/>
                  </a:cubicBezTo>
                  <a:cubicBezTo>
                    <a:pt x="485775" y="1978025"/>
                    <a:pt x="401638" y="1989138"/>
                    <a:pt x="323850" y="2028825"/>
                  </a:cubicBezTo>
                  <a:cubicBezTo>
                    <a:pt x="246063" y="2068513"/>
                    <a:pt x="142944" y="2109787"/>
                    <a:pt x="95250" y="2181225"/>
                  </a:cubicBezTo>
                  <a:cubicBezTo>
                    <a:pt x="47556" y="2252663"/>
                    <a:pt x="48869" y="2379663"/>
                    <a:pt x="37688" y="2457450"/>
                  </a:cubicBezTo>
                  <a:cubicBezTo>
                    <a:pt x="26507" y="2535237"/>
                    <a:pt x="30147" y="2608263"/>
                    <a:pt x="28163" y="2647950"/>
                  </a:cubicBez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2638425" y="2543175"/>
              <a:ext cx="85725" cy="26955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Freeform 16"/>
            <p:cNvSpPr/>
            <p:nvPr/>
          </p:nvSpPr>
          <p:spPr bwMode="auto">
            <a:xfrm flipH="1">
              <a:off x="6229350" y="2505076"/>
              <a:ext cx="823912" cy="2647950"/>
            </a:xfrm>
            <a:custGeom>
              <a:avLst/>
              <a:gdLst>
                <a:gd name="connsiteX0" fmla="*/ 25400 w 946150"/>
                <a:gd name="connsiteY0" fmla="*/ 0 h 2543175"/>
                <a:gd name="connsiteX1" fmla="*/ 215900 w 946150"/>
                <a:gd name="connsiteY1" fmla="*/ 704850 h 2543175"/>
                <a:gd name="connsiteX2" fmla="*/ 492125 w 946150"/>
                <a:gd name="connsiteY2" fmla="*/ 1152525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587375 w 946150"/>
                <a:gd name="connsiteY6" fmla="*/ 1943100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36625"/>
                <a:gd name="connsiteY0" fmla="*/ 0 h 2543175"/>
                <a:gd name="connsiteX1" fmla="*/ 215900 w 936625"/>
                <a:gd name="connsiteY1" fmla="*/ 704850 h 2543175"/>
                <a:gd name="connsiteX2" fmla="*/ 444500 w 936625"/>
                <a:gd name="connsiteY2" fmla="*/ 1066800 h 2543175"/>
                <a:gd name="connsiteX3" fmla="*/ 777875 w 936625"/>
                <a:gd name="connsiteY3" fmla="*/ 1343025 h 2543175"/>
                <a:gd name="connsiteX4" fmla="*/ 930275 w 936625"/>
                <a:gd name="connsiteY4" fmla="*/ 1638300 h 2543175"/>
                <a:gd name="connsiteX5" fmla="*/ 815975 w 936625"/>
                <a:gd name="connsiteY5" fmla="*/ 1828800 h 2543175"/>
                <a:gd name="connsiteX6" fmla="*/ 587375 w 936625"/>
                <a:gd name="connsiteY6" fmla="*/ 1943100 h 2543175"/>
                <a:gd name="connsiteX7" fmla="*/ 349250 w 936625"/>
                <a:gd name="connsiteY7" fmla="*/ 2038350 h 2543175"/>
                <a:gd name="connsiteX8" fmla="*/ 120650 w 936625"/>
                <a:gd name="connsiteY8" fmla="*/ 2181225 h 2543175"/>
                <a:gd name="connsiteX9" fmla="*/ 15875 w 936625"/>
                <a:gd name="connsiteY9" fmla="*/ 2466975 h 2543175"/>
                <a:gd name="connsiteX10" fmla="*/ 25400 w 936625"/>
                <a:gd name="connsiteY10" fmla="*/ 2543175 h 2543175"/>
                <a:gd name="connsiteX11" fmla="*/ 25400 w 936625"/>
                <a:gd name="connsiteY11" fmla="*/ 2543175 h 2543175"/>
                <a:gd name="connsiteX12" fmla="*/ 25400 w 936625"/>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38350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7412"/>
                <a:gd name="connsiteY0" fmla="*/ 0 h 2543175"/>
                <a:gd name="connsiteX1" fmla="*/ 215900 w 887412"/>
                <a:gd name="connsiteY1" fmla="*/ 704850 h 2543175"/>
                <a:gd name="connsiteX2" fmla="*/ 444500 w 887412"/>
                <a:gd name="connsiteY2" fmla="*/ 1066800 h 2543175"/>
                <a:gd name="connsiteX3" fmla="*/ 777875 w 887412"/>
                <a:gd name="connsiteY3" fmla="*/ 1343025 h 2543175"/>
                <a:gd name="connsiteX4" fmla="*/ 882650 w 887412"/>
                <a:gd name="connsiteY4" fmla="*/ 1590675 h 2543175"/>
                <a:gd name="connsiteX5" fmla="*/ 806450 w 887412"/>
                <a:gd name="connsiteY5" fmla="*/ 1819275 h 2543175"/>
                <a:gd name="connsiteX6" fmla="*/ 587375 w 887412"/>
                <a:gd name="connsiteY6" fmla="*/ 1943100 h 2543175"/>
                <a:gd name="connsiteX7" fmla="*/ 349250 w 887412"/>
                <a:gd name="connsiteY7" fmla="*/ 2028825 h 2543175"/>
                <a:gd name="connsiteX8" fmla="*/ 120650 w 887412"/>
                <a:gd name="connsiteY8" fmla="*/ 2181225 h 2543175"/>
                <a:gd name="connsiteX9" fmla="*/ 15875 w 887412"/>
                <a:gd name="connsiteY9" fmla="*/ 2466975 h 2543175"/>
                <a:gd name="connsiteX10" fmla="*/ 25400 w 887412"/>
                <a:gd name="connsiteY10" fmla="*/ 2543175 h 2543175"/>
                <a:gd name="connsiteX11" fmla="*/ 25400 w 887412"/>
                <a:gd name="connsiteY11" fmla="*/ 2543175 h 2543175"/>
                <a:gd name="connsiteX12" fmla="*/ 25400 w 887412"/>
                <a:gd name="connsiteY12" fmla="*/ 2543175 h 2543175"/>
                <a:gd name="connsiteX0" fmla="*/ 25400 w 887412"/>
                <a:gd name="connsiteY0" fmla="*/ 0 h 2638425"/>
                <a:gd name="connsiteX1" fmla="*/ 215900 w 887412"/>
                <a:gd name="connsiteY1" fmla="*/ 704850 h 2638425"/>
                <a:gd name="connsiteX2" fmla="*/ 444500 w 887412"/>
                <a:gd name="connsiteY2" fmla="*/ 1066800 h 2638425"/>
                <a:gd name="connsiteX3" fmla="*/ 777875 w 887412"/>
                <a:gd name="connsiteY3" fmla="*/ 1343025 h 2638425"/>
                <a:gd name="connsiteX4" fmla="*/ 882650 w 887412"/>
                <a:gd name="connsiteY4" fmla="*/ 1590675 h 2638425"/>
                <a:gd name="connsiteX5" fmla="*/ 806450 w 887412"/>
                <a:gd name="connsiteY5" fmla="*/ 1819275 h 2638425"/>
                <a:gd name="connsiteX6" fmla="*/ 587375 w 887412"/>
                <a:gd name="connsiteY6" fmla="*/ 1943100 h 2638425"/>
                <a:gd name="connsiteX7" fmla="*/ 349250 w 887412"/>
                <a:gd name="connsiteY7" fmla="*/ 2028825 h 2638425"/>
                <a:gd name="connsiteX8" fmla="*/ 120650 w 887412"/>
                <a:gd name="connsiteY8" fmla="*/ 2181225 h 2638425"/>
                <a:gd name="connsiteX9" fmla="*/ 15875 w 887412"/>
                <a:gd name="connsiteY9" fmla="*/ 2466975 h 2638425"/>
                <a:gd name="connsiteX10" fmla="*/ 25400 w 887412"/>
                <a:gd name="connsiteY10" fmla="*/ 2543175 h 2638425"/>
                <a:gd name="connsiteX11" fmla="*/ 25400 w 887412"/>
                <a:gd name="connsiteY11" fmla="*/ 2543175 h 2638425"/>
                <a:gd name="connsiteX12" fmla="*/ 25400 w 887412"/>
                <a:gd name="connsiteY12" fmla="*/ 2638425 h 2638425"/>
                <a:gd name="connsiteX0" fmla="*/ 6350 w 868362"/>
                <a:gd name="connsiteY0" fmla="*/ 0 h 2638425"/>
                <a:gd name="connsiteX1" fmla="*/ 196850 w 868362"/>
                <a:gd name="connsiteY1" fmla="*/ 704850 h 2638425"/>
                <a:gd name="connsiteX2" fmla="*/ 425450 w 868362"/>
                <a:gd name="connsiteY2" fmla="*/ 1066800 h 2638425"/>
                <a:gd name="connsiteX3" fmla="*/ 758825 w 868362"/>
                <a:gd name="connsiteY3" fmla="*/ 1343025 h 2638425"/>
                <a:gd name="connsiteX4" fmla="*/ 863600 w 868362"/>
                <a:gd name="connsiteY4" fmla="*/ 1590675 h 2638425"/>
                <a:gd name="connsiteX5" fmla="*/ 787400 w 868362"/>
                <a:gd name="connsiteY5" fmla="*/ 1819275 h 2638425"/>
                <a:gd name="connsiteX6" fmla="*/ 568325 w 868362"/>
                <a:gd name="connsiteY6" fmla="*/ 1943100 h 2638425"/>
                <a:gd name="connsiteX7" fmla="*/ 330200 w 868362"/>
                <a:gd name="connsiteY7" fmla="*/ 2028825 h 2638425"/>
                <a:gd name="connsiteX8" fmla="*/ 101600 w 868362"/>
                <a:gd name="connsiteY8" fmla="*/ 2181225 h 2638425"/>
                <a:gd name="connsiteX9" fmla="*/ 15875 w 868362"/>
                <a:gd name="connsiteY9" fmla="*/ 2438400 h 2638425"/>
                <a:gd name="connsiteX10" fmla="*/ 6350 w 868362"/>
                <a:gd name="connsiteY10" fmla="*/ 2543175 h 2638425"/>
                <a:gd name="connsiteX11" fmla="*/ 6350 w 868362"/>
                <a:gd name="connsiteY11" fmla="*/ 2543175 h 2638425"/>
                <a:gd name="connsiteX12" fmla="*/ 6350 w 86836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0 w 862012"/>
                <a:gd name="connsiteY11" fmla="*/ 2543175 h 2638425"/>
                <a:gd name="connsiteX12" fmla="*/ 0 w 86201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37551 w 862012"/>
                <a:gd name="connsiteY11" fmla="*/ 2543175 h 2638425"/>
                <a:gd name="connsiteX12" fmla="*/ 0 w 862012"/>
                <a:gd name="connsiteY12" fmla="*/ 2638425 h 2638425"/>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37551 w 862012"/>
                <a:gd name="connsiteY11" fmla="*/ 2543175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84489 w 862012"/>
                <a:gd name="connsiteY11" fmla="*/ 2552700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28163 w 862012"/>
                <a:gd name="connsiteY11"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28163 w 862012"/>
                <a:gd name="connsiteY10" fmla="*/ 264795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2012" h="2647950">
                  <a:moveTo>
                    <a:pt x="0" y="0"/>
                  </a:moveTo>
                  <a:cubicBezTo>
                    <a:pt x="56356" y="256381"/>
                    <a:pt x="120650" y="527050"/>
                    <a:pt x="190500" y="704850"/>
                  </a:cubicBezTo>
                  <a:cubicBezTo>
                    <a:pt x="260350" y="882650"/>
                    <a:pt x="325437" y="960437"/>
                    <a:pt x="419100" y="1066800"/>
                  </a:cubicBezTo>
                  <a:cubicBezTo>
                    <a:pt x="512763" y="1173163"/>
                    <a:pt x="679450" y="1255713"/>
                    <a:pt x="752475" y="1343025"/>
                  </a:cubicBezTo>
                  <a:cubicBezTo>
                    <a:pt x="825500" y="1430338"/>
                    <a:pt x="852488" y="1511300"/>
                    <a:pt x="857250" y="1590675"/>
                  </a:cubicBezTo>
                  <a:cubicBezTo>
                    <a:pt x="862012" y="1670050"/>
                    <a:pt x="830263" y="1760538"/>
                    <a:pt x="781050" y="1819275"/>
                  </a:cubicBezTo>
                  <a:cubicBezTo>
                    <a:pt x="731838" y="1878013"/>
                    <a:pt x="638175" y="1908175"/>
                    <a:pt x="561975" y="1943100"/>
                  </a:cubicBezTo>
                  <a:cubicBezTo>
                    <a:pt x="485775" y="1978025"/>
                    <a:pt x="401638" y="1989138"/>
                    <a:pt x="323850" y="2028825"/>
                  </a:cubicBezTo>
                  <a:cubicBezTo>
                    <a:pt x="246063" y="2068513"/>
                    <a:pt x="142944" y="2109787"/>
                    <a:pt x="95250" y="2181225"/>
                  </a:cubicBezTo>
                  <a:cubicBezTo>
                    <a:pt x="47556" y="2252663"/>
                    <a:pt x="48869" y="2379663"/>
                    <a:pt x="37688" y="2457450"/>
                  </a:cubicBezTo>
                  <a:cubicBezTo>
                    <a:pt x="26507" y="2535237"/>
                    <a:pt x="30147" y="2608263"/>
                    <a:pt x="28163" y="2647950"/>
                  </a:cubicBez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Rectangle 17"/>
            <p:cNvSpPr/>
            <p:nvPr/>
          </p:nvSpPr>
          <p:spPr bwMode="auto">
            <a:xfrm flipH="1">
              <a:off x="7029448" y="2743200"/>
              <a:ext cx="1019176" cy="26955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9" name="Rectangle 18"/>
            <p:cNvSpPr/>
            <p:nvPr/>
          </p:nvSpPr>
          <p:spPr bwMode="auto">
            <a:xfrm flipH="1">
              <a:off x="6029324" y="4048125"/>
              <a:ext cx="200025" cy="152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Rectangle 19"/>
            <p:cNvSpPr/>
            <p:nvPr/>
          </p:nvSpPr>
          <p:spPr bwMode="auto">
            <a:xfrm flipH="1">
              <a:off x="6229350" y="3467100"/>
              <a:ext cx="342898" cy="1905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Rectangle 20"/>
            <p:cNvSpPr/>
            <p:nvPr/>
          </p:nvSpPr>
          <p:spPr bwMode="auto">
            <a:xfrm flipH="1">
              <a:off x="6457950" y="3057524"/>
              <a:ext cx="342898" cy="1238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2" name="Rectangle 21"/>
            <p:cNvSpPr/>
            <p:nvPr/>
          </p:nvSpPr>
          <p:spPr bwMode="auto">
            <a:xfrm flipH="1">
              <a:off x="6743700" y="3200400"/>
              <a:ext cx="95248"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cxnSp>
        <p:nvCxnSpPr>
          <p:cNvPr id="25" name="Straight Arrow Connector 24"/>
          <p:cNvCxnSpPr>
            <a:stCxn id="27" idx="1"/>
          </p:cNvCxnSpPr>
          <p:nvPr/>
        </p:nvCxnSpPr>
        <p:spPr bwMode="auto">
          <a:xfrm rot="10800000" flipV="1">
            <a:off x="5981705" y="3928764"/>
            <a:ext cx="628647" cy="157459"/>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triangle" w="lg" len="lg"/>
          </a:ln>
          <a:effectLst/>
        </p:spPr>
      </p:cxnSp>
      <p:sp>
        <p:nvSpPr>
          <p:cNvPr id="27" name="TextBox 26"/>
          <p:cNvSpPr txBox="1"/>
          <p:nvPr/>
        </p:nvSpPr>
        <p:spPr>
          <a:xfrm>
            <a:off x="6610351" y="3467100"/>
            <a:ext cx="1695449" cy="923330"/>
          </a:xfrm>
          <a:prstGeom prst="rect">
            <a:avLst/>
          </a:prstGeom>
          <a:noFill/>
        </p:spPr>
        <p:txBody>
          <a:bodyPr wrap="square" rtlCol="0">
            <a:spAutoFit/>
          </a:bodyPr>
          <a:lstStyle/>
          <a:p>
            <a:pPr algn="ctr"/>
            <a:r>
              <a:rPr lang="en-US" dirty="0" smtClean="0"/>
              <a:t>IP is the “narrow waist” of the Internet</a:t>
            </a:r>
            <a:endParaRPr lang="en-US" dirty="0"/>
          </a:p>
        </p:txBody>
      </p:sp>
      <p:sp>
        <p:nvSpPr>
          <p:cNvPr id="31" name="Rectangle 30"/>
          <p:cNvSpPr/>
          <p:nvPr/>
        </p:nvSpPr>
        <p:spPr bwMode="auto">
          <a:xfrm flipH="1">
            <a:off x="685800" y="2305050"/>
            <a:ext cx="828674" cy="29527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2" name="TextBox 31"/>
          <p:cNvSpPr txBox="1"/>
          <p:nvPr/>
        </p:nvSpPr>
        <p:spPr>
          <a:xfrm>
            <a:off x="1938337" y="5305425"/>
            <a:ext cx="5195888" cy="369332"/>
          </a:xfrm>
          <a:prstGeom prst="rect">
            <a:avLst/>
          </a:prstGeom>
          <a:noFill/>
        </p:spPr>
        <p:txBody>
          <a:bodyPr wrap="square" rtlCol="0">
            <a:spAutoFit/>
          </a:bodyPr>
          <a:lstStyle/>
          <a:p>
            <a:pPr algn="ctr"/>
            <a:r>
              <a:rPr lang="en-US" dirty="0" smtClean="0"/>
              <a:t>Protocols are shown in their respective layers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Critique of OSI &amp; TCP/IP</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6867" name="Rectangle 3"/>
          <p:cNvSpPr>
            <a:spLocks noGrp="1" noChangeArrowheads="1"/>
          </p:cNvSpPr>
          <p:nvPr>
            <p:ph idx="1"/>
          </p:nvPr>
        </p:nvSpPr>
        <p:spPr/>
        <p:txBody>
          <a:bodyPr/>
          <a:lstStyle/>
          <a:p>
            <a:r>
              <a:rPr lang="en-US" dirty="0" smtClean="0"/>
              <a:t>OSI:</a:t>
            </a:r>
          </a:p>
          <a:p>
            <a:pPr lvl="2">
              <a:buFont typeface="Arial" pitchFamily="34" charset="0"/>
              <a:buChar char="+"/>
            </a:pPr>
            <a:r>
              <a:rPr lang="en-US" dirty="0" smtClean="0"/>
              <a:t>Very influential model with clear concepts</a:t>
            </a:r>
          </a:p>
          <a:p>
            <a:pPr lvl="2"/>
            <a:r>
              <a:rPr lang="en-US" dirty="0" smtClean="0"/>
              <a:t>Models, protocols and adoption all bogged down by politics and complexity</a:t>
            </a:r>
          </a:p>
          <a:p>
            <a:r>
              <a:rPr lang="en-US" dirty="0" smtClean="0"/>
              <a:t>TCP/IP:</a:t>
            </a:r>
          </a:p>
          <a:p>
            <a:pPr lvl="2">
              <a:buFont typeface="Arial" pitchFamily="34" charset="0"/>
              <a:buChar char="+"/>
            </a:pPr>
            <a:r>
              <a:rPr lang="en-US" dirty="0" smtClean="0"/>
              <a:t>Very successful protocols that worked well and thrived</a:t>
            </a:r>
          </a:p>
          <a:p>
            <a:pPr lvl="2"/>
            <a:r>
              <a:rPr lang="en-US" dirty="0" smtClean="0"/>
              <a:t>Weak model derived after the fact from protocols</a:t>
            </a:r>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Example Networks</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9939" name="Rectangle 3"/>
          <p:cNvSpPr>
            <a:spLocks noGrp="1" noChangeArrowheads="1"/>
          </p:cNvSpPr>
          <p:nvPr>
            <p:ph idx="1"/>
          </p:nvPr>
        </p:nvSpPr>
        <p:spPr/>
        <p:txBody>
          <a:bodyPr/>
          <a:lstStyle/>
          <a:p>
            <a:pPr lvl="1"/>
            <a:r>
              <a:rPr lang="en-US" dirty="0" smtClean="0"/>
              <a:t>The Internet </a:t>
            </a:r>
            <a:r>
              <a:rPr lang="en-US" dirty="0" smtClean="0">
                <a:solidFill>
                  <a:srgbClr val="0000FF"/>
                </a:solidFill>
                <a:latin typeface="Arial"/>
                <a:cs typeface="Arial"/>
              </a:rPr>
              <a:t>»</a:t>
            </a:r>
            <a:endParaRPr lang="en-US" dirty="0" smtClean="0"/>
          </a:p>
          <a:p>
            <a:pPr lvl="1"/>
            <a:r>
              <a:rPr lang="en-US" dirty="0" smtClean="0"/>
              <a:t>3G mobile phone networks </a:t>
            </a:r>
            <a:r>
              <a:rPr lang="en-US" dirty="0" smtClean="0">
                <a:solidFill>
                  <a:srgbClr val="0000FF"/>
                </a:solidFill>
                <a:latin typeface="Arial"/>
                <a:cs typeface="Arial"/>
              </a:rPr>
              <a:t>»</a:t>
            </a:r>
            <a:endParaRPr lang="en-US" dirty="0" smtClean="0"/>
          </a:p>
          <a:p>
            <a:pPr lvl="1"/>
            <a:r>
              <a:rPr lang="en-US" dirty="0" smtClean="0"/>
              <a:t>Wireless LANs </a:t>
            </a:r>
            <a:r>
              <a:rPr lang="en-US" dirty="0" smtClean="0">
                <a:solidFill>
                  <a:srgbClr val="0000FF"/>
                </a:solidFill>
                <a:latin typeface="Arial"/>
                <a:cs typeface="Arial"/>
              </a:rPr>
              <a:t>»</a:t>
            </a:r>
            <a:endParaRPr lang="en-US" dirty="0" smtClean="0"/>
          </a:p>
          <a:p>
            <a:pPr lvl="1"/>
            <a:r>
              <a:rPr lang="en-US" dirty="0" smtClean="0"/>
              <a:t>RFID and sensor networks </a:t>
            </a:r>
            <a:r>
              <a:rPr lang="en-US" dirty="0" smtClean="0">
                <a:solidFill>
                  <a:srgbClr val="0000FF"/>
                </a:solidFill>
                <a:latin typeface="Arial"/>
                <a:cs typeface="Arial"/>
              </a:rPr>
              <a:t>»</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Internet (2)</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5059" name="Rectangle 3"/>
          <p:cNvSpPr>
            <a:spLocks noGrp="1" noChangeArrowheads="1"/>
          </p:cNvSpPr>
          <p:nvPr>
            <p:ph idx="1"/>
          </p:nvPr>
        </p:nvSpPr>
        <p:spPr>
          <a:xfrm>
            <a:off x="914399" y="1496413"/>
            <a:ext cx="7790214" cy="4600081"/>
          </a:xfrm>
        </p:spPr>
        <p:txBody>
          <a:bodyPr/>
          <a:lstStyle/>
          <a:p>
            <a:r>
              <a:rPr lang="en-US" dirty="0" smtClean="0"/>
              <a:t>The early Internet used NSFNET (1985-1995) as its backbone; universities connected to get on the Internet</a:t>
            </a:r>
          </a:p>
        </p:txBody>
      </p:sp>
      <p:pic>
        <p:nvPicPr>
          <p:cNvPr id="45060" name="Picture 2"/>
          <p:cNvPicPr>
            <a:picLocks noChangeAspect="1" noChangeArrowheads="1"/>
          </p:cNvPicPr>
          <p:nvPr/>
        </p:nvPicPr>
        <p:blipFill>
          <a:blip r:embed="rId3" cstate="print"/>
          <a:srcRect/>
          <a:stretch>
            <a:fillRect/>
          </a:stretch>
        </p:blipFill>
        <p:spPr bwMode="auto">
          <a:xfrm>
            <a:off x="1689100" y="2533650"/>
            <a:ext cx="6165850" cy="3015182"/>
          </a:xfrm>
          <a:prstGeom prst="rect">
            <a:avLst/>
          </a:prstGeom>
          <a:noFill/>
          <a:ln w="9525">
            <a:noFill/>
            <a:miter lim="800000"/>
            <a:headEnd/>
            <a:tailEnd/>
          </a:ln>
        </p:spPr>
      </p:pic>
      <p:sp>
        <p:nvSpPr>
          <p:cNvPr id="10" name="TextBox 9"/>
          <p:cNvSpPr txBox="1"/>
          <p:nvPr/>
        </p:nvSpPr>
        <p:spPr>
          <a:xfrm>
            <a:off x="3305175" y="5562600"/>
            <a:ext cx="2924840" cy="369332"/>
          </a:xfrm>
          <a:prstGeom prst="rect">
            <a:avLst/>
          </a:prstGeom>
          <a:noFill/>
        </p:spPr>
        <p:txBody>
          <a:bodyPr wrap="none" rtlCol="0">
            <a:spAutoFit/>
          </a:bodyPr>
          <a:lstStyle/>
          <a:p>
            <a:r>
              <a:rPr lang="en-US" dirty="0" smtClean="0"/>
              <a:t>NSFNET topology in 1988</a:t>
            </a:r>
          </a:p>
        </p:txBody>
      </p:sp>
      <p:sp>
        <p:nvSpPr>
          <p:cNvPr id="11" name="Freeform 10"/>
          <p:cNvSpPr/>
          <p:nvPr/>
        </p:nvSpPr>
        <p:spPr bwMode="auto">
          <a:xfrm rot="20755412">
            <a:off x="1781176" y="4332288"/>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828672" y="4301609"/>
            <a:ext cx="1314453" cy="646331"/>
          </a:xfrm>
          <a:prstGeom prst="rect">
            <a:avLst/>
          </a:prstGeom>
          <a:noFill/>
        </p:spPr>
        <p:txBody>
          <a:bodyPr wrap="square" rtlCol="0">
            <a:spAutoFit/>
          </a:bodyPr>
          <a:lstStyle/>
          <a:p>
            <a:r>
              <a:rPr lang="en-US" dirty="0" smtClean="0"/>
              <a:t>T1 links (1.5 Mbps)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Internet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4035" name="Rectangle 3"/>
          <p:cNvSpPr>
            <a:spLocks noGrp="1" noChangeArrowheads="1"/>
          </p:cNvSpPr>
          <p:nvPr>
            <p:ph idx="1"/>
          </p:nvPr>
        </p:nvSpPr>
        <p:spPr>
          <a:xfrm>
            <a:off x="923924" y="1410688"/>
            <a:ext cx="7790214" cy="4600081"/>
          </a:xfrm>
        </p:spPr>
        <p:txBody>
          <a:bodyPr/>
          <a:lstStyle/>
          <a:p>
            <a:r>
              <a:rPr lang="en-US" dirty="0" smtClean="0"/>
              <a:t>Before the Internet was the ARPANET</a:t>
            </a:r>
            <a:r>
              <a:rPr lang="en-US" dirty="0"/>
              <a:t>.</a:t>
            </a:r>
            <a:endParaRPr lang="en-US" dirty="0" smtClean="0"/>
          </a:p>
        </p:txBody>
      </p:sp>
      <p:pic>
        <p:nvPicPr>
          <p:cNvPr id="44036" name="Picture 2"/>
          <p:cNvPicPr>
            <a:picLocks noChangeAspect="1" noChangeArrowheads="1"/>
          </p:cNvPicPr>
          <p:nvPr/>
        </p:nvPicPr>
        <p:blipFill>
          <a:blip r:embed="rId3" cstate="print"/>
          <a:srcRect l="49459" t="6250" b="10156"/>
          <a:stretch>
            <a:fillRect/>
          </a:stretch>
        </p:blipFill>
        <p:spPr bwMode="auto">
          <a:xfrm>
            <a:off x="2793206" y="2428663"/>
            <a:ext cx="4731544" cy="3305387"/>
          </a:xfrm>
          <a:prstGeom prst="rect">
            <a:avLst/>
          </a:prstGeom>
          <a:noFill/>
          <a:ln w="9525">
            <a:noFill/>
            <a:miter lim="800000"/>
            <a:headEnd/>
            <a:tailEnd/>
          </a:ln>
        </p:spPr>
      </p:pic>
      <p:sp>
        <p:nvSpPr>
          <p:cNvPr id="10" name="TextBox 9"/>
          <p:cNvSpPr txBox="1"/>
          <p:nvPr/>
        </p:nvSpPr>
        <p:spPr>
          <a:xfrm>
            <a:off x="3248025" y="5819775"/>
            <a:ext cx="3689985" cy="369332"/>
          </a:xfrm>
          <a:prstGeom prst="rect">
            <a:avLst/>
          </a:prstGeom>
          <a:noFill/>
        </p:spPr>
        <p:txBody>
          <a:bodyPr wrap="none" rtlCol="0">
            <a:spAutoFit/>
          </a:bodyPr>
          <a:lstStyle/>
          <a:p>
            <a:r>
              <a:rPr lang="en-US" dirty="0" smtClean="0"/>
              <a:t>ARPANET topology in Sept 1972.</a:t>
            </a:r>
          </a:p>
        </p:txBody>
      </p:sp>
      <p:sp>
        <p:nvSpPr>
          <p:cNvPr id="11" name="Freeform 10"/>
          <p:cNvSpPr/>
          <p:nvPr/>
        </p:nvSpPr>
        <p:spPr bwMode="auto">
          <a:xfrm rot="20755412">
            <a:off x="2438401" y="3408363"/>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028697" y="3539609"/>
            <a:ext cx="1924053" cy="923330"/>
          </a:xfrm>
          <a:prstGeom prst="rect">
            <a:avLst/>
          </a:prstGeom>
          <a:noFill/>
        </p:spPr>
        <p:txBody>
          <a:bodyPr wrap="square" rtlCol="0">
            <a:spAutoFit/>
          </a:bodyPr>
          <a:lstStyle/>
          <a:p>
            <a:r>
              <a:rPr lang="en-US" dirty="0" smtClean="0"/>
              <a:t>Nodes are IMPs, or early routers, linked to hosts</a:t>
            </a:r>
            <a:endParaRPr lang="en-US" dirty="0"/>
          </a:p>
        </p:txBody>
      </p:sp>
      <p:sp>
        <p:nvSpPr>
          <p:cNvPr id="13" name="Freeform 12"/>
          <p:cNvSpPr/>
          <p:nvPr/>
        </p:nvSpPr>
        <p:spPr bwMode="auto">
          <a:xfrm rot="20755412">
            <a:off x="2524126" y="4941888"/>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1038225" y="4977884"/>
            <a:ext cx="1685925" cy="369332"/>
          </a:xfrm>
          <a:prstGeom prst="rect">
            <a:avLst/>
          </a:prstGeom>
          <a:noFill/>
        </p:spPr>
        <p:txBody>
          <a:bodyPr wrap="square" rtlCol="0">
            <a:spAutoFit/>
          </a:bodyPr>
          <a:lstStyle/>
          <a:p>
            <a:r>
              <a:rPr lang="en-US" dirty="0" smtClean="0"/>
              <a:t>56 kbps links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Network Hardware</a:t>
            </a:r>
          </a:p>
        </p:txBody>
      </p:sp>
      <p:sp>
        <p:nvSpPr>
          <p:cNvPr id="9" name="Footer Placeholder 8"/>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13315" name="Content Placeholder 2"/>
          <p:cNvSpPr>
            <a:spLocks noGrp="1"/>
          </p:cNvSpPr>
          <p:nvPr>
            <p:ph idx="1"/>
          </p:nvPr>
        </p:nvSpPr>
        <p:spPr/>
        <p:txBody>
          <a:bodyPr/>
          <a:lstStyle/>
          <a:p>
            <a:r>
              <a:rPr lang="en-US" dirty="0" smtClean="0"/>
              <a:t>Networks can be classified by their scale:</a:t>
            </a:r>
          </a:p>
        </p:txBody>
      </p:sp>
      <p:graphicFrame>
        <p:nvGraphicFramePr>
          <p:cNvPr id="10" name="Table 9"/>
          <p:cNvGraphicFramePr>
            <a:graphicFrameLocks noGrp="1"/>
          </p:cNvGraphicFramePr>
          <p:nvPr/>
        </p:nvGraphicFramePr>
        <p:xfrm>
          <a:off x="1814512" y="2316480"/>
          <a:ext cx="5514975" cy="2225040"/>
        </p:xfrm>
        <a:graphic>
          <a:graphicData uri="http://schemas.openxmlformats.org/drawingml/2006/table">
            <a:tbl>
              <a:tblPr firstRow="1" bandRow="1">
                <a:tableStyleId>{5C22544A-7EE6-4342-B048-85BDC9FD1C3A}</a:tableStyleId>
              </a:tblPr>
              <a:tblGrid>
                <a:gridCol w="1428750"/>
                <a:gridCol w="4086225"/>
              </a:tblGrid>
              <a:tr h="370840">
                <a:tc>
                  <a:txBody>
                    <a:bodyPr/>
                    <a:lstStyle/>
                    <a:p>
                      <a:r>
                        <a:rPr lang="en-US" b="1" dirty="0" smtClean="0">
                          <a:solidFill>
                            <a:schemeClr val="tx1"/>
                          </a:solidFill>
                          <a:latin typeface="Arial" pitchFamily="34" charset="0"/>
                          <a:cs typeface="Arial" pitchFamily="34" charset="0"/>
                        </a:rPr>
                        <a:t>Scale</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Type</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Vicinity</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PAN</a:t>
                      </a:r>
                      <a:r>
                        <a:rPr lang="en-US" b="0" baseline="0" dirty="0" smtClean="0">
                          <a:solidFill>
                            <a:schemeClr val="tx1"/>
                          </a:solidFill>
                          <a:latin typeface="Arial" pitchFamily="34" charset="0"/>
                          <a:cs typeface="Arial" pitchFamily="34" charset="0"/>
                        </a:rPr>
                        <a:t> (</a:t>
                      </a:r>
                      <a:r>
                        <a:rPr lang="en-US" b="0" dirty="0" smtClean="0">
                          <a:solidFill>
                            <a:schemeClr val="tx1"/>
                          </a:solidFill>
                          <a:latin typeface="Arial" pitchFamily="34" charset="0"/>
                          <a:cs typeface="Arial" pitchFamily="34" charset="0"/>
                        </a:rPr>
                        <a:t>Personal Area Network) </a:t>
                      </a:r>
                      <a:r>
                        <a:rPr lang="en-US" dirty="0" smtClean="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Building </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LAN (Local Area Network) </a:t>
                      </a:r>
                      <a:r>
                        <a:rPr lang="en-US" dirty="0" smtClean="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City</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MAN (Metropolitan Area Network) </a:t>
                      </a:r>
                      <a:r>
                        <a:rPr lang="en-US" dirty="0" smtClean="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Country</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WAN (Wide Area Network) </a:t>
                      </a:r>
                      <a:r>
                        <a:rPr lang="en-US" dirty="0" smtClean="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Planet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The Internet </a:t>
                      </a:r>
                      <a:r>
                        <a:rPr lang="en-US" b="0" dirty="0" smtClean="0">
                          <a:solidFill>
                            <a:schemeClr val="tx1"/>
                          </a:solidFill>
                          <a:latin typeface="Arial"/>
                          <a:cs typeface="Arial"/>
                        </a:rPr>
                        <a:t>(network</a:t>
                      </a:r>
                      <a:r>
                        <a:rPr lang="en-US" b="0" baseline="0" dirty="0" smtClean="0">
                          <a:solidFill>
                            <a:schemeClr val="tx1"/>
                          </a:solidFill>
                          <a:latin typeface="Arial"/>
                          <a:cs typeface="Arial"/>
                        </a:rPr>
                        <a:t> of all networks)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(3)</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a:xfrm>
            <a:off x="914399" y="1324963"/>
            <a:ext cx="7790214" cy="4600081"/>
          </a:xfrm>
        </p:spPr>
        <p:txBody>
          <a:bodyPr/>
          <a:lstStyle/>
          <a:p>
            <a:r>
              <a:rPr lang="en-US" dirty="0" smtClean="0"/>
              <a:t>The modern Internet is more complex:</a:t>
            </a:r>
          </a:p>
          <a:p>
            <a:pPr lvl="1"/>
            <a:r>
              <a:rPr lang="en-US" dirty="0" smtClean="0"/>
              <a:t>ISP networks serve as the Internet backbone</a:t>
            </a:r>
          </a:p>
          <a:p>
            <a:pPr lvl="1"/>
            <a:r>
              <a:rPr lang="en-US" dirty="0" smtClean="0"/>
              <a:t>ISPs connect to exchange traffic at IXPs</a:t>
            </a:r>
          </a:p>
          <a:p>
            <a:pPr lvl="1"/>
            <a:r>
              <a:rPr lang="en-US" dirty="0" smtClean="0"/>
              <a:t>Within each network routers switch packets</a:t>
            </a:r>
          </a:p>
          <a:p>
            <a:pPr lvl="1"/>
            <a:r>
              <a:rPr lang="en-US" dirty="0" smtClean="0"/>
              <a:t>Customers connect at the edge by many means</a:t>
            </a:r>
          </a:p>
          <a:p>
            <a:pPr lvl="2"/>
            <a:r>
              <a:rPr lang="en-US" dirty="0" smtClean="0"/>
              <a:t>Cable, DSL, Fiber-to-the-Home, 3G/4G wireless, dialup</a:t>
            </a:r>
          </a:p>
          <a:p>
            <a:pPr lvl="1"/>
            <a:r>
              <a:rPr lang="en-US" dirty="0" smtClean="0"/>
              <a:t>Data centers concentrate many servers (“the cloud”)</a:t>
            </a:r>
          </a:p>
          <a:p>
            <a:pPr lvl="1"/>
            <a:r>
              <a:rPr lang="en-US" dirty="0" smtClean="0"/>
              <a:t>Most traffic is content from data centers (esp. video)</a:t>
            </a:r>
          </a:p>
          <a:p>
            <a:pPr lvl="1"/>
            <a:r>
              <a:rPr lang="en-US" dirty="0" smtClean="0"/>
              <a:t>The architecture continues to evolve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Internet (4)</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
        <p:nvSpPr>
          <p:cNvPr id="10" name="TextBox 9"/>
          <p:cNvSpPr txBox="1"/>
          <p:nvPr/>
        </p:nvSpPr>
        <p:spPr>
          <a:xfrm>
            <a:off x="2667000" y="5705475"/>
            <a:ext cx="3810659" cy="461665"/>
          </a:xfrm>
          <a:prstGeom prst="rect">
            <a:avLst/>
          </a:prstGeom>
          <a:noFill/>
        </p:spPr>
        <p:txBody>
          <a:bodyPr wrap="none" rtlCol="0">
            <a:spAutoFit/>
          </a:bodyPr>
          <a:lstStyle/>
          <a:p>
            <a:r>
              <a:rPr lang="en-US" sz="2400" dirty="0" smtClean="0"/>
              <a:t>Architecture of the Internet</a:t>
            </a:r>
          </a:p>
        </p:txBody>
      </p:sp>
      <p:pic>
        <p:nvPicPr>
          <p:cNvPr id="7" name="Picture 2"/>
          <p:cNvPicPr>
            <a:picLocks noChangeAspect="1" noChangeArrowheads="1"/>
          </p:cNvPicPr>
          <p:nvPr/>
        </p:nvPicPr>
        <p:blipFill>
          <a:blip r:embed="rId2" cstate="print"/>
          <a:srcRect/>
          <a:stretch>
            <a:fillRect/>
          </a:stretch>
        </p:blipFill>
        <p:spPr bwMode="auto">
          <a:xfrm>
            <a:off x="1187706" y="2119902"/>
            <a:ext cx="6768588" cy="42965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3G Mobile Phone Networks (1)</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7107" name="Rectangle 3"/>
          <p:cNvSpPr>
            <a:spLocks noGrp="1" noChangeArrowheads="1"/>
          </p:cNvSpPr>
          <p:nvPr>
            <p:ph idx="1"/>
          </p:nvPr>
        </p:nvSpPr>
        <p:spPr/>
        <p:txBody>
          <a:bodyPr/>
          <a:lstStyle/>
          <a:p>
            <a:r>
              <a:rPr lang="en-US" dirty="0" smtClean="0"/>
              <a:t>3G network is based on spatial cells; each cell provides wireless service to mobiles within it via a base station</a:t>
            </a:r>
          </a:p>
        </p:txBody>
      </p:sp>
      <p:pic>
        <p:nvPicPr>
          <p:cNvPr id="47111" name="Picture 7" descr="01-30"/>
          <p:cNvPicPr>
            <a:picLocks noChangeAspect="1" noChangeArrowheads="1"/>
          </p:cNvPicPr>
          <p:nvPr/>
        </p:nvPicPr>
        <p:blipFill>
          <a:blip r:embed="rId2" cstate="print"/>
          <a:srcRect/>
          <a:stretch>
            <a:fillRect/>
          </a:stretch>
        </p:blipFill>
        <p:spPr bwMode="auto">
          <a:xfrm>
            <a:off x="2009775" y="2713039"/>
            <a:ext cx="5486400" cy="320810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3G Mobile Phone Networks (3)</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9155" name="Rectangle 3"/>
          <p:cNvSpPr>
            <a:spLocks noGrp="1" noChangeArrowheads="1"/>
          </p:cNvSpPr>
          <p:nvPr>
            <p:ph idx="1"/>
          </p:nvPr>
        </p:nvSpPr>
        <p:spPr/>
        <p:txBody>
          <a:bodyPr/>
          <a:lstStyle/>
          <a:p>
            <a:r>
              <a:rPr lang="en-US" dirty="0" smtClean="0"/>
              <a:t>As mobiles move, base stations hand them off from one cell to the next, and the network tracks their location</a:t>
            </a:r>
          </a:p>
        </p:txBody>
      </p:sp>
      <p:grpSp>
        <p:nvGrpSpPr>
          <p:cNvPr id="20" name="Group 19"/>
          <p:cNvGrpSpPr/>
          <p:nvPr/>
        </p:nvGrpSpPr>
        <p:grpSpPr>
          <a:xfrm>
            <a:off x="2947988" y="2744788"/>
            <a:ext cx="3271837" cy="2798762"/>
            <a:chOff x="509588" y="1830388"/>
            <a:chExt cx="3271837" cy="2798762"/>
          </a:xfrm>
        </p:grpSpPr>
        <p:pic>
          <p:nvPicPr>
            <p:cNvPr id="49159" name="Picture 7" descr="01-32"/>
            <p:cNvPicPr>
              <a:picLocks noChangeAspect="1" noChangeArrowheads="1"/>
            </p:cNvPicPr>
            <p:nvPr/>
          </p:nvPicPr>
          <p:blipFill>
            <a:blip r:embed="rId2" cstate="print"/>
            <a:srcRect r="59730" b="12463"/>
            <a:stretch>
              <a:fillRect/>
            </a:stretch>
          </p:blipFill>
          <p:spPr bwMode="auto">
            <a:xfrm>
              <a:off x="509588" y="1830388"/>
              <a:ext cx="3271837" cy="2798762"/>
            </a:xfrm>
            <a:prstGeom prst="rect">
              <a:avLst/>
            </a:prstGeom>
            <a:noFill/>
          </p:spPr>
        </p:pic>
        <p:sp>
          <p:nvSpPr>
            <p:cNvPr id="10" name="Freeform 9"/>
            <p:cNvSpPr/>
            <p:nvPr/>
          </p:nvSpPr>
          <p:spPr bwMode="auto">
            <a:xfrm>
              <a:off x="2619375" y="2981325"/>
              <a:ext cx="419100" cy="895350"/>
            </a:xfrm>
            <a:custGeom>
              <a:avLst/>
              <a:gdLst>
                <a:gd name="connsiteX0" fmla="*/ 419100 w 419100"/>
                <a:gd name="connsiteY0" fmla="*/ 0 h 895350"/>
                <a:gd name="connsiteX1" fmla="*/ 0 w 419100"/>
                <a:gd name="connsiteY1" fmla="*/ 619125 h 895350"/>
                <a:gd name="connsiteX2" fmla="*/ 342900 w 419100"/>
                <a:gd name="connsiteY2" fmla="*/ 466725 h 895350"/>
                <a:gd name="connsiteX3" fmla="*/ 28575 w 41910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19100" h="895350">
                  <a:moveTo>
                    <a:pt x="419100" y="0"/>
                  </a:moveTo>
                  <a:lnTo>
                    <a:pt x="0" y="619125"/>
                  </a:lnTo>
                  <a:lnTo>
                    <a:pt x="342900" y="466725"/>
                  </a:lnTo>
                  <a:lnTo>
                    <a:pt x="28575" y="895350"/>
                  </a:lnTo>
                </a:path>
              </a:pathLst>
            </a:custGeom>
            <a:noFill/>
            <a:ln w="28575"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1638300" y="2981325"/>
              <a:ext cx="571500" cy="8191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Freeform 10"/>
            <p:cNvSpPr/>
            <p:nvPr/>
          </p:nvSpPr>
          <p:spPr bwMode="auto">
            <a:xfrm>
              <a:off x="1666875" y="2905125"/>
              <a:ext cx="533400" cy="914400"/>
            </a:xfrm>
            <a:custGeom>
              <a:avLst/>
              <a:gdLst>
                <a:gd name="connsiteX0" fmla="*/ 0 w 533400"/>
                <a:gd name="connsiteY0" fmla="*/ 0 h 914400"/>
                <a:gd name="connsiteX1" fmla="*/ 247650 w 533400"/>
                <a:gd name="connsiteY1" fmla="*/ 685800 h 914400"/>
                <a:gd name="connsiteX2" fmla="*/ 323850 w 533400"/>
                <a:gd name="connsiteY2" fmla="*/ 342900 h 914400"/>
                <a:gd name="connsiteX3" fmla="*/ 533400 w 533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533400" h="914400">
                  <a:moveTo>
                    <a:pt x="0" y="0"/>
                  </a:moveTo>
                  <a:lnTo>
                    <a:pt x="247650" y="685800"/>
                  </a:lnTo>
                  <a:lnTo>
                    <a:pt x="323850" y="342900"/>
                  </a:lnTo>
                  <a:lnTo>
                    <a:pt x="533400" y="914400"/>
                  </a:lnTo>
                </a:path>
              </a:pathLst>
            </a:custGeom>
            <a:solidFill>
              <a:schemeClr val="bg1"/>
            </a:solidFill>
            <a:ln w="2857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Freeform 12"/>
            <p:cNvSpPr/>
            <p:nvPr/>
          </p:nvSpPr>
          <p:spPr bwMode="auto">
            <a:xfrm>
              <a:off x="2143126" y="3179763"/>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1828800" y="2847975"/>
              <a:ext cx="1184940" cy="369332"/>
            </a:xfrm>
            <a:prstGeom prst="rect">
              <a:avLst/>
            </a:prstGeom>
            <a:noFill/>
          </p:spPr>
          <p:txBody>
            <a:bodyPr wrap="none" rtlCol="0">
              <a:spAutoFit/>
            </a:bodyPr>
            <a:lstStyle/>
            <a:p>
              <a:r>
                <a:rPr lang="en-US" dirty="0" smtClean="0"/>
                <a:t>Handover</a:t>
              </a:r>
              <a:endParaRPr lang="en-US" dirty="0"/>
            </a:p>
          </p:txBody>
        </p:sp>
        <p:cxnSp>
          <p:nvCxnSpPr>
            <p:cNvPr id="16" name="Straight Arrow Connector 15"/>
            <p:cNvCxnSpPr/>
            <p:nvPr/>
          </p:nvCxnSpPr>
          <p:spPr bwMode="auto">
            <a:xfrm>
              <a:off x="2676525" y="4095750"/>
              <a:ext cx="46672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Wireless LANs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0179" name="Rectangle 3"/>
          <p:cNvSpPr>
            <a:spLocks noGrp="1" noChangeArrowheads="1"/>
          </p:cNvSpPr>
          <p:nvPr>
            <p:ph idx="1"/>
          </p:nvPr>
        </p:nvSpPr>
        <p:spPr/>
        <p:txBody>
          <a:bodyPr/>
          <a:lstStyle/>
          <a:p>
            <a:r>
              <a:rPr lang="en-US" dirty="0" smtClean="0"/>
              <a:t>In 802.11, clients communicate via an AP (Access Point) that is wired to the rest of the network.</a:t>
            </a:r>
          </a:p>
        </p:txBody>
      </p:sp>
      <p:pic>
        <p:nvPicPr>
          <p:cNvPr id="50180" name="Picture 2"/>
          <p:cNvPicPr>
            <a:picLocks noChangeAspect="1" noChangeArrowheads="1"/>
          </p:cNvPicPr>
          <p:nvPr/>
        </p:nvPicPr>
        <p:blipFill>
          <a:blip r:embed="rId2" cstate="print"/>
          <a:srcRect t="6773" r="47747" b="12458"/>
          <a:stretch>
            <a:fillRect/>
          </a:stretch>
        </p:blipFill>
        <p:spPr bwMode="auto">
          <a:xfrm>
            <a:off x="2724150" y="2743200"/>
            <a:ext cx="3829050" cy="3067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Network Standardization</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5299" name="Rectangle 3"/>
          <p:cNvSpPr>
            <a:spLocks noGrp="1" noChangeArrowheads="1"/>
          </p:cNvSpPr>
          <p:nvPr>
            <p:ph idx="1"/>
          </p:nvPr>
        </p:nvSpPr>
        <p:spPr/>
        <p:txBody>
          <a:bodyPr/>
          <a:lstStyle/>
          <a:p>
            <a:pPr lvl="1">
              <a:buNone/>
            </a:pPr>
            <a:r>
              <a:rPr lang="en-US" dirty="0" smtClean="0"/>
              <a:t>Standards define what is needed for </a:t>
            </a:r>
            <a:r>
              <a:rPr lang="en-US" u="sng" dirty="0" smtClean="0"/>
              <a:t>interoperability</a:t>
            </a:r>
          </a:p>
          <a:p>
            <a:pPr lvl="4">
              <a:buNone/>
            </a:pPr>
            <a:endParaRPr lang="en-US" dirty="0" smtClean="0"/>
          </a:p>
          <a:p>
            <a:pPr lvl="1">
              <a:buNone/>
            </a:pPr>
            <a:r>
              <a:rPr lang="en-US" dirty="0" smtClean="0"/>
              <a:t>Some of the many standards bodies:</a:t>
            </a:r>
          </a:p>
          <a:p>
            <a:pPr lvl="1">
              <a:buNone/>
            </a:pPr>
            <a:endParaRPr lang="en-US" dirty="0" smtClean="0"/>
          </a:p>
        </p:txBody>
      </p:sp>
      <p:graphicFrame>
        <p:nvGraphicFramePr>
          <p:cNvPr id="9" name="Table 8"/>
          <p:cNvGraphicFramePr>
            <a:graphicFrameLocks noGrp="1"/>
          </p:cNvGraphicFramePr>
          <p:nvPr/>
        </p:nvGraphicFramePr>
        <p:xfrm>
          <a:off x="1657349" y="3130552"/>
          <a:ext cx="5829301" cy="2926080"/>
        </p:xfrm>
        <a:graphic>
          <a:graphicData uri="http://schemas.openxmlformats.org/drawingml/2006/table">
            <a:tbl>
              <a:tblPr firstRow="1" bandRow="1">
                <a:tableStyleId>{5C22544A-7EE6-4342-B048-85BDC9FD1C3A}</a:tableStyleId>
              </a:tblPr>
              <a:tblGrid>
                <a:gridCol w="981076"/>
                <a:gridCol w="2362200"/>
                <a:gridCol w="2486025"/>
              </a:tblGrid>
              <a:tr h="183388">
                <a:tc>
                  <a:txBody>
                    <a:bodyPr/>
                    <a:lstStyle/>
                    <a:p>
                      <a:pPr algn="l"/>
                      <a:r>
                        <a:rPr lang="en-US" b="1" dirty="0" smtClean="0">
                          <a:solidFill>
                            <a:schemeClr val="tx1"/>
                          </a:solidFill>
                          <a:latin typeface="Arial" pitchFamily="34" charset="0"/>
                          <a:cs typeface="Arial" pitchFamily="34" charset="0"/>
                        </a:rPr>
                        <a:t>Body</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Area</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Examples</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20928">
                <a:tc>
                  <a:txBody>
                    <a:bodyPr/>
                    <a:lstStyle/>
                    <a:p>
                      <a:pPr algn="l"/>
                      <a:r>
                        <a:rPr lang="en-US" b="0" dirty="0" smtClean="0">
                          <a:solidFill>
                            <a:schemeClr val="tx1"/>
                          </a:solidFill>
                          <a:latin typeface="Arial" pitchFamily="34" charset="0"/>
                          <a:cs typeface="Arial" pitchFamily="34" charset="0"/>
                        </a:rPr>
                        <a:t>ITU</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Telecommunications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G.992, ADSL</a:t>
                      </a:r>
                    </a:p>
                    <a:p>
                      <a:r>
                        <a:rPr lang="en-US" b="0" dirty="0" smtClean="0">
                          <a:solidFill>
                            <a:schemeClr val="tx1"/>
                          </a:solidFill>
                          <a:latin typeface="Arial" pitchFamily="34" charset="0"/>
                          <a:cs typeface="Arial" pitchFamily="34" charset="0"/>
                        </a:rPr>
                        <a:t>H.264,</a:t>
                      </a:r>
                      <a:r>
                        <a:rPr lang="en-US" b="0" baseline="0" dirty="0" smtClean="0">
                          <a:solidFill>
                            <a:schemeClr val="tx1"/>
                          </a:solidFill>
                          <a:latin typeface="Arial" pitchFamily="34" charset="0"/>
                          <a:cs typeface="Arial" pitchFamily="34" charset="0"/>
                        </a:rPr>
                        <a:t> MPEG4</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20928">
                <a:tc>
                  <a:txBody>
                    <a:bodyPr/>
                    <a:lstStyle/>
                    <a:p>
                      <a:pPr algn="l"/>
                      <a:r>
                        <a:rPr lang="en-US" b="0" dirty="0" smtClean="0">
                          <a:solidFill>
                            <a:schemeClr val="tx1"/>
                          </a:solidFill>
                          <a:latin typeface="Arial" pitchFamily="34" charset="0"/>
                          <a:cs typeface="Arial" pitchFamily="34" charset="0"/>
                        </a:rPr>
                        <a:t>IEEE</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Communications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802.3,</a:t>
                      </a:r>
                      <a:r>
                        <a:rPr lang="en-US" b="0" baseline="0" dirty="0" smtClean="0">
                          <a:solidFill>
                            <a:schemeClr val="tx1"/>
                          </a:solidFill>
                          <a:latin typeface="Arial" pitchFamily="34" charset="0"/>
                          <a:cs typeface="Arial" pitchFamily="34" charset="0"/>
                        </a:rPr>
                        <a:t> Ethernet</a:t>
                      </a:r>
                    </a:p>
                    <a:p>
                      <a:r>
                        <a:rPr lang="en-US" b="0" baseline="0" dirty="0" smtClean="0">
                          <a:solidFill>
                            <a:schemeClr val="tx1"/>
                          </a:solidFill>
                          <a:latin typeface="Arial" pitchFamily="34" charset="0"/>
                          <a:cs typeface="Arial" pitchFamily="34" charset="0"/>
                        </a:rPr>
                        <a:t>802.11, </a:t>
                      </a:r>
                      <a:r>
                        <a:rPr lang="en-US" b="0" baseline="0" dirty="0" err="1" smtClean="0">
                          <a:solidFill>
                            <a:schemeClr val="tx1"/>
                          </a:solidFill>
                          <a:latin typeface="Arial" pitchFamily="34" charset="0"/>
                          <a:cs typeface="Arial" pitchFamily="34" charset="0"/>
                        </a:rPr>
                        <a:t>WiFi</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20928">
                <a:tc>
                  <a:txBody>
                    <a:bodyPr/>
                    <a:lstStyle/>
                    <a:p>
                      <a:pPr algn="l"/>
                      <a:r>
                        <a:rPr lang="en-US" b="0" dirty="0" smtClean="0">
                          <a:solidFill>
                            <a:schemeClr val="tx1"/>
                          </a:solidFill>
                          <a:latin typeface="Arial" pitchFamily="34" charset="0"/>
                          <a:cs typeface="Arial" pitchFamily="34" charset="0"/>
                        </a:rPr>
                        <a:t>IETF</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Internet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RFC 2616, HTTP/1.1</a:t>
                      </a:r>
                    </a:p>
                    <a:p>
                      <a:r>
                        <a:rPr lang="en-US" b="0" dirty="0" smtClean="0">
                          <a:solidFill>
                            <a:schemeClr val="tx1"/>
                          </a:solidFill>
                          <a:latin typeface="Arial" pitchFamily="34" charset="0"/>
                          <a:cs typeface="Arial" pitchFamily="34" charset="0"/>
                        </a:rPr>
                        <a:t>RFC</a:t>
                      </a:r>
                      <a:r>
                        <a:rPr lang="en-US" b="0" baseline="0" dirty="0" smtClean="0">
                          <a:solidFill>
                            <a:schemeClr val="tx1"/>
                          </a:solidFill>
                          <a:latin typeface="Arial" pitchFamily="34" charset="0"/>
                          <a:cs typeface="Arial" pitchFamily="34" charset="0"/>
                        </a:rPr>
                        <a:t> 1034/1035, DNS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20928">
                <a:tc>
                  <a:txBody>
                    <a:bodyPr/>
                    <a:lstStyle/>
                    <a:p>
                      <a:pPr algn="l"/>
                      <a:r>
                        <a:rPr lang="en-US" b="0" dirty="0" smtClean="0">
                          <a:solidFill>
                            <a:schemeClr val="tx1"/>
                          </a:solidFill>
                          <a:latin typeface="Arial" pitchFamily="34" charset="0"/>
                          <a:cs typeface="Arial" pitchFamily="34" charset="0"/>
                        </a:rPr>
                        <a:t>W3C</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Web</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HTML5 standard</a:t>
                      </a:r>
                    </a:p>
                    <a:p>
                      <a:r>
                        <a:rPr lang="en-US" b="0" dirty="0" smtClean="0">
                          <a:solidFill>
                            <a:schemeClr val="tx1"/>
                          </a:solidFill>
                          <a:latin typeface="Arial" pitchFamily="34" charset="0"/>
                          <a:cs typeface="Arial" pitchFamily="34" charset="0"/>
                        </a:rPr>
                        <a:t>CSS standard</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Personal Area Network</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4339" name="Content Placeholder 2"/>
          <p:cNvSpPr>
            <a:spLocks noGrp="1"/>
          </p:cNvSpPr>
          <p:nvPr>
            <p:ph idx="1"/>
          </p:nvPr>
        </p:nvSpPr>
        <p:spPr/>
        <p:txBody>
          <a:bodyPr/>
          <a:lstStyle/>
          <a:p>
            <a:r>
              <a:rPr lang="en-US" dirty="0" smtClean="0"/>
              <a:t>Connect devices over the range of a person</a:t>
            </a:r>
          </a:p>
          <a:p>
            <a:r>
              <a:rPr lang="en-US" dirty="0" smtClean="0"/>
              <a:t>Example of a Bluetooth (wireless) PAN:</a:t>
            </a:r>
          </a:p>
        </p:txBody>
      </p:sp>
      <p:pic>
        <p:nvPicPr>
          <p:cNvPr id="14340" name="Picture 2"/>
          <p:cNvPicPr>
            <a:picLocks noChangeAspect="1" noChangeArrowheads="1"/>
          </p:cNvPicPr>
          <p:nvPr/>
        </p:nvPicPr>
        <p:blipFill>
          <a:blip r:embed="rId2" cstate="print"/>
          <a:srcRect/>
          <a:stretch>
            <a:fillRect/>
          </a:stretch>
        </p:blipFill>
        <p:spPr bwMode="auto">
          <a:xfrm>
            <a:off x="3057554" y="2928937"/>
            <a:ext cx="3447992" cy="2962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Local Area Networks</a:t>
            </a:r>
          </a:p>
        </p:txBody>
      </p:sp>
      <p:sp>
        <p:nvSpPr>
          <p:cNvPr id="15363" name="Content Placeholder 2"/>
          <p:cNvSpPr>
            <a:spLocks noGrp="1"/>
          </p:cNvSpPr>
          <p:nvPr>
            <p:ph idx="1"/>
          </p:nvPr>
        </p:nvSpPr>
        <p:spPr/>
        <p:txBody>
          <a:bodyPr/>
          <a:lstStyle/>
          <a:p>
            <a:r>
              <a:rPr lang="en-US" dirty="0" smtClean="0"/>
              <a:t>Connect devices in a home or office building</a:t>
            </a:r>
          </a:p>
          <a:p>
            <a:r>
              <a:rPr lang="en-US" dirty="0" smtClean="0"/>
              <a:t>Called </a:t>
            </a:r>
            <a:r>
              <a:rPr lang="en-US" u="sng" dirty="0" smtClean="0"/>
              <a:t>enterprise network</a:t>
            </a:r>
            <a:r>
              <a:rPr lang="en-US" dirty="0" smtClean="0"/>
              <a:t> in a company</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15365" name="Picture 5"/>
          <p:cNvPicPr>
            <a:picLocks noChangeAspect="1" noChangeArrowheads="1"/>
          </p:cNvPicPr>
          <p:nvPr/>
        </p:nvPicPr>
        <p:blipFill>
          <a:blip r:embed="rId2" cstate="print"/>
          <a:srcRect l="1683" t="7236" r="56107" b="4428"/>
          <a:stretch>
            <a:fillRect/>
          </a:stretch>
        </p:blipFill>
        <p:spPr bwMode="auto">
          <a:xfrm>
            <a:off x="1211138" y="2543175"/>
            <a:ext cx="2808412" cy="2524125"/>
          </a:xfrm>
          <a:prstGeom prst="rect">
            <a:avLst/>
          </a:prstGeom>
          <a:noFill/>
          <a:ln w="9525">
            <a:noFill/>
            <a:miter lim="800000"/>
            <a:headEnd/>
            <a:tailEnd/>
          </a:ln>
        </p:spPr>
      </p:pic>
      <p:sp>
        <p:nvSpPr>
          <p:cNvPr id="10" name="TextBox 9"/>
          <p:cNvSpPr txBox="1"/>
          <p:nvPr/>
        </p:nvSpPr>
        <p:spPr>
          <a:xfrm>
            <a:off x="1483629" y="5172075"/>
            <a:ext cx="2135521" cy="830997"/>
          </a:xfrm>
          <a:prstGeom prst="rect">
            <a:avLst/>
          </a:prstGeom>
          <a:noFill/>
        </p:spPr>
        <p:txBody>
          <a:bodyPr wrap="none" rtlCol="0">
            <a:spAutoFit/>
          </a:bodyPr>
          <a:lstStyle/>
          <a:p>
            <a:pPr algn="ctr"/>
            <a:r>
              <a:rPr lang="en-US" sz="2400" dirty="0" smtClean="0"/>
              <a:t>Wireless LAN </a:t>
            </a:r>
          </a:p>
          <a:p>
            <a:pPr algn="ctr"/>
            <a:r>
              <a:rPr lang="en-US" sz="2400" dirty="0" smtClean="0"/>
              <a:t>with 802.11</a:t>
            </a:r>
            <a:endParaRPr lang="en-US" sz="2400" dirty="0"/>
          </a:p>
        </p:txBody>
      </p:sp>
      <p:pic>
        <p:nvPicPr>
          <p:cNvPr id="11" name="Picture 5"/>
          <p:cNvPicPr>
            <a:picLocks noChangeAspect="1" noChangeArrowheads="1"/>
          </p:cNvPicPr>
          <p:nvPr/>
        </p:nvPicPr>
        <p:blipFill>
          <a:blip r:embed="rId2" cstate="print"/>
          <a:srcRect l="50021" t="6633" r="1424" b="4126"/>
          <a:stretch>
            <a:fillRect/>
          </a:stretch>
        </p:blipFill>
        <p:spPr bwMode="auto">
          <a:xfrm>
            <a:off x="5038725" y="2514600"/>
            <a:ext cx="3171825" cy="2503627"/>
          </a:xfrm>
          <a:prstGeom prst="rect">
            <a:avLst/>
          </a:prstGeom>
          <a:noFill/>
          <a:ln w="9525">
            <a:noFill/>
            <a:miter lim="800000"/>
            <a:headEnd/>
            <a:tailEnd/>
          </a:ln>
        </p:spPr>
      </p:pic>
      <p:sp>
        <p:nvSpPr>
          <p:cNvPr id="12" name="TextBox 11"/>
          <p:cNvSpPr txBox="1"/>
          <p:nvPr/>
        </p:nvSpPr>
        <p:spPr>
          <a:xfrm>
            <a:off x="5311865" y="5162550"/>
            <a:ext cx="2632452" cy="830997"/>
          </a:xfrm>
          <a:prstGeom prst="rect">
            <a:avLst/>
          </a:prstGeom>
          <a:noFill/>
        </p:spPr>
        <p:txBody>
          <a:bodyPr wrap="none" rtlCol="0">
            <a:spAutoFit/>
          </a:bodyPr>
          <a:lstStyle/>
          <a:p>
            <a:pPr algn="ctr"/>
            <a:r>
              <a:rPr lang="en-US" sz="2400" dirty="0" smtClean="0"/>
              <a:t>Wired LAN with</a:t>
            </a:r>
          </a:p>
          <a:p>
            <a:pPr algn="ctr"/>
            <a:r>
              <a:rPr lang="en-US" sz="2400" dirty="0"/>
              <a:t>s</a:t>
            </a:r>
            <a:r>
              <a:rPr lang="en-US" sz="2400" dirty="0" smtClean="0"/>
              <a:t>witched Ethernet</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Metropolitan Area Networks</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6387" name="Content Placeholder 2"/>
          <p:cNvSpPr>
            <a:spLocks noGrp="1"/>
          </p:cNvSpPr>
          <p:nvPr>
            <p:ph idx="1"/>
          </p:nvPr>
        </p:nvSpPr>
        <p:spPr/>
        <p:txBody>
          <a:bodyPr/>
          <a:lstStyle/>
          <a:p>
            <a:r>
              <a:rPr lang="en-US" dirty="0" smtClean="0"/>
              <a:t>Connect devices over a metropolitan area</a:t>
            </a:r>
          </a:p>
          <a:p>
            <a:r>
              <a:rPr lang="en-US" dirty="0" smtClean="0"/>
              <a:t>Example MAN based on cable TV:</a:t>
            </a:r>
          </a:p>
        </p:txBody>
      </p:sp>
      <p:pic>
        <p:nvPicPr>
          <p:cNvPr id="16388" name="Picture 2"/>
          <p:cNvPicPr>
            <a:picLocks noChangeAspect="1" noChangeArrowheads="1"/>
          </p:cNvPicPr>
          <p:nvPr/>
        </p:nvPicPr>
        <p:blipFill>
          <a:blip r:embed="rId3" cstate="print"/>
          <a:srcRect/>
          <a:stretch>
            <a:fillRect/>
          </a:stretch>
        </p:blipFill>
        <p:spPr bwMode="auto">
          <a:xfrm>
            <a:off x="1804987" y="2819400"/>
            <a:ext cx="5534025" cy="32141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p:cNvSpPr>
            <a:spLocks noGrp="1"/>
          </p:cNvSpPr>
          <p:nvPr>
            <p:ph idx="1"/>
          </p:nvPr>
        </p:nvSpPr>
        <p:spPr/>
        <p:txBody>
          <a:bodyPr/>
          <a:lstStyle/>
          <a:p>
            <a:r>
              <a:rPr lang="en-US" dirty="0" smtClean="0"/>
              <a:t>Connect devices over a country</a:t>
            </a:r>
          </a:p>
          <a:p>
            <a:r>
              <a:rPr lang="en-US" dirty="0" smtClean="0"/>
              <a:t>Example WAN connecting three branch offices:</a:t>
            </a:r>
          </a:p>
        </p:txBody>
      </p:sp>
      <p:pic>
        <p:nvPicPr>
          <p:cNvPr id="17410" name="Picture 2"/>
          <p:cNvPicPr>
            <a:picLocks noChangeAspect="1" noChangeArrowheads="1"/>
          </p:cNvPicPr>
          <p:nvPr/>
        </p:nvPicPr>
        <p:blipFill>
          <a:blip r:embed="rId3" cstate="print"/>
          <a:srcRect t="4159" b="2566"/>
          <a:stretch>
            <a:fillRect/>
          </a:stretch>
        </p:blipFill>
        <p:spPr bwMode="auto">
          <a:xfrm>
            <a:off x="1514095" y="2333625"/>
            <a:ext cx="6400800" cy="3940680"/>
          </a:xfrm>
          <a:prstGeom prst="rect">
            <a:avLst/>
          </a:prstGeom>
          <a:noFill/>
          <a:ln w="9525">
            <a:noFill/>
            <a:miter lim="800000"/>
            <a:headEnd/>
            <a:tailEnd/>
          </a:ln>
        </p:spPr>
      </p:pic>
      <p:sp>
        <p:nvSpPr>
          <p:cNvPr id="17411" name="Title 1"/>
          <p:cNvSpPr>
            <a:spLocks noGrp="1"/>
          </p:cNvSpPr>
          <p:nvPr>
            <p:ph type="title"/>
          </p:nvPr>
        </p:nvSpPr>
        <p:spPr/>
        <p:txBody>
          <a:bodyPr/>
          <a:lstStyle/>
          <a:p>
            <a:r>
              <a:rPr lang="en-US" smtClean="0"/>
              <a:t>Wide Area Networks (1)</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Wide Area Networks (2)</a:t>
            </a:r>
            <a:endParaRPr lang="en-US" dirty="0" smtClean="0"/>
          </a:p>
        </p:txBody>
      </p:sp>
      <p:sp>
        <p:nvSpPr>
          <p:cNvPr id="19459" name="Content Placeholder 2"/>
          <p:cNvSpPr>
            <a:spLocks noGrp="1"/>
          </p:cNvSpPr>
          <p:nvPr>
            <p:ph idx="1"/>
          </p:nvPr>
        </p:nvSpPr>
        <p:spPr/>
        <p:txBody>
          <a:bodyPr/>
          <a:lstStyle/>
          <a:p>
            <a:r>
              <a:rPr lang="en-US" dirty="0" smtClean="0"/>
              <a:t>An ISP (Internet Service Provider) network is also a WAN.</a:t>
            </a:r>
          </a:p>
          <a:p>
            <a:r>
              <a:rPr lang="en-US" dirty="0" smtClean="0"/>
              <a:t>Customers buy connectivity from the ISP to use it.</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19460" name="Picture 2"/>
          <p:cNvPicPr>
            <a:picLocks noChangeAspect="1" noChangeArrowheads="1"/>
          </p:cNvPicPr>
          <p:nvPr/>
        </p:nvPicPr>
        <p:blipFill>
          <a:blip r:embed="rId3" cstate="print"/>
          <a:srcRect/>
          <a:stretch>
            <a:fillRect/>
          </a:stretch>
        </p:blipFill>
        <p:spPr bwMode="auto">
          <a:xfrm>
            <a:off x="1564759" y="2305053"/>
            <a:ext cx="6400800" cy="3809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Network Software</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0483" name="Rectangle 3"/>
          <p:cNvSpPr>
            <a:spLocks noGrp="1" noChangeArrowheads="1"/>
          </p:cNvSpPr>
          <p:nvPr>
            <p:ph idx="1"/>
          </p:nvPr>
        </p:nvSpPr>
        <p:spPr/>
        <p:txBody>
          <a:bodyPr/>
          <a:lstStyle/>
          <a:p>
            <a:pPr lvl="1"/>
            <a:r>
              <a:rPr lang="en-US" dirty="0" smtClean="0"/>
              <a:t>Protocol layers </a:t>
            </a:r>
            <a:r>
              <a:rPr lang="en-US" dirty="0" smtClean="0">
                <a:solidFill>
                  <a:srgbClr val="0000FF"/>
                </a:solidFill>
                <a:latin typeface="Arial"/>
                <a:cs typeface="Arial"/>
              </a:rPr>
              <a:t>»</a:t>
            </a:r>
            <a:endParaRPr lang="en-US" dirty="0" smtClean="0"/>
          </a:p>
          <a:p>
            <a:pPr lvl="1"/>
            <a:r>
              <a:rPr lang="en-US" dirty="0" smtClean="0"/>
              <a:t>Design issues for the layers </a:t>
            </a:r>
            <a:r>
              <a:rPr lang="en-US" dirty="0" smtClean="0">
                <a:solidFill>
                  <a:srgbClr val="0000FF"/>
                </a:solidFill>
                <a:latin typeface="Arial"/>
                <a:cs typeface="Arial"/>
              </a:rPr>
              <a:t>»</a:t>
            </a:r>
            <a:endParaRPr lang="en-US" dirty="0" smtClean="0"/>
          </a:p>
          <a:p>
            <a:pPr lvl="1"/>
            <a:r>
              <a:rPr lang="en-US" dirty="0" smtClean="0"/>
              <a:t>Connection-oriented vs. connectionless service </a:t>
            </a:r>
            <a:r>
              <a:rPr lang="en-US" dirty="0" smtClean="0">
                <a:solidFill>
                  <a:srgbClr val="0000FF"/>
                </a:solidFill>
                <a:latin typeface="Arial"/>
                <a:cs typeface="Arial"/>
              </a:rPr>
              <a:t>»</a:t>
            </a:r>
            <a:endParaRPr lang="en-US" dirty="0" smtClean="0"/>
          </a:p>
          <a:p>
            <a:pPr lvl="1"/>
            <a:r>
              <a:rPr lang="en-US" dirty="0" smtClean="0"/>
              <a:t>Service primitives </a:t>
            </a:r>
            <a:r>
              <a:rPr lang="en-US" dirty="0" smtClean="0">
                <a:solidFill>
                  <a:srgbClr val="0000FF"/>
                </a:solidFill>
                <a:latin typeface="Arial"/>
                <a:cs typeface="Arial"/>
              </a:rPr>
              <a:t>»</a:t>
            </a:r>
            <a:endParaRPr lang="en-US" dirty="0" smtClean="0"/>
          </a:p>
          <a:p>
            <a:pPr lvl="1"/>
            <a:r>
              <a:rPr lang="en-US" dirty="0" smtClean="0"/>
              <a:t>Relationship of services to protocols </a:t>
            </a:r>
            <a:r>
              <a:rPr lang="en-US" dirty="0" smtClean="0">
                <a:solidFill>
                  <a:srgbClr val="0000FF"/>
                </a:solidFill>
                <a:latin typeface="Arial"/>
                <a:cs typeface="Arial"/>
              </a:rPr>
              <a:t>»</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Protocol Layers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1507" name="Rectangle 3"/>
          <p:cNvSpPr>
            <a:spLocks noGrp="1" noChangeArrowheads="1"/>
          </p:cNvSpPr>
          <p:nvPr>
            <p:ph idx="1"/>
          </p:nvPr>
        </p:nvSpPr>
        <p:spPr/>
        <p:txBody>
          <a:bodyPr/>
          <a:lstStyle/>
          <a:p>
            <a:r>
              <a:rPr lang="en-US" dirty="0" smtClean="0"/>
              <a:t>Protocol layering is the main structuring method used to divide up network functionality.</a:t>
            </a:r>
          </a:p>
          <a:p>
            <a:endParaRPr lang="en-US" dirty="0" smtClean="0"/>
          </a:p>
        </p:txBody>
      </p:sp>
      <p:sp>
        <p:nvSpPr>
          <p:cNvPr id="10" name="Content Placeholder 9"/>
          <p:cNvSpPr>
            <a:spLocks noGrp="1"/>
          </p:cNvSpPr>
          <p:nvPr>
            <p:ph idx="11"/>
          </p:nvPr>
        </p:nvSpPr>
        <p:spPr>
          <a:xfrm>
            <a:off x="571498" y="2219325"/>
            <a:ext cx="3400427" cy="3743325"/>
          </a:xfrm>
        </p:spPr>
        <p:txBody>
          <a:bodyPr/>
          <a:lstStyle/>
          <a:p>
            <a:pPr>
              <a:buFont typeface="Arial" pitchFamily="34" charset="0"/>
              <a:buChar char="•"/>
            </a:pPr>
            <a:r>
              <a:rPr lang="en-US" sz="2000" dirty="0" smtClean="0"/>
              <a:t> Each protocol instance talks virtually to its </a:t>
            </a:r>
            <a:r>
              <a:rPr lang="en-US" sz="2000" u="sng" dirty="0" smtClean="0"/>
              <a:t>peer</a:t>
            </a:r>
            <a:r>
              <a:rPr lang="en-US" sz="2000" dirty="0" smtClean="0"/>
              <a:t> </a:t>
            </a:r>
          </a:p>
          <a:p>
            <a:pPr>
              <a:buFont typeface="Arial" pitchFamily="34" charset="0"/>
              <a:buChar char="•"/>
            </a:pPr>
            <a:r>
              <a:rPr lang="en-US" sz="2000" dirty="0" smtClean="0"/>
              <a:t> Each layer communicates only by using the one below </a:t>
            </a:r>
          </a:p>
          <a:p>
            <a:pPr>
              <a:buFont typeface="Arial" pitchFamily="34" charset="0"/>
              <a:buChar char="•"/>
            </a:pPr>
            <a:r>
              <a:rPr lang="en-US" sz="2000" dirty="0" smtClean="0"/>
              <a:t> Lower layer </a:t>
            </a:r>
            <a:r>
              <a:rPr lang="en-US" sz="2000" u="sng" dirty="0" smtClean="0"/>
              <a:t>services</a:t>
            </a:r>
            <a:r>
              <a:rPr lang="en-US" sz="2000" dirty="0" smtClean="0"/>
              <a:t> are accessed by an </a:t>
            </a:r>
            <a:r>
              <a:rPr lang="en-US" sz="2000" u="sng" dirty="0" smtClean="0"/>
              <a:t>interface</a:t>
            </a:r>
          </a:p>
          <a:p>
            <a:pPr>
              <a:buFont typeface="Arial" pitchFamily="34" charset="0"/>
              <a:buChar char="•"/>
            </a:pPr>
            <a:r>
              <a:rPr lang="en-US" sz="2000" dirty="0" smtClean="0"/>
              <a:t> At bottom, messages are carried by the medium</a:t>
            </a:r>
            <a:endParaRPr lang="en-US" sz="2000" dirty="0"/>
          </a:p>
        </p:txBody>
      </p:sp>
      <p:pic>
        <p:nvPicPr>
          <p:cNvPr id="21508" name="Picture 2"/>
          <p:cNvPicPr>
            <a:picLocks noChangeAspect="1" noChangeArrowheads="1"/>
          </p:cNvPicPr>
          <p:nvPr/>
        </p:nvPicPr>
        <p:blipFill>
          <a:blip r:embed="rId3" cstate="print"/>
          <a:srcRect/>
          <a:stretch>
            <a:fillRect/>
          </a:stretch>
        </p:blipFill>
        <p:spPr bwMode="auto">
          <a:xfrm>
            <a:off x="3886863" y="2090737"/>
            <a:ext cx="4809462" cy="395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annenbau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7019</TotalTime>
  <Words>1575</Words>
  <Application>Microsoft Office PowerPoint</Application>
  <PresentationFormat>On-screen Show (4:3)</PresentationFormat>
  <Paragraphs>194</Paragraphs>
  <Slides>25</Slides>
  <Notes>12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Tannenbaum</vt:lpstr>
      <vt:lpstr>Introduction Chapter 1</vt:lpstr>
      <vt:lpstr>Network Hardware</vt:lpstr>
      <vt:lpstr>Personal Area Network</vt:lpstr>
      <vt:lpstr>Local Area Networks</vt:lpstr>
      <vt:lpstr>Metropolitan Area Networks</vt:lpstr>
      <vt:lpstr>Wide Area Networks (1)</vt:lpstr>
      <vt:lpstr>Wide Area Networks (2)</vt:lpstr>
      <vt:lpstr>Network Software</vt:lpstr>
      <vt:lpstr>Protocol Layers (1)</vt:lpstr>
      <vt:lpstr>Protocol Layers (2)</vt:lpstr>
      <vt:lpstr>Protocol Layers (3)</vt:lpstr>
      <vt:lpstr>Connection-Oriented vs. Connectionless</vt:lpstr>
      <vt:lpstr>Reference Models</vt:lpstr>
      <vt:lpstr>OSI Reference Model</vt:lpstr>
      <vt:lpstr>TCP/IP Reference Model</vt:lpstr>
      <vt:lpstr>Critique of OSI &amp; TCP/IP</vt:lpstr>
      <vt:lpstr>Example Networks</vt:lpstr>
      <vt:lpstr>Internet (2)</vt:lpstr>
      <vt:lpstr>Internet (1)</vt:lpstr>
      <vt:lpstr>Internet (3)</vt:lpstr>
      <vt:lpstr>Internet (4)</vt:lpstr>
      <vt:lpstr>3G Mobile Phone Networks (1)</vt:lpstr>
      <vt:lpstr>3G Mobile Phone Networks (3)</vt:lpstr>
      <vt:lpstr>Wireless LANs  (1)</vt:lpstr>
      <vt:lpstr>Network Standardization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bstack</cp:lastModifiedBy>
  <cp:revision>169</cp:revision>
  <dcterms:created xsi:type="dcterms:W3CDTF">2010-05-03T15:18:06Z</dcterms:created>
  <dcterms:modified xsi:type="dcterms:W3CDTF">2013-11-24T23:43:04Z</dcterms:modified>
</cp:coreProperties>
</file>