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9" r:id="rId4"/>
    <p:sldId id="280" r:id="rId5"/>
    <p:sldId id="281" r:id="rId6"/>
    <p:sldId id="261" r:id="rId7"/>
    <p:sldId id="275" r:id="rId8"/>
    <p:sldId id="276" r:id="rId9"/>
    <p:sldId id="282" r:id="rId10"/>
    <p:sldId id="257" r:id="rId11"/>
    <p:sldId id="258" r:id="rId12"/>
    <p:sldId id="259" r:id="rId13"/>
    <p:sldId id="260" r:id="rId14"/>
    <p:sldId id="274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52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82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59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84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629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96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2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44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887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0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CC5A-7358-4334-9046-5B2A00250028}" type="datetimeFigureOut">
              <a:rPr lang="en-IE" smtClean="0"/>
              <a:t>22/01/2019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D47F-FFA2-474D-9D45-83CEFA9AC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66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ization" TargetMode="External"/><Relationship Id="rId2" Type="http://schemas.openxmlformats.org/officeDocument/2006/relationships/hyperlink" Target="http://en.wikipedia.org/wiki/Referential_transparency_(computer_scienc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en.wikipedia.org/wiki/Thread-safe" TargetMode="External"/><Relationship Id="rId4" Type="http://schemas.openxmlformats.org/officeDocument/2006/relationships/hyperlink" Target="http://en.wikipedia.org/wiki/Paralleliza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euler.net/problem=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en.wikipedia.org/wiki/Function_(mathematics)" TargetMode="External"/><Relationship Id="rId7" Type="http://schemas.openxmlformats.org/officeDocument/2006/relationships/hyperlink" Target="http://en.wikipedia.org/wiki/Expression_(computer_science)" TargetMode="External"/><Relationship Id="rId2" Type="http://schemas.openxmlformats.org/officeDocument/2006/relationships/hyperlink" Target="http://en.wikipedia.org/wiki/Compu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eclarative_programming" TargetMode="External"/><Relationship Id="rId5" Type="http://schemas.openxmlformats.org/officeDocument/2006/relationships/hyperlink" Target="http://en.wikipedia.org/wiki/Immutable_object" TargetMode="External"/><Relationship Id="rId4" Type="http://schemas.openxmlformats.org/officeDocument/2006/relationships/hyperlink" Target="http://en.wikipedia.org/wiki/Program_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Functional Language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Billy </a:t>
            </a:r>
            <a:r>
              <a:rPr lang="en-IE" dirty="0" smtClean="0"/>
              <a:t>Stack/Marta Doberschuetz O’Shaughnessy </a:t>
            </a:r>
            <a:endParaRPr lang="en-I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Both offer two completely different views on how to solve software</a:t>
            </a:r>
          </a:p>
          <a:p>
            <a:r>
              <a:rPr lang="en-IE" dirty="0" smtClean="0"/>
              <a:t>Object-oriented programming is programming through the definition and composition of objects</a:t>
            </a:r>
          </a:p>
          <a:p>
            <a:r>
              <a:rPr lang="en-IE" dirty="0" smtClean="0"/>
              <a:t>Functional programming is programming through the definition and composition of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406" y="2781488"/>
            <a:ext cx="3618382" cy="3504173"/>
          </a:xfrm>
        </p:spPr>
        <p:txBody>
          <a:bodyPr/>
          <a:lstStyle/>
          <a:p>
            <a:r>
              <a:rPr lang="en-IE" dirty="0" smtClean="0"/>
              <a:t>OOP focuses on the nouns which encapsulate each of the actions (i.e. verbs)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4" y="1984148"/>
            <a:ext cx="3483909" cy="42121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55925"/>
            <a:ext cx="9090212" cy="85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 smtClean="0"/>
              <a:t>Problem definition:	A </a:t>
            </a:r>
            <a:r>
              <a:rPr lang="en-IE" b="1" dirty="0" smtClean="0"/>
              <a:t>cat</a:t>
            </a:r>
            <a:r>
              <a:rPr lang="en-IE" dirty="0" smtClean="0"/>
              <a:t> </a:t>
            </a:r>
            <a:r>
              <a:rPr lang="en-IE" i="1" dirty="0" smtClean="0"/>
              <a:t>catches</a:t>
            </a:r>
            <a:r>
              <a:rPr lang="en-IE" dirty="0" smtClean="0"/>
              <a:t> a </a:t>
            </a:r>
            <a:r>
              <a:rPr lang="en-IE" b="1" dirty="0" smtClean="0"/>
              <a:t>bird</a:t>
            </a:r>
            <a:r>
              <a:rPr lang="en-IE" dirty="0" smtClean="0"/>
              <a:t> and </a:t>
            </a:r>
            <a:r>
              <a:rPr lang="en-IE" i="1" dirty="0" smtClean="0"/>
              <a:t>eats</a:t>
            </a:r>
            <a:r>
              <a:rPr lang="en-IE" dirty="0" smtClean="0"/>
              <a:t>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55925"/>
            <a:ext cx="9090212" cy="85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 smtClean="0"/>
              <a:t>Problem definition:	A cat </a:t>
            </a:r>
            <a:r>
              <a:rPr lang="en-IE" b="1" i="1" dirty="0" smtClean="0"/>
              <a:t>catches</a:t>
            </a:r>
            <a:r>
              <a:rPr lang="en-IE" dirty="0" smtClean="0"/>
              <a:t> a bird and </a:t>
            </a:r>
            <a:r>
              <a:rPr lang="en-IE" b="1" i="1" dirty="0" smtClean="0"/>
              <a:t>eats</a:t>
            </a:r>
            <a:r>
              <a:rPr lang="en-IE" dirty="0" smtClean="0"/>
              <a:t>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1" y="2315229"/>
            <a:ext cx="7826778" cy="26198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468639" y="2279838"/>
            <a:ext cx="5580794" cy="131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FP focuses around the two verbs </a:t>
            </a:r>
            <a:r>
              <a:rPr lang="en-IE" b="1" dirty="0" smtClean="0"/>
              <a:t>catch</a:t>
            </a:r>
            <a:r>
              <a:rPr lang="en-IE" dirty="0" smtClean="0"/>
              <a:t> and </a:t>
            </a:r>
            <a:r>
              <a:rPr lang="en-IE" b="1" dirty="0" smtClean="0"/>
              <a:t>eat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vs Object Oriented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Driven from functions</a:t>
            </a:r>
          </a:p>
          <a:p>
            <a:r>
              <a:rPr lang="en-IE" dirty="0" smtClean="0"/>
              <a:t>Makes more use of the type system to explain what the program is doing</a:t>
            </a:r>
          </a:p>
          <a:p>
            <a:r>
              <a:rPr lang="en-IE" dirty="0" smtClean="0"/>
              <a:t>Use of combining functions together to get required result</a:t>
            </a:r>
          </a:p>
          <a:p>
            <a:r>
              <a:rPr lang="en-IE" dirty="0" smtClean="0"/>
              <a:t>Each </a:t>
            </a:r>
            <a:r>
              <a:rPr lang="en-IE" dirty="0" smtClean="0"/>
              <a:t>function returns new instance of Cat attached to different state type – side effect free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Pure functional behaviour – side effect free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If the result of a pure expression is not used, it can be removed without affecting other expressions.</a:t>
            </a:r>
          </a:p>
          <a:p>
            <a:r>
              <a:rPr lang="en-IE" dirty="0"/>
              <a:t>If a pure function is called with arguments that cause no side-effects, the result is constant with respect to that argument list (sometimes called </a:t>
            </a:r>
            <a:r>
              <a:rPr lang="en-IE" dirty="0">
                <a:hlinkClick r:id="rId2" tooltip="Referential transparency (computer science)"/>
              </a:rPr>
              <a:t>referential transparency</a:t>
            </a:r>
            <a:r>
              <a:rPr lang="en-IE" dirty="0"/>
              <a:t>), i.e. if the pure function is again called with the same arguments, the same result will be returned (this can enable caching optimizations such as </a:t>
            </a:r>
            <a:r>
              <a:rPr lang="en-IE" dirty="0" err="1">
                <a:hlinkClick r:id="rId3" tooltip="Memoization"/>
              </a:rPr>
              <a:t>memoization</a:t>
            </a:r>
            <a:r>
              <a:rPr lang="en-IE" dirty="0"/>
              <a:t>).</a:t>
            </a:r>
          </a:p>
          <a:p>
            <a:r>
              <a:rPr lang="en-IE" dirty="0"/>
              <a:t>If there is no data dependency between two pure expressions, then their order can be reversed, or they can be performed in </a:t>
            </a:r>
            <a:r>
              <a:rPr lang="en-IE" dirty="0">
                <a:hlinkClick r:id="rId4" tooltip="Parallelization"/>
              </a:rPr>
              <a:t>parallel</a:t>
            </a:r>
            <a:r>
              <a:rPr lang="en-IE" dirty="0"/>
              <a:t> and they cannot interfere with one another (in other terms, the evaluation of any pure expression is </a:t>
            </a:r>
            <a:r>
              <a:rPr lang="en-IE" dirty="0">
                <a:hlinkClick r:id="rId5" tooltip="Thread-safe"/>
              </a:rPr>
              <a:t>thread-safe</a:t>
            </a:r>
            <a:r>
              <a:rPr lang="en-IE" dirty="0" smtClean="0"/>
              <a:t>).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Partial application</a:t>
            </a:r>
          </a:p>
          <a:p>
            <a:r>
              <a:rPr lang="en-IE" dirty="0" smtClean="0"/>
              <a:t>Type inference</a:t>
            </a:r>
          </a:p>
          <a:p>
            <a:r>
              <a:rPr lang="en-IE" dirty="0" smtClean="0"/>
              <a:t>Discriminated unions</a:t>
            </a:r>
          </a:p>
          <a:p>
            <a:r>
              <a:rPr lang="en-IE" dirty="0" smtClean="0"/>
              <a:t>Testability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 3 - Euler problem 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projecteuler.net/problem=5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2520 </a:t>
            </a:r>
            <a:r>
              <a:rPr lang="en-IE" dirty="0"/>
              <a:t>is the smallest number that can be divided by each of the numbers from 1 to 10 without any remainder.</a:t>
            </a:r>
          </a:p>
          <a:p>
            <a:pPr marL="0" indent="0">
              <a:buNone/>
            </a:pPr>
            <a:r>
              <a:rPr lang="en-IE" dirty="0" smtClean="0"/>
              <a:t>What </a:t>
            </a:r>
            <a:r>
              <a:rPr lang="en-IE" dirty="0"/>
              <a:t>is the smallest positive number that is evenly divisible by all of the numbers from 1 to 20</a:t>
            </a:r>
            <a:r>
              <a:rPr lang="en-IE" dirty="0" smtClean="0"/>
              <a:t>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60" y="4617447"/>
            <a:ext cx="7404640" cy="1835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7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</a:t>
            </a:r>
            <a:r>
              <a:rPr lang="en-IE" dirty="0" err="1" smtClean="0"/>
              <a:t>im</a:t>
            </a:r>
            <a:r>
              <a:rPr lang="en-IE" dirty="0" smtClean="0"/>
              <a:t> going to talk about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Functional background</a:t>
            </a:r>
          </a:p>
          <a:p>
            <a:r>
              <a:rPr lang="en-IE" dirty="0" smtClean="0"/>
              <a:t>Small bit of lambda calculus</a:t>
            </a:r>
          </a:p>
          <a:p>
            <a:r>
              <a:rPr lang="en-IE" dirty="0" smtClean="0"/>
              <a:t>Functional vs OOP</a:t>
            </a:r>
          </a:p>
          <a:p>
            <a:r>
              <a:rPr lang="en-IE" dirty="0" smtClean="0"/>
              <a:t>Some core functional concepts</a:t>
            </a:r>
          </a:p>
          <a:p>
            <a:pPr lvl="1"/>
            <a:r>
              <a:rPr lang="en-IE" dirty="0" smtClean="0"/>
              <a:t>Pure functional behaviour</a:t>
            </a:r>
          </a:p>
          <a:p>
            <a:pPr lvl="1"/>
            <a:r>
              <a:rPr lang="en-IE" dirty="0" smtClean="0"/>
              <a:t>Higher Order Functions</a:t>
            </a:r>
          </a:p>
          <a:p>
            <a:pPr lvl="1"/>
            <a:r>
              <a:rPr lang="en-IE" dirty="0" smtClean="0"/>
              <a:t>Immutability</a:t>
            </a:r>
          </a:p>
          <a:p>
            <a:pPr lvl="1"/>
            <a:r>
              <a:rPr lang="en-IE" dirty="0" smtClean="0"/>
              <a:t>Lazy evaluation</a:t>
            </a:r>
          </a:p>
          <a:p>
            <a:pPr lvl="1"/>
            <a:r>
              <a:rPr lang="en-IE" dirty="0" smtClean="0"/>
              <a:t>Declarative Code (vs Imperative code)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16762" cy="903502"/>
          </a:xfrm>
        </p:spPr>
        <p:txBody>
          <a:bodyPr/>
          <a:lstStyle/>
          <a:p>
            <a:r>
              <a:rPr lang="en-IE" dirty="0" smtClean="0"/>
              <a:t>Why look at FP? - Sample email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13" y="1492336"/>
            <a:ext cx="10488087" cy="4768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Declarative vs imperative code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9" y="1690688"/>
            <a:ext cx="6543675" cy="421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Declarative vs imperative </a:t>
            </a:r>
            <a:r>
              <a:rPr lang="en-IE" dirty="0" smtClean="0"/>
              <a:t>code - 2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44" y="1478820"/>
            <a:ext cx="3012302" cy="94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43" y="2868311"/>
            <a:ext cx="4106505" cy="66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42" y="4189366"/>
            <a:ext cx="6631441" cy="128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Functional background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Is a programming paradigm</a:t>
            </a:r>
          </a:p>
          <a:p>
            <a:r>
              <a:rPr lang="en-IE" dirty="0" smtClean="0"/>
              <a:t>Treats</a:t>
            </a:r>
            <a:r>
              <a:rPr lang="en-IE" dirty="0"/>
              <a:t> </a:t>
            </a:r>
            <a:r>
              <a:rPr lang="en-IE" dirty="0">
                <a:hlinkClick r:id="rId2" tooltip="Computation"/>
              </a:rPr>
              <a:t>computation</a:t>
            </a:r>
            <a:r>
              <a:rPr lang="en-IE" dirty="0"/>
              <a:t> as the evaluation of </a:t>
            </a:r>
            <a:r>
              <a:rPr lang="en-IE" dirty="0">
                <a:hlinkClick r:id="rId3" tooltip="Function (mathematics)"/>
              </a:rPr>
              <a:t>mathematical functions</a:t>
            </a:r>
            <a:r>
              <a:rPr lang="en-IE" dirty="0"/>
              <a:t> </a:t>
            </a:r>
            <a:endParaRPr lang="en-IE" dirty="0" smtClean="0"/>
          </a:p>
          <a:p>
            <a:r>
              <a:rPr lang="en-IE" dirty="0"/>
              <a:t>A</a:t>
            </a:r>
            <a:r>
              <a:rPr lang="en-IE" dirty="0" smtClean="0"/>
              <a:t>voids</a:t>
            </a:r>
            <a:r>
              <a:rPr lang="en-IE" dirty="0"/>
              <a:t> </a:t>
            </a:r>
            <a:r>
              <a:rPr lang="en-IE" dirty="0">
                <a:hlinkClick r:id="rId4" tooltip="Program state"/>
              </a:rPr>
              <a:t>state</a:t>
            </a:r>
            <a:r>
              <a:rPr lang="en-IE" dirty="0"/>
              <a:t> and </a:t>
            </a:r>
            <a:r>
              <a:rPr lang="en-IE" dirty="0" smtClean="0">
                <a:hlinkClick r:id="rId5" tooltip="Immutable object"/>
              </a:rPr>
              <a:t>mutable</a:t>
            </a:r>
            <a:r>
              <a:rPr lang="en-IE" dirty="0" smtClean="0"/>
              <a:t> data</a:t>
            </a:r>
          </a:p>
          <a:p>
            <a:r>
              <a:rPr lang="en-IE" dirty="0"/>
              <a:t>It is a </a:t>
            </a:r>
            <a:r>
              <a:rPr lang="en-IE" dirty="0">
                <a:hlinkClick r:id="rId6" tooltip="Declarative programming"/>
              </a:rPr>
              <a:t>declarative programming</a:t>
            </a:r>
            <a:r>
              <a:rPr lang="en-IE" dirty="0"/>
              <a:t> paradigm, which means programming is done with </a:t>
            </a:r>
            <a:r>
              <a:rPr lang="en-IE" dirty="0">
                <a:hlinkClick r:id="rId7" tooltip="Expression (computer science)"/>
              </a:rPr>
              <a:t>expressions</a:t>
            </a:r>
            <a:r>
              <a:rPr lang="en-IE" dirty="0"/>
              <a:t>. </a:t>
            </a:r>
            <a:endParaRPr lang="en-IE" dirty="0" smtClean="0"/>
          </a:p>
          <a:p>
            <a:r>
              <a:rPr lang="en-IE" dirty="0" smtClean="0"/>
              <a:t>Has its roots in lambda calculus</a:t>
            </a:r>
          </a:p>
          <a:p>
            <a:r>
              <a:rPr lang="en-IE" dirty="0" smtClean="0"/>
              <a:t>Examples </a:t>
            </a:r>
          </a:p>
          <a:p>
            <a:pPr lvl="1"/>
            <a:r>
              <a:rPr lang="en-IE" dirty="0" smtClean="0"/>
              <a:t>(Pure) Hope, Rex</a:t>
            </a:r>
          </a:p>
          <a:p>
            <a:pPr lvl="1"/>
            <a:r>
              <a:rPr lang="en-IE" dirty="0" smtClean="0"/>
              <a:t>(Semi-pure) Common Lisp, Scheme, </a:t>
            </a:r>
            <a:r>
              <a:rPr lang="en-IE" dirty="0" err="1" smtClean="0"/>
              <a:t>clojure</a:t>
            </a:r>
            <a:r>
              <a:rPr lang="en-IE" dirty="0" smtClean="0"/>
              <a:t>, F#, Scala, </a:t>
            </a:r>
            <a:r>
              <a:rPr lang="en-IE" dirty="0" err="1" smtClean="0"/>
              <a:t>Erlang</a:t>
            </a:r>
            <a:r>
              <a:rPr lang="en-IE" dirty="0" smtClean="0"/>
              <a:t>, Haskell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Many of you may remember this: (Junior Cert style question)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16" y="1847850"/>
            <a:ext cx="4536114" cy="720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2725550"/>
            <a:ext cx="2657476" cy="2657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96" y="2568387"/>
            <a:ext cx="4182316" cy="3328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this … (Combining functions)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39" y="2030786"/>
            <a:ext cx="3666531" cy="108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4" y="3771480"/>
            <a:ext cx="10449486" cy="7314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Basic functions</a:t>
            </a:r>
          </a:p>
          <a:p>
            <a:r>
              <a:rPr lang="en-IE" dirty="0" smtClean="0"/>
              <a:t>Composition</a:t>
            </a:r>
          </a:p>
          <a:p>
            <a:r>
              <a:rPr lang="en-IE" dirty="0" smtClean="0"/>
              <a:t>Pipelining</a:t>
            </a:r>
          </a:p>
          <a:p>
            <a:r>
              <a:rPr lang="en-IE" dirty="0" smtClean="0"/>
              <a:t>Higher order functions</a:t>
            </a:r>
          </a:p>
          <a:p>
            <a:r>
              <a:rPr lang="en-IE" dirty="0" smtClean="0"/>
              <a:t>Immutability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6041843"/>
            <a:ext cx="300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334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Functional Language Concepts</vt:lpstr>
      <vt:lpstr>What im going to talk about</vt:lpstr>
      <vt:lpstr>Why look at FP? - Sample email</vt:lpstr>
      <vt:lpstr>Declarative vs imperative code</vt:lpstr>
      <vt:lpstr>Declarative vs imperative code - 2</vt:lpstr>
      <vt:lpstr>Functional background</vt:lpstr>
      <vt:lpstr>Many of you may remember this: (Junior Cert style question)</vt:lpstr>
      <vt:lpstr>And this … (Combining functions)</vt:lpstr>
      <vt:lpstr>Demo</vt:lpstr>
      <vt:lpstr>Functional vs Object Oriented</vt:lpstr>
      <vt:lpstr>Functional vs Object Oriented</vt:lpstr>
      <vt:lpstr>Functional vs Object Oriented</vt:lpstr>
      <vt:lpstr>Functional vs Object Oriented</vt:lpstr>
      <vt:lpstr>Pure functional behaviour – side effect free </vt:lpstr>
      <vt:lpstr>Demo 2</vt:lpstr>
      <vt:lpstr>Demo 3 - Euler problem 5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Stack</dc:creator>
  <cp:lastModifiedBy>Billy Stack</cp:lastModifiedBy>
  <cp:revision>45</cp:revision>
  <dcterms:created xsi:type="dcterms:W3CDTF">2014-03-26T13:40:27Z</dcterms:created>
  <dcterms:modified xsi:type="dcterms:W3CDTF">2019-01-23T12:32:50Z</dcterms:modified>
</cp:coreProperties>
</file>