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1" r:id="rId4"/>
    <p:sldId id="275" r:id="rId5"/>
    <p:sldId id="276" r:id="rId6"/>
    <p:sldId id="257" r:id="rId7"/>
    <p:sldId id="258" r:id="rId8"/>
    <p:sldId id="259" r:id="rId9"/>
    <p:sldId id="260" r:id="rId10"/>
    <p:sldId id="262" r:id="rId11"/>
    <p:sldId id="274" r:id="rId12"/>
    <p:sldId id="263" r:id="rId13"/>
    <p:sldId id="264" r:id="rId14"/>
    <p:sldId id="265" r:id="rId15"/>
    <p:sldId id="267" r:id="rId16"/>
    <p:sldId id="266" r:id="rId17"/>
    <p:sldId id="268" r:id="rId18"/>
    <p:sldId id="269" r:id="rId19"/>
    <p:sldId id="270"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01" d="100"/>
          <a:sy n="101" d="100"/>
        </p:scale>
        <p:origin x="120"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A7C9CC5A-7358-4334-9046-5B2A00250028}" type="datetimeFigureOut">
              <a:rPr lang="en-IE" smtClean="0"/>
              <a:t>26/03/2014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194529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7C9CC5A-7358-4334-9046-5B2A00250028}" type="datetimeFigureOut">
              <a:rPr lang="en-IE" smtClean="0"/>
              <a:t>26/03/2014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126820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7C9CC5A-7358-4334-9046-5B2A00250028}" type="datetimeFigureOut">
              <a:rPr lang="en-IE" smtClean="0"/>
              <a:t>26/03/2014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283596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7C9CC5A-7358-4334-9046-5B2A00250028}" type="datetimeFigureOut">
              <a:rPr lang="en-IE" smtClean="0"/>
              <a:t>26/03/2014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348484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9CC5A-7358-4334-9046-5B2A00250028}" type="datetimeFigureOut">
              <a:rPr lang="en-IE" smtClean="0"/>
              <a:t>26/03/2014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312629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A7C9CC5A-7358-4334-9046-5B2A00250028}" type="datetimeFigureOut">
              <a:rPr lang="en-IE" smtClean="0"/>
              <a:t>26/03/2014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188964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A7C9CC5A-7358-4334-9046-5B2A00250028}" type="datetimeFigureOut">
              <a:rPr lang="en-IE" smtClean="0"/>
              <a:t>26/03/2014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2072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A7C9CC5A-7358-4334-9046-5B2A00250028}" type="datetimeFigureOut">
              <a:rPr lang="en-IE" smtClean="0"/>
              <a:t>26/03/2014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336644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9CC5A-7358-4334-9046-5B2A00250028}" type="datetimeFigureOut">
              <a:rPr lang="en-IE" smtClean="0"/>
              <a:t>26/03/2014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150887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9CC5A-7358-4334-9046-5B2A00250028}" type="datetimeFigureOut">
              <a:rPr lang="en-IE" smtClean="0"/>
              <a:t>26/03/2014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2465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9CC5A-7358-4334-9046-5B2A00250028}" type="datetimeFigureOut">
              <a:rPr lang="en-IE" smtClean="0"/>
              <a:t>26/03/2014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12D47F-FFA2-474D-9D45-83CEFA9ACDF7}" type="slidenum">
              <a:rPr lang="en-IE" smtClean="0"/>
              <a:t>‹#›</a:t>
            </a:fld>
            <a:endParaRPr lang="en-IE"/>
          </a:p>
        </p:txBody>
      </p:sp>
    </p:spTree>
    <p:extLst>
      <p:ext uri="{BB962C8B-B14F-4D97-AF65-F5344CB8AC3E}">
        <p14:creationId xmlns:p14="http://schemas.microsoft.com/office/powerpoint/2010/main" val="14729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9CC5A-7358-4334-9046-5B2A00250028}" type="datetimeFigureOut">
              <a:rPr lang="en-IE" smtClean="0"/>
              <a:t>26/03/2014</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2D47F-FFA2-474D-9D45-83CEFA9ACDF7}" type="slidenum">
              <a:rPr lang="en-IE" smtClean="0"/>
              <a:t>‹#›</a:t>
            </a:fld>
            <a:endParaRPr lang="en-IE"/>
          </a:p>
        </p:txBody>
      </p:sp>
    </p:spTree>
    <p:extLst>
      <p:ext uri="{BB962C8B-B14F-4D97-AF65-F5344CB8AC3E}">
        <p14:creationId xmlns:p14="http://schemas.microsoft.com/office/powerpoint/2010/main" val="395660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Memoization" TargetMode="External"/><Relationship Id="rId2" Type="http://schemas.openxmlformats.org/officeDocument/2006/relationships/hyperlink" Target="http://en.wikipedia.org/wiki/Referential_transparency_(computer_science)" TargetMode="External"/><Relationship Id="rId1" Type="http://schemas.openxmlformats.org/officeDocument/2006/relationships/slideLayout" Target="../slideLayouts/slideLayout2.xml"/><Relationship Id="rId5" Type="http://schemas.openxmlformats.org/officeDocument/2006/relationships/hyperlink" Target="http://en.wikipedia.org/wiki/Thread-safe" TargetMode="External"/><Relationship Id="rId4" Type="http://schemas.openxmlformats.org/officeDocument/2006/relationships/hyperlink" Target="http://en.wikipedia.org/wiki/Paralleliza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Function_(mathematics)" TargetMode="External"/><Relationship Id="rId7" Type="http://schemas.openxmlformats.org/officeDocument/2006/relationships/hyperlink" Target="http://en.wikipedia.org/wiki/Expression_(computer_science)" TargetMode="External"/><Relationship Id="rId2" Type="http://schemas.openxmlformats.org/officeDocument/2006/relationships/hyperlink" Target="http://en.wikipedia.org/wiki/Computation" TargetMode="External"/><Relationship Id="rId1" Type="http://schemas.openxmlformats.org/officeDocument/2006/relationships/slideLayout" Target="../slideLayouts/slideLayout2.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Immutable_object" TargetMode="External"/><Relationship Id="rId4" Type="http://schemas.openxmlformats.org/officeDocument/2006/relationships/hyperlink" Target="http://en.wikipedia.org/wiki/Program_stat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Functional Language Concepts</a:t>
            </a:r>
            <a:endParaRPr lang="en-IE" dirty="0"/>
          </a:p>
        </p:txBody>
      </p:sp>
      <p:sp>
        <p:nvSpPr>
          <p:cNvPr id="3" name="Subtitle 2"/>
          <p:cNvSpPr>
            <a:spLocks noGrp="1"/>
          </p:cNvSpPr>
          <p:nvPr>
            <p:ph type="subTitle" idx="1"/>
          </p:nvPr>
        </p:nvSpPr>
        <p:spPr/>
        <p:txBody>
          <a:bodyPr/>
          <a:lstStyle/>
          <a:p>
            <a:r>
              <a:rPr lang="en-IE" dirty="0" smtClean="0"/>
              <a:t>Billy Stack </a:t>
            </a:r>
          </a:p>
        </p:txBody>
      </p:sp>
    </p:spTree>
    <p:extLst>
      <p:ext uri="{BB962C8B-B14F-4D97-AF65-F5344CB8AC3E}">
        <p14:creationId xmlns:p14="http://schemas.microsoft.com/office/powerpoint/2010/main" val="133941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 Concepts We Will Cover</a:t>
            </a:r>
            <a:endParaRPr lang="en-IE" dirty="0"/>
          </a:p>
        </p:txBody>
      </p:sp>
      <p:sp>
        <p:nvSpPr>
          <p:cNvPr id="3" name="Content Placeholder 2"/>
          <p:cNvSpPr>
            <a:spLocks noGrp="1"/>
          </p:cNvSpPr>
          <p:nvPr>
            <p:ph idx="1"/>
          </p:nvPr>
        </p:nvSpPr>
        <p:spPr/>
        <p:txBody>
          <a:bodyPr/>
          <a:lstStyle/>
          <a:p>
            <a:r>
              <a:rPr lang="en-IE" dirty="0" smtClean="0"/>
              <a:t>Pure functional behaviour</a:t>
            </a:r>
          </a:p>
          <a:p>
            <a:r>
              <a:rPr lang="en-IE" dirty="0" smtClean="0"/>
              <a:t>Higher Order Functions</a:t>
            </a:r>
          </a:p>
          <a:p>
            <a:r>
              <a:rPr lang="en-IE" dirty="0" smtClean="0"/>
              <a:t>Immutability</a:t>
            </a:r>
          </a:p>
          <a:p>
            <a:r>
              <a:rPr lang="en-IE" dirty="0" smtClean="0"/>
              <a:t>Lazy evaluation</a:t>
            </a:r>
          </a:p>
          <a:p>
            <a:r>
              <a:rPr lang="en-IE" dirty="0" smtClean="0"/>
              <a:t>Declarative Code (vs Imperative code)</a:t>
            </a:r>
          </a:p>
        </p:txBody>
      </p:sp>
    </p:spTree>
    <p:extLst>
      <p:ext uri="{BB962C8B-B14F-4D97-AF65-F5344CB8AC3E}">
        <p14:creationId xmlns:p14="http://schemas.microsoft.com/office/powerpoint/2010/main" val="943735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Pure functional behaviour – side effect free</a:t>
            </a:r>
            <a:br>
              <a:rPr lang="en-IE" dirty="0" smtClean="0"/>
            </a:br>
            <a:endParaRPr lang="en-IE" dirty="0"/>
          </a:p>
        </p:txBody>
      </p:sp>
      <p:sp>
        <p:nvSpPr>
          <p:cNvPr id="3" name="Content Placeholder 2"/>
          <p:cNvSpPr>
            <a:spLocks noGrp="1"/>
          </p:cNvSpPr>
          <p:nvPr>
            <p:ph idx="1"/>
          </p:nvPr>
        </p:nvSpPr>
        <p:spPr/>
        <p:txBody>
          <a:bodyPr>
            <a:normAutofit lnSpcReduction="10000"/>
          </a:bodyPr>
          <a:lstStyle/>
          <a:p>
            <a:r>
              <a:rPr lang="en-IE" dirty="0"/>
              <a:t>If the result of a pure expression is not used, it can be removed without affecting other expressions.</a:t>
            </a:r>
          </a:p>
          <a:p>
            <a:r>
              <a:rPr lang="en-IE" dirty="0"/>
              <a:t>If a pure function is called with arguments that cause no side-effects, the result is constant with respect to that argument list (sometimes called </a:t>
            </a:r>
            <a:r>
              <a:rPr lang="en-IE" dirty="0">
                <a:hlinkClick r:id="rId2" tooltip="Referential transparency (computer science)"/>
              </a:rPr>
              <a:t>referential transparency</a:t>
            </a:r>
            <a:r>
              <a:rPr lang="en-IE" dirty="0"/>
              <a:t>), i.e. if the pure function is again called with the same arguments, the same result will be returned (this can enable caching optimizations such as </a:t>
            </a:r>
            <a:r>
              <a:rPr lang="en-IE" dirty="0" err="1">
                <a:hlinkClick r:id="rId3" tooltip="Memoization"/>
              </a:rPr>
              <a:t>memoization</a:t>
            </a:r>
            <a:r>
              <a:rPr lang="en-IE" dirty="0"/>
              <a:t>).</a:t>
            </a:r>
          </a:p>
          <a:p>
            <a:r>
              <a:rPr lang="en-IE" dirty="0"/>
              <a:t>If there is no data dependency between two pure expressions, then their order can be reversed, or they can be performed in </a:t>
            </a:r>
            <a:r>
              <a:rPr lang="en-IE" dirty="0">
                <a:hlinkClick r:id="rId4" tooltip="Parallelization"/>
              </a:rPr>
              <a:t>parallel</a:t>
            </a:r>
            <a:r>
              <a:rPr lang="en-IE" dirty="0"/>
              <a:t> and they cannot interfere with one another (in other terms, the evaluation of any pure expression is </a:t>
            </a:r>
            <a:r>
              <a:rPr lang="en-IE" dirty="0">
                <a:hlinkClick r:id="rId5" tooltip="Thread-safe"/>
              </a:rPr>
              <a:t>thread-safe</a:t>
            </a:r>
            <a:r>
              <a:rPr lang="en-IE" dirty="0" smtClean="0"/>
              <a:t>).</a:t>
            </a:r>
            <a:endParaRPr lang="en-IE" dirty="0"/>
          </a:p>
        </p:txBody>
      </p:sp>
    </p:spTree>
    <p:extLst>
      <p:ext uri="{BB962C8B-B14F-4D97-AF65-F5344CB8AC3E}">
        <p14:creationId xmlns:p14="http://schemas.microsoft.com/office/powerpoint/2010/main" val="3178535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Higher Order Functions</a:t>
            </a:r>
            <a:endParaRPr lang="en-IE" dirty="0"/>
          </a:p>
        </p:txBody>
      </p:sp>
      <p:sp>
        <p:nvSpPr>
          <p:cNvPr id="3" name="Content Placeholder 2"/>
          <p:cNvSpPr>
            <a:spLocks noGrp="1"/>
          </p:cNvSpPr>
          <p:nvPr>
            <p:ph idx="1"/>
          </p:nvPr>
        </p:nvSpPr>
        <p:spPr>
          <a:xfrm>
            <a:off x="838200" y="1556684"/>
            <a:ext cx="10515600" cy="1132728"/>
          </a:xfrm>
        </p:spPr>
        <p:txBody>
          <a:bodyPr>
            <a:normAutofit/>
          </a:bodyPr>
          <a:lstStyle/>
          <a:p>
            <a:r>
              <a:rPr lang="en-IE" dirty="0"/>
              <a:t>These are functions that take other functions as parameters, or whose result is a </a:t>
            </a:r>
            <a:r>
              <a:rPr lang="en-IE" dirty="0" smtClean="0"/>
              <a:t>function. </a:t>
            </a:r>
            <a:endParaRPr lang="en-IE" dirty="0"/>
          </a:p>
        </p:txBody>
      </p:sp>
      <p:pic>
        <p:nvPicPr>
          <p:cNvPr id="4" name="Picture 3"/>
          <p:cNvPicPr>
            <a:picLocks noChangeAspect="1"/>
          </p:cNvPicPr>
          <p:nvPr/>
        </p:nvPicPr>
        <p:blipFill>
          <a:blip r:embed="rId2"/>
          <a:stretch>
            <a:fillRect/>
          </a:stretch>
        </p:blipFill>
        <p:spPr>
          <a:xfrm>
            <a:off x="838200" y="2918478"/>
            <a:ext cx="7251225" cy="2635157"/>
          </a:xfrm>
          <a:prstGeom prst="rect">
            <a:avLst/>
          </a:prstGeom>
        </p:spPr>
      </p:pic>
    </p:spTree>
    <p:extLst>
      <p:ext uri="{BB962C8B-B14F-4D97-AF65-F5344CB8AC3E}">
        <p14:creationId xmlns:p14="http://schemas.microsoft.com/office/powerpoint/2010/main" val="2479373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Higher Order Function Example: Points of note</a:t>
            </a:r>
            <a:endParaRPr lang="en-IE" dirty="0"/>
          </a:p>
        </p:txBody>
      </p:sp>
      <p:sp>
        <p:nvSpPr>
          <p:cNvPr id="3" name="Content Placeholder 2"/>
          <p:cNvSpPr>
            <a:spLocks noGrp="1"/>
          </p:cNvSpPr>
          <p:nvPr>
            <p:ph idx="1"/>
          </p:nvPr>
        </p:nvSpPr>
        <p:spPr/>
        <p:txBody>
          <a:bodyPr/>
          <a:lstStyle/>
          <a:p>
            <a:r>
              <a:rPr lang="en-IE" dirty="0" smtClean="0"/>
              <a:t>The apply function takes another function f and a value v as arguments and applies function f to v</a:t>
            </a:r>
          </a:p>
          <a:p>
            <a:r>
              <a:rPr lang="en-IE" dirty="0" smtClean="0"/>
              <a:t>The return type of apply becomes the return type of the applied function</a:t>
            </a:r>
          </a:p>
          <a:p>
            <a:r>
              <a:rPr lang="en-IE" dirty="0" smtClean="0"/>
              <a:t>Note the </a:t>
            </a:r>
            <a:r>
              <a:rPr lang="en-IE" dirty="0" err="1" smtClean="0"/>
              <a:t>Decorator.layout</a:t>
            </a:r>
            <a:r>
              <a:rPr lang="en-IE" dirty="0" smtClean="0"/>
              <a:t> function being auto-coerced to a value of type </a:t>
            </a:r>
            <a:r>
              <a:rPr lang="en-IE" dirty="0" err="1" smtClean="0"/>
              <a:t>Int</a:t>
            </a:r>
            <a:r>
              <a:rPr lang="en-IE" dirty="0" smtClean="0"/>
              <a:t> =&gt; String</a:t>
            </a:r>
          </a:p>
          <a:p>
            <a:r>
              <a:rPr lang="en-IE" dirty="0" smtClean="0"/>
              <a:t>Note </a:t>
            </a:r>
            <a:r>
              <a:rPr lang="en-IE" dirty="0" err="1" smtClean="0"/>
              <a:t>Decorator.layout</a:t>
            </a:r>
            <a:r>
              <a:rPr lang="en-IE" dirty="0" smtClean="0"/>
              <a:t> is a polymorphic method (abstracts over signature types</a:t>
            </a:r>
          </a:p>
          <a:p>
            <a:endParaRPr lang="en-IE" dirty="0"/>
          </a:p>
        </p:txBody>
      </p:sp>
    </p:spTree>
    <p:extLst>
      <p:ext uri="{BB962C8B-B14F-4D97-AF65-F5344CB8AC3E}">
        <p14:creationId xmlns:p14="http://schemas.microsoft.com/office/powerpoint/2010/main" val="216535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Immutability</a:t>
            </a:r>
            <a:endParaRPr lang="en-IE" dirty="0"/>
          </a:p>
        </p:txBody>
      </p:sp>
      <p:sp>
        <p:nvSpPr>
          <p:cNvPr id="3" name="Content Placeholder 2"/>
          <p:cNvSpPr>
            <a:spLocks noGrp="1"/>
          </p:cNvSpPr>
          <p:nvPr>
            <p:ph idx="1"/>
          </p:nvPr>
        </p:nvSpPr>
        <p:spPr/>
        <p:txBody>
          <a:bodyPr>
            <a:normAutofit lnSpcReduction="10000"/>
          </a:bodyPr>
          <a:lstStyle/>
          <a:p>
            <a:r>
              <a:rPr lang="en-IE" dirty="0" smtClean="0"/>
              <a:t>An immutable entity is once that cannot be changed after it has been created</a:t>
            </a:r>
          </a:p>
          <a:p>
            <a:r>
              <a:rPr lang="en-IE" dirty="0" smtClean="0"/>
              <a:t>This is in contrast to a mutable object that can be changed after creation</a:t>
            </a:r>
          </a:p>
          <a:p>
            <a:r>
              <a:rPr lang="en-IE" dirty="0" smtClean="0"/>
              <a:t>Immutable objects are “thread-safe”</a:t>
            </a:r>
          </a:p>
          <a:p>
            <a:pPr lvl="1"/>
            <a:r>
              <a:rPr lang="en-IE" dirty="0" smtClean="0"/>
              <a:t>Implementation is guaranteed to be free of race conditions when accessed by multiple threads simultaneously</a:t>
            </a:r>
          </a:p>
          <a:p>
            <a:pPr lvl="1"/>
            <a:r>
              <a:rPr lang="en-IE" dirty="0" smtClean="0"/>
              <a:t>A piece </a:t>
            </a:r>
            <a:r>
              <a:rPr lang="en-IE" dirty="0"/>
              <a:t>of code is thread-safe if it only manipulates shared data structures in a manner that guarantees safe execution by multiple threads at the same </a:t>
            </a:r>
            <a:r>
              <a:rPr lang="en-IE" dirty="0" smtClean="0"/>
              <a:t>time</a:t>
            </a:r>
          </a:p>
          <a:p>
            <a:pPr lvl="1"/>
            <a:r>
              <a:rPr lang="en-IE" dirty="0" smtClean="0"/>
              <a:t>Demo </a:t>
            </a:r>
            <a:r>
              <a:rPr lang="en-IE" dirty="0" err="1" smtClean="0"/>
              <a:t>unthreadsafe</a:t>
            </a:r>
            <a:r>
              <a:rPr lang="en-IE" dirty="0" smtClean="0"/>
              <a:t> code</a:t>
            </a:r>
            <a:endParaRPr lang="en-IE" dirty="0" smtClean="0"/>
          </a:p>
        </p:txBody>
      </p:sp>
    </p:spTree>
    <p:extLst>
      <p:ext uri="{BB962C8B-B14F-4D97-AF65-F5344CB8AC3E}">
        <p14:creationId xmlns:p14="http://schemas.microsoft.com/office/powerpoint/2010/main" val="4161892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Immutability</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Demo immutability – c#</a:t>
            </a:r>
          </a:p>
          <a:p>
            <a:r>
              <a:rPr lang="en-IE" dirty="0" smtClean="0"/>
              <a:t>Demo immutable class String – java</a:t>
            </a:r>
          </a:p>
          <a:p>
            <a:endParaRPr lang="en-IE" dirty="0"/>
          </a:p>
          <a:p>
            <a:r>
              <a:rPr lang="en-IE" dirty="0" smtClean="0"/>
              <a:t>In functional languages, everything is immutable by default – no scaffolding</a:t>
            </a:r>
          </a:p>
          <a:p>
            <a:r>
              <a:rPr lang="en-IE" dirty="0" smtClean="0"/>
              <a:t>Functions themselves are immutable</a:t>
            </a:r>
          </a:p>
          <a:p>
            <a:r>
              <a:rPr lang="en-IE" dirty="0" smtClean="0"/>
              <a:t>For “mutable behaviour” functional languages provide exceptions</a:t>
            </a:r>
          </a:p>
          <a:p>
            <a:r>
              <a:rPr lang="en-IE" dirty="0" smtClean="0"/>
              <a:t>Even when changing state – be very careful</a:t>
            </a:r>
          </a:p>
          <a:p>
            <a:pPr lvl="1"/>
            <a:r>
              <a:rPr lang="en-IE" dirty="0" smtClean="0"/>
              <a:t>Particularly for singletons or shared instances</a:t>
            </a:r>
          </a:p>
          <a:p>
            <a:pPr lvl="1"/>
            <a:r>
              <a:rPr lang="en-IE" dirty="0" smtClean="0"/>
              <a:t>If an object is transient, has state but only lives within one thread – no problem</a:t>
            </a:r>
          </a:p>
          <a:p>
            <a:r>
              <a:rPr lang="en-IE" dirty="0" smtClean="0"/>
              <a:t>Often the words “side-effect free” is associated with functions</a:t>
            </a:r>
          </a:p>
          <a:p>
            <a:endParaRPr lang="en-IE" dirty="0"/>
          </a:p>
        </p:txBody>
      </p:sp>
    </p:spTree>
    <p:extLst>
      <p:ext uri="{BB962C8B-B14F-4D97-AF65-F5344CB8AC3E}">
        <p14:creationId xmlns:p14="http://schemas.microsoft.com/office/powerpoint/2010/main" val="1395997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Lazy evaluation</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Some languages are defined as “pure lazy” (Haskell is an example of this)</a:t>
            </a:r>
          </a:p>
          <a:p>
            <a:r>
              <a:rPr lang="en-IE" dirty="0" smtClean="0"/>
              <a:t>On the other hand, Scala has both lazy and eager behaviour</a:t>
            </a:r>
          </a:p>
          <a:p>
            <a:r>
              <a:rPr lang="en-IE" dirty="0"/>
              <a:t>D</a:t>
            </a:r>
            <a:r>
              <a:rPr lang="en-IE" dirty="0" smtClean="0"/>
              <a:t>elays the evaluation of an expression until its value is needed.</a:t>
            </a:r>
          </a:p>
          <a:p>
            <a:r>
              <a:rPr lang="en-IE" dirty="0"/>
              <a:t>Lazy evaluation can lead to </a:t>
            </a:r>
            <a:endParaRPr lang="en-IE" dirty="0" smtClean="0"/>
          </a:p>
          <a:p>
            <a:pPr lvl="1"/>
            <a:r>
              <a:rPr lang="en-IE" dirty="0" smtClean="0"/>
              <a:t>reduction </a:t>
            </a:r>
            <a:r>
              <a:rPr lang="en-IE" dirty="0"/>
              <a:t>in memory footprint, since values are created when </a:t>
            </a:r>
            <a:r>
              <a:rPr lang="en-IE" dirty="0" smtClean="0"/>
              <a:t>needed</a:t>
            </a:r>
          </a:p>
          <a:p>
            <a:pPr lvl="1"/>
            <a:r>
              <a:rPr lang="en-IE" dirty="0"/>
              <a:t>a</a:t>
            </a:r>
            <a:r>
              <a:rPr lang="en-IE" dirty="0" smtClean="0"/>
              <a:t>voidance of needless calculations</a:t>
            </a:r>
          </a:p>
          <a:p>
            <a:pPr lvl="1"/>
            <a:r>
              <a:rPr lang="en-IE" dirty="0" smtClean="0"/>
              <a:t>Can enable the use of “infinite control structures”</a:t>
            </a:r>
          </a:p>
          <a:p>
            <a:r>
              <a:rPr lang="en-IE" dirty="0" smtClean="0"/>
              <a:t>See Scala example for lazy “variable” evaluation</a:t>
            </a:r>
          </a:p>
          <a:p>
            <a:r>
              <a:rPr lang="en-IE" dirty="0" smtClean="0"/>
              <a:t>Talk about eager languages using control structures in a “lazy” way</a:t>
            </a:r>
          </a:p>
          <a:p>
            <a:r>
              <a:rPr lang="en-IE" dirty="0" smtClean="0"/>
              <a:t>Also known as strict/non-strict</a:t>
            </a:r>
          </a:p>
          <a:p>
            <a:endParaRPr lang="en-IE" dirty="0" smtClean="0"/>
          </a:p>
          <a:p>
            <a:pPr lvl="1"/>
            <a:endParaRPr lang="en-IE" dirty="0" smtClean="0"/>
          </a:p>
          <a:p>
            <a:endParaRPr lang="en-IE" dirty="0"/>
          </a:p>
        </p:txBody>
      </p:sp>
    </p:spTree>
    <p:extLst>
      <p:ext uri="{BB962C8B-B14F-4D97-AF65-F5344CB8AC3E}">
        <p14:creationId xmlns:p14="http://schemas.microsoft.com/office/powerpoint/2010/main" val="3012880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Lazy evaluation</a:t>
            </a:r>
            <a:endParaRPr lang="en-IE" dirty="0"/>
          </a:p>
        </p:txBody>
      </p:sp>
      <p:sp>
        <p:nvSpPr>
          <p:cNvPr id="3" name="Content Placeholder 2"/>
          <p:cNvSpPr>
            <a:spLocks noGrp="1"/>
          </p:cNvSpPr>
          <p:nvPr>
            <p:ph idx="1"/>
          </p:nvPr>
        </p:nvSpPr>
        <p:spPr>
          <a:xfrm>
            <a:off x="838200" y="4034118"/>
            <a:ext cx="10515600" cy="2142845"/>
          </a:xfrm>
        </p:spPr>
        <p:txBody>
          <a:bodyPr>
            <a:normAutofit/>
          </a:bodyPr>
          <a:lstStyle/>
          <a:p>
            <a:r>
              <a:rPr lang="en-IE" dirty="0" smtClean="0"/>
              <a:t>Example of an infinite list in Haskell</a:t>
            </a:r>
          </a:p>
          <a:p>
            <a:r>
              <a:rPr lang="en-IE" dirty="0" smtClean="0"/>
              <a:t>In the function </a:t>
            </a:r>
            <a:r>
              <a:rPr lang="en-IE" dirty="0" err="1" smtClean="0"/>
              <a:t>numberFromInfiniteList</a:t>
            </a:r>
            <a:r>
              <a:rPr lang="en-IE" dirty="0" smtClean="0"/>
              <a:t>, the value of infinity is an infinite range, but until an actual value (or more specifically, a specific value at a certain index) is needed, the list is not evaluated, and even then it is only evaluated as needed (that is, until the desired index.)</a:t>
            </a:r>
            <a:endParaRPr lang="en-IE" dirty="0"/>
          </a:p>
        </p:txBody>
      </p:sp>
      <p:pic>
        <p:nvPicPr>
          <p:cNvPr id="4" name="Picture 3"/>
          <p:cNvPicPr>
            <a:picLocks noChangeAspect="1"/>
          </p:cNvPicPr>
          <p:nvPr/>
        </p:nvPicPr>
        <p:blipFill>
          <a:blip r:embed="rId2"/>
          <a:stretch>
            <a:fillRect/>
          </a:stretch>
        </p:blipFill>
        <p:spPr>
          <a:xfrm>
            <a:off x="1047749" y="1523999"/>
            <a:ext cx="7249085" cy="2092519"/>
          </a:xfrm>
          <a:prstGeom prst="rect">
            <a:avLst/>
          </a:prstGeom>
        </p:spPr>
      </p:pic>
    </p:spTree>
    <p:extLst>
      <p:ext uri="{BB962C8B-B14F-4D97-AF65-F5344CB8AC3E}">
        <p14:creationId xmlns:p14="http://schemas.microsoft.com/office/powerpoint/2010/main" val="235032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Declarative code</a:t>
            </a:r>
            <a:endParaRPr lang="en-IE" dirty="0"/>
          </a:p>
        </p:txBody>
      </p:sp>
      <p:sp>
        <p:nvSpPr>
          <p:cNvPr id="3" name="Content Placeholder 2"/>
          <p:cNvSpPr>
            <a:spLocks noGrp="1"/>
          </p:cNvSpPr>
          <p:nvPr>
            <p:ph idx="1"/>
          </p:nvPr>
        </p:nvSpPr>
        <p:spPr/>
        <p:txBody>
          <a:bodyPr/>
          <a:lstStyle/>
          <a:p>
            <a:pPr fontAlgn="base"/>
            <a:r>
              <a:rPr lang="en-IE" dirty="0" smtClean="0"/>
              <a:t>Imperative programming</a:t>
            </a:r>
          </a:p>
          <a:p>
            <a:pPr lvl="1" fontAlgn="base"/>
            <a:r>
              <a:rPr lang="en-IE" dirty="0"/>
              <a:t>is what most professional programmers use in their day-to-day jobs. It's the name given to languages like C, C++, Java, COBOL, etc. </a:t>
            </a:r>
            <a:endParaRPr lang="en-IE" dirty="0" smtClean="0"/>
          </a:p>
          <a:p>
            <a:pPr lvl="1" fontAlgn="base"/>
            <a:r>
              <a:rPr lang="en-IE" dirty="0" smtClean="0"/>
              <a:t>In </a:t>
            </a:r>
            <a:r>
              <a:rPr lang="en-IE" dirty="0"/>
              <a:t>imperative programming, you tell the computer what to do.</a:t>
            </a:r>
            <a:endParaRPr lang="en-IE" dirty="0" smtClean="0"/>
          </a:p>
          <a:p>
            <a:pPr fontAlgn="base"/>
            <a:r>
              <a:rPr lang="en-IE" dirty="0" smtClean="0"/>
              <a:t>Declarative programming</a:t>
            </a:r>
          </a:p>
          <a:p>
            <a:pPr lvl="1" fontAlgn="base"/>
            <a:r>
              <a:rPr lang="en-IE" dirty="0" smtClean="0"/>
              <a:t>Seeks to </a:t>
            </a:r>
            <a:r>
              <a:rPr lang="en-IE" dirty="0"/>
              <a:t>describe what you want done rather than specify how you want something done. </a:t>
            </a:r>
            <a:endParaRPr lang="en-IE" dirty="0" smtClean="0"/>
          </a:p>
          <a:p>
            <a:pPr lvl="1" fontAlgn="base"/>
            <a:r>
              <a:rPr lang="en-IE" dirty="0" smtClean="0"/>
              <a:t>Functional programming is a subset of declarative programming</a:t>
            </a:r>
          </a:p>
          <a:p>
            <a:pPr fontAlgn="base"/>
            <a:r>
              <a:rPr lang="en-IE" dirty="0" smtClean="0"/>
              <a:t>Differences best illustrated by an example …</a:t>
            </a:r>
            <a:endParaRPr lang="en-IE" dirty="0"/>
          </a:p>
          <a:p>
            <a:endParaRPr lang="en-IE" dirty="0"/>
          </a:p>
        </p:txBody>
      </p:sp>
    </p:spTree>
    <p:extLst>
      <p:ext uri="{BB962C8B-B14F-4D97-AF65-F5344CB8AC3E}">
        <p14:creationId xmlns:p14="http://schemas.microsoft.com/office/powerpoint/2010/main" val="201224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Imperative vs Declarative code</a:t>
            </a:r>
            <a:endParaRPr lang="en-IE" dirty="0"/>
          </a:p>
        </p:txBody>
      </p:sp>
      <p:sp>
        <p:nvSpPr>
          <p:cNvPr id="3" name="Content Placeholder 2"/>
          <p:cNvSpPr>
            <a:spLocks noGrp="1"/>
          </p:cNvSpPr>
          <p:nvPr>
            <p:ph idx="1"/>
          </p:nvPr>
        </p:nvSpPr>
        <p:spPr>
          <a:xfrm>
            <a:off x="838200" y="4262718"/>
            <a:ext cx="8206295" cy="2102504"/>
          </a:xfrm>
        </p:spPr>
        <p:txBody>
          <a:bodyPr>
            <a:normAutofit lnSpcReduction="10000"/>
          </a:bodyPr>
          <a:lstStyle/>
          <a:p>
            <a:r>
              <a:rPr lang="en-IE" dirty="0" smtClean="0"/>
              <a:t>Java method that determines whether a string contains an uppercase character</a:t>
            </a:r>
          </a:p>
          <a:p>
            <a:r>
              <a:rPr lang="en-IE" dirty="0" smtClean="0"/>
              <a:t>The imperative style is in evidence here, because the </a:t>
            </a:r>
            <a:r>
              <a:rPr lang="en-IE" dirty="0" err="1" smtClean="0"/>
              <a:t>nameHasUpperCase</a:t>
            </a:r>
            <a:r>
              <a:rPr lang="en-IE" dirty="0" smtClean="0"/>
              <a:t> variable is reassigned as a side effect of the for loop</a:t>
            </a:r>
            <a:endParaRPr lang="en-IE" dirty="0"/>
          </a:p>
        </p:txBody>
      </p:sp>
      <p:pic>
        <p:nvPicPr>
          <p:cNvPr id="4" name="Picture 3"/>
          <p:cNvPicPr>
            <a:picLocks noChangeAspect="1"/>
          </p:cNvPicPr>
          <p:nvPr/>
        </p:nvPicPr>
        <p:blipFill>
          <a:blip r:embed="rId2"/>
          <a:stretch>
            <a:fillRect/>
          </a:stretch>
        </p:blipFill>
        <p:spPr>
          <a:xfrm>
            <a:off x="838200" y="1690688"/>
            <a:ext cx="8206295" cy="1913124"/>
          </a:xfrm>
          <a:prstGeom prst="rect">
            <a:avLst/>
          </a:prstGeom>
        </p:spPr>
      </p:pic>
    </p:spTree>
    <p:extLst>
      <p:ext uri="{BB962C8B-B14F-4D97-AF65-F5344CB8AC3E}">
        <p14:creationId xmlns:p14="http://schemas.microsoft.com/office/powerpoint/2010/main" val="3153165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a:t>
            </a:r>
            <a:r>
              <a:rPr lang="en-IE" dirty="0" err="1" smtClean="0"/>
              <a:t>im</a:t>
            </a:r>
            <a:r>
              <a:rPr lang="en-IE" dirty="0" smtClean="0"/>
              <a:t> going to talk about</a:t>
            </a:r>
            <a:endParaRPr lang="en-IE" dirty="0"/>
          </a:p>
        </p:txBody>
      </p:sp>
      <p:sp>
        <p:nvSpPr>
          <p:cNvPr id="3" name="Content Placeholder 2"/>
          <p:cNvSpPr>
            <a:spLocks noGrp="1"/>
          </p:cNvSpPr>
          <p:nvPr>
            <p:ph idx="1"/>
          </p:nvPr>
        </p:nvSpPr>
        <p:spPr/>
        <p:txBody>
          <a:bodyPr>
            <a:normAutofit/>
          </a:bodyPr>
          <a:lstStyle/>
          <a:p>
            <a:r>
              <a:rPr lang="en-IE" dirty="0" smtClean="0"/>
              <a:t>Functional background</a:t>
            </a:r>
          </a:p>
          <a:p>
            <a:r>
              <a:rPr lang="en-IE" dirty="0" smtClean="0"/>
              <a:t>Small bit of lambda calculus</a:t>
            </a:r>
          </a:p>
          <a:p>
            <a:r>
              <a:rPr lang="en-IE" dirty="0" smtClean="0"/>
              <a:t>Functional vs OOP</a:t>
            </a:r>
          </a:p>
          <a:p>
            <a:r>
              <a:rPr lang="en-IE" dirty="0" smtClean="0"/>
              <a:t>Some core functional concepts</a:t>
            </a:r>
          </a:p>
          <a:p>
            <a:pPr lvl="1"/>
            <a:r>
              <a:rPr lang="en-IE" dirty="0" smtClean="0"/>
              <a:t>Pure functional behaviour</a:t>
            </a:r>
          </a:p>
          <a:p>
            <a:pPr lvl="1"/>
            <a:r>
              <a:rPr lang="en-IE" dirty="0" smtClean="0"/>
              <a:t>Higher Order Functions</a:t>
            </a:r>
          </a:p>
          <a:p>
            <a:pPr lvl="1"/>
            <a:r>
              <a:rPr lang="en-IE" dirty="0" smtClean="0"/>
              <a:t>Immutability</a:t>
            </a:r>
          </a:p>
          <a:p>
            <a:pPr lvl="1"/>
            <a:r>
              <a:rPr lang="en-IE" dirty="0" smtClean="0"/>
              <a:t>Lazy evaluation</a:t>
            </a:r>
          </a:p>
          <a:p>
            <a:pPr lvl="1"/>
            <a:r>
              <a:rPr lang="en-IE" dirty="0" smtClean="0"/>
              <a:t>Declarative Code (vs Imperative code)</a:t>
            </a:r>
          </a:p>
          <a:p>
            <a:pPr lvl="1"/>
            <a:endParaRPr lang="en-IE" dirty="0" smtClean="0"/>
          </a:p>
          <a:p>
            <a:pPr lvl="1"/>
            <a:endParaRPr lang="en-IE" dirty="0" smtClean="0"/>
          </a:p>
          <a:p>
            <a:endParaRPr lang="en-IE" dirty="0"/>
          </a:p>
        </p:txBody>
      </p:sp>
    </p:spTree>
    <p:extLst>
      <p:ext uri="{BB962C8B-B14F-4D97-AF65-F5344CB8AC3E}">
        <p14:creationId xmlns:p14="http://schemas.microsoft.com/office/powerpoint/2010/main" val="3344366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Imperative vs Declarative code</a:t>
            </a:r>
            <a:endParaRPr lang="en-IE" dirty="0"/>
          </a:p>
        </p:txBody>
      </p:sp>
      <p:sp>
        <p:nvSpPr>
          <p:cNvPr id="3" name="Content Placeholder 2"/>
          <p:cNvSpPr>
            <a:spLocks noGrp="1"/>
          </p:cNvSpPr>
          <p:nvPr>
            <p:ph idx="1"/>
          </p:nvPr>
        </p:nvSpPr>
        <p:spPr>
          <a:xfrm>
            <a:off x="730624" y="3684494"/>
            <a:ext cx="10515600" cy="1820116"/>
          </a:xfrm>
        </p:spPr>
        <p:txBody>
          <a:bodyPr/>
          <a:lstStyle/>
          <a:p>
            <a:r>
              <a:rPr lang="en-IE" dirty="0" smtClean="0"/>
              <a:t>Scala code that does the same thing</a:t>
            </a:r>
          </a:p>
          <a:p>
            <a:r>
              <a:rPr lang="en-IE" dirty="0" smtClean="0"/>
              <a:t>Declarative i.e. you are not telling the compiler “how to do it” but rather “what you want done”</a:t>
            </a:r>
            <a:endParaRPr lang="en-IE" dirty="0"/>
          </a:p>
        </p:txBody>
      </p:sp>
      <p:pic>
        <p:nvPicPr>
          <p:cNvPr id="4" name="Picture 3"/>
          <p:cNvPicPr>
            <a:picLocks noChangeAspect="1"/>
          </p:cNvPicPr>
          <p:nvPr/>
        </p:nvPicPr>
        <p:blipFill>
          <a:blip r:embed="rId2"/>
          <a:stretch>
            <a:fillRect/>
          </a:stretch>
        </p:blipFill>
        <p:spPr>
          <a:xfrm>
            <a:off x="611841" y="2072528"/>
            <a:ext cx="9561818" cy="912719"/>
          </a:xfrm>
          <a:prstGeom prst="rect">
            <a:avLst/>
          </a:prstGeom>
        </p:spPr>
      </p:pic>
    </p:spTree>
    <p:extLst>
      <p:ext uri="{BB962C8B-B14F-4D97-AF65-F5344CB8AC3E}">
        <p14:creationId xmlns:p14="http://schemas.microsoft.com/office/powerpoint/2010/main" val="3951446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Scala Changed My Programming </a:t>
            </a:r>
            <a:r>
              <a:rPr lang="en-IE" dirty="0" smtClean="0"/>
              <a:t>Style – Bill </a:t>
            </a:r>
            <a:r>
              <a:rPr lang="en-IE" dirty="0" err="1" smtClean="0"/>
              <a:t>Venners</a:t>
            </a:r>
            <a:r>
              <a:rPr lang="en-IE" dirty="0" smtClean="0"/>
              <a:t> (author Programming in Scala)</a:t>
            </a:r>
            <a:endParaRPr lang="en-IE" dirty="0"/>
          </a:p>
        </p:txBody>
      </p:sp>
      <p:sp>
        <p:nvSpPr>
          <p:cNvPr id="3" name="Content Placeholder 2"/>
          <p:cNvSpPr>
            <a:spLocks noGrp="1"/>
          </p:cNvSpPr>
          <p:nvPr>
            <p:ph idx="1"/>
          </p:nvPr>
        </p:nvSpPr>
        <p:spPr/>
        <p:txBody>
          <a:bodyPr/>
          <a:lstStyle/>
          <a:p>
            <a:r>
              <a:rPr lang="en-IE" dirty="0"/>
              <a:t>How did Scala change how I think about programming? In short: I learned to appreciate the functional style</a:t>
            </a:r>
            <a:endParaRPr lang="en-IE" dirty="0" smtClean="0"/>
          </a:p>
          <a:p>
            <a:r>
              <a:rPr lang="en-IE" dirty="0" smtClean="0"/>
              <a:t>The </a:t>
            </a:r>
            <a:r>
              <a:rPr lang="en-IE" dirty="0"/>
              <a:t>functional style of programming emphasizes immutable objects, variables that can be initialized but not reassigned (final variables in Java), transformation of data structures, and methods and control constructs that result in a value but have no side effects. At the other end of the spectrum is the imperative style, which is characterized by mutable objects, variables that can be reassigned (normal variables in Java), indexing through data structures, and methods and control constructs with side-effects</a:t>
            </a:r>
          </a:p>
        </p:txBody>
      </p:sp>
    </p:spTree>
    <p:extLst>
      <p:ext uri="{BB962C8B-B14F-4D97-AF65-F5344CB8AC3E}">
        <p14:creationId xmlns:p14="http://schemas.microsoft.com/office/powerpoint/2010/main" val="327357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 background</a:t>
            </a:r>
            <a:endParaRPr lang="en-IE" dirty="0"/>
          </a:p>
        </p:txBody>
      </p:sp>
      <p:sp>
        <p:nvSpPr>
          <p:cNvPr id="3" name="Content Placeholder 2"/>
          <p:cNvSpPr>
            <a:spLocks noGrp="1"/>
          </p:cNvSpPr>
          <p:nvPr>
            <p:ph idx="1"/>
          </p:nvPr>
        </p:nvSpPr>
        <p:spPr/>
        <p:txBody>
          <a:bodyPr/>
          <a:lstStyle/>
          <a:p>
            <a:r>
              <a:rPr lang="en-IE" dirty="0" smtClean="0"/>
              <a:t>Is a programming paradigm</a:t>
            </a:r>
          </a:p>
          <a:p>
            <a:r>
              <a:rPr lang="en-IE" dirty="0" smtClean="0"/>
              <a:t>Treats</a:t>
            </a:r>
            <a:r>
              <a:rPr lang="en-IE" dirty="0"/>
              <a:t> </a:t>
            </a:r>
            <a:r>
              <a:rPr lang="en-IE" dirty="0">
                <a:hlinkClick r:id="rId2" tooltip="Computation"/>
              </a:rPr>
              <a:t>computation</a:t>
            </a:r>
            <a:r>
              <a:rPr lang="en-IE" dirty="0"/>
              <a:t> as the evaluation of </a:t>
            </a:r>
            <a:r>
              <a:rPr lang="en-IE" dirty="0">
                <a:hlinkClick r:id="rId3" tooltip="Function (mathematics)"/>
              </a:rPr>
              <a:t>mathematical functions</a:t>
            </a:r>
            <a:r>
              <a:rPr lang="en-IE" dirty="0"/>
              <a:t> </a:t>
            </a:r>
            <a:endParaRPr lang="en-IE" dirty="0" smtClean="0"/>
          </a:p>
          <a:p>
            <a:r>
              <a:rPr lang="en-IE" dirty="0"/>
              <a:t>A</a:t>
            </a:r>
            <a:r>
              <a:rPr lang="en-IE" dirty="0" smtClean="0"/>
              <a:t>voids</a:t>
            </a:r>
            <a:r>
              <a:rPr lang="en-IE" dirty="0"/>
              <a:t> </a:t>
            </a:r>
            <a:r>
              <a:rPr lang="en-IE" dirty="0">
                <a:hlinkClick r:id="rId4" tooltip="Program state"/>
              </a:rPr>
              <a:t>state</a:t>
            </a:r>
            <a:r>
              <a:rPr lang="en-IE" dirty="0"/>
              <a:t> and </a:t>
            </a:r>
            <a:r>
              <a:rPr lang="en-IE" dirty="0" smtClean="0">
                <a:hlinkClick r:id="rId5" tooltip="Immutable object"/>
              </a:rPr>
              <a:t>mutable</a:t>
            </a:r>
            <a:r>
              <a:rPr lang="en-IE" dirty="0" smtClean="0"/>
              <a:t> data</a:t>
            </a:r>
          </a:p>
          <a:p>
            <a:r>
              <a:rPr lang="en-IE" dirty="0"/>
              <a:t>It is a </a:t>
            </a:r>
            <a:r>
              <a:rPr lang="en-IE" dirty="0">
                <a:hlinkClick r:id="rId6" tooltip="Declarative programming"/>
              </a:rPr>
              <a:t>declarative programming</a:t>
            </a:r>
            <a:r>
              <a:rPr lang="en-IE" dirty="0"/>
              <a:t> paradigm, which means programming is done with </a:t>
            </a:r>
            <a:r>
              <a:rPr lang="en-IE" dirty="0">
                <a:hlinkClick r:id="rId7" tooltip="Expression (computer science)"/>
              </a:rPr>
              <a:t>expressions</a:t>
            </a:r>
            <a:r>
              <a:rPr lang="en-IE" dirty="0"/>
              <a:t>. </a:t>
            </a:r>
            <a:endParaRPr lang="en-IE" dirty="0" smtClean="0"/>
          </a:p>
          <a:p>
            <a:r>
              <a:rPr lang="en-IE" dirty="0" smtClean="0"/>
              <a:t>Has its roots in lambda calculus</a:t>
            </a:r>
          </a:p>
          <a:p>
            <a:r>
              <a:rPr lang="en-IE" dirty="0" smtClean="0"/>
              <a:t>Examples </a:t>
            </a:r>
          </a:p>
          <a:p>
            <a:pPr lvl="1"/>
            <a:r>
              <a:rPr lang="en-IE" dirty="0" smtClean="0"/>
              <a:t>(Pure) Hope, Rex</a:t>
            </a:r>
          </a:p>
          <a:p>
            <a:pPr lvl="1"/>
            <a:r>
              <a:rPr lang="en-IE" dirty="0" smtClean="0"/>
              <a:t>(Semi-pure) Common Lisp, Scheme, </a:t>
            </a:r>
            <a:r>
              <a:rPr lang="en-IE" dirty="0" err="1" smtClean="0"/>
              <a:t>clojure</a:t>
            </a:r>
            <a:r>
              <a:rPr lang="en-IE" dirty="0" smtClean="0"/>
              <a:t>, F#, Scala, </a:t>
            </a:r>
            <a:r>
              <a:rPr lang="en-IE" dirty="0" err="1" smtClean="0"/>
              <a:t>Erlang</a:t>
            </a:r>
            <a:r>
              <a:rPr lang="en-IE" dirty="0" smtClean="0"/>
              <a:t>, Haskell</a:t>
            </a:r>
          </a:p>
          <a:p>
            <a:endParaRPr lang="en-IE" dirty="0" smtClean="0"/>
          </a:p>
          <a:p>
            <a:endParaRPr lang="en-IE" dirty="0"/>
          </a:p>
        </p:txBody>
      </p:sp>
    </p:spTree>
    <p:extLst>
      <p:ext uri="{BB962C8B-B14F-4D97-AF65-F5344CB8AC3E}">
        <p14:creationId xmlns:p14="http://schemas.microsoft.com/office/powerpoint/2010/main" val="338613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Many of you may remember this: (Junior Cert style question)</a:t>
            </a:r>
            <a:endParaRPr lang="en-IE" dirty="0"/>
          </a:p>
        </p:txBody>
      </p:sp>
      <p:pic>
        <p:nvPicPr>
          <p:cNvPr id="4" name="Picture 3"/>
          <p:cNvPicPr>
            <a:picLocks noChangeAspect="1"/>
          </p:cNvPicPr>
          <p:nvPr/>
        </p:nvPicPr>
        <p:blipFill>
          <a:blip r:embed="rId2"/>
          <a:stretch>
            <a:fillRect/>
          </a:stretch>
        </p:blipFill>
        <p:spPr>
          <a:xfrm>
            <a:off x="984716" y="1847850"/>
            <a:ext cx="4536114" cy="720538"/>
          </a:xfrm>
          <a:prstGeom prst="rect">
            <a:avLst/>
          </a:prstGeom>
        </p:spPr>
      </p:pic>
      <p:pic>
        <p:nvPicPr>
          <p:cNvPr id="6" name="Picture 5"/>
          <p:cNvPicPr>
            <a:picLocks noChangeAspect="1"/>
          </p:cNvPicPr>
          <p:nvPr/>
        </p:nvPicPr>
        <p:blipFill>
          <a:blip r:embed="rId3"/>
          <a:stretch>
            <a:fillRect/>
          </a:stretch>
        </p:blipFill>
        <p:spPr>
          <a:xfrm>
            <a:off x="1228724" y="2725550"/>
            <a:ext cx="2657476" cy="2657476"/>
          </a:xfrm>
          <a:prstGeom prst="rect">
            <a:avLst/>
          </a:prstGeom>
        </p:spPr>
      </p:pic>
      <p:pic>
        <p:nvPicPr>
          <p:cNvPr id="7" name="Picture 6"/>
          <p:cNvPicPr>
            <a:picLocks noChangeAspect="1"/>
          </p:cNvPicPr>
          <p:nvPr/>
        </p:nvPicPr>
        <p:blipFill>
          <a:blip r:embed="rId4"/>
          <a:stretch>
            <a:fillRect/>
          </a:stretch>
        </p:blipFill>
        <p:spPr>
          <a:xfrm>
            <a:off x="6279496" y="2568387"/>
            <a:ext cx="4182316" cy="3328487"/>
          </a:xfrm>
          <a:prstGeom prst="rect">
            <a:avLst/>
          </a:prstGeom>
        </p:spPr>
      </p:pic>
    </p:spTree>
    <p:extLst>
      <p:ext uri="{BB962C8B-B14F-4D97-AF65-F5344CB8AC3E}">
        <p14:creationId xmlns:p14="http://schemas.microsoft.com/office/powerpoint/2010/main" val="2212272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And this … (Combining functions)</a:t>
            </a:r>
            <a:endParaRPr lang="en-IE" dirty="0"/>
          </a:p>
        </p:txBody>
      </p:sp>
      <p:pic>
        <p:nvPicPr>
          <p:cNvPr id="4" name="Picture 3"/>
          <p:cNvPicPr>
            <a:picLocks noChangeAspect="1"/>
          </p:cNvPicPr>
          <p:nvPr/>
        </p:nvPicPr>
        <p:blipFill>
          <a:blip r:embed="rId2"/>
          <a:stretch>
            <a:fillRect/>
          </a:stretch>
        </p:blipFill>
        <p:spPr>
          <a:xfrm>
            <a:off x="1104339" y="2030786"/>
            <a:ext cx="3666531" cy="1088932"/>
          </a:xfrm>
          <a:prstGeom prst="rect">
            <a:avLst/>
          </a:prstGeom>
        </p:spPr>
      </p:pic>
      <p:pic>
        <p:nvPicPr>
          <p:cNvPr id="5" name="Picture 4"/>
          <p:cNvPicPr>
            <a:picLocks noChangeAspect="1"/>
          </p:cNvPicPr>
          <p:nvPr/>
        </p:nvPicPr>
        <p:blipFill>
          <a:blip r:embed="rId3"/>
          <a:stretch>
            <a:fillRect/>
          </a:stretch>
        </p:blipFill>
        <p:spPr>
          <a:xfrm>
            <a:off x="674034" y="3771480"/>
            <a:ext cx="10449486" cy="731464"/>
          </a:xfrm>
          <a:prstGeom prst="rect">
            <a:avLst/>
          </a:prstGeom>
        </p:spPr>
      </p:pic>
      <p:sp>
        <p:nvSpPr>
          <p:cNvPr id="6" name="Content Placeholder 2"/>
          <p:cNvSpPr>
            <a:spLocks noGrp="1"/>
          </p:cNvSpPr>
          <p:nvPr>
            <p:ph idx="1"/>
          </p:nvPr>
        </p:nvSpPr>
        <p:spPr>
          <a:xfrm>
            <a:off x="838200" y="4921016"/>
            <a:ext cx="5414682" cy="558987"/>
          </a:xfrm>
        </p:spPr>
        <p:txBody>
          <a:bodyPr/>
          <a:lstStyle/>
          <a:p>
            <a:r>
              <a:rPr lang="en-IE" dirty="0" smtClean="0"/>
              <a:t>See Scala demo mimicking this</a:t>
            </a:r>
          </a:p>
        </p:txBody>
      </p:sp>
    </p:spTree>
    <p:extLst>
      <p:ext uri="{BB962C8B-B14F-4D97-AF65-F5344CB8AC3E}">
        <p14:creationId xmlns:p14="http://schemas.microsoft.com/office/powerpoint/2010/main" val="305398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 vs Object Oriented</a:t>
            </a:r>
            <a:endParaRPr lang="en-IE" dirty="0"/>
          </a:p>
        </p:txBody>
      </p:sp>
      <p:sp>
        <p:nvSpPr>
          <p:cNvPr id="3" name="Content Placeholder 2"/>
          <p:cNvSpPr>
            <a:spLocks noGrp="1"/>
          </p:cNvSpPr>
          <p:nvPr>
            <p:ph idx="1"/>
          </p:nvPr>
        </p:nvSpPr>
        <p:spPr/>
        <p:txBody>
          <a:bodyPr/>
          <a:lstStyle/>
          <a:p>
            <a:r>
              <a:rPr lang="en-IE" dirty="0" smtClean="0"/>
              <a:t>Both offer two completely different views on how to solve software</a:t>
            </a:r>
          </a:p>
          <a:p>
            <a:r>
              <a:rPr lang="en-IE" dirty="0" smtClean="0"/>
              <a:t>Object-oriented programming is programming through the definition and composition of objects</a:t>
            </a:r>
          </a:p>
          <a:p>
            <a:r>
              <a:rPr lang="en-IE" dirty="0" smtClean="0"/>
              <a:t>Functional programming is programming through the definition and composition of functions</a:t>
            </a:r>
          </a:p>
        </p:txBody>
      </p:sp>
    </p:spTree>
    <p:extLst>
      <p:ext uri="{BB962C8B-B14F-4D97-AF65-F5344CB8AC3E}">
        <p14:creationId xmlns:p14="http://schemas.microsoft.com/office/powerpoint/2010/main" val="2585774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 vs Object Oriented</a:t>
            </a:r>
            <a:endParaRPr lang="en-IE" dirty="0"/>
          </a:p>
        </p:txBody>
      </p:sp>
      <p:sp>
        <p:nvSpPr>
          <p:cNvPr id="3" name="Content Placeholder 2"/>
          <p:cNvSpPr>
            <a:spLocks noGrp="1"/>
          </p:cNvSpPr>
          <p:nvPr>
            <p:ph idx="1"/>
          </p:nvPr>
        </p:nvSpPr>
        <p:spPr>
          <a:xfrm>
            <a:off x="5579406" y="2781488"/>
            <a:ext cx="3618382" cy="3504173"/>
          </a:xfrm>
        </p:spPr>
        <p:txBody>
          <a:bodyPr/>
          <a:lstStyle/>
          <a:p>
            <a:r>
              <a:rPr lang="en-IE" dirty="0" smtClean="0"/>
              <a:t>OOP focuses on the nouns which encapsulate each of the actions (i.e. verbs) </a:t>
            </a:r>
          </a:p>
          <a:p>
            <a:pPr marL="0" indent="0">
              <a:buNone/>
            </a:pPr>
            <a:endParaRPr lang="en-IE" dirty="0"/>
          </a:p>
        </p:txBody>
      </p:sp>
      <p:pic>
        <p:nvPicPr>
          <p:cNvPr id="4" name="Picture 3"/>
          <p:cNvPicPr>
            <a:picLocks noChangeAspect="1"/>
          </p:cNvPicPr>
          <p:nvPr/>
        </p:nvPicPr>
        <p:blipFill>
          <a:blip r:embed="rId2"/>
          <a:stretch>
            <a:fillRect/>
          </a:stretch>
        </p:blipFill>
        <p:spPr>
          <a:xfrm>
            <a:off x="838200" y="2422806"/>
            <a:ext cx="3483909" cy="4212103"/>
          </a:xfrm>
          <a:prstGeom prst="rect">
            <a:avLst/>
          </a:prstGeom>
        </p:spPr>
      </p:pic>
      <p:sp>
        <p:nvSpPr>
          <p:cNvPr id="5" name="Content Placeholder 2"/>
          <p:cNvSpPr txBox="1">
            <a:spLocks/>
          </p:cNvSpPr>
          <p:nvPr/>
        </p:nvSpPr>
        <p:spPr>
          <a:xfrm>
            <a:off x="838200" y="1455925"/>
            <a:ext cx="9090212" cy="859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E" dirty="0" smtClean="0"/>
              <a:t>Problem definition:	A </a:t>
            </a:r>
            <a:r>
              <a:rPr lang="en-IE" b="1" dirty="0" smtClean="0"/>
              <a:t>cat</a:t>
            </a:r>
            <a:r>
              <a:rPr lang="en-IE" dirty="0" smtClean="0"/>
              <a:t> </a:t>
            </a:r>
            <a:r>
              <a:rPr lang="en-IE" i="1" dirty="0" smtClean="0"/>
              <a:t>catches</a:t>
            </a:r>
            <a:r>
              <a:rPr lang="en-IE" dirty="0" smtClean="0"/>
              <a:t> a </a:t>
            </a:r>
            <a:r>
              <a:rPr lang="en-IE" b="1" dirty="0" smtClean="0"/>
              <a:t>bird</a:t>
            </a:r>
            <a:r>
              <a:rPr lang="en-IE" dirty="0" smtClean="0"/>
              <a:t> and </a:t>
            </a:r>
            <a:r>
              <a:rPr lang="en-IE" i="1" dirty="0" smtClean="0"/>
              <a:t>eats</a:t>
            </a:r>
            <a:r>
              <a:rPr lang="en-IE" dirty="0" smtClean="0"/>
              <a:t> it</a:t>
            </a:r>
          </a:p>
          <a:p>
            <a:pPr marL="0" indent="0">
              <a:buFont typeface="Arial" panose="020B0604020202020204" pitchFamily="34" charset="0"/>
              <a:buNone/>
            </a:pPr>
            <a:endParaRPr lang="en-IE" dirty="0"/>
          </a:p>
        </p:txBody>
      </p:sp>
    </p:spTree>
    <p:extLst>
      <p:ext uri="{BB962C8B-B14F-4D97-AF65-F5344CB8AC3E}">
        <p14:creationId xmlns:p14="http://schemas.microsoft.com/office/powerpoint/2010/main" val="2516074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E" dirty="0" smtClean="0"/>
              <a:t>Functional vs Object Oriented</a:t>
            </a:r>
            <a:endParaRPr lang="en-IE" dirty="0"/>
          </a:p>
        </p:txBody>
      </p:sp>
      <p:sp>
        <p:nvSpPr>
          <p:cNvPr id="7" name="Content Placeholder 2"/>
          <p:cNvSpPr txBox="1">
            <a:spLocks/>
          </p:cNvSpPr>
          <p:nvPr/>
        </p:nvSpPr>
        <p:spPr>
          <a:xfrm>
            <a:off x="838200" y="1455925"/>
            <a:ext cx="9090212" cy="859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E" dirty="0" smtClean="0"/>
              <a:t>Problem definition:	A cat </a:t>
            </a:r>
            <a:r>
              <a:rPr lang="en-IE" b="1" i="1" dirty="0" smtClean="0"/>
              <a:t>catches</a:t>
            </a:r>
            <a:r>
              <a:rPr lang="en-IE" dirty="0" smtClean="0"/>
              <a:t> a bird and </a:t>
            </a:r>
            <a:r>
              <a:rPr lang="en-IE" b="1" i="1" dirty="0" smtClean="0"/>
              <a:t>eats</a:t>
            </a:r>
            <a:r>
              <a:rPr lang="en-IE" dirty="0" smtClean="0"/>
              <a:t> it</a:t>
            </a:r>
          </a:p>
          <a:p>
            <a:pPr marL="0" indent="0">
              <a:buFont typeface="Arial" panose="020B0604020202020204" pitchFamily="34" charset="0"/>
              <a:buNone/>
            </a:pPr>
            <a:endParaRPr lang="en-IE" dirty="0"/>
          </a:p>
        </p:txBody>
      </p:sp>
      <p:pic>
        <p:nvPicPr>
          <p:cNvPr id="8" name="Picture 7"/>
          <p:cNvPicPr>
            <a:picLocks noChangeAspect="1"/>
          </p:cNvPicPr>
          <p:nvPr/>
        </p:nvPicPr>
        <p:blipFill>
          <a:blip r:embed="rId2"/>
          <a:stretch>
            <a:fillRect/>
          </a:stretch>
        </p:blipFill>
        <p:spPr>
          <a:xfrm>
            <a:off x="959221" y="2315229"/>
            <a:ext cx="7826778" cy="2619842"/>
          </a:xfrm>
          <a:prstGeom prst="rect">
            <a:avLst/>
          </a:prstGeom>
        </p:spPr>
      </p:pic>
      <p:sp>
        <p:nvSpPr>
          <p:cNvPr id="9" name="Content Placeholder 2"/>
          <p:cNvSpPr txBox="1">
            <a:spLocks/>
          </p:cNvSpPr>
          <p:nvPr/>
        </p:nvSpPr>
        <p:spPr>
          <a:xfrm>
            <a:off x="4468639" y="2279838"/>
            <a:ext cx="5580794" cy="1319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smtClean="0"/>
              <a:t>FP focuses around the two verbs </a:t>
            </a:r>
            <a:r>
              <a:rPr lang="en-IE" b="1" dirty="0" smtClean="0"/>
              <a:t>catch</a:t>
            </a:r>
            <a:r>
              <a:rPr lang="en-IE" dirty="0" smtClean="0"/>
              <a:t> and </a:t>
            </a:r>
            <a:r>
              <a:rPr lang="en-IE" b="1" dirty="0" smtClean="0"/>
              <a:t>eat</a:t>
            </a:r>
          </a:p>
          <a:p>
            <a:pPr marL="0" indent="0">
              <a:buFont typeface="Arial" panose="020B0604020202020204" pitchFamily="34" charset="0"/>
              <a:buNone/>
            </a:pPr>
            <a:endParaRPr lang="en-IE" dirty="0"/>
          </a:p>
        </p:txBody>
      </p:sp>
    </p:spTree>
    <p:extLst>
      <p:ext uri="{BB962C8B-B14F-4D97-AF65-F5344CB8AC3E}">
        <p14:creationId xmlns:p14="http://schemas.microsoft.com/office/powerpoint/2010/main" val="3168749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 vs Object Oriented</a:t>
            </a:r>
            <a:endParaRPr lang="en-IE" dirty="0"/>
          </a:p>
        </p:txBody>
      </p:sp>
      <p:sp>
        <p:nvSpPr>
          <p:cNvPr id="3" name="Content Placeholder 2"/>
          <p:cNvSpPr>
            <a:spLocks noGrp="1"/>
          </p:cNvSpPr>
          <p:nvPr>
            <p:ph idx="1"/>
          </p:nvPr>
        </p:nvSpPr>
        <p:spPr/>
        <p:txBody>
          <a:bodyPr/>
          <a:lstStyle/>
          <a:p>
            <a:r>
              <a:rPr lang="en-IE" dirty="0" smtClean="0"/>
              <a:t>Driven from functions</a:t>
            </a:r>
          </a:p>
          <a:p>
            <a:r>
              <a:rPr lang="en-IE" dirty="0" smtClean="0"/>
              <a:t>Makes more use of the type system to explain what the program is doing</a:t>
            </a:r>
          </a:p>
          <a:p>
            <a:r>
              <a:rPr lang="en-IE" dirty="0" smtClean="0"/>
              <a:t>Use of combining functions together to get required result</a:t>
            </a:r>
          </a:p>
          <a:p>
            <a:r>
              <a:rPr lang="en-IE" dirty="0" smtClean="0"/>
              <a:t>Catch and </a:t>
            </a:r>
            <a:r>
              <a:rPr lang="en-IE" dirty="0" err="1" smtClean="0"/>
              <a:t>FullTummy</a:t>
            </a:r>
            <a:r>
              <a:rPr lang="en-IE" dirty="0" smtClean="0"/>
              <a:t> denote current state of the Cat</a:t>
            </a:r>
          </a:p>
          <a:p>
            <a:r>
              <a:rPr lang="en-IE" dirty="0" smtClean="0"/>
              <a:t>Each function returns new instance of Cat attached to different state type – side effect free</a:t>
            </a:r>
            <a:endParaRPr lang="en-IE" dirty="0"/>
          </a:p>
        </p:txBody>
      </p:sp>
    </p:spTree>
    <p:extLst>
      <p:ext uri="{BB962C8B-B14F-4D97-AF65-F5344CB8AC3E}">
        <p14:creationId xmlns:p14="http://schemas.microsoft.com/office/powerpoint/2010/main" val="210306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933</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Functional Language Concepts</vt:lpstr>
      <vt:lpstr>What im going to talk about</vt:lpstr>
      <vt:lpstr>Functional background</vt:lpstr>
      <vt:lpstr>Many of you may remember this: (Junior Cert style question)</vt:lpstr>
      <vt:lpstr>And this … (Combining functions)</vt:lpstr>
      <vt:lpstr>Functional vs Object Oriented</vt:lpstr>
      <vt:lpstr>Functional vs Object Oriented</vt:lpstr>
      <vt:lpstr>Functional vs Object Oriented</vt:lpstr>
      <vt:lpstr>Functional vs Object Oriented</vt:lpstr>
      <vt:lpstr>Functional Concepts We Will Cover</vt:lpstr>
      <vt:lpstr>Pure functional behaviour – side effect free </vt:lpstr>
      <vt:lpstr>Higher Order Functions</vt:lpstr>
      <vt:lpstr>Higher Order Function Example: Points of note</vt:lpstr>
      <vt:lpstr>Immutability</vt:lpstr>
      <vt:lpstr>Immutability</vt:lpstr>
      <vt:lpstr>Lazy evaluation</vt:lpstr>
      <vt:lpstr>Lazy evaluation</vt:lpstr>
      <vt:lpstr>Declarative code</vt:lpstr>
      <vt:lpstr>Imperative vs Declarative code</vt:lpstr>
      <vt:lpstr>Imperative vs Declarative code</vt:lpstr>
      <vt:lpstr>How Scala Changed My Programming Style – Bill Venners (author Programming in Scala)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Stack</dc:creator>
  <cp:lastModifiedBy>Billy Stack</cp:lastModifiedBy>
  <cp:revision>35</cp:revision>
  <dcterms:created xsi:type="dcterms:W3CDTF">2014-03-26T13:40:27Z</dcterms:created>
  <dcterms:modified xsi:type="dcterms:W3CDTF">2014-03-26T17:42:55Z</dcterms:modified>
</cp:coreProperties>
</file>