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
      <p:font typeface="Spectral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SpectralSemiBold-regular.fntdata"/><Relationship Id="rId21" Type="http://schemas.openxmlformats.org/officeDocument/2006/relationships/font" Target="fonts/MavenPro-bold.fntdata"/><Relationship Id="rId24" Type="http://schemas.openxmlformats.org/officeDocument/2006/relationships/font" Target="fonts/SpectralSemiBold-italic.fntdata"/><Relationship Id="rId23" Type="http://schemas.openxmlformats.org/officeDocument/2006/relationships/font" Target="fonts/Spectral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ectral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a:t>
            </a:r>
            <a:endParaRPr/>
          </a:p>
          <a:p>
            <a:pPr indent="0" lvl="0" marL="0" rtl="0" algn="l">
              <a:spcBef>
                <a:spcPts val="0"/>
              </a:spcBef>
              <a:spcAft>
                <a:spcPts val="0"/>
              </a:spcAft>
              <a:buNone/>
            </a:pPr>
            <a:r>
              <a:rPr lang="en"/>
              <a:t>1. Colton Barboro</a:t>
            </a:r>
            <a:endParaRPr/>
          </a:p>
          <a:p>
            <a:pPr indent="0" lvl="0" marL="0" rtl="0" algn="l">
              <a:spcBef>
                <a:spcPts val="0"/>
              </a:spcBef>
              <a:spcAft>
                <a:spcPts val="0"/>
              </a:spcAft>
              <a:buNone/>
            </a:pPr>
            <a:r>
              <a:rPr lang="en"/>
              <a:t>2. Colton Barboro</a:t>
            </a:r>
            <a:endParaRPr/>
          </a:p>
          <a:p>
            <a:pPr indent="0" lvl="0" marL="0" rtl="0" algn="l">
              <a:spcBef>
                <a:spcPts val="0"/>
              </a:spcBef>
              <a:spcAft>
                <a:spcPts val="0"/>
              </a:spcAft>
              <a:buNone/>
            </a:pPr>
            <a:r>
              <a:rPr lang="en"/>
              <a:t>3. Ziang Zhou</a:t>
            </a:r>
            <a:endParaRPr/>
          </a:p>
          <a:p>
            <a:pPr indent="0" lvl="0" marL="0" rtl="0" algn="l">
              <a:spcBef>
                <a:spcPts val="0"/>
              </a:spcBef>
              <a:spcAft>
                <a:spcPts val="0"/>
              </a:spcAft>
              <a:buNone/>
            </a:pPr>
            <a:r>
              <a:rPr lang="en"/>
              <a:t>4. Ziang Zhou</a:t>
            </a:r>
            <a:endParaRPr/>
          </a:p>
          <a:p>
            <a:pPr indent="0" lvl="0" marL="0" rtl="0" algn="l">
              <a:spcBef>
                <a:spcPts val="0"/>
              </a:spcBef>
              <a:spcAft>
                <a:spcPts val="0"/>
              </a:spcAft>
              <a:buNone/>
            </a:pPr>
            <a:r>
              <a:rPr lang="en"/>
              <a:t>5. Anas Albedaiwi </a:t>
            </a:r>
            <a:endParaRPr/>
          </a:p>
          <a:p>
            <a:pPr indent="0" lvl="0" marL="0" rtl="0" algn="l">
              <a:spcBef>
                <a:spcPts val="0"/>
              </a:spcBef>
              <a:spcAft>
                <a:spcPts val="0"/>
              </a:spcAft>
              <a:buNone/>
            </a:pPr>
            <a:r>
              <a:rPr lang="en"/>
              <a:t>6. Anas Albedaiwi</a:t>
            </a:r>
            <a:endParaRPr/>
          </a:p>
          <a:p>
            <a:pPr indent="0" lvl="0" marL="0" rtl="0" algn="l">
              <a:spcBef>
                <a:spcPts val="0"/>
              </a:spcBef>
              <a:spcAft>
                <a:spcPts val="0"/>
              </a:spcAft>
              <a:buNone/>
            </a:pPr>
            <a:r>
              <a:rPr lang="en"/>
              <a:t>7. Kevyn Sisante</a:t>
            </a:r>
            <a:endParaRPr/>
          </a:p>
          <a:p>
            <a:pPr indent="0" lvl="0" marL="0" rtl="0" algn="l">
              <a:spcBef>
                <a:spcPts val="0"/>
              </a:spcBef>
              <a:spcAft>
                <a:spcPts val="0"/>
              </a:spcAft>
              <a:buNone/>
            </a:pPr>
            <a:r>
              <a:rPr lang="en"/>
              <a:t>8. Bryan Stahman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9ff0dcab0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9ff0dcab0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To conclude, we are Team Virus Watch, and we are working to create a secure web application which will allow various agencies across Northern Arizona to upload, view, and compare COVID wastewater data for our client, Dr. Crystal Hepp who is an Assistant Professor here at NAU.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Whereas currently, Dr Hepp has to submit simple excel spreadsheets each week, our application will make this tedious process much easier by allowing permitted agencies to upload and view various COVID-19 data for a given area over time, thus allowing for quicker and more effective detection of new outbreaks.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Of course, Northern Arizona cities are not the only ones tasked with the problem of identifying new covid outbreaks. Given how recent this pandemic is, the problem of pinpointing emerging hotspots likely exists all over the nation. Our product could easily be adapted for a larger network of locations that could eventually extend nationwide, becoming another tool in our nation’s arsenal to combat this pandemic.</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All of us are very excited to work on this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9ff0dcab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9ff0dcab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Coronavirus</a:t>
            </a:r>
            <a:r>
              <a:rPr lang="en"/>
              <a:t> pandemic has been a moving target problem for researchers since the </a:t>
            </a:r>
            <a:r>
              <a:rPr lang="en"/>
              <a:t>contagious</a:t>
            </a:r>
            <a:r>
              <a:rPr lang="en"/>
              <a:t> nature of the virus became known to the global community early in 2020. Various institutions around the globe have worked to devise methods for viral detection and interception with varying degrees of success. As schools around the country have been returning to semi-normal routines, there are significant concerns with viral transmission in high density educational and housing </a:t>
            </a:r>
            <a:r>
              <a:rPr lang="en"/>
              <a:t>facilities</a:t>
            </a:r>
            <a:r>
              <a:rPr lang="en"/>
              <a:t>, especially for non-compliant members of the student populations. Because resources for comprehensive universal testing is slim, a potential proposed solution is to use wastewater-based testing surveillance to find potential viral hot spots before a community outbreak occurs.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9ff0dcab0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9ff0dcab0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client, Dr. Crystal Hepp, is an Assistant professor at NAU who is working on moving this testing solution forward as a viable strategy for viral surveillance. A key challenge for her is being able to take the wastewater test data and translate it onto a streamlined and easily accessible platform. Currently, The data is distributed as manually formatted excel sheets to various agencies which is time consuming and slower to get the information to said agencies. Our project is aimed at creating a web application that will allow for the automatic analysis of data taken from these studies to be hosted on a secure server and be accessible to the appropriate agencies seeking relevant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9ff0dcab0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9ff0dcab0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 Hepp is an infectious disease expert and currently works at the Institute of Pathogenic Microbiology at Northern Arizona University. She and her team are tracking the coronavirus by collecting sewage samples. A large number of manual tests are currently being carried out, but from a long-term perspective, such tests cannot be sustained forever. The conclusion of the current experiment is that there is no risk of coronavirus in wastewater. Dr. Hepp believes that total wastewater may be a powerful tool for public health testing.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b1635a44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b1635a44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flow chart that you can see is the current stage of Dr. Hepp’s research process. After manual testing, the data is collected and uploaded to the local department to respond in time to an area that disaster is about to break out. This may seem simple, but it is very difficult to collect data manually. Not only is it impossible to collect data on a large scale (manpower-consuming), but the collection time is too long, and it is easy to miss some critical moments that can be responded to. The next step for Dr. Hepp is to host the virus detection process in wastewater and collect data on a large scale to prevent the coming disaster to a greater extent.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9ff0dcab0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9ff0dcab0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9ff0dcab0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9ff0dcab0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9ff0dcab0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9ff0dcab0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Kevyn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9ff0dcab0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9ff0dcab0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Kevyn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hyperlink" Target="http://drive.google.com/file/d/1VJzF-EbCEx4w2zfIeIc9PX1SbOkjfeam/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drive.google.com/file/d/1pISdbd4jIwoCM2LuymDCspJvhf1BeTEH/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drive.google.com/file/d/1fmTEqumHLfG-YDiEZ6_9FQUPrdfbS7TP/view" TargetMode="External"/><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hyperlink" Target="http://drive.google.com/file/d/1aJuBndcIGoAqgYCU5d9GeJqmAaeeGKWW/view" TargetMode="External"/><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hyperlink" Target="http://drive.google.com/file/d/1ZcMehToSTTFxRNBzBJOWlT_EsMSwWc-d/view" TargetMode="External"/><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hyperlink" Target="http://drive.google.com/file/d/1pknzeYJTPtExMvVtnbglKmgNUNL1FjMY/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1.jpg"/><Relationship Id="rId7" Type="http://schemas.openxmlformats.org/officeDocument/2006/relationships/image" Target="../media/image6.png"/><Relationship Id="rId8" Type="http://schemas.openxmlformats.org/officeDocument/2006/relationships/hyperlink" Target="http://drive.google.com/file/d/1ZFs-tnXjjN_zJDpw9lwMQ_7zahqqh4GL/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15.jpg"/><Relationship Id="rId6" Type="http://schemas.openxmlformats.org/officeDocument/2006/relationships/image" Target="../media/image14.jpg"/><Relationship Id="rId7" Type="http://schemas.openxmlformats.org/officeDocument/2006/relationships/hyperlink" Target="http://drive.google.com/file/d/1YS8eK2iVC2xI_mEJ7fq6iQ3zx76KgRR6/view" TargetMode="External"/><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hyperlink" Target="http://drive.google.com/file/d/1XD2CNCdmrf6JiKxQevJFNyG9IkB0doBO/view" TargetMode="External"/><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hyperlink" Target="http://drive.google.com/file/d/1hSJrhzx1UA1t3shWxkUHziETzpK71ocm/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Virus Watch Project Introduction</a:t>
            </a:r>
            <a:endParaRPr/>
          </a:p>
        </p:txBody>
      </p:sp>
      <p:sp>
        <p:nvSpPr>
          <p:cNvPr id="278" name="Google Shape;278;p13"/>
          <p:cNvSpPr txBox="1"/>
          <p:nvPr>
            <p:ph idx="1" type="subTitle"/>
          </p:nvPr>
        </p:nvSpPr>
        <p:spPr>
          <a:xfrm>
            <a:off x="824000" y="3486725"/>
            <a:ext cx="4255500" cy="15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a:t>
            </a:r>
            <a:r>
              <a:rPr lang="en"/>
              <a:t>y:</a:t>
            </a:r>
            <a:endParaRPr/>
          </a:p>
          <a:p>
            <a:pPr indent="0" lvl="0" marL="0" rtl="0" algn="ctr">
              <a:spcBef>
                <a:spcPts val="0"/>
              </a:spcBef>
              <a:spcAft>
                <a:spcPts val="0"/>
              </a:spcAft>
              <a:buNone/>
            </a:pPr>
            <a:r>
              <a:rPr lang="en"/>
              <a:t> Kevyn Sisante</a:t>
            </a:r>
            <a:endParaRPr/>
          </a:p>
          <a:p>
            <a:pPr indent="0" lvl="0" marL="0" rtl="0" algn="ctr">
              <a:spcBef>
                <a:spcPts val="0"/>
              </a:spcBef>
              <a:spcAft>
                <a:spcPts val="0"/>
              </a:spcAft>
              <a:buNone/>
            </a:pPr>
            <a:r>
              <a:rPr lang="en"/>
              <a:t>Colton Barboro</a:t>
            </a:r>
            <a:endParaRPr/>
          </a:p>
          <a:p>
            <a:pPr indent="0" lvl="0" marL="0" rtl="0" algn="ctr">
              <a:spcBef>
                <a:spcPts val="0"/>
              </a:spcBef>
              <a:spcAft>
                <a:spcPts val="0"/>
              </a:spcAft>
              <a:buNone/>
            </a:pPr>
            <a:r>
              <a:rPr lang="en"/>
              <a:t>Anas Albedaiwi</a:t>
            </a:r>
            <a:endParaRPr/>
          </a:p>
          <a:p>
            <a:pPr indent="0" lvl="0" marL="0" rtl="0" algn="ctr">
              <a:spcBef>
                <a:spcPts val="0"/>
              </a:spcBef>
              <a:spcAft>
                <a:spcPts val="0"/>
              </a:spcAft>
              <a:buNone/>
            </a:pPr>
            <a:r>
              <a:rPr lang="en"/>
              <a:t>Bryan Stahman</a:t>
            </a:r>
            <a:endParaRPr/>
          </a:p>
          <a:p>
            <a:pPr indent="0" lvl="0" marL="0" rtl="0" algn="ctr">
              <a:spcBef>
                <a:spcPts val="0"/>
              </a:spcBef>
              <a:spcAft>
                <a:spcPts val="0"/>
              </a:spcAft>
              <a:buNone/>
            </a:pPr>
            <a:r>
              <a:rPr lang="en"/>
              <a:t>Ziang Zhou</a:t>
            </a:r>
            <a:endParaRPr/>
          </a:p>
        </p:txBody>
      </p:sp>
      <p:pic>
        <p:nvPicPr>
          <p:cNvPr id="279" name="Google Shape;279;p13"/>
          <p:cNvPicPr preferRelativeResize="0"/>
          <p:nvPr/>
        </p:nvPicPr>
        <p:blipFill>
          <a:blip r:embed="rId3">
            <a:alphaModFix/>
          </a:blip>
          <a:stretch>
            <a:fillRect/>
          </a:stretch>
        </p:blipFill>
        <p:spPr>
          <a:xfrm>
            <a:off x="5655825" y="566300"/>
            <a:ext cx="2083450" cy="2083450"/>
          </a:xfrm>
          <a:prstGeom prst="rect">
            <a:avLst/>
          </a:prstGeom>
          <a:noFill/>
          <a:ln>
            <a:noFill/>
          </a:ln>
        </p:spPr>
      </p:pic>
      <p:pic>
        <p:nvPicPr>
          <p:cNvPr id="280" name="Google Shape;280;p13" title="Main intro (online-audio-converter.com).mp3">
            <a:hlinkClick r:id="rId4"/>
          </p:cNvPr>
          <p:cNvPicPr preferRelativeResize="0"/>
          <p:nvPr/>
        </p:nvPicPr>
        <p:blipFill>
          <a:blip r:embed="rId5">
            <a:alphaModFix/>
          </a:blip>
          <a:stretch>
            <a:fillRect/>
          </a:stretch>
        </p:blipFill>
        <p:spPr>
          <a:xfrm>
            <a:off x="0" y="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txBox="1"/>
          <p:nvPr>
            <p:ph idx="1" type="body"/>
          </p:nvPr>
        </p:nvSpPr>
        <p:spPr>
          <a:xfrm>
            <a:off x="1303800" y="1990050"/>
            <a:ext cx="7030500" cy="2673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Char char="●"/>
            </a:pPr>
            <a:r>
              <a:rPr lang="en">
                <a:solidFill>
                  <a:srgbClr val="000000"/>
                </a:solidFill>
              </a:rPr>
              <a:t>Instead of spreadsheets, our product will provide an easy-to-use, secure and comprehensive solution.</a:t>
            </a:r>
            <a:endParaRPr>
              <a:solidFill>
                <a:srgbClr val="000000"/>
              </a:solidFill>
            </a:endParaRPr>
          </a:p>
          <a:p>
            <a:pPr indent="-311150" lvl="0" marL="457200" rtl="0" algn="l">
              <a:lnSpc>
                <a:spcPct val="150000"/>
              </a:lnSpc>
              <a:spcBef>
                <a:spcPts val="1000"/>
              </a:spcBef>
              <a:spcAft>
                <a:spcPts val="0"/>
              </a:spcAft>
              <a:buClr>
                <a:srgbClr val="000000"/>
              </a:buClr>
              <a:buSzPts val="1300"/>
              <a:buChar char="●"/>
            </a:pPr>
            <a:r>
              <a:rPr lang="en">
                <a:solidFill>
                  <a:srgbClr val="000000"/>
                </a:solidFill>
              </a:rPr>
              <a:t>Our product will help policymakers more effectively identify and target outbreaks.</a:t>
            </a:r>
            <a:endParaRPr>
              <a:solidFill>
                <a:srgbClr val="000000"/>
              </a:solidFill>
            </a:endParaRPr>
          </a:p>
          <a:p>
            <a:pPr indent="-311150" lvl="0" marL="457200" rtl="0" algn="l">
              <a:lnSpc>
                <a:spcPct val="150000"/>
              </a:lnSpc>
              <a:spcBef>
                <a:spcPts val="1000"/>
              </a:spcBef>
              <a:spcAft>
                <a:spcPts val="1000"/>
              </a:spcAft>
              <a:buClr>
                <a:srgbClr val="000000"/>
              </a:buClr>
              <a:buSzPts val="1300"/>
              <a:buChar char="●"/>
            </a:pPr>
            <a:r>
              <a:rPr lang="en">
                <a:solidFill>
                  <a:srgbClr val="000000"/>
                </a:solidFill>
              </a:rPr>
              <a:t>This project could provide a model for the country to use.</a:t>
            </a:r>
            <a:endParaRPr/>
          </a:p>
        </p:txBody>
      </p:sp>
      <p:sp>
        <p:nvSpPr>
          <p:cNvPr id="374" name="Google Shape;374;p22"/>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Conclusion</a:t>
            </a:r>
            <a:endParaRPr sz="3100">
              <a:latin typeface="Spectral SemiBold"/>
              <a:ea typeface="Spectral SemiBold"/>
              <a:cs typeface="Spectral SemiBold"/>
              <a:sym typeface="Spectral SemiBold"/>
            </a:endParaRPr>
          </a:p>
        </p:txBody>
      </p:sp>
      <p:pic>
        <p:nvPicPr>
          <p:cNvPr id="375" name="Google Shape;375;p22"/>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id="376" name="Google Shape;376;p22" title="Conclusion1.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The Project</a:t>
            </a:r>
            <a:endParaRPr sz="3100">
              <a:latin typeface="Maven Pro"/>
              <a:ea typeface="Maven Pro"/>
              <a:cs typeface="Maven Pro"/>
              <a:sym typeface="Maven Pro"/>
            </a:endParaRPr>
          </a:p>
        </p:txBody>
      </p:sp>
      <p:pic>
        <p:nvPicPr>
          <p:cNvPr id="286" name="Google Shape;286;p14"/>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id="287" name="Google Shape;287;p14"/>
          <p:cNvPicPr preferRelativeResize="0"/>
          <p:nvPr/>
        </p:nvPicPr>
        <p:blipFill>
          <a:blip r:embed="rId4">
            <a:alphaModFix/>
          </a:blip>
          <a:stretch>
            <a:fillRect/>
          </a:stretch>
        </p:blipFill>
        <p:spPr>
          <a:xfrm>
            <a:off x="5619175" y="1512275"/>
            <a:ext cx="3168676" cy="2118950"/>
          </a:xfrm>
          <a:prstGeom prst="rect">
            <a:avLst/>
          </a:prstGeom>
          <a:noFill/>
          <a:ln>
            <a:noFill/>
          </a:ln>
        </p:spPr>
      </p:pic>
      <p:pic>
        <p:nvPicPr>
          <p:cNvPr id="288" name="Google Shape;288;p14"/>
          <p:cNvPicPr preferRelativeResize="0"/>
          <p:nvPr/>
        </p:nvPicPr>
        <p:blipFill>
          <a:blip r:embed="rId5">
            <a:alphaModFix/>
          </a:blip>
          <a:stretch>
            <a:fillRect/>
          </a:stretch>
        </p:blipFill>
        <p:spPr>
          <a:xfrm>
            <a:off x="3404821" y="3024556"/>
            <a:ext cx="2064750" cy="2118944"/>
          </a:xfrm>
          <a:prstGeom prst="rect">
            <a:avLst/>
          </a:prstGeom>
          <a:noFill/>
          <a:ln>
            <a:noFill/>
          </a:ln>
        </p:spPr>
      </p:pic>
      <p:pic>
        <p:nvPicPr>
          <p:cNvPr id="289" name="Google Shape;289;p14"/>
          <p:cNvPicPr preferRelativeResize="0"/>
          <p:nvPr/>
        </p:nvPicPr>
        <p:blipFill>
          <a:blip r:embed="rId6">
            <a:alphaModFix/>
          </a:blip>
          <a:stretch>
            <a:fillRect/>
          </a:stretch>
        </p:blipFill>
        <p:spPr>
          <a:xfrm>
            <a:off x="304800" y="1646750"/>
            <a:ext cx="3100020" cy="1850012"/>
          </a:xfrm>
          <a:prstGeom prst="rect">
            <a:avLst/>
          </a:prstGeom>
          <a:noFill/>
          <a:ln>
            <a:noFill/>
          </a:ln>
        </p:spPr>
      </p:pic>
      <p:pic>
        <p:nvPicPr>
          <p:cNvPr id="290" name="Google Shape;290;p14" title="Colton Slide 1 Audio (online-audio-converter.com).mp3">
            <a:hlinkClick r:id="rId7"/>
          </p:cNvPr>
          <p:cNvPicPr preferRelativeResize="0"/>
          <p:nvPr/>
        </p:nvPicPr>
        <p:blipFill>
          <a:blip r:embed="rId8">
            <a:alphaModFix/>
          </a:blip>
          <a:stretch>
            <a:fillRect/>
          </a:stretch>
        </p:blipFill>
        <p:spPr>
          <a:xfrm>
            <a:off x="152400" y="152400"/>
            <a:ext cx="413175" cy="41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The Project</a:t>
            </a:r>
            <a:endParaRPr sz="3100">
              <a:latin typeface="Spectral SemiBold"/>
              <a:ea typeface="Spectral SemiBold"/>
              <a:cs typeface="Spectral SemiBold"/>
              <a:sym typeface="Spectral SemiBold"/>
            </a:endParaRPr>
          </a:p>
        </p:txBody>
      </p:sp>
      <p:pic>
        <p:nvPicPr>
          <p:cNvPr id="296" name="Google Shape;296;p15"/>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id="297" name="Google Shape;297;p15"/>
          <p:cNvPicPr preferRelativeResize="0"/>
          <p:nvPr/>
        </p:nvPicPr>
        <p:blipFill>
          <a:blip r:embed="rId4">
            <a:alphaModFix/>
          </a:blip>
          <a:stretch>
            <a:fillRect/>
          </a:stretch>
        </p:blipFill>
        <p:spPr>
          <a:xfrm>
            <a:off x="200275" y="1949125"/>
            <a:ext cx="2520725" cy="2520725"/>
          </a:xfrm>
          <a:prstGeom prst="rect">
            <a:avLst/>
          </a:prstGeom>
          <a:noFill/>
          <a:ln>
            <a:noFill/>
          </a:ln>
        </p:spPr>
      </p:pic>
      <p:sp>
        <p:nvSpPr>
          <p:cNvPr id="298" name="Google Shape;298;p15"/>
          <p:cNvSpPr/>
          <p:nvPr/>
        </p:nvSpPr>
        <p:spPr>
          <a:xfrm>
            <a:off x="2892500" y="1949125"/>
            <a:ext cx="2181000" cy="2520600"/>
          </a:xfrm>
          <a:prstGeom prst="flowChartAlternateProcess">
            <a:avLst/>
          </a:prstGeom>
          <a:gradFill>
            <a:gsLst>
              <a:gs pos="0">
                <a:srgbClr val="7DAFAF"/>
              </a:gs>
              <a:gs pos="100000">
                <a:srgbClr val="4663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Dr. </a:t>
            </a:r>
            <a:r>
              <a:rPr lang="en" sz="1300"/>
              <a:t>Crystal</a:t>
            </a:r>
            <a:r>
              <a:rPr lang="en" sz="1300"/>
              <a:t> Hepp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problem: slow process in data analysis and </a:t>
            </a:r>
            <a:r>
              <a:rPr lang="en" sz="1300"/>
              <a:t>distribution</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solution: A web based application that will streamline the process and make the data easier to access.</a:t>
            </a:r>
            <a:endParaRPr sz="1300"/>
          </a:p>
          <a:p>
            <a:pPr indent="0" lvl="0" marL="0" rtl="0" algn="l">
              <a:spcBef>
                <a:spcPts val="0"/>
              </a:spcBef>
              <a:spcAft>
                <a:spcPts val="0"/>
              </a:spcAft>
              <a:buNone/>
            </a:pPr>
            <a:r>
              <a:t/>
            </a:r>
            <a:endParaRPr sz="1300"/>
          </a:p>
        </p:txBody>
      </p:sp>
      <p:pic>
        <p:nvPicPr>
          <p:cNvPr id="299" name="Google Shape;299;p15"/>
          <p:cNvPicPr preferRelativeResize="0"/>
          <p:nvPr/>
        </p:nvPicPr>
        <p:blipFill>
          <a:blip r:embed="rId5">
            <a:alphaModFix/>
          </a:blip>
          <a:stretch>
            <a:fillRect/>
          </a:stretch>
        </p:blipFill>
        <p:spPr>
          <a:xfrm>
            <a:off x="5245000" y="1949250"/>
            <a:ext cx="3765700" cy="2520600"/>
          </a:xfrm>
          <a:prstGeom prst="rect">
            <a:avLst/>
          </a:prstGeom>
          <a:noFill/>
          <a:ln>
            <a:noFill/>
          </a:ln>
        </p:spPr>
      </p:pic>
      <p:pic>
        <p:nvPicPr>
          <p:cNvPr id="300" name="Google Shape;300;p15" title="Colton Slide 2 audio (online-audio-converter.com).mp3">
            <a:hlinkClick r:id="rId6"/>
          </p:cNvPr>
          <p:cNvPicPr preferRelativeResize="0"/>
          <p:nvPr/>
        </p:nvPicPr>
        <p:blipFill>
          <a:blip r:embed="rId7">
            <a:alphaModFix/>
          </a:blip>
          <a:stretch>
            <a:fillRect/>
          </a:stretch>
        </p:blipFill>
        <p:spPr>
          <a:xfrm>
            <a:off x="200275" y="175650"/>
            <a:ext cx="409200" cy="40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Our client</a:t>
            </a:r>
            <a:endParaRPr sz="3100">
              <a:latin typeface="Spectral SemiBold"/>
              <a:ea typeface="Spectral SemiBold"/>
              <a:cs typeface="Spectral SemiBold"/>
              <a:sym typeface="Spectral SemiBold"/>
            </a:endParaRPr>
          </a:p>
        </p:txBody>
      </p:sp>
      <p:pic>
        <p:nvPicPr>
          <p:cNvPr id="307" name="Google Shape;307;p16"/>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id="308" name="Google Shape;308;p16"/>
          <p:cNvPicPr preferRelativeResize="0"/>
          <p:nvPr/>
        </p:nvPicPr>
        <p:blipFill>
          <a:blip r:embed="rId4">
            <a:alphaModFix/>
          </a:blip>
          <a:stretch>
            <a:fillRect/>
          </a:stretch>
        </p:blipFill>
        <p:spPr>
          <a:xfrm>
            <a:off x="687425" y="1830649"/>
            <a:ext cx="3034650" cy="2359950"/>
          </a:xfrm>
          <a:prstGeom prst="rect">
            <a:avLst/>
          </a:prstGeom>
          <a:noFill/>
          <a:ln>
            <a:noFill/>
          </a:ln>
        </p:spPr>
      </p:pic>
      <p:pic>
        <p:nvPicPr>
          <p:cNvPr id="309" name="Google Shape;309;p16"/>
          <p:cNvPicPr preferRelativeResize="0"/>
          <p:nvPr/>
        </p:nvPicPr>
        <p:blipFill>
          <a:blip r:embed="rId5">
            <a:alphaModFix/>
          </a:blip>
          <a:stretch>
            <a:fillRect/>
          </a:stretch>
        </p:blipFill>
        <p:spPr>
          <a:xfrm>
            <a:off x="3722075" y="1750275"/>
            <a:ext cx="5269524" cy="2757718"/>
          </a:xfrm>
          <a:prstGeom prst="rect">
            <a:avLst/>
          </a:prstGeom>
          <a:noFill/>
          <a:ln>
            <a:noFill/>
          </a:ln>
        </p:spPr>
      </p:pic>
      <p:pic>
        <p:nvPicPr>
          <p:cNvPr id="310" name="Google Shape;310;p16" title="our client.mp3">
            <a:hlinkClick r:id="rId6"/>
          </p:cNvPr>
          <p:cNvPicPr preferRelativeResize="0"/>
          <p:nvPr/>
        </p:nvPicPr>
        <p:blipFill>
          <a:blip r:embed="rId7">
            <a:alphaModFix/>
          </a:blip>
          <a:stretch>
            <a:fillRect/>
          </a:stretch>
        </p:blipFill>
        <p:spPr>
          <a:xfrm>
            <a:off x="235075" y="89650"/>
            <a:ext cx="452350" cy="45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How business works</a:t>
            </a:r>
            <a:endParaRPr sz="3100">
              <a:latin typeface="Spectral SemiBold"/>
              <a:ea typeface="Spectral SemiBold"/>
              <a:cs typeface="Spectral SemiBold"/>
              <a:sym typeface="Spectral SemiBold"/>
            </a:endParaRPr>
          </a:p>
        </p:txBody>
      </p:sp>
      <p:pic>
        <p:nvPicPr>
          <p:cNvPr id="318" name="Google Shape;318;p17"/>
          <p:cNvPicPr preferRelativeResize="0"/>
          <p:nvPr/>
        </p:nvPicPr>
        <p:blipFill>
          <a:blip r:embed="rId3">
            <a:alphaModFix/>
          </a:blip>
          <a:stretch>
            <a:fillRect/>
          </a:stretch>
        </p:blipFill>
        <p:spPr>
          <a:xfrm>
            <a:off x="289388" y="2054599"/>
            <a:ext cx="8565226" cy="1353100"/>
          </a:xfrm>
          <a:prstGeom prst="rect">
            <a:avLst/>
          </a:prstGeom>
          <a:noFill/>
          <a:ln>
            <a:noFill/>
          </a:ln>
        </p:spPr>
      </p:pic>
      <p:pic>
        <p:nvPicPr>
          <p:cNvPr id="319" name="Google Shape;319;p17"/>
          <p:cNvPicPr preferRelativeResize="0"/>
          <p:nvPr/>
        </p:nvPicPr>
        <p:blipFill>
          <a:blip r:embed="rId4">
            <a:alphaModFix/>
          </a:blip>
          <a:stretch>
            <a:fillRect/>
          </a:stretch>
        </p:blipFill>
        <p:spPr>
          <a:xfrm>
            <a:off x="8334300" y="0"/>
            <a:ext cx="760500" cy="760500"/>
          </a:xfrm>
          <a:prstGeom prst="rect">
            <a:avLst/>
          </a:prstGeom>
          <a:noFill/>
          <a:ln>
            <a:noFill/>
          </a:ln>
        </p:spPr>
      </p:pic>
      <p:pic>
        <p:nvPicPr>
          <p:cNvPr id="320" name="Google Shape;320;p17" title="how business works.mp3">
            <a:hlinkClick r:id="rId5"/>
          </p:cNvPr>
          <p:cNvPicPr preferRelativeResize="0"/>
          <p:nvPr/>
        </p:nvPicPr>
        <p:blipFill>
          <a:blip r:embed="rId6">
            <a:alphaModFix/>
          </a:blip>
          <a:stretch>
            <a:fillRect/>
          </a:stretch>
        </p:blipFill>
        <p:spPr>
          <a:xfrm>
            <a:off x="141175" y="151649"/>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txBox="1"/>
          <p:nvPr>
            <p:ph idx="1" type="body"/>
          </p:nvPr>
        </p:nvSpPr>
        <p:spPr>
          <a:xfrm>
            <a:off x="739250" y="21424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lnSpc>
                <a:spcPct val="100000"/>
              </a:lnSpc>
              <a:spcBef>
                <a:spcPts val="1600"/>
              </a:spcBef>
              <a:spcAft>
                <a:spcPts val="0"/>
              </a:spcAft>
              <a:buSzPts val="1300"/>
              <a:buAutoNum type="arabicPeriod"/>
            </a:pPr>
            <a:r>
              <a:rPr lang="en"/>
              <a:t>The Old style for submitting information.</a:t>
            </a:r>
            <a:endParaRPr/>
          </a:p>
          <a:p>
            <a:pPr indent="-311150" lvl="0" marL="457200" rtl="0" algn="l">
              <a:lnSpc>
                <a:spcPct val="100000"/>
              </a:lnSpc>
              <a:spcBef>
                <a:spcPts val="1600"/>
              </a:spcBef>
              <a:spcAft>
                <a:spcPts val="0"/>
              </a:spcAft>
              <a:buSzPts val="1300"/>
              <a:buAutoNum type="arabicPeriod"/>
            </a:pPr>
            <a:r>
              <a:rPr lang="en"/>
              <a:t>Flexibility of using the webapp.</a:t>
            </a:r>
            <a:endParaRPr/>
          </a:p>
          <a:p>
            <a:pPr indent="-311150" lvl="0" marL="457200" rtl="0" algn="l">
              <a:lnSpc>
                <a:spcPct val="100000"/>
              </a:lnSpc>
              <a:spcBef>
                <a:spcPts val="1000"/>
              </a:spcBef>
              <a:spcAft>
                <a:spcPts val="0"/>
              </a:spcAft>
              <a:buSzPts val="1300"/>
              <a:buAutoNum type="arabicPeriod"/>
            </a:pPr>
            <a:r>
              <a:rPr lang="en"/>
              <a:t>Save and private.</a:t>
            </a:r>
            <a:endParaRPr/>
          </a:p>
          <a:p>
            <a:pPr indent="0" lvl="0" marL="0" rtl="0" algn="l">
              <a:spcBef>
                <a:spcPts val="1600"/>
              </a:spcBef>
              <a:spcAft>
                <a:spcPts val="1600"/>
              </a:spcAft>
              <a:buNone/>
            </a:pPr>
            <a:r>
              <a:t/>
            </a:r>
            <a:endParaRPr/>
          </a:p>
        </p:txBody>
      </p:sp>
      <p:sp>
        <p:nvSpPr>
          <p:cNvPr id="327" name="Google Shape;327;p18"/>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     </a:t>
            </a:r>
            <a:r>
              <a:rPr lang="en" sz="3100">
                <a:latin typeface="Maven Pro"/>
                <a:ea typeface="Maven Pro"/>
                <a:cs typeface="Maven Pro"/>
                <a:sym typeface="Maven Pro"/>
              </a:rPr>
              <a:t>Why better software?</a:t>
            </a:r>
            <a:endParaRPr sz="3100">
              <a:latin typeface="Spectral SemiBold"/>
              <a:ea typeface="Spectral SemiBold"/>
              <a:cs typeface="Spectral SemiBold"/>
              <a:sym typeface="Spectral SemiBold"/>
            </a:endParaRPr>
          </a:p>
          <a:p>
            <a:pPr indent="0" lvl="0" marL="0" rtl="0" algn="ctr">
              <a:spcBef>
                <a:spcPts val="0"/>
              </a:spcBef>
              <a:spcAft>
                <a:spcPts val="0"/>
              </a:spcAft>
              <a:buNone/>
            </a:pPr>
            <a:r>
              <a:t/>
            </a:r>
            <a:endParaRPr sz="3100">
              <a:latin typeface="Maven Pro"/>
              <a:ea typeface="Maven Pro"/>
              <a:cs typeface="Maven Pro"/>
              <a:sym typeface="Maven Pro"/>
            </a:endParaRPr>
          </a:p>
        </p:txBody>
      </p:sp>
      <p:pic>
        <p:nvPicPr>
          <p:cNvPr id="328" name="Google Shape;328;p18"/>
          <p:cNvPicPr preferRelativeResize="0"/>
          <p:nvPr/>
        </p:nvPicPr>
        <p:blipFill>
          <a:blip r:embed="rId3">
            <a:alphaModFix/>
          </a:blip>
          <a:stretch>
            <a:fillRect/>
          </a:stretch>
        </p:blipFill>
        <p:spPr>
          <a:xfrm>
            <a:off x="5885242" y="1770204"/>
            <a:ext cx="1220733" cy="1220701"/>
          </a:xfrm>
          <a:prstGeom prst="rect">
            <a:avLst/>
          </a:prstGeom>
          <a:noFill/>
          <a:ln>
            <a:noFill/>
          </a:ln>
        </p:spPr>
      </p:pic>
      <p:pic>
        <p:nvPicPr>
          <p:cNvPr id="329" name="Google Shape;329;p18"/>
          <p:cNvPicPr preferRelativeResize="0"/>
          <p:nvPr/>
        </p:nvPicPr>
        <p:blipFill>
          <a:blip r:embed="rId4">
            <a:alphaModFix/>
          </a:blip>
          <a:stretch>
            <a:fillRect/>
          </a:stretch>
        </p:blipFill>
        <p:spPr>
          <a:xfrm>
            <a:off x="4671825" y="3163225"/>
            <a:ext cx="1858342" cy="1677675"/>
          </a:xfrm>
          <a:prstGeom prst="rect">
            <a:avLst/>
          </a:prstGeom>
          <a:noFill/>
          <a:ln>
            <a:noFill/>
          </a:ln>
        </p:spPr>
      </p:pic>
      <p:pic>
        <p:nvPicPr>
          <p:cNvPr id="330" name="Google Shape;330;p18"/>
          <p:cNvPicPr preferRelativeResize="0"/>
          <p:nvPr/>
        </p:nvPicPr>
        <p:blipFill>
          <a:blip r:embed="rId5">
            <a:alphaModFix/>
          </a:blip>
          <a:stretch>
            <a:fillRect/>
          </a:stretch>
        </p:blipFill>
        <p:spPr>
          <a:xfrm>
            <a:off x="6805125" y="2913050"/>
            <a:ext cx="1748825" cy="1869901"/>
          </a:xfrm>
          <a:prstGeom prst="rect">
            <a:avLst/>
          </a:prstGeom>
          <a:noFill/>
          <a:ln>
            <a:noFill/>
          </a:ln>
        </p:spPr>
      </p:pic>
      <p:pic>
        <p:nvPicPr>
          <p:cNvPr id="331" name="Google Shape;331;p18"/>
          <p:cNvPicPr preferRelativeResize="0"/>
          <p:nvPr/>
        </p:nvPicPr>
        <p:blipFill>
          <a:blip r:embed="rId6">
            <a:alphaModFix/>
          </a:blip>
          <a:stretch>
            <a:fillRect/>
          </a:stretch>
        </p:blipFill>
        <p:spPr>
          <a:xfrm flipH="1">
            <a:off x="7208925" y="1818200"/>
            <a:ext cx="1345026" cy="1345026"/>
          </a:xfrm>
          <a:prstGeom prst="rect">
            <a:avLst/>
          </a:prstGeom>
          <a:noFill/>
          <a:ln>
            <a:noFill/>
          </a:ln>
        </p:spPr>
      </p:pic>
      <p:pic>
        <p:nvPicPr>
          <p:cNvPr id="332" name="Google Shape;332;p18"/>
          <p:cNvPicPr preferRelativeResize="0"/>
          <p:nvPr/>
        </p:nvPicPr>
        <p:blipFill>
          <a:blip r:embed="rId7">
            <a:alphaModFix/>
          </a:blip>
          <a:stretch>
            <a:fillRect/>
          </a:stretch>
        </p:blipFill>
        <p:spPr>
          <a:xfrm>
            <a:off x="8334300" y="0"/>
            <a:ext cx="760500" cy="760500"/>
          </a:xfrm>
          <a:prstGeom prst="rect">
            <a:avLst/>
          </a:prstGeom>
          <a:noFill/>
          <a:ln>
            <a:noFill/>
          </a:ln>
        </p:spPr>
      </p:pic>
      <p:pic>
        <p:nvPicPr>
          <p:cNvPr id="333" name="Google Shape;333;p18" title="Coconino National Forest 3.mp3">
            <a:hlinkClick r:id="rId8"/>
          </p:cNvPr>
          <p:cNvPicPr preferRelativeResize="0"/>
          <p:nvPr/>
        </p:nvPicPr>
        <p:blipFill>
          <a:blip r:embed="rId9">
            <a:alphaModFix/>
          </a:blip>
          <a:stretch>
            <a:fillRect/>
          </a:stretch>
        </p:blipFill>
        <p:spPr>
          <a:xfrm>
            <a:off x="445475" y="1652825"/>
            <a:ext cx="459150" cy="45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txBox="1"/>
          <p:nvPr>
            <p:ph idx="1" type="body"/>
          </p:nvPr>
        </p:nvSpPr>
        <p:spPr>
          <a:xfrm>
            <a:off x="884425"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lnSpc>
                <a:spcPct val="100000"/>
              </a:lnSpc>
              <a:spcBef>
                <a:spcPts val="1600"/>
              </a:spcBef>
              <a:spcAft>
                <a:spcPts val="0"/>
              </a:spcAft>
              <a:buSzPts val="1300"/>
              <a:buAutoNum type="arabicPeriod"/>
            </a:pPr>
            <a:r>
              <a:rPr lang="en">
                <a:solidFill>
                  <a:srgbClr val="000000"/>
                </a:solidFill>
              </a:rPr>
              <a:t>wastewater-based testing.</a:t>
            </a:r>
            <a:endParaRPr/>
          </a:p>
          <a:p>
            <a:pPr indent="-311150" lvl="0" marL="457200" rtl="0" algn="l">
              <a:lnSpc>
                <a:spcPct val="100000"/>
              </a:lnSpc>
              <a:spcBef>
                <a:spcPts val="1600"/>
              </a:spcBef>
              <a:spcAft>
                <a:spcPts val="0"/>
              </a:spcAft>
              <a:buSzPts val="1300"/>
              <a:buAutoNum type="arabicPeriod"/>
            </a:pPr>
            <a:r>
              <a:rPr lang="en">
                <a:solidFill>
                  <a:srgbClr val="000000"/>
                </a:solidFill>
              </a:rPr>
              <a:t>plan to expand to specific locations.</a:t>
            </a:r>
            <a:endParaRPr/>
          </a:p>
          <a:p>
            <a:pPr indent="-311150" lvl="0" marL="457200" rtl="0" algn="l">
              <a:lnSpc>
                <a:spcPct val="100000"/>
              </a:lnSpc>
              <a:spcBef>
                <a:spcPts val="1000"/>
              </a:spcBef>
              <a:spcAft>
                <a:spcPts val="1600"/>
              </a:spcAft>
              <a:buClr>
                <a:srgbClr val="000000"/>
              </a:buClr>
              <a:buSzPts val="1300"/>
              <a:buAutoNum type="arabicPeriod"/>
            </a:pPr>
            <a:r>
              <a:rPr lang="en">
                <a:solidFill>
                  <a:srgbClr val="000000"/>
                </a:solidFill>
              </a:rPr>
              <a:t>hosting a secure website </a:t>
            </a:r>
            <a:endParaRPr/>
          </a:p>
        </p:txBody>
      </p:sp>
      <p:sp>
        <p:nvSpPr>
          <p:cNvPr id="340" name="Google Shape;340;p19"/>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100">
                <a:latin typeface="Maven Pro"/>
                <a:ea typeface="Maven Pro"/>
                <a:cs typeface="Maven Pro"/>
                <a:sym typeface="Maven Pro"/>
              </a:rPr>
              <a:t>Our Solution outline</a:t>
            </a:r>
            <a:endParaRPr sz="3100">
              <a:latin typeface="Maven Pro"/>
              <a:ea typeface="Maven Pro"/>
              <a:cs typeface="Maven Pro"/>
              <a:sym typeface="Maven Pro"/>
            </a:endParaRPr>
          </a:p>
        </p:txBody>
      </p:sp>
      <p:pic>
        <p:nvPicPr>
          <p:cNvPr id="341" name="Google Shape;341;p19"/>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id="342" name="Google Shape;342;p19"/>
          <p:cNvPicPr preferRelativeResize="0"/>
          <p:nvPr/>
        </p:nvPicPr>
        <p:blipFill rotWithShape="1">
          <a:blip r:embed="rId4">
            <a:alphaModFix/>
          </a:blip>
          <a:srcRect b="0" l="3836" r="0" t="6147"/>
          <a:stretch/>
        </p:blipFill>
        <p:spPr>
          <a:xfrm>
            <a:off x="5258650" y="1727200"/>
            <a:ext cx="1384584" cy="1689100"/>
          </a:xfrm>
          <a:prstGeom prst="rect">
            <a:avLst/>
          </a:prstGeom>
          <a:noFill/>
          <a:ln>
            <a:noFill/>
          </a:ln>
        </p:spPr>
      </p:pic>
      <p:pic>
        <p:nvPicPr>
          <p:cNvPr id="343" name="Google Shape;343;p19"/>
          <p:cNvPicPr preferRelativeResize="0"/>
          <p:nvPr/>
        </p:nvPicPr>
        <p:blipFill>
          <a:blip r:embed="rId5">
            <a:alphaModFix/>
          </a:blip>
          <a:stretch>
            <a:fillRect/>
          </a:stretch>
        </p:blipFill>
        <p:spPr>
          <a:xfrm>
            <a:off x="3878350" y="3229849"/>
            <a:ext cx="2403695" cy="1525750"/>
          </a:xfrm>
          <a:prstGeom prst="rect">
            <a:avLst/>
          </a:prstGeom>
          <a:noFill/>
          <a:ln>
            <a:noFill/>
          </a:ln>
        </p:spPr>
      </p:pic>
      <p:pic>
        <p:nvPicPr>
          <p:cNvPr id="344" name="Google Shape;344;p19"/>
          <p:cNvPicPr preferRelativeResize="0"/>
          <p:nvPr/>
        </p:nvPicPr>
        <p:blipFill>
          <a:blip r:embed="rId6">
            <a:alphaModFix/>
          </a:blip>
          <a:stretch>
            <a:fillRect/>
          </a:stretch>
        </p:blipFill>
        <p:spPr>
          <a:xfrm>
            <a:off x="6833400" y="2736075"/>
            <a:ext cx="2182874" cy="2182876"/>
          </a:xfrm>
          <a:prstGeom prst="rect">
            <a:avLst/>
          </a:prstGeom>
          <a:noFill/>
          <a:ln>
            <a:noFill/>
          </a:ln>
        </p:spPr>
      </p:pic>
      <p:pic>
        <p:nvPicPr>
          <p:cNvPr id="345" name="Google Shape;345;p19" title="Coconino National Forest 5.mp3">
            <a:hlinkClick r:id="rId7"/>
          </p:cNvPr>
          <p:cNvPicPr preferRelativeResize="0"/>
          <p:nvPr/>
        </p:nvPicPr>
        <p:blipFill>
          <a:blip r:embed="rId8">
            <a:alphaModFix/>
          </a:blip>
          <a:stretch>
            <a:fillRect/>
          </a:stretch>
        </p:blipFill>
        <p:spPr>
          <a:xfrm>
            <a:off x="590650" y="1597875"/>
            <a:ext cx="502550" cy="50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Requirements </a:t>
            </a:r>
            <a:r>
              <a:rPr lang="en"/>
              <a:t>Acquisition</a:t>
            </a:r>
            <a:endParaRPr/>
          </a:p>
          <a:p>
            <a:pPr indent="-311150" lvl="0" marL="457200" rtl="0" algn="l">
              <a:spcBef>
                <a:spcPts val="0"/>
              </a:spcBef>
              <a:spcAft>
                <a:spcPts val="0"/>
              </a:spcAft>
              <a:buSzPts val="1300"/>
              <a:buChar char="●"/>
            </a:pPr>
            <a:r>
              <a:rPr lang="en"/>
              <a:t>Weekly Meetings</a:t>
            </a:r>
            <a:endParaRPr/>
          </a:p>
        </p:txBody>
      </p:sp>
      <p:sp>
        <p:nvSpPr>
          <p:cNvPr id="352" name="Google Shape;352;p20"/>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Plan for Development</a:t>
            </a:r>
            <a:endParaRPr sz="3100">
              <a:latin typeface="Spectral SemiBold"/>
              <a:ea typeface="Spectral SemiBold"/>
              <a:cs typeface="Spectral SemiBold"/>
              <a:sym typeface="Spectral SemiBold"/>
            </a:endParaRPr>
          </a:p>
        </p:txBody>
      </p:sp>
      <p:pic>
        <p:nvPicPr>
          <p:cNvPr id="353" name="Google Shape;353;p20"/>
          <p:cNvPicPr preferRelativeResize="0"/>
          <p:nvPr/>
        </p:nvPicPr>
        <p:blipFill>
          <a:blip r:embed="rId3">
            <a:alphaModFix/>
          </a:blip>
          <a:stretch>
            <a:fillRect/>
          </a:stretch>
        </p:blipFill>
        <p:spPr>
          <a:xfrm>
            <a:off x="8334300" y="0"/>
            <a:ext cx="760500" cy="760500"/>
          </a:xfrm>
          <a:prstGeom prst="rect">
            <a:avLst/>
          </a:prstGeom>
          <a:noFill/>
          <a:ln>
            <a:noFill/>
          </a:ln>
        </p:spPr>
      </p:pic>
      <p:pic>
        <p:nvPicPr>
          <p:cNvPr descr="Effective User Stories Course - Scrum WithStyle" id="354" name="Google Shape;354;p20"/>
          <p:cNvPicPr preferRelativeResize="0"/>
          <p:nvPr/>
        </p:nvPicPr>
        <p:blipFill>
          <a:blip r:embed="rId4">
            <a:alphaModFix/>
          </a:blip>
          <a:stretch>
            <a:fillRect/>
          </a:stretch>
        </p:blipFill>
        <p:spPr>
          <a:xfrm>
            <a:off x="6176200" y="3495324"/>
            <a:ext cx="2158100" cy="1365000"/>
          </a:xfrm>
          <a:prstGeom prst="rect">
            <a:avLst/>
          </a:prstGeom>
          <a:noFill/>
          <a:ln>
            <a:noFill/>
          </a:ln>
        </p:spPr>
      </p:pic>
      <p:pic>
        <p:nvPicPr>
          <p:cNvPr descr="Agile Development. Agile software development refer to a… | by Davin Iddo |  Moodah POS | Medium" id="355" name="Google Shape;355;p20"/>
          <p:cNvPicPr preferRelativeResize="0"/>
          <p:nvPr/>
        </p:nvPicPr>
        <p:blipFill>
          <a:blip r:embed="rId5">
            <a:alphaModFix/>
          </a:blip>
          <a:stretch>
            <a:fillRect/>
          </a:stretch>
        </p:blipFill>
        <p:spPr>
          <a:xfrm>
            <a:off x="5796875" y="1990050"/>
            <a:ext cx="2051131" cy="1505600"/>
          </a:xfrm>
          <a:prstGeom prst="rect">
            <a:avLst/>
          </a:prstGeom>
          <a:noFill/>
          <a:ln>
            <a:noFill/>
          </a:ln>
        </p:spPr>
      </p:pic>
      <p:pic>
        <p:nvPicPr>
          <p:cNvPr descr="JIRA Waterfall Model - Javatpoint" id="356" name="Google Shape;356;p20"/>
          <p:cNvPicPr preferRelativeResize="0"/>
          <p:nvPr/>
        </p:nvPicPr>
        <p:blipFill>
          <a:blip r:embed="rId6">
            <a:alphaModFix/>
          </a:blip>
          <a:stretch>
            <a:fillRect/>
          </a:stretch>
        </p:blipFill>
        <p:spPr>
          <a:xfrm>
            <a:off x="3682400" y="3103250"/>
            <a:ext cx="2114475" cy="1691580"/>
          </a:xfrm>
          <a:prstGeom prst="rect">
            <a:avLst/>
          </a:prstGeom>
          <a:noFill/>
          <a:ln>
            <a:noFill/>
          </a:ln>
        </p:spPr>
      </p:pic>
      <p:pic>
        <p:nvPicPr>
          <p:cNvPr id="357" name="Google Shape;357;p20" title="PfD_1.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Technical Investigation</a:t>
            </a:r>
            <a:endParaRPr/>
          </a:p>
          <a:p>
            <a:pPr indent="-298450" lvl="1" marL="914400" rtl="0" algn="l">
              <a:spcBef>
                <a:spcPts val="0"/>
              </a:spcBef>
              <a:spcAft>
                <a:spcPts val="0"/>
              </a:spcAft>
              <a:buSzPts val="1100"/>
              <a:buChar char="○"/>
            </a:pPr>
            <a:r>
              <a:rPr lang="en"/>
              <a:t>MERN stack</a:t>
            </a:r>
            <a:endParaRPr/>
          </a:p>
          <a:p>
            <a:pPr indent="-298450" lvl="1" marL="914400" rtl="0" algn="l">
              <a:spcBef>
                <a:spcPts val="0"/>
              </a:spcBef>
              <a:spcAft>
                <a:spcPts val="0"/>
              </a:spcAft>
              <a:buSzPts val="1100"/>
              <a:buChar char="○"/>
            </a:pPr>
            <a:r>
              <a:rPr lang="en"/>
              <a:t>JIRA</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Other issues</a:t>
            </a:r>
            <a:endParaRPr/>
          </a:p>
          <a:p>
            <a:pPr indent="-298450" lvl="1" marL="914400" rtl="0" algn="l">
              <a:spcBef>
                <a:spcPts val="0"/>
              </a:spcBef>
              <a:spcAft>
                <a:spcPts val="0"/>
              </a:spcAft>
              <a:buSzPts val="1100"/>
              <a:buChar char="○"/>
            </a:pPr>
            <a:r>
              <a:rPr lang="en"/>
              <a:t>Security</a:t>
            </a:r>
            <a:endParaRPr/>
          </a:p>
          <a:p>
            <a:pPr indent="-298450" lvl="1" marL="914400" rtl="0" algn="l">
              <a:spcBef>
                <a:spcPts val="0"/>
              </a:spcBef>
              <a:spcAft>
                <a:spcPts val="0"/>
              </a:spcAft>
              <a:buSzPts val="1100"/>
              <a:buChar char="○"/>
            </a:pPr>
            <a:r>
              <a:rPr lang="en"/>
              <a:t>Product  must be deployed on NAU server.</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364" name="Google Shape;364;p21"/>
          <p:cNvSpPr/>
          <p:nvPr/>
        </p:nvSpPr>
        <p:spPr>
          <a:xfrm>
            <a:off x="1400600" y="717975"/>
            <a:ext cx="6073200" cy="760500"/>
          </a:xfrm>
          <a:prstGeom prst="flowChartDelay">
            <a:avLst/>
          </a:prstGeom>
          <a:gradFill>
            <a:gsLst>
              <a:gs pos="0">
                <a:srgbClr val="7DAFAF"/>
              </a:gs>
              <a:gs pos="100000">
                <a:srgbClr val="466363"/>
              </a:gs>
            </a:gsLst>
            <a:lin ang="5400012" scaled="0"/>
          </a:gradFill>
          <a:ln cap="flat" cmpd="sng" w="9525">
            <a:solidFill>
              <a:schemeClr val="dk2"/>
            </a:solidFill>
            <a:prstDash val="solid"/>
            <a:round/>
            <a:headEnd len="sm" w="sm" type="none"/>
            <a:tailEnd len="sm" w="sm" type="none"/>
          </a:ln>
          <a:effectLst>
            <a:outerShdw blurRad="214313" rotWithShape="0" algn="bl" dir="8340000" dist="142875">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Maven Pro"/>
                <a:ea typeface="Maven Pro"/>
                <a:cs typeface="Maven Pro"/>
                <a:sym typeface="Maven Pro"/>
              </a:rPr>
              <a:t>Plan for Development</a:t>
            </a:r>
            <a:endParaRPr sz="3100">
              <a:latin typeface="Spectral SemiBold"/>
              <a:ea typeface="Spectral SemiBold"/>
              <a:cs typeface="Spectral SemiBold"/>
              <a:sym typeface="Spectral SemiBold"/>
            </a:endParaRPr>
          </a:p>
        </p:txBody>
      </p:sp>
      <p:pic>
        <p:nvPicPr>
          <p:cNvPr descr="MERN Stack Crash Course - CodingTheSmartWay.com" id="365" name="Google Shape;365;p21"/>
          <p:cNvPicPr preferRelativeResize="0"/>
          <p:nvPr/>
        </p:nvPicPr>
        <p:blipFill>
          <a:blip r:embed="rId3">
            <a:alphaModFix/>
          </a:blip>
          <a:stretch>
            <a:fillRect/>
          </a:stretch>
        </p:blipFill>
        <p:spPr>
          <a:xfrm>
            <a:off x="5470500" y="2869550"/>
            <a:ext cx="2770900" cy="2022025"/>
          </a:xfrm>
          <a:prstGeom prst="rect">
            <a:avLst/>
          </a:prstGeom>
          <a:noFill/>
          <a:ln>
            <a:noFill/>
          </a:ln>
        </p:spPr>
      </p:pic>
      <p:pic>
        <p:nvPicPr>
          <p:cNvPr id="366" name="Google Shape;366;p21"/>
          <p:cNvPicPr preferRelativeResize="0"/>
          <p:nvPr/>
        </p:nvPicPr>
        <p:blipFill>
          <a:blip r:embed="rId4">
            <a:alphaModFix/>
          </a:blip>
          <a:stretch>
            <a:fillRect/>
          </a:stretch>
        </p:blipFill>
        <p:spPr>
          <a:xfrm>
            <a:off x="8334300" y="0"/>
            <a:ext cx="760500" cy="760500"/>
          </a:xfrm>
          <a:prstGeom prst="rect">
            <a:avLst/>
          </a:prstGeom>
          <a:noFill/>
          <a:ln>
            <a:noFill/>
          </a:ln>
        </p:spPr>
      </p:pic>
      <p:pic>
        <p:nvPicPr>
          <p:cNvPr id="367" name="Google Shape;367;p21" title="PfD_2.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4D5A"/>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