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7800DE-DE4A-4D40-8EB4-D83A4DE37661}">
  <a:tblStyle styleId="{487800DE-DE4A-4D40-8EB4-D83A4DE37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fe0352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fe0352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0057d1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0057d1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11ed32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11ed32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0057d1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0057d1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091ea7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091ea7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3fe0352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3fe0352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0057d1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0057d1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091ea7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4091ea7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4166246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4166246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3ad6e4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53ad6e4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3fe0352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3fe0352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0462a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0462a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1e156c9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1e156c9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1e156c9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51e156c9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3fe0352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3fe0352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4091ea7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4091ea7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54843cf2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54843cf2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543062a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543062a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11ed32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411ed32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3fe0352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3fe0352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40462a6e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40462a6e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543062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543062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4091ea75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4091ea75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40057d1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40057d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411aa2a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411aa2a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4091ea7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4091ea7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11ed32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11ed32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3fe0352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3fe035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40057d1e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40057d1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091ea75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091ea75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0462a6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0462a6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40462a6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40462a6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6.png"/><Relationship Id="rId6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Income with Linear Mixed Effect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Benjamin Stano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Selection</a:t>
            </a:r>
            <a:r>
              <a:rPr lang="en"/>
              <a:t> Goals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Mixed Effect (LME) models easily overburdened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406 total features to 4 total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Complex categorical data does not mix with linear model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Create binary dummy variables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PCA does not lend itself to descriptive modeling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Random Forest to determine feature importance, most important features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Selection Process</a:t>
            </a:r>
            <a:endParaRPr sz="3000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222450" y="1141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Drop non-linear continuous features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Drop categorical features with too many non-answers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Fill in non-responses with average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all features with more than 10% correlation with outcome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feature importance from Random Forest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importance to drop multi-</a:t>
            </a:r>
            <a:r>
              <a:rPr lang="en" sz="2000"/>
              <a:t>collinear</a:t>
            </a:r>
            <a:r>
              <a:rPr lang="en" sz="2000"/>
              <a:t>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Re-run random forest for final importances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most important features to check </a:t>
            </a:r>
            <a:r>
              <a:rPr lang="en" sz="2000"/>
              <a:t>consistency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Selection Results</a:t>
            </a:r>
            <a:endParaRPr sz="3000"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0" y="1271925"/>
            <a:ext cx="35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 Most Important Features: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Education Level (0-20)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Hours per Week (0-80)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Weeks per Year (0-52)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 person works part-time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92841"/>
          <a:stretch/>
        </p:blipFill>
        <p:spPr>
          <a:xfrm>
            <a:off x="3644375" y="3353173"/>
            <a:ext cx="5499626" cy="76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b="80531" l="0" r="0" t="0"/>
          <a:stretch/>
        </p:blipFill>
        <p:spPr>
          <a:xfrm>
            <a:off x="3644375" y="1271925"/>
            <a:ext cx="5499626" cy="207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Set Modeling Check Results</a:t>
            </a:r>
            <a:endParaRPr sz="30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Set is consistent enough to use LME on</a:t>
            </a:r>
            <a:endParaRPr sz="2000"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584750" y="198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{487800DE-DE4A-4D40-8EB4-D83A4DE37661}</a:tableStyleId>
              </a:tblPr>
              <a:tblGrid>
                <a:gridCol w="1566875"/>
                <a:gridCol w="501375"/>
                <a:gridCol w="1150375"/>
                <a:gridCol w="917875"/>
                <a:gridCol w="917900"/>
                <a:gridCol w="1150350"/>
                <a:gridCol w="1034125"/>
              </a:tblGrid>
              <a:tr h="340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Used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Gradient</a:t>
                      </a:r>
                      <a:r>
                        <a:rPr b="1" lang="en"/>
                        <a:t> Boosted Trees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OLS Regression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3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Training Score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0.623</a:t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0.489</a:t>
                      </a:r>
                      <a:endParaRPr/>
                    </a:p>
                  </a:txBody>
                  <a:tcPr marT="57150" marB="57150" marR="57150" marL="5715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0.370</a:t>
                      </a:r>
                      <a:endParaRPr/>
                    </a:p>
                  </a:txBody>
                  <a:tcPr marT="57150" marB="57150" marR="57150" marL="5715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73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Testing Score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0.342</a:t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0.410</a:t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0.389</a:t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</a:tr>
              <a:tr h="737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CV Score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0.323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0.400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0.367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7150" marB="57150" marR="57150" marL="57150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Linear Mixed Effect Modeling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Mixed Effect Modeling</a:t>
            </a:r>
            <a:endParaRPr sz="300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Descriptive model for groups within a population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Respondent Age as group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Age has an ICC of 20%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Uses fixed and random effects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Fixed effects, trends the whole population follows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 effect, trends group members follow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Must determine random effect configuration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Compare configurations with likelihood ratio test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4 features and the intercept can be random or fixed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31 different random effect configurations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LME Random Effect Configuration</a:t>
            </a:r>
            <a:endParaRPr sz="30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907000"/>
            <a:ext cx="83535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model without mixed effects: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where a, b, c, and d are coefficients calculated by the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 am using and Linear Mixed Effect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configuration was Random Intercept, Education, and Part-time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Linear Equation With Random Effects: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intercept, education slope, and part-time slope change with age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25" y="1365100"/>
            <a:ext cx="8943349" cy="3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25" y="3107175"/>
            <a:ext cx="8869025" cy="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LME Assumptions</a:t>
            </a:r>
            <a:endParaRPr sz="3000"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LME models require 5 assumptions to be met</a:t>
            </a:r>
            <a:r>
              <a:rPr lang="en" sz="2000"/>
              <a:t>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Dependency between group members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Age has an ICC of 20%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Features are linearly related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Residuals are normally distributed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Residuals have constant variance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Residuals are independent (Homoscedastic)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Linearity of </a:t>
            </a:r>
            <a:r>
              <a:rPr lang="en" sz="3000"/>
              <a:t>Continuous</a:t>
            </a:r>
            <a:r>
              <a:rPr lang="en" sz="3000"/>
              <a:t> Features</a:t>
            </a:r>
            <a:endParaRPr sz="3000"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30950" y="880038"/>
            <a:ext cx="33327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</a:t>
            </a:r>
            <a:r>
              <a:rPr lang="en"/>
              <a:t>continuous</a:t>
            </a:r>
            <a:r>
              <a:rPr lang="en"/>
              <a:t> features have a near linear relationship with the square root of the income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11239" l="4150" r="0" t="7021"/>
          <a:stretch/>
        </p:blipFill>
        <p:spPr>
          <a:xfrm>
            <a:off x="4892028" y="633000"/>
            <a:ext cx="4064546" cy="189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1"/>
          <p:cNvPicPr preferRelativeResize="0"/>
          <p:nvPr/>
        </p:nvPicPr>
        <p:blipFill rotWithShape="1">
          <a:blip r:embed="rId4">
            <a:alphaModFix/>
          </a:blip>
          <a:srcRect b="11515" l="3910" r="0" t="7164"/>
          <a:stretch/>
        </p:blipFill>
        <p:spPr>
          <a:xfrm>
            <a:off x="357269" y="2946566"/>
            <a:ext cx="4136418" cy="189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5">
            <a:alphaModFix/>
          </a:blip>
          <a:srcRect b="10953" l="3762" r="0" t="7307"/>
          <a:stretch/>
        </p:blipFill>
        <p:spPr>
          <a:xfrm>
            <a:off x="4888448" y="2946566"/>
            <a:ext cx="4105227" cy="189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831906" y="3004275"/>
            <a:ext cx="253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vs. Hours Worked</a:t>
            </a:r>
            <a:endParaRPr/>
          </a:p>
        </p:txBody>
      </p:sp>
      <p:sp>
        <p:nvSpPr>
          <p:cNvPr id="185" name="Google Shape;185;p31"/>
          <p:cNvSpPr txBox="1"/>
          <p:nvPr/>
        </p:nvSpPr>
        <p:spPr>
          <a:xfrm>
            <a:off x="6311630" y="4458290"/>
            <a:ext cx="253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vs. Weeks Worked</a:t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6246953" y="1904885"/>
            <a:ext cx="253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vs. Education Level</a:t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 rot="-5400000">
            <a:off x="3843382" y="1443792"/>
            <a:ext cx="18603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Square Root of Income</a:t>
            </a:r>
            <a:endParaRPr sz="900"/>
          </a:p>
        </p:txBody>
      </p:sp>
      <p:sp>
        <p:nvSpPr>
          <p:cNvPr id="188" name="Google Shape;188;p31"/>
          <p:cNvSpPr txBox="1"/>
          <p:nvPr/>
        </p:nvSpPr>
        <p:spPr>
          <a:xfrm rot="-5400000">
            <a:off x="3832722" y="3746707"/>
            <a:ext cx="1881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Square Root of Income</a:t>
            </a:r>
            <a:endParaRPr sz="900"/>
          </a:p>
        </p:txBody>
      </p:sp>
      <p:sp>
        <p:nvSpPr>
          <p:cNvPr id="189" name="Google Shape;189;p31"/>
          <p:cNvSpPr txBox="1"/>
          <p:nvPr/>
        </p:nvSpPr>
        <p:spPr>
          <a:xfrm rot="-5400000">
            <a:off x="-693800" y="3706222"/>
            <a:ext cx="1847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Square Root of Income</a:t>
            </a:r>
            <a:endParaRPr sz="900"/>
          </a:p>
        </p:txBody>
      </p:sp>
      <p:sp>
        <p:nvSpPr>
          <p:cNvPr id="190" name="Google Shape;190;p31"/>
          <p:cNvSpPr txBox="1"/>
          <p:nvPr/>
        </p:nvSpPr>
        <p:spPr>
          <a:xfrm>
            <a:off x="5043647" y="2431635"/>
            <a:ext cx="3912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Years of Education (0-20 years)</a:t>
            </a:r>
            <a:endParaRPr sz="900"/>
          </a:p>
        </p:txBody>
      </p:sp>
      <p:sp>
        <p:nvSpPr>
          <p:cNvPr id="191" name="Google Shape;191;p31"/>
          <p:cNvSpPr txBox="1"/>
          <p:nvPr/>
        </p:nvSpPr>
        <p:spPr>
          <a:xfrm>
            <a:off x="505333" y="4735245"/>
            <a:ext cx="3912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Average Hours Worked per Week</a:t>
            </a:r>
            <a:r>
              <a:rPr lang="en" sz="900"/>
              <a:t> (0-80+ hours)</a:t>
            </a:r>
            <a:endParaRPr sz="900"/>
          </a:p>
        </p:txBody>
      </p:sp>
      <p:sp>
        <p:nvSpPr>
          <p:cNvPr id="192" name="Google Shape;192;p31"/>
          <p:cNvSpPr txBox="1"/>
          <p:nvPr/>
        </p:nvSpPr>
        <p:spPr>
          <a:xfrm>
            <a:off x="4938674" y="4724998"/>
            <a:ext cx="3912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Average Weeks Worked per Year</a:t>
            </a:r>
            <a:r>
              <a:rPr lang="en" sz="900"/>
              <a:t> (0-52 weeks)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Research Focus</a:t>
            </a:r>
            <a:endParaRPr sz="30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94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Problems</a:t>
            </a:r>
            <a:endParaRPr sz="22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What are the most important income-determining factors in America?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Quantify how these factors affect income?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The Solutions</a:t>
            </a:r>
            <a:endParaRPr sz="22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Importance-Based Random Forest Feature Selection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Descriptive Linear Mixed Effect Modeling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Model Residuals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35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error distribution among income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is normally distributed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Slide, look at error distribution </a:t>
            </a:r>
            <a:r>
              <a:rPr lang="en"/>
              <a:t>among</a:t>
            </a:r>
            <a:r>
              <a:rPr lang="en"/>
              <a:t> features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00" y="1152475"/>
            <a:ext cx="5311675" cy="36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5238431" y="4652599"/>
            <a:ext cx="26331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Predicted Income Value</a:t>
            </a:r>
            <a:endParaRPr sz="1200"/>
          </a:p>
        </p:txBody>
      </p:sp>
      <p:sp>
        <p:nvSpPr>
          <p:cNvPr id="201" name="Google Shape;201;p32"/>
          <p:cNvSpPr txBox="1"/>
          <p:nvPr/>
        </p:nvSpPr>
        <p:spPr>
          <a:xfrm rot="-5400000">
            <a:off x="2113988" y="2711250"/>
            <a:ext cx="3436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 of Values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1976850" y="-85125"/>
            <a:ext cx="519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Model Residuals II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38" y="438163"/>
            <a:ext cx="365760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38" y="2797125"/>
            <a:ext cx="365760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900" y="2797125"/>
            <a:ext cx="365760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7900" y="438163"/>
            <a:ext cx="3657600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Model Residuals III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34225" y="1152475"/>
            <a:ext cx="40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Finally, test error </a:t>
            </a:r>
            <a:r>
              <a:rPr lang="en" sz="2000"/>
              <a:t>among</a:t>
            </a:r>
            <a:r>
              <a:rPr lang="en" sz="2000"/>
              <a:t> all values of income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Error is not  homoscedastic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Focus for future model improvement</a:t>
            </a:r>
            <a:endParaRPr sz="2000"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340" y="1421767"/>
            <a:ext cx="4817850" cy="32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4827050" y="4652600"/>
            <a:ext cx="4172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Real</a:t>
            </a:r>
            <a:r>
              <a:rPr lang="en" sz="1200"/>
              <a:t> Income Value</a:t>
            </a:r>
            <a:endParaRPr sz="1200"/>
          </a:p>
        </p:txBody>
      </p:sp>
      <p:sp>
        <p:nvSpPr>
          <p:cNvPr id="219" name="Google Shape;219;p34"/>
          <p:cNvSpPr txBox="1"/>
          <p:nvPr/>
        </p:nvSpPr>
        <p:spPr>
          <a:xfrm rot="-5400000">
            <a:off x="2493338" y="2778175"/>
            <a:ext cx="3436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Predicted Income Value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15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Fixed Effect Model Results</a:t>
            </a:r>
            <a:endParaRPr sz="3000"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730350"/>
            <a:ext cx="4890300" cy="3911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Income limit $113k, set to 1986 inflation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Square Root Income: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Base of </a:t>
            </a:r>
            <a:r>
              <a:rPr lang="en">
                <a:solidFill>
                  <a:srgbClr val="666666"/>
                </a:solidFill>
              </a:rPr>
              <a:t>16.118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Increases by </a:t>
            </a:r>
            <a:r>
              <a:rPr lang="en">
                <a:solidFill>
                  <a:srgbClr val="666666"/>
                </a:solidFill>
              </a:rPr>
              <a:t>5.068</a:t>
            </a:r>
            <a:r>
              <a:rPr lang="en">
                <a:solidFill>
                  <a:srgbClr val="666666"/>
                </a:solidFill>
              </a:rPr>
              <a:t> for each additional year of formal </a:t>
            </a:r>
            <a:r>
              <a:rPr lang="en">
                <a:solidFill>
                  <a:srgbClr val="666666"/>
                </a:solidFill>
              </a:rPr>
              <a:t>education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Increases by </a:t>
            </a:r>
            <a:r>
              <a:rPr lang="en">
                <a:solidFill>
                  <a:srgbClr val="666666"/>
                </a:solidFill>
              </a:rPr>
              <a:t>0.540 </a:t>
            </a:r>
            <a:r>
              <a:rPr lang="en">
                <a:solidFill>
                  <a:srgbClr val="666666"/>
                </a:solidFill>
              </a:rPr>
              <a:t>for each additional hour worked per week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Increases by </a:t>
            </a:r>
            <a:r>
              <a:rPr lang="en">
                <a:solidFill>
                  <a:srgbClr val="666666"/>
                </a:solidFill>
              </a:rPr>
              <a:t>0.624 </a:t>
            </a:r>
            <a:r>
              <a:rPr lang="en">
                <a:solidFill>
                  <a:srgbClr val="666666"/>
                </a:solidFill>
              </a:rPr>
              <a:t>for each additional week worked per year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Goes down by </a:t>
            </a:r>
            <a:r>
              <a:rPr lang="en">
                <a:solidFill>
                  <a:srgbClr val="666666"/>
                </a:solidFill>
              </a:rPr>
              <a:t>-40.326</a:t>
            </a:r>
            <a:r>
              <a:rPr lang="en">
                <a:solidFill>
                  <a:srgbClr val="666666"/>
                </a:solidFill>
              </a:rPr>
              <a:t> if part-time job</a:t>
            </a:r>
            <a:endParaRPr>
              <a:solidFill>
                <a:srgbClr val="666666"/>
              </a:solidFill>
            </a:endParaRPr>
          </a:p>
        </p:txBody>
      </p:sp>
      <p:graphicFrame>
        <p:nvGraphicFramePr>
          <p:cNvPr id="231" name="Google Shape;231;p36"/>
          <p:cNvGraphicFramePr/>
          <p:nvPr/>
        </p:nvGraphicFramePr>
        <p:xfrm>
          <a:off x="5335575" y="1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{487800DE-DE4A-4D40-8EB4-D83A4DE37661}</a:tableStyleId>
              </a:tblPr>
              <a:tblGrid>
                <a:gridCol w="1165575"/>
                <a:gridCol w="1165575"/>
                <a:gridCol w="1165575"/>
              </a:tblGrid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Standard Error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Intercept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2.578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Education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Hours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3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Part-Time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-40.326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0" y="4427125"/>
            <a:ext cx="9043525" cy="3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/>
        </p:nvSpPr>
        <p:spPr>
          <a:xfrm>
            <a:off x="153750" y="4356075"/>
            <a:ext cx="8836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                             has an average value of     and                 have an average value of 5.159 and -40.764 respectively</a:t>
            </a:r>
            <a:endParaRPr/>
          </a:p>
        </p:txBody>
      </p:sp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15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Mixed Effect </a:t>
            </a:r>
            <a:r>
              <a:rPr lang="en" sz="3000"/>
              <a:t>Model Results</a:t>
            </a:r>
            <a:endParaRPr sz="3000"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730350"/>
            <a:ext cx="48903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Intercept, </a:t>
            </a:r>
            <a:r>
              <a:rPr lang="en"/>
              <a:t>Education and Part-Time fluctuate the most between different 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Coefficients with random effects represent the average among all 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low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Part-Time and the Intercept both have extremely high variance</a:t>
            </a:r>
            <a:endParaRPr/>
          </a:p>
        </p:txBody>
      </p:sp>
      <p:graphicFrame>
        <p:nvGraphicFramePr>
          <p:cNvPr id="240" name="Google Shape;240;p37"/>
          <p:cNvGraphicFramePr/>
          <p:nvPr/>
        </p:nvGraphicFramePr>
        <p:xfrm>
          <a:off x="5335575" y="1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{487800DE-DE4A-4D40-8EB4-D83A4DE37661}</a:tableStyleId>
              </a:tblPr>
              <a:tblGrid>
                <a:gridCol w="1165575"/>
                <a:gridCol w="1165575"/>
                <a:gridCol w="1165575"/>
              </a:tblGrid>
              <a:tr h="58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Group Variance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Intercept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16.118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Education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1.462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Hours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Weeks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Part-Time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-40.326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78.848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082" y="4725643"/>
            <a:ext cx="791925" cy="1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775" y="4725650"/>
            <a:ext cx="667775" cy="1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75" y="3635725"/>
            <a:ext cx="8625850" cy="6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700" y="4470675"/>
            <a:ext cx="1354320" cy="1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Part-Time Difference</a:t>
            </a:r>
            <a:endParaRPr sz="3000"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352200" y="923100"/>
            <a:ext cx="85206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income of 2 high school </a:t>
            </a:r>
            <a:r>
              <a:rPr lang="en"/>
              <a:t>graduates</a:t>
            </a:r>
            <a:r>
              <a:rPr lang="en"/>
              <a:t>, working 40 hour weeks and 51 week years, where one works part-time and the other does not: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Same education and work time, but non-part time makes $17,000, part-time $8,000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Part-time worker makes less than half</a:t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0" y="1643375"/>
            <a:ext cx="8676800" cy="3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81" y="2081125"/>
            <a:ext cx="3416875" cy="2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50" y="2571750"/>
            <a:ext cx="8600700" cy="2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100" y="2956625"/>
            <a:ext cx="2822175" cy="2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 </a:t>
            </a:r>
            <a:r>
              <a:rPr lang="en" sz="3000"/>
              <a:t>Takeaways</a:t>
            </a:r>
            <a:endParaRPr sz="3000"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4 most important income factors: education, hours, weeks, part-time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Factor affect have been quantified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Education, working part time, base income effects differ more between age than hours per week and weeks per year effects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Being a part-time worker is extremely </a:t>
            </a:r>
            <a:r>
              <a:rPr lang="en" sz="2000"/>
              <a:t>detrimental</a:t>
            </a:r>
            <a:r>
              <a:rPr lang="en" sz="2000"/>
              <a:t> to income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 can be improved, Fixing heteroscedasticity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Overpredicts low income, underpredicts high income</a:t>
            </a:r>
            <a:endParaRPr sz="2000"/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7" y="4390650"/>
            <a:ext cx="9043525" cy="3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311700" y="1152475"/>
            <a:ext cx="85206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http://gss.norc.org/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http://gss.norc.org/documents/codebook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Other Resources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ci.columbia.edu/ci/premba_test/c0331/s7/s7_5.html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stat.ncsu.edu/people/bloomfield/courses/st732/02-21.pdf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stats.stackexchange.com/questions/267325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stats.stackexchange.com/questions/141619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https://statisticalmodeling.wordpress.com/2011/06/23/the-pareto-distribution/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Other </a:t>
            </a:r>
            <a:r>
              <a:rPr lang="en" sz="3000"/>
              <a:t>Available</a:t>
            </a:r>
            <a:r>
              <a:rPr lang="en" sz="3000"/>
              <a:t> Models</a:t>
            </a:r>
            <a:endParaRPr sz="30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88925"/>
            <a:ext cx="85206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Focus on Linear Mixed Effect modeling in this project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Other possible models to use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Pareto distribution model works well to model income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Not well-supported with mixed effects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 Mixed Effect has higher overall accuracy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 insight into how features interact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67475" y="8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LME Raw Results</a:t>
            </a:r>
            <a:endParaRPr sz="3000"/>
          </a:p>
        </p:txBody>
      </p:sp>
      <p:pic>
        <p:nvPicPr>
          <p:cNvPr id="278" name="Google Shape;278;p42"/>
          <p:cNvPicPr preferRelativeResize="0"/>
          <p:nvPr/>
        </p:nvPicPr>
        <p:blipFill rotWithShape="1">
          <a:blip r:embed="rId3">
            <a:alphaModFix/>
          </a:blip>
          <a:srcRect b="21866" l="16755" r="47333" t="28961"/>
          <a:stretch/>
        </p:blipFill>
        <p:spPr>
          <a:xfrm>
            <a:off x="1825063" y="654750"/>
            <a:ext cx="5493869" cy="423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Income, Education, and Race LME</a:t>
            </a:r>
            <a:endParaRPr sz="3000"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25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Predicted Income with Education and Race, when controlling for Age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Race used: white, black, other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Black became intercept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85" name="Google Shape;285;p43"/>
          <p:cNvPicPr preferRelativeResize="0"/>
          <p:nvPr/>
        </p:nvPicPr>
        <p:blipFill rotWithShape="1">
          <a:blip r:embed="rId3">
            <a:alphaModFix/>
          </a:blip>
          <a:srcRect b="32197" l="16836" r="48873" t="27383"/>
          <a:stretch/>
        </p:blipFill>
        <p:spPr>
          <a:xfrm>
            <a:off x="3510475" y="1152475"/>
            <a:ext cx="5497675" cy="36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Income, Education, and Race Table</a:t>
            </a:r>
            <a:endParaRPr sz="3000"/>
          </a:p>
        </p:txBody>
      </p:sp>
      <p:graphicFrame>
        <p:nvGraphicFramePr>
          <p:cNvPr id="291" name="Google Shape;291;p44"/>
          <p:cNvGraphicFramePr/>
          <p:nvPr/>
        </p:nvGraphicFramePr>
        <p:xfrm>
          <a:off x="952500" y="10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{487800DE-DE4A-4D40-8EB4-D83A4DE37661}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Years of Education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Black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White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Other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$6,598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$12,641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$10,296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$8,081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$14,664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$12,129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$9,714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$16,838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$14,113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$11,497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$19,162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$16,247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$13,430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$21,636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$18,531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$20,131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$29,959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$26,284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$31,168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$43,158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$38,724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$44,608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$58,761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$53,566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Contents</a:t>
            </a:r>
            <a:endParaRPr sz="30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5150"/>
            <a:ext cx="8520600" cy="3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Introduction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Feature Selection Method using Random Forest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Mixed Effect Modeling Results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Analysis and Conclusions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Introducing 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General Social Survey Data</a:t>
            </a:r>
            <a:endParaRPr sz="30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996696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American social survey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Biannual since 1972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Broad range of topics, focus on work life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survey year with different feature set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8 most recent years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Shared years data set: 407 Features, 24350 Respondents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Outcome: </a:t>
            </a:r>
            <a:r>
              <a:rPr lang="en" sz="2000"/>
              <a:t>respondent's</a:t>
            </a:r>
            <a:r>
              <a:rPr lang="en" sz="2000"/>
              <a:t> personal income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Scaled to 1986 inflation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Income scaled to 1986 inflation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Datasets 2000-2016 (8 years) : http://gss.norc.org/get-the-data/spss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 vs. Income</a:t>
            </a:r>
            <a:endParaRPr sz="30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80400"/>
            <a:ext cx="25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will be the control group for LME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and Income are </a:t>
            </a:r>
            <a:r>
              <a:rPr lang="en"/>
              <a:t>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Correlation</a:t>
            </a:r>
            <a:r>
              <a:rPr lang="en"/>
              <a:t> of 0.18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not linear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744776" y="4652600"/>
            <a:ext cx="5399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Age (18-81 years)</a:t>
            </a:r>
            <a:endParaRPr sz="120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12087" l="3947" r="0" t="0"/>
          <a:stretch/>
        </p:blipFill>
        <p:spPr>
          <a:xfrm>
            <a:off x="3432375" y="1372347"/>
            <a:ext cx="5854349" cy="33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 rot="-5400000">
            <a:off x="1741959" y="2856200"/>
            <a:ext cx="3135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Square Root of Income</a:t>
            </a:r>
            <a:endParaRPr sz="1200"/>
          </a:p>
        </p:txBody>
      </p:sp>
      <p:sp>
        <p:nvSpPr>
          <p:cNvPr id="99" name="Google Shape;99;p19"/>
          <p:cNvSpPr txBox="1"/>
          <p:nvPr/>
        </p:nvSpPr>
        <p:spPr>
          <a:xfrm>
            <a:off x="3744600" y="1071075"/>
            <a:ext cx="539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Respondent</a:t>
            </a:r>
            <a:r>
              <a:rPr lang="en"/>
              <a:t> Age and Income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017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Income Distribution</a:t>
            </a:r>
            <a:endParaRPr sz="30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17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 outcome good for health of linear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9,000 (37.5%) respondents removed, no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Income </a:t>
            </a:r>
            <a:r>
              <a:rPr lang="en"/>
              <a:t>distribution</a:t>
            </a:r>
            <a:r>
              <a:rPr lang="en"/>
              <a:t> far from normal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426" y="1152475"/>
            <a:ext cx="5507575" cy="36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269175" y="4708350"/>
            <a:ext cx="4563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Income Value</a:t>
            </a:r>
            <a:endParaRPr sz="1200"/>
          </a:p>
        </p:txBody>
      </p:sp>
      <p:sp>
        <p:nvSpPr>
          <p:cNvPr id="108" name="Google Shape;108;p20"/>
          <p:cNvSpPr txBox="1"/>
          <p:nvPr/>
        </p:nvSpPr>
        <p:spPr>
          <a:xfrm rot="-5400000">
            <a:off x="2035250" y="2742650"/>
            <a:ext cx="3086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 of Values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Income Normal</a:t>
            </a:r>
            <a:endParaRPr sz="30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1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544 (2.1%) high earnerning outliers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income </a:t>
            </a:r>
            <a:r>
              <a:rPr b="1" lang="en"/>
              <a:t>$113k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Square Root of the Income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more normally distributed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will relate to square root of Income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500" y="1017725"/>
            <a:ext cx="5371500" cy="38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313800" y="4708350"/>
            <a:ext cx="47085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Square Root Income Value</a:t>
            </a:r>
            <a:endParaRPr sz="1200"/>
          </a:p>
        </p:txBody>
      </p:sp>
      <p:sp>
        <p:nvSpPr>
          <p:cNvPr id="117" name="Google Shape;117;p21"/>
          <p:cNvSpPr txBox="1"/>
          <p:nvPr/>
        </p:nvSpPr>
        <p:spPr>
          <a:xfrm rot="-5400000">
            <a:off x="2110150" y="2734675"/>
            <a:ext cx="3249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 of Values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