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E0703F-7E8F-4A6C-A880-487917CFF087}">
  <a:tblStyle styleId="{9DE0703F-7E8F-4A6C-A880-487917CFF0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20" Type="http://schemas.openxmlformats.org/officeDocument/2006/relationships/slide" Target="slides/slide14.xml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ProximaNova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40057d1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40057d1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411ed32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411ed32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091ea75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091ea75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40057d1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40057d1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091ea7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091ea7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3fe0352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3fe0352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0057d1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0057d1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091ea75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091ea75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166246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166246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53ad6e46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53ad6e4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3fe03527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3fe0352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0462a6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0462a6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51e156c9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51e156c9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51e156c9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51e156c9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fe0352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fe0352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4091ea7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4091ea7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54843cf2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54843cf2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543062a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543062a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411ed320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411ed320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3fe0352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3fe0352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40462a6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40462a6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543062a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543062a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4091ea75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4091ea75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40057d1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40057d1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411aa2a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411aa2a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4091ea75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4091ea75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11ed32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11ed32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3fe0352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3fe0352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0057d1e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0057d1e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40462a6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40462a6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0462a6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0462a6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3fe0352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3fe0352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Income with Linear Mixed Effect Model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Benjamin Stano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Feature Size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Linear Mixed Effect (LME) models easily overburdened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406 total features to 4 total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Complex categorical data does not mix with linear model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Create binary dummy variables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PCA does not lend itself to descriptive modeling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Random Forest to determine feature importance, most important features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Process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22450" y="1141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non-linear continuous features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categorical features with too many non-answers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all features with more than 0.1% correlation with outcome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feature importance from Random Forest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importance to drop multi-</a:t>
            </a:r>
            <a:r>
              <a:rPr lang="en"/>
              <a:t>collinear</a:t>
            </a:r>
            <a:r>
              <a:rPr lang="en"/>
              <a:t>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Re-run random forest for final importances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8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vs. Income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735925"/>
            <a:ext cx="254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and Income are </a:t>
            </a:r>
            <a:r>
              <a:rPr lang="en"/>
              <a:t>related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Correlation</a:t>
            </a:r>
            <a:r>
              <a:rPr lang="en"/>
              <a:t> of 0.18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Relationship not linear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will be the control group for LME model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3744776" y="4652600"/>
            <a:ext cx="5399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Age (18-81 years)</a:t>
            </a:r>
            <a:endParaRPr sz="1200"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12087" l="3947" r="0" t="0"/>
          <a:stretch/>
        </p:blipFill>
        <p:spPr>
          <a:xfrm>
            <a:off x="3432375" y="1372347"/>
            <a:ext cx="5854349" cy="33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 rot="-5400000">
            <a:off x="1741959" y="2856200"/>
            <a:ext cx="3135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Square Root of Income</a:t>
            </a:r>
            <a:endParaRPr sz="1200"/>
          </a:p>
        </p:txBody>
      </p:sp>
      <p:sp>
        <p:nvSpPr>
          <p:cNvPr id="134" name="Google Shape;134;p24"/>
          <p:cNvSpPr txBox="1"/>
          <p:nvPr/>
        </p:nvSpPr>
        <p:spPr>
          <a:xfrm>
            <a:off x="3744600" y="1071075"/>
            <a:ext cx="539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Respondent</a:t>
            </a:r>
            <a:r>
              <a:rPr lang="en"/>
              <a:t> Age and Income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Results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0" y="1271925"/>
            <a:ext cx="35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Most Important Features: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Hours per Week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Weeks per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person works part-time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continuous, 1 categorical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0" r="0" t="92841"/>
          <a:stretch/>
        </p:blipFill>
        <p:spPr>
          <a:xfrm>
            <a:off x="3644375" y="3353173"/>
            <a:ext cx="5499626" cy="763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4">
            <a:alphaModFix/>
          </a:blip>
          <a:srcRect b="80531" l="0" r="0" t="0"/>
          <a:stretch/>
        </p:blipFill>
        <p:spPr>
          <a:xfrm>
            <a:off x="3644375" y="1271925"/>
            <a:ext cx="5499626" cy="2077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Set Test Modeling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Set is consistent enough to use LME on</a:t>
            </a:r>
            <a:endParaRPr/>
          </a:p>
        </p:txBody>
      </p:sp>
      <p:graphicFrame>
        <p:nvGraphicFramePr>
          <p:cNvPr id="149" name="Google Shape;149;p26"/>
          <p:cNvGraphicFramePr/>
          <p:nvPr/>
        </p:nvGraphicFramePr>
        <p:xfrm>
          <a:off x="584750" y="1983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{9DE0703F-7E8F-4A6C-A880-487917CFF087}</a:tableStyleId>
              </a:tblPr>
              <a:tblGrid>
                <a:gridCol w="1566875"/>
                <a:gridCol w="501375"/>
                <a:gridCol w="1150375"/>
                <a:gridCol w="917875"/>
                <a:gridCol w="917900"/>
                <a:gridCol w="1150350"/>
                <a:gridCol w="1034125"/>
              </a:tblGrid>
              <a:tr h="34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Used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Gradient</a:t>
                      </a:r>
                      <a:r>
                        <a:rPr b="1" lang="en"/>
                        <a:t> Boosted Trees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OLS Regression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3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Training Score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0.623</a:t>
                      </a:r>
                      <a:endParaRPr/>
                    </a:p>
                  </a:txBody>
                  <a:tcPr marT="57150" marB="57150" marR="57150" marL="57150" anchor="ctr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0.489</a:t>
                      </a:r>
                      <a:endParaRPr/>
                    </a:p>
                  </a:txBody>
                  <a:tcPr marT="57150" marB="57150" marR="57150" marL="5715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0.370</a:t>
                      </a:r>
                      <a:endParaRPr/>
                    </a:p>
                  </a:txBody>
                  <a:tcPr marT="57150" marB="57150" marR="57150" marL="5715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73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Testing Score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0.342</a:t>
                      </a:r>
                      <a:endParaRPr/>
                    </a:p>
                  </a:txBody>
                  <a:tcPr marT="57150" marB="57150" marR="57150" marL="57150" anchor="ctr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0.410</a:t>
                      </a:r>
                      <a:endParaRPr/>
                    </a:p>
                  </a:txBody>
                  <a:tcPr marT="57150" marB="57150" marR="57150" marL="57150" anchor="ctr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0.389</a:t>
                      </a:r>
                      <a:endParaRPr/>
                    </a:p>
                  </a:txBody>
                  <a:tcPr marT="57150" marB="57150" marR="57150" marL="57150" anchor="ctr"/>
                </a:tc>
                <a:tc hMerge="1"/>
              </a:tr>
              <a:tr h="73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CV Score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0.323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57150" marL="57150" anchor="ctr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0.400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57150" marL="57150" anchor="ctr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0.367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57150" marL="57150" anchor="ctr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Linear Mixed Effect Modeling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Mixed Effect Modeling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Descriptive model for groups within a 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fixed and random effects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 effects, trends the whole population follows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effect, trends group members follow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/>
              <a:t>Respondent</a:t>
            </a:r>
            <a:r>
              <a:rPr lang="en"/>
              <a:t> Age as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 has an ICC of 20%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determine random effect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configurations with likelihood ratio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features and the intercept can be random or fixed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31 different random effect configurations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22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LME Random Effect Configuration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907000"/>
            <a:ext cx="83535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model without mixed effects: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where a, b, c, and d are coefficients calculated by the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 am using and Linear Mixed Effect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configuration was Random Education and Part-time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Linear Equation With Random Effects: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                    and                    are the </a:t>
            </a:r>
            <a:r>
              <a:rPr lang="en"/>
              <a:t>coefficients for education and part time given a person’s 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value of a</a:t>
            </a:r>
            <a:r>
              <a:rPr lang="en"/>
              <a:t> and d respectively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75" y="1368575"/>
            <a:ext cx="8903250" cy="3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375" y="3131450"/>
            <a:ext cx="8645175" cy="6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7654" y="3957050"/>
            <a:ext cx="1058792" cy="2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1300" y="3901251"/>
            <a:ext cx="989426" cy="2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LME Assumptions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LME models require 5 assumptions to be met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Dependency between group members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 has an ICC of more than 20%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Features are linearly 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Residuals are normally distributed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Residuals have constant variance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Residuals are independent (Homoscedastic)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Linearity of </a:t>
            </a:r>
            <a:r>
              <a:rPr lang="en"/>
              <a:t>Continuous</a:t>
            </a:r>
            <a:r>
              <a:rPr lang="en"/>
              <a:t> Features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66250" y="572700"/>
            <a:ext cx="3332700" cy="1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</a:t>
            </a:r>
            <a:r>
              <a:rPr lang="en"/>
              <a:t>continuous</a:t>
            </a:r>
            <a:r>
              <a:rPr lang="en"/>
              <a:t> features have a near linear relationship with the square root of the income</a:t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 b="11239" l="4150" r="0" t="7021"/>
          <a:stretch/>
        </p:blipFill>
        <p:spPr>
          <a:xfrm>
            <a:off x="4572000" y="582400"/>
            <a:ext cx="3888457" cy="18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 rotWithShape="1">
          <a:blip r:embed="rId4">
            <a:alphaModFix/>
          </a:blip>
          <a:srcRect b="11515" l="3910" r="0" t="7164"/>
          <a:stretch/>
        </p:blipFill>
        <p:spPr>
          <a:xfrm>
            <a:off x="345175" y="3169325"/>
            <a:ext cx="3957215" cy="18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5">
            <a:alphaModFix/>
          </a:blip>
          <a:srcRect b="10953" l="3762" r="0" t="7307"/>
          <a:stretch/>
        </p:blipFill>
        <p:spPr>
          <a:xfrm>
            <a:off x="4793550" y="3113525"/>
            <a:ext cx="3927375" cy="18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>
            <a:off x="799250" y="3225100"/>
            <a:ext cx="2421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vs. Hours Worked</a:t>
            </a:r>
            <a:endParaRPr/>
          </a:p>
        </p:txBody>
      </p:sp>
      <p:sp>
        <p:nvSpPr>
          <p:cNvPr id="187" name="Google Shape;187;p31"/>
          <p:cNvSpPr txBox="1"/>
          <p:nvPr/>
        </p:nvSpPr>
        <p:spPr>
          <a:xfrm>
            <a:off x="6155075" y="4574575"/>
            <a:ext cx="2421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vs. Weeks Worked</a:t>
            </a:r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5868225" y="1811650"/>
            <a:ext cx="2421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vs. Education Level</a:t>
            </a:r>
            <a:endParaRPr/>
          </a:p>
        </p:txBody>
      </p:sp>
      <p:sp>
        <p:nvSpPr>
          <p:cNvPr id="189" name="Google Shape;189;p31"/>
          <p:cNvSpPr txBox="1"/>
          <p:nvPr/>
        </p:nvSpPr>
        <p:spPr>
          <a:xfrm rot="-5400000">
            <a:off x="3559657" y="1367550"/>
            <a:ext cx="1797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Square Root of Income</a:t>
            </a:r>
            <a:endParaRPr sz="900"/>
          </a:p>
        </p:txBody>
      </p:sp>
      <p:sp>
        <p:nvSpPr>
          <p:cNvPr id="190" name="Google Shape;190;p31"/>
          <p:cNvSpPr txBox="1"/>
          <p:nvPr/>
        </p:nvSpPr>
        <p:spPr>
          <a:xfrm rot="-5400000">
            <a:off x="3774273" y="3888325"/>
            <a:ext cx="18186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Square Root of Income</a:t>
            </a:r>
            <a:endParaRPr sz="900"/>
          </a:p>
        </p:txBody>
      </p:sp>
      <p:sp>
        <p:nvSpPr>
          <p:cNvPr id="191" name="Google Shape;191;p31"/>
          <p:cNvSpPr txBox="1"/>
          <p:nvPr/>
        </p:nvSpPr>
        <p:spPr>
          <a:xfrm rot="-5400000">
            <a:off x="-669499" y="3904975"/>
            <a:ext cx="17853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Square Root of Income</a:t>
            </a:r>
            <a:endParaRPr sz="900"/>
          </a:p>
        </p:txBody>
      </p:sp>
      <p:sp>
        <p:nvSpPr>
          <p:cNvPr id="192" name="Google Shape;192;p31"/>
          <p:cNvSpPr txBox="1"/>
          <p:nvPr/>
        </p:nvSpPr>
        <p:spPr>
          <a:xfrm>
            <a:off x="4717050" y="2320743"/>
            <a:ext cx="374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Years of Education (0-20 years)</a:t>
            </a:r>
            <a:endParaRPr sz="900"/>
          </a:p>
        </p:txBody>
      </p:sp>
      <p:sp>
        <p:nvSpPr>
          <p:cNvPr id="193" name="Google Shape;193;p31"/>
          <p:cNvSpPr txBox="1"/>
          <p:nvPr/>
        </p:nvSpPr>
        <p:spPr>
          <a:xfrm>
            <a:off x="486825" y="4898046"/>
            <a:ext cx="374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Average Hours Worked per Week</a:t>
            </a:r>
            <a:r>
              <a:rPr lang="en" sz="900"/>
              <a:t> (0-80+ hours)</a:t>
            </a:r>
            <a:endParaRPr sz="900"/>
          </a:p>
        </p:txBody>
      </p:sp>
      <p:sp>
        <p:nvSpPr>
          <p:cNvPr id="194" name="Google Shape;194;p31"/>
          <p:cNvSpPr txBox="1"/>
          <p:nvPr/>
        </p:nvSpPr>
        <p:spPr>
          <a:xfrm>
            <a:off x="4841600" y="4832343"/>
            <a:ext cx="374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Average Weeks Worked per Year</a:t>
            </a:r>
            <a:r>
              <a:rPr lang="en" sz="900"/>
              <a:t> (0-52 weeks)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in America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most important income-determining factors in America?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Quantify how these factors affect income?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Solution: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Importance-Based Random Forest Feature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Descriptive Linear Mixed Effect Modeling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Model Residuals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352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error distribution among income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is normally distributed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Next, look at error distribution </a:t>
            </a:r>
            <a:r>
              <a:rPr lang="en"/>
              <a:t>among</a:t>
            </a:r>
            <a:r>
              <a:rPr lang="en"/>
              <a:t>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Education, Part-Time, Hours, Weeks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200" y="1152475"/>
            <a:ext cx="5311675" cy="36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5238431" y="4652599"/>
            <a:ext cx="26331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Predicted Income Value</a:t>
            </a:r>
            <a:endParaRPr sz="1200"/>
          </a:p>
        </p:txBody>
      </p:sp>
      <p:sp>
        <p:nvSpPr>
          <p:cNvPr id="203" name="Google Shape;203;p32"/>
          <p:cNvSpPr txBox="1"/>
          <p:nvPr/>
        </p:nvSpPr>
        <p:spPr>
          <a:xfrm rot="-5400000">
            <a:off x="2113988" y="2711250"/>
            <a:ext cx="3436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 of Values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1976850" y="0"/>
            <a:ext cx="519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Model Residuals II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00" y="450988"/>
            <a:ext cx="3540900" cy="21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88" y="2724150"/>
            <a:ext cx="340692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763" y="2724150"/>
            <a:ext cx="36861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7449" y="451000"/>
            <a:ext cx="36861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Model Residuals III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234225" y="1152475"/>
            <a:ext cx="406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test error </a:t>
            </a:r>
            <a:r>
              <a:rPr lang="en"/>
              <a:t>among</a:t>
            </a:r>
            <a:r>
              <a:rPr lang="en"/>
              <a:t> all values of income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is not  homoscedastic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for future model improvement</a:t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340" y="1421767"/>
            <a:ext cx="4817850" cy="32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/>
        </p:nvSpPr>
        <p:spPr>
          <a:xfrm>
            <a:off x="4827050" y="4652600"/>
            <a:ext cx="4172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Real</a:t>
            </a:r>
            <a:r>
              <a:rPr lang="en" sz="1200"/>
              <a:t> Income Value</a:t>
            </a:r>
            <a:endParaRPr sz="1200"/>
          </a:p>
        </p:txBody>
      </p:sp>
      <p:sp>
        <p:nvSpPr>
          <p:cNvPr id="221" name="Google Shape;221;p34"/>
          <p:cNvSpPr txBox="1"/>
          <p:nvPr/>
        </p:nvSpPr>
        <p:spPr>
          <a:xfrm rot="-5400000">
            <a:off x="2493338" y="2778175"/>
            <a:ext cx="3436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Predicted Income Value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15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Effect Model Results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730350"/>
            <a:ext cx="4890300" cy="3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limit $113k, set to 1986 inflation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Square Root Income: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of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15.044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Increases by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5.161</a:t>
            </a:r>
            <a:r>
              <a:rPr lang="en"/>
              <a:t> for each additional year of formal </a:t>
            </a:r>
            <a:r>
              <a:rPr lang="en"/>
              <a:t>education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Increases by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0.544 </a:t>
            </a:r>
            <a:r>
              <a:rPr lang="en"/>
              <a:t>for each additional hour worked per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Increases by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0.627</a:t>
            </a:r>
            <a:r>
              <a:rPr lang="en"/>
              <a:t> for each additional week worked per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Goes down by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40.771</a:t>
            </a:r>
            <a:r>
              <a:rPr lang="en"/>
              <a:t> if part-time job</a:t>
            </a:r>
            <a:endParaRPr/>
          </a:p>
        </p:txBody>
      </p:sp>
      <p:graphicFrame>
        <p:nvGraphicFramePr>
          <p:cNvPr id="233" name="Google Shape;233;p36"/>
          <p:cNvGraphicFramePr/>
          <p:nvPr/>
        </p:nvGraphicFramePr>
        <p:xfrm>
          <a:off x="5335575" y="1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{9DE0703F-7E8F-4A6C-A880-487917CFF087}</a:tableStyleId>
              </a:tblPr>
              <a:tblGrid>
                <a:gridCol w="1165575"/>
                <a:gridCol w="1165575"/>
                <a:gridCol w="1165575"/>
              </a:tblGrid>
              <a:tr h="61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Standard Error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1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Intercept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15.057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Education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5.159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Hours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Weeks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Part-Time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-40.764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1.734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50" y="4411800"/>
            <a:ext cx="8977550" cy="3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/>
        </p:nvSpPr>
        <p:spPr>
          <a:xfrm>
            <a:off x="153750" y="4529300"/>
            <a:ext cx="8836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                   and                 have an average value of 5.159 and -40.764 respectively</a:t>
            </a:r>
            <a:endParaRPr/>
          </a:p>
        </p:txBody>
      </p:sp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15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 Effect </a:t>
            </a:r>
            <a:r>
              <a:rPr lang="en"/>
              <a:t>Model Results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11700" y="730350"/>
            <a:ext cx="48903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and Part-Time fluctuate the most between different 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Coefficients with random effects represent the average among all 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low variance,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Effect</a:t>
            </a:r>
            <a:r>
              <a:rPr lang="en"/>
              <a:t> education relatively similar between 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Part-Time has extremely high variance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Effect being part-time has has income varies widely between ages</a:t>
            </a:r>
            <a:endParaRPr/>
          </a:p>
        </p:txBody>
      </p:sp>
      <p:graphicFrame>
        <p:nvGraphicFramePr>
          <p:cNvPr id="242" name="Google Shape;242;p37"/>
          <p:cNvGraphicFramePr/>
          <p:nvPr/>
        </p:nvGraphicFramePr>
        <p:xfrm>
          <a:off x="5335575" y="1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{9DE0703F-7E8F-4A6C-A880-487917CFF087}</a:tableStyleId>
              </a:tblPr>
              <a:tblGrid>
                <a:gridCol w="1165575"/>
                <a:gridCol w="1165575"/>
                <a:gridCol w="1165575"/>
              </a:tblGrid>
              <a:tr h="58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Group Variance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6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Intercept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15.057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Education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5.159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1.462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Hours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Weeks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Part-Time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-40.764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78.848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507" y="4636918"/>
            <a:ext cx="791925" cy="1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9375" y="4632075"/>
            <a:ext cx="667775" cy="1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750" y="3829100"/>
            <a:ext cx="8836500" cy="7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19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part-time example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52213" y="743550"/>
            <a:ext cx="85206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income of 2 high school </a:t>
            </a:r>
            <a:r>
              <a:rPr lang="en"/>
              <a:t>graduates</a:t>
            </a:r>
            <a:r>
              <a:rPr lang="en"/>
              <a:t>, working 40 hour weeks and 51 week years, where one works part-time and the other does not: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Same education and work time, but non-part time makes $17,000, part-time $8,000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Part-time worker makes less than half</a:t>
            </a: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88" y="1459900"/>
            <a:ext cx="89144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88" y="1947025"/>
            <a:ext cx="3346875" cy="2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88" y="2527175"/>
            <a:ext cx="8914425" cy="3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788" y="2940000"/>
            <a:ext cx="3346875" cy="27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r>
              <a:rPr lang="en"/>
              <a:t>Takeaways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most important income factors: education, hours, weeks, part-time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 affect have been quantified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a part-time worker is extremely </a:t>
            </a:r>
            <a:r>
              <a:rPr lang="en"/>
              <a:t>detrimental</a:t>
            </a:r>
            <a:r>
              <a:rPr lang="en"/>
              <a:t> to income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Education, working part time effects differ more between age than base income, hours per week, and weeks per year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can be improved, Fixing heteroscedasticity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Overpredicts low income, underpredicts high income, imbalance between rich and poor is even greater</a:t>
            </a:r>
            <a:endParaRPr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50" y="4411800"/>
            <a:ext cx="8977550" cy="3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152475"/>
            <a:ext cx="8520600" cy="3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http://gss.norc.org/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http://gss.norc.org/documents/codebook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Other Resources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ci.columbia.edu/ci/premba_test/c0331/s7/s7_5.html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stat.ncsu.edu/people/bloomfield/courses/st732/02-21.pdf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stats.stackexchange.com/questions/267325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stats.stackexchange.com/questions/141619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https://statisticalmodeling.wordpress.com/2011/06/23/the-pareto-distribution/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Available</a:t>
            </a:r>
            <a:r>
              <a:rPr lang="en"/>
              <a:t> Models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Linear Mixed Effect modeling in this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possible models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Pareto distribution model works well to model income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well-supported with mixed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Mixed Effect has higher overall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insight into how features interact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367475" y="8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LME Raw Results</a:t>
            </a: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 rotWithShape="1">
          <a:blip r:embed="rId3">
            <a:alphaModFix/>
          </a:blip>
          <a:srcRect b="25425" l="16797" r="47801" t="31641"/>
          <a:stretch/>
        </p:blipFill>
        <p:spPr>
          <a:xfrm>
            <a:off x="1470150" y="654750"/>
            <a:ext cx="6203702" cy="423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311700" y="22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Income, Education, and Race LME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311700" y="1152475"/>
            <a:ext cx="254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Predicted Income with Education and Race, when controlling for Age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Race used: white, black, other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Black became intercept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86" name="Google Shape;286;p43"/>
          <p:cNvPicPr preferRelativeResize="0"/>
          <p:nvPr/>
        </p:nvPicPr>
        <p:blipFill rotWithShape="1">
          <a:blip r:embed="rId3">
            <a:alphaModFix/>
          </a:blip>
          <a:srcRect b="32197" l="16836" r="48873" t="27383"/>
          <a:stretch/>
        </p:blipFill>
        <p:spPr>
          <a:xfrm>
            <a:off x="3510475" y="1152475"/>
            <a:ext cx="5497675" cy="364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311700" y="25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Income, Education, and Race results</a:t>
            </a:r>
            <a:endParaRPr/>
          </a:p>
        </p:txBody>
      </p:sp>
      <p:graphicFrame>
        <p:nvGraphicFramePr>
          <p:cNvPr id="292" name="Google Shape;292;p44"/>
          <p:cNvGraphicFramePr/>
          <p:nvPr/>
        </p:nvGraphicFramePr>
        <p:xfrm>
          <a:off x="952500" y="109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{9DE0703F-7E8F-4A6C-A880-487917CFF087}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Years of Education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Black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White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Other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$6,598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$12,641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$10,296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$8,081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$14,664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$12,129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$9,714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$16,838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$14,113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$11,497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$19,162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$16,247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$13,430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$21,636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$18,531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$20,131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$29,959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$26,284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$31,168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$43,158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$38,724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$44,608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$58,761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$53,566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Introduction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 Selection Method using Random Forest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Mixed Effect Modeling Results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Analysis and Conclusions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Introducing the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Social Survey Data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American social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Biannual since 1972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 range of topics, focus on work life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survey year with different feature set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8 most recent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Outcome: </a:t>
            </a:r>
            <a:r>
              <a:rPr lang="en"/>
              <a:t>respondent's</a:t>
            </a:r>
            <a:r>
              <a:rPr lang="en"/>
              <a:t> personal income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Income scaled to 1986 inflation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years data set: 407 Features, 24350 </a:t>
            </a:r>
            <a:r>
              <a:rPr lang="en"/>
              <a:t>Respondents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 2000-2016 (8 years) : http://gss.norc.org/get-the-data/spss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Distribution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17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9,000 (37.5%) respondents removed, no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 is far from normal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426" y="1152475"/>
            <a:ext cx="5507575" cy="36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4269175" y="4708350"/>
            <a:ext cx="45630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Income Value</a:t>
            </a:r>
            <a:endParaRPr sz="1200"/>
          </a:p>
        </p:txBody>
      </p:sp>
      <p:sp>
        <p:nvSpPr>
          <p:cNvPr id="98" name="Google Shape;98;p19"/>
          <p:cNvSpPr txBox="1"/>
          <p:nvPr/>
        </p:nvSpPr>
        <p:spPr>
          <a:xfrm rot="-5400000">
            <a:off x="2035250" y="2742650"/>
            <a:ext cx="308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 of Values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Income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31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high earners (outliers) limiting max income to </a:t>
            </a:r>
            <a:r>
              <a:rPr b="1" lang="en"/>
              <a:t>$113k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Square Root of the Income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more normally distributed for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will relate to square root of Income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500" y="1017725"/>
            <a:ext cx="5371500" cy="38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4313800" y="4708350"/>
            <a:ext cx="4708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Square Root Income Value</a:t>
            </a:r>
            <a:endParaRPr sz="1200"/>
          </a:p>
        </p:txBody>
      </p:sp>
      <p:sp>
        <p:nvSpPr>
          <p:cNvPr id="107" name="Google Shape;107;p20"/>
          <p:cNvSpPr txBox="1"/>
          <p:nvPr/>
        </p:nvSpPr>
        <p:spPr>
          <a:xfrm rot="-5400000">
            <a:off x="2110150" y="2734675"/>
            <a:ext cx="3249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 of Values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