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5DF27C-A4CE-4016-A1DB-9E65030D1321}">
  <a:tblStyle styleId="{7E5DF27C-A4CE-4016-A1DB-9E65030D13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b08c88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b08c88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8539b37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8539b37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539b37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8539b37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e85217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e85217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8a2b1e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8a2b1e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c6b0b231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c6b0b231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8539b3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8539b3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c6b0b23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c6b0b23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8539b37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8539b37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8a2b1e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8a2b1e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8539b37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8539b37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fe8521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fe8521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a71000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a71000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e85217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e85217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fa71000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fa71000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c6b0b231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c6b0b231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fc6b0b23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fc6b0b23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e85217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fe85217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8a2b1e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8a2b1e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8a2b1e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8a2b1e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8539b37e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8539b37e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e85217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e85217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c6b0b231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c6b0b23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b08c88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b08c8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c6b0b2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c6b0b2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a71000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a71000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c6b0b23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c6b0b23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ijirst.org/articles/IJIRSTV2I4024.pdf" TargetMode="External"/><Relationship Id="rId4" Type="http://schemas.openxmlformats.org/officeDocument/2006/relationships/hyperlink" Target="https://www.profactor.at/en/research/industrial-assistive-systems/visual-computing/projects/instructme/" TargetMode="External"/><Relationship Id="rId5" Type="http://schemas.openxmlformats.org/officeDocument/2006/relationships/hyperlink" Target="https://ieeexplore.ieee.org/document/7737171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Activity Detection with Smartphone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0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Benjamin Stano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182880"/>
            <a:ext cx="91440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Different Feature Sizes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8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most efficient feature set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models easily overburdened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could go unexplained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data rife with variance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Random Forest Classifier to test different feature sets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train and adaptable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feature importance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0" y="185925"/>
            <a:ext cx="91440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Exploring Different Feature Sizes contd.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8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feature sets in total trained and tested with RFC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set containing all original features (561)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3 multiple new feature sets: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correlated feature pairs (171)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chosen by SelectFromModel (77)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77 most important features (77)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Compare/contrast Selection and Importance sets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3224300" y="2713775"/>
            <a:ext cx="345600" cy="8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0" y="91440"/>
            <a:ext cx="9144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Feature Set Performance </a:t>
            </a: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0" y="777250"/>
            <a:ext cx="33090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features and runtime normalized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number of features decreases, runtime decreases along with it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decreases slightly, but not a large change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6976"/>
          <a:stretch/>
        </p:blipFill>
        <p:spPr>
          <a:xfrm>
            <a:off x="1525775" y="967275"/>
            <a:ext cx="7618225" cy="40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0" y="195525"/>
            <a:ext cx="91440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Feature Set Performance Comparison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311688" y="11113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{7E5DF27C-A4CE-4016-A1DB-9E65030D1321}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71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Set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All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Correlation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Selection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Importance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71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Features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561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(100%)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171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(30.5%)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(13.7%)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(13.7%)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71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Runtime (in seconds)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7.0122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(100%)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4.1100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(58.6%)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2.2421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(32.0%)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2.2181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(31.6%)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71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Testing Accuracy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89.3%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89.1%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87.7%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1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Accuracy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185925"/>
            <a:ext cx="91440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Set Findings 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83325"/>
            <a:ext cx="85206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had most accuracy, longest runtime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much faster, similar accuracy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performed best, efficient and accurate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this one to model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set performed very poorly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to select intelligently while reducing dimensions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Different Models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0" y="194250"/>
            <a:ext cx="91440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Models Used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58025"/>
            <a:ext cx="8520600" cy="3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most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using the Selection feature set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5 different model types: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Trees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Nearest Neighbors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 Logistic Regression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6191"/>
          <a:stretch/>
        </p:blipFill>
        <p:spPr>
          <a:xfrm>
            <a:off x="1604730" y="1142775"/>
            <a:ext cx="7634671" cy="38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3205100" y="2732975"/>
            <a:ext cx="374100" cy="80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0" y="3205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Normalized Performance Comparison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0" y="1142775"/>
            <a:ext cx="35793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Runtime is normalized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runtime increases, accuracy increases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training score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testing score decreases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0" y="190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Comparison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311700" y="9382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{7E5DF27C-A4CE-4016-A1DB-9E65030D1321}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76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Type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Extra Trees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 Nearest Neighbors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Support Vector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76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Runtime (in seconds)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2.2869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0.5156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7.3311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8.8154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39.9392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76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Testing Accuracy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89.1%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88.9%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90.6%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90.8%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92.9%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76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Accuracy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98.3%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94.6%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96.5%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76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CV score</a:t>
                      </a:r>
                      <a:endParaRPr b="1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(5 folds)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88.2%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86.7%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88.7%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90.8%</a:t>
                      </a:r>
                      <a:endParaRPr b="1"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89.8%</a:t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0" y="185925"/>
            <a:ext cx="91440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Type Findings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283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performed well overall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if runtime is most important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XTC performed worst,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overfit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KNNC not as good as other choices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SVMC performed best overfall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blend of accuracy and efficiency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most accurate, may have underlying problems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be best if accuracy is most important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274320"/>
            <a:ext cx="91440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Detection Using Smartphones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72725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Predicts users action based on sensors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Smartphones have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accelerometer, gyroscope standard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Smartphones ideal for HAD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Endless data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Countless uses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613" y="2785825"/>
            <a:ext cx="32099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0" y="185106"/>
            <a:ext cx="91440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28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i="1" lang="en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Human Activity Recognition Using Smartphones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Sets: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All, 561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Correlation, 170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Selection, 77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Importance, 77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Used: RFC, Xtra, KNN, SVC, Logistic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0" y="194250"/>
            <a:ext cx="91440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Findings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29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features improves efficiency, low effect on accuracy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feature set for modeling is SelectFromModel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Support Vector Classifier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blend of efficiency and performance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CV score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if efficiency is important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0" y="599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632675"/>
            <a:ext cx="8520600" cy="4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https://archive.ics.uci.edu/ml/datasets/human+activity+recognition+using+smartphones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Citations: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Davide Anguita, Alessandro Ghio, Luca Oneto, Xavier Parra and Jorge L. Reyes-Ortiz. Human Activity Recognition on Smartphones using a Multiclass Hardware-Friendly Support Vector Machine. International Workshop of Ambient Assisted Living (IWAAL 2012). Vitoria-Gasteiz, Spain. Dec 2012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Davide Anguita, Alessandro Ghio, Luca Oneto, Xavier Parra and Jorge L. Reyes-Ortiz. A Public Domain Dataset for Human Activity Recognition Using Smartphones.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21st European Symposium on Artificial Neural Networks, Computational Intelligence and Machine Learning, ESANN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2013. Bruges, Belgium 24-26 April 2013.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Jorge Luis Reyes-Ortiz, Alessandro Ghio, Xavier Parra-Llanas, Davide Anguita, Joan Cabestany, Andreu Català. Human Activity and Motion Disorder Recognition: Towards Smarter Interactive Cognitive Environments.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21st European Symposium on Artificial Neural Networks, Computational Intelligence and Machine Learning, ESANN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2013. Bruges, Belgium 24-26 April 2013.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http://www.ijirst.org/articles/IJIRSTV2I4024.pdf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https://www.profactor.at/en/research/industrial-assistive-systems/visual-computing/projects/instructme/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https://ieeexplore.ieee.org/document/7737171/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https://ieeexplore.ieee.org/abstract/document/4358934/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00" y="777900"/>
            <a:ext cx="6636000" cy="4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>
            <p:ph type="title"/>
          </p:nvPr>
        </p:nvSpPr>
        <p:spPr>
          <a:xfrm>
            <a:off x="0" y="145700"/>
            <a:ext cx="9144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Class Balance of Test Set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0" y="1413150"/>
            <a:ext cx="2767200" cy="3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Testing Set is more balanced than training set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as important for modeling</a:t>
            </a:r>
            <a:endParaRPr sz="2000"/>
          </a:p>
        </p:txBody>
      </p:sp>
      <p:sp>
        <p:nvSpPr>
          <p:cNvPr id="218" name="Google Shape;218;p37"/>
          <p:cNvSpPr txBox="1"/>
          <p:nvPr/>
        </p:nvSpPr>
        <p:spPr>
          <a:xfrm>
            <a:off x="3339157" y="1561000"/>
            <a:ext cx="823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18.2%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4235200" y="1582475"/>
            <a:ext cx="644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4205030" y="1582150"/>
            <a:ext cx="823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18.1%</a:t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5067745" y="1730000"/>
            <a:ext cx="823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16.8%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5879885" y="1782800"/>
            <a:ext cx="823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16.7%</a:t>
            </a: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6745517" y="1867300"/>
            <a:ext cx="823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16.0%</a:t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7604895" y="2089075"/>
            <a:ext cx="8238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14.3%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90875"/>
            <a:ext cx="85206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Passive vs. Active contd. 2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235975"/>
            <a:ext cx="8520600" cy="21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shows standard deviation t-sensor acceleration for all activities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Passive activities tend to have more lower standard deviation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Passive less variable, Active more variable 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 rotWithShape="1">
          <a:blip r:embed="rId3">
            <a:alphaModFix/>
          </a:blip>
          <a:srcRect b="0" l="0" r="0" t="11103"/>
          <a:stretch/>
        </p:blipFill>
        <p:spPr>
          <a:xfrm>
            <a:off x="0" y="2571750"/>
            <a:ext cx="9144001" cy="248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363914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</a:t>
            </a:r>
            <a:r>
              <a:rPr lang="en" sz="1200"/>
              <a:t> Acceleration X</a:t>
            </a:r>
            <a:endParaRPr sz="1200"/>
          </a:p>
        </p:txBody>
      </p:sp>
      <p:sp>
        <p:nvSpPr>
          <p:cNvPr id="233" name="Google Shape;233;p38"/>
          <p:cNvSpPr txBox="1"/>
          <p:nvPr/>
        </p:nvSpPr>
        <p:spPr>
          <a:xfrm>
            <a:off x="3466670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</a:t>
            </a:r>
            <a:r>
              <a:rPr lang="en" sz="1200"/>
              <a:t> Acceleration Y</a:t>
            </a:r>
            <a:endParaRPr sz="1200"/>
          </a:p>
        </p:txBody>
      </p:sp>
      <p:sp>
        <p:nvSpPr>
          <p:cNvPr id="234" name="Google Shape;234;p38"/>
          <p:cNvSpPr txBox="1"/>
          <p:nvPr/>
        </p:nvSpPr>
        <p:spPr>
          <a:xfrm>
            <a:off x="6569417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</a:t>
            </a:r>
            <a:r>
              <a:rPr lang="en" sz="1200"/>
              <a:t> Acceleration Z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0" t="11150"/>
          <a:stretch/>
        </p:blipFill>
        <p:spPr>
          <a:xfrm>
            <a:off x="0" y="2562606"/>
            <a:ext cx="9144001" cy="248716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>
            <p:ph type="title"/>
          </p:nvPr>
        </p:nvSpPr>
        <p:spPr>
          <a:xfrm>
            <a:off x="0" y="89154"/>
            <a:ext cx="91440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Passive vs. Active contd. 3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232150"/>
            <a:ext cx="85206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shows max f-sensor acceleration for all activities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Passive activities tend to have more lower standard deviation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Passive less variable, Active more variable 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363914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 Acceleration X</a:t>
            </a:r>
            <a:endParaRPr sz="1200"/>
          </a:p>
        </p:txBody>
      </p:sp>
      <p:sp>
        <p:nvSpPr>
          <p:cNvPr id="243" name="Google Shape;243;p39"/>
          <p:cNvSpPr txBox="1"/>
          <p:nvPr/>
        </p:nvSpPr>
        <p:spPr>
          <a:xfrm>
            <a:off x="3466670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 Acceleration Y</a:t>
            </a:r>
            <a:endParaRPr sz="1200"/>
          </a:p>
        </p:txBody>
      </p:sp>
      <p:sp>
        <p:nvSpPr>
          <p:cNvPr id="244" name="Google Shape;244;p39"/>
          <p:cNvSpPr txBox="1"/>
          <p:nvPr/>
        </p:nvSpPr>
        <p:spPr>
          <a:xfrm>
            <a:off x="6569417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 Acceleration Z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0"/>
          <p:cNvPicPr preferRelativeResize="0"/>
          <p:nvPr/>
        </p:nvPicPr>
        <p:blipFill rotWithShape="1">
          <a:blip r:embed="rId3">
            <a:alphaModFix/>
          </a:blip>
          <a:srcRect b="0" l="0" r="0" t="10936"/>
          <a:stretch/>
        </p:blipFill>
        <p:spPr>
          <a:xfrm>
            <a:off x="0" y="2571750"/>
            <a:ext cx="9144001" cy="248716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0"/>
          <p:cNvSpPr txBox="1"/>
          <p:nvPr>
            <p:ph type="title"/>
          </p:nvPr>
        </p:nvSpPr>
        <p:spPr>
          <a:xfrm>
            <a:off x="0" y="89150"/>
            <a:ext cx="91440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Passive vs. Active contd. 4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232150"/>
            <a:ext cx="85206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shows standard deviation f-sensor acceleration for all activities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Passive activities tend to have more lower standard deviation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Passive less variable, Active more variable </a:t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363914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 Acceleration X</a:t>
            </a:r>
            <a:endParaRPr sz="1200"/>
          </a:p>
        </p:txBody>
      </p:sp>
      <p:sp>
        <p:nvSpPr>
          <p:cNvPr id="253" name="Google Shape;253;p40"/>
          <p:cNvSpPr txBox="1"/>
          <p:nvPr/>
        </p:nvSpPr>
        <p:spPr>
          <a:xfrm>
            <a:off x="3466670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 Acceleration Y</a:t>
            </a:r>
            <a:endParaRPr sz="1200"/>
          </a:p>
        </p:txBody>
      </p:sp>
      <p:sp>
        <p:nvSpPr>
          <p:cNvPr id="254" name="Google Shape;254;p40"/>
          <p:cNvSpPr txBox="1"/>
          <p:nvPr/>
        </p:nvSpPr>
        <p:spPr>
          <a:xfrm>
            <a:off x="6569417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SD Acceleration Z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274320"/>
            <a:ext cx="91440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Applications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72725"/>
            <a:ext cx="85206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has many practical uses: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Biometric Security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Elderly and youth care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Industrial Manufacturing and Assisting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Life and Fitness monitoring</a:t>
            </a:r>
            <a:b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274327"/>
            <a:ext cx="91440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Research Questions</a:t>
            </a:r>
            <a:r>
              <a:rPr lang="en"/>
              <a:t>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74700"/>
            <a:ext cx="8520600" cy="24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to answer: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subject activity while using their smartphone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sensor inputs, which are important?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modeling types, which one is ideal?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88425"/>
            <a:ext cx="91440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Activity Recognition Using </a:t>
            </a:r>
            <a:r>
              <a:rPr b="1" i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Smartphones</a:t>
            </a:r>
            <a:endParaRPr b="1" i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39100" y="775350"/>
            <a:ext cx="82989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volunteers performing same 6 actions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Laying, Standing, Sitting, Walking, Walking Upstairs, and Walking Downstairs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labeled as six actions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Hz intervals, or every 0.02 seconds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split: 70% training, 30% testing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7352 training instances, 2947 testing instances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561 features in total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Triaxial acceleration and estimated body acceleration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Triaxial angular momentum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069475" y="4537500"/>
            <a:ext cx="7054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source:</a:t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https://archive.ics.uci.edu/ml/datasets/human+activity+recognition+using+smartphones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88225"/>
            <a:ext cx="9144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Training Data Balanced?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0" y="1139625"/>
            <a:ext cx="2911200" cy="3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Unbalanced training set leads to model error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Percentages relative to total counts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Outcome is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balanced in the training set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3072" r="0" t="0"/>
          <a:stretch/>
        </p:blipFill>
        <p:spPr>
          <a:xfrm>
            <a:off x="2911285" y="923300"/>
            <a:ext cx="6232714" cy="4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346771" y="1679572"/>
            <a:ext cx="8046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18.7%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174526" y="1835750"/>
            <a:ext cx="8046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17.5%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824693" y="2217348"/>
            <a:ext cx="8046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14.6%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512970" y="1615598"/>
            <a:ext cx="804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19.1%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984447" y="1932044"/>
            <a:ext cx="8046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16.7%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7634074" y="2349671"/>
            <a:ext cx="876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13.4%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11559"/>
          <a:stretch/>
        </p:blipFill>
        <p:spPr>
          <a:xfrm>
            <a:off x="67825" y="2571750"/>
            <a:ext cx="9076174" cy="247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25" y="9144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Passive vs. </a:t>
            </a: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</a:t>
            </a: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72825" y="673900"/>
            <a:ext cx="85206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shows max acceleration readings for each activity type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Passive: standing, sitting, laying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clustered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Active: walking, walking upstairs, walking downstairs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more variable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63914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Acceleration X</a:t>
            </a:r>
            <a:endParaRPr sz="1200"/>
          </a:p>
        </p:txBody>
      </p:sp>
      <p:sp>
        <p:nvSpPr>
          <p:cNvPr id="113" name="Google Shape;113;p20"/>
          <p:cNvSpPr txBox="1"/>
          <p:nvPr/>
        </p:nvSpPr>
        <p:spPr>
          <a:xfrm>
            <a:off x="3466670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Acceleration Y</a:t>
            </a:r>
            <a:endParaRPr sz="1200"/>
          </a:p>
        </p:txBody>
      </p:sp>
      <p:sp>
        <p:nvSpPr>
          <p:cNvPr id="114" name="Google Shape;114;p20"/>
          <p:cNvSpPr txBox="1"/>
          <p:nvPr/>
        </p:nvSpPr>
        <p:spPr>
          <a:xfrm>
            <a:off x="6569417" y="2617787"/>
            <a:ext cx="151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 Acceleration Z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Feature 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