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64" r:id="rId2"/>
    <p:sldId id="276" r:id="rId3"/>
    <p:sldId id="283" r:id="rId4"/>
    <p:sldId id="281" r:id="rId5"/>
    <p:sldId id="278" r:id="rId6"/>
    <p:sldId id="282" r:id="rId7"/>
    <p:sldId id="285" r:id="rId8"/>
    <p:sldId id="284"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9/12/2023</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9/12/2023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91C5AD9-787D-40FA-8A4D-16A055B9AF81}" type="slidenum">
              <a:rPr/>
              <a:t>‹#›</a:t>
            </a:fld>
            <a:endParaRPr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91C5AD9-787D-40FA-8A4D-16A055B9AF81}" type="slidenum">
              <a:rPr/>
              <a:t>‹#›</a:t>
            </a:fld>
            <a:endParaRPr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DA60BA0E-20D0-4E7C-B286-26C960A6788F}" type="slidenum">
              <a:rPr/>
              <a:t>‹#›</a:t>
            </a:fld>
            <a:endParaRPr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EB37DED6-D4C7-42EE-AB49-D2E39E64FDE4}" type="slidenum">
              <a:rPr/>
              <a:t>‹#›</a:t>
            </a:fld>
            <a:endParaRPr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DFBB78A-01B4-41F2-96B0-677A4A282832}" type="slidenum">
              <a:rPr/>
              <a:t>‹#›</a:t>
            </a:fld>
            <a:endParaRPr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DFBB78A-01B4-41F2-96B0-677A4A282832}" type="slidenum">
              <a:rPr/>
              <a:t>‹#›</a:t>
            </a:fld>
            <a:endParaRPr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9/12/2023</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Library Management System Design</a:t>
            </a:r>
          </a:p>
        </p:txBody>
      </p:sp>
      <p:sp>
        <p:nvSpPr>
          <p:cNvPr id="3" name="Subtitle 2"/>
          <p:cNvSpPr>
            <a:spLocks noGrp="1"/>
          </p:cNvSpPr>
          <p:nvPr>
            <p:ph type="subTitle" idx="1"/>
          </p:nvPr>
        </p:nvSpPr>
        <p:spPr/>
        <p:txBody>
          <a:bodyPr>
            <a:normAutofit fontScale="85000" lnSpcReduction="20000"/>
          </a:bodyPr>
          <a:lstStyle/>
          <a:p>
            <a:r>
              <a:rPr lang="en-US" dirty="0"/>
              <a:t>Hernan Orozco</a:t>
            </a:r>
          </a:p>
          <a:p>
            <a:r>
              <a:rPr lang="en-US" dirty="0"/>
              <a:t>Bailey-Ann Slaughter</a:t>
            </a:r>
          </a:p>
          <a:p>
            <a:r>
              <a:rPr lang="en-US" dirty="0"/>
              <a:t>Brandon Stanyer</a:t>
            </a:r>
          </a:p>
          <a:p>
            <a:r>
              <a:rPr lang="en-US" dirty="0"/>
              <a:t>Kory Wakeman</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a:xfrm>
            <a:off x="1117309" y="1701800"/>
            <a:ext cx="6501103" cy="4470400"/>
          </a:xfrm>
        </p:spPr>
        <p:txBody>
          <a:bodyPr>
            <a:normAutofit lnSpcReduction="10000"/>
          </a:bodyPr>
          <a:lstStyle/>
          <a:p>
            <a:r>
              <a:rPr lang="en-US" sz="1800" dirty="0"/>
              <a:t>Updating a paper-based library management system to a SQL database involves several simple but critical goals that will significantly improve the efficiency and effectiveness of library operations. Our intent for the customer’s processes is improving…</a:t>
            </a:r>
          </a:p>
          <a:p>
            <a:pPr lvl="1"/>
            <a:r>
              <a:rPr lang="en-US" sz="1600" dirty="0"/>
              <a:t>Automation</a:t>
            </a:r>
          </a:p>
          <a:p>
            <a:pPr lvl="1"/>
            <a:r>
              <a:rPr lang="en-US" sz="1600" dirty="0"/>
              <a:t>Data Accuracy</a:t>
            </a:r>
          </a:p>
          <a:p>
            <a:pPr lvl="1"/>
            <a:r>
              <a:rPr lang="en-US" sz="1600" dirty="0"/>
              <a:t>User Experience Enhancement</a:t>
            </a:r>
          </a:p>
          <a:p>
            <a:pPr lvl="1"/>
            <a:r>
              <a:rPr lang="en-US" sz="1600" dirty="0"/>
              <a:t>Security</a:t>
            </a:r>
          </a:p>
          <a:p>
            <a:pPr lvl="1"/>
            <a:r>
              <a:rPr lang="en-US" sz="1600" dirty="0"/>
              <a:t>Reporting and Analytics</a:t>
            </a:r>
          </a:p>
          <a:p>
            <a:pPr lvl="1"/>
            <a:r>
              <a:rPr lang="en-US" sz="1600" dirty="0"/>
              <a:t>Member Management</a:t>
            </a:r>
          </a:p>
          <a:p>
            <a:pPr lvl="1"/>
            <a:r>
              <a:rPr lang="en-US" sz="1600" dirty="0"/>
              <a:t>Scalability</a:t>
            </a:r>
          </a:p>
          <a:p>
            <a:pPr lvl="1"/>
            <a:r>
              <a:rPr lang="en-US" sz="1600" dirty="0"/>
              <a:t>Cost Savings</a:t>
            </a:r>
          </a:p>
          <a:p>
            <a:pPr lvl="1"/>
            <a:r>
              <a:rPr lang="en-US" sz="1600" dirty="0"/>
              <a:t>Disaster Recovery</a:t>
            </a:r>
          </a:p>
        </p:txBody>
      </p:sp>
      <p:pic>
        <p:nvPicPr>
          <p:cNvPr id="2" name="Picture 1">
            <a:extLst>
              <a:ext uri="{FF2B5EF4-FFF2-40B4-BE49-F238E27FC236}">
                <a16:creationId xmlns:a16="http://schemas.microsoft.com/office/drawing/2014/main" id="{6289836B-AA74-21EA-4056-0431B65798EE}"/>
              </a:ext>
            </a:extLst>
          </p:cNvPr>
          <p:cNvPicPr>
            <a:picLocks noChangeAspect="1"/>
          </p:cNvPicPr>
          <p:nvPr/>
        </p:nvPicPr>
        <p:blipFill>
          <a:blip r:embed="rId2"/>
          <a:stretch>
            <a:fillRect/>
          </a:stretch>
        </p:blipFill>
        <p:spPr>
          <a:xfrm>
            <a:off x="7740275" y="104775"/>
            <a:ext cx="4038601" cy="328136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6E7848A-2F89-0A54-9B3C-ABC8120C4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315" y="3429000"/>
            <a:ext cx="3412523" cy="3390073"/>
          </a:xfrm>
          <a:prstGeom prst="rect">
            <a:avLst/>
          </a:prstGeom>
          <a:solidFill>
            <a:schemeClr val="tx2"/>
          </a:solidFill>
        </p:spPr>
      </p:pic>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F9C7-205C-8B53-B450-EE1A1BC79BF3}"/>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A32E3DDE-166D-0149-EEFF-F13291DFD2AB}"/>
              </a:ext>
            </a:extLst>
          </p:cNvPr>
          <p:cNvSpPr>
            <a:spLocks noGrp="1"/>
          </p:cNvSpPr>
          <p:nvPr>
            <p:ph idx="1"/>
          </p:nvPr>
        </p:nvSpPr>
        <p:spPr/>
        <p:txBody>
          <a:bodyPr>
            <a:normAutofit lnSpcReduction="10000"/>
          </a:bodyPr>
          <a:lstStyle/>
          <a:p>
            <a:r>
              <a:rPr lang="en-US" dirty="0"/>
              <a:t>The goal for transitioning this paper-based library management system to a digital solution is to create a seamless, simple, and user-friendly platform that staff and patrons are quick to master and recognize its time-saving and efficient behaviors.</a:t>
            </a:r>
          </a:p>
          <a:p>
            <a:r>
              <a:rPr lang="en-US" dirty="0"/>
              <a:t>Stakeholders: </a:t>
            </a:r>
          </a:p>
          <a:p>
            <a:pPr lvl="1"/>
            <a:r>
              <a:rPr lang="en-US" dirty="0"/>
              <a:t>Library staff</a:t>
            </a:r>
          </a:p>
          <a:p>
            <a:pPr lvl="1"/>
            <a:r>
              <a:rPr lang="en-US" dirty="0"/>
              <a:t>Patrons</a:t>
            </a:r>
          </a:p>
          <a:p>
            <a:pPr lvl="1"/>
            <a:r>
              <a:rPr lang="en-US" dirty="0"/>
              <a:t>Library Board or Trustees</a:t>
            </a:r>
          </a:p>
          <a:p>
            <a:pPr lvl="1"/>
            <a:r>
              <a:rPr lang="en-US" dirty="0"/>
              <a:t>Financial Department</a:t>
            </a:r>
          </a:p>
          <a:p>
            <a:pPr lvl="1"/>
            <a:r>
              <a:rPr lang="en-US" dirty="0"/>
              <a:t>Marketing Team</a:t>
            </a:r>
          </a:p>
          <a:p>
            <a:pPr lvl="1"/>
            <a:r>
              <a:rPr lang="en-US" dirty="0"/>
              <a:t>Software Developers</a:t>
            </a:r>
          </a:p>
        </p:txBody>
      </p:sp>
    </p:spTree>
    <p:extLst>
      <p:ext uri="{BB962C8B-B14F-4D97-AF65-F5344CB8AC3E}">
        <p14:creationId xmlns:p14="http://schemas.microsoft.com/office/powerpoint/2010/main" val="135733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4" name="Content Placeholder 3">
            <a:extLst>
              <a:ext uri="{FF2B5EF4-FFF2-40B4-BE49-F238E27FC236}">
                <a16:creationId xmlns:a16="http://schemas.microsoft.com/office/drawing/2014/main" id="{8D0C3A36-74B5-13A7-D9E6-2824DF5B149C}"/>
              </a:ext>
            </a:extLst>
          </p:cNvPr>
          <p:cNvSpPr>
            <a:spLocks noGrp="1"/>
          </p:cNvSpPr>
          <p:nvPr>
            <p:ph idx="1"/>
          </p:nvPr>
        </p:nvSpPr>
        <p:spPr/>
        <p:txBody>
          <a:bodyPr>
            <a:normAutofit fontScale="70000" lnSpcReduction="20000"/>
          </a:bodyPr>
          <a:lstStyle/>
          <a:p>
            <a:r>
              <a:rPr lang="en-US" dirty="0"/>
              <a:t>Develop a user interface that is intuitive and easy to navigate.</a:t>
            </a:r>
          </a:p>
          <a:p>
            <a:r>
              <a:rPr lang="en-US" dirty="0"/>
              <a:t>Prioritize user experience to ensure both staff and patrons.</a:t>
            </a:r>
          </a:p>
          <a:p>
            <a:r>
              <a:rPr lang="en-US" dirty="0"/>
              <a:t>Successfully migrate entire existing paper-based records into the database.</a:t>
            </a:r>
          </a:p>
          <a:p>
            <a:r>
              <a:rPr lang="en-US" dirty="0"/>
              <a:t>Implement validation checks to ensure data integrity during migration.</a:t>
            </a:r>
          </a:p>
          <a:p>
            <a:r>
              <a:rPr lang="en-US" dirty="0"/>
              <a:t>Create a reporting module that generates accurate and insightful reports for management and decision-making.</a:t>
            </a:r>
          </a:p>
          <a:p>
            <a:r>
              <a:rPr lang="en-US" dirty="0"/>
              <a:t>Design the system architecture to be scalable, accommodating future growth and technological advancements.</a:t>
            </a:r>
          </a:p>
          <a:p>
            <a:r>
              <a:rPr lang="en-US" dirty="0"/>
              <a:t>Communicate the transition plan, benefits, and impact of the digital system to staff and patrons.</a:t>
            </a:r>
          </a:p>
          <a:p>
            <a:r>
              <a:rPr lang="en-US" dirty="0"/>
              <a:t>Address concerns and provide regular updates throughout the transition process.</a:t>
            </a:r>
          </a:p>
          <a:p>
            <a:r>
              <a:rPr lang="en-US" dirty="0"/>
              <a:t>Solicit feedback from stakeholders and make necessary adjustments based on their input.</a:t>
            </a:r>
          </a:p>
          <a:p>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p>
        </p:txBody>
      </p:sp>
      <p:sp>
        <p:nvSpPr>
          <p:cNvPr id="5" name="Content Placeholder 4"/>
          <p:cNvSpPr>
            <a:spLocks noGrp="1"/>
          </p:cNvSpPr>
          <p:nvPr>
            <p:ph sz="half" idx="1"/>
          </p:nvPr>
        </p:nvSpPr>
        <p:spPr>
          <a:xfrm>
            <a:off x="1117308" y="1701800"/>
            <a:ext cx="10157353" cy="4470400"/>
          </a:xfrm>
        </p:spPr>
        <p:txBody>
          <a:bodyPr>
            <a:normAutofit/>
          </a:bodyPr>
          <a:lstStyle/>
          <a:p>
            <a:r>
              <a:rPr lang="en-US" dirty="0"/>
              <a:t>Transfer existing paper-based records to digital format.</a:t>
            </a:r>
          </a:p>
          <a:p>
            <a:r>
              <a:rPr lang="en-US" dirty="0"/>
              <a:t>Ensure complete accuracy and integrity during data migration of existing catalog.</a:t>
            </a:r>
          </a:p>
          <a:p>
            <a:r>
              <a:rPr lang="en-US" dirty="0"/>
              <a:t>Every item in the library collection must have a unique identifier (ISBN).</a:t>
            </a:r>
          </a:p>
          <a:p>
            <a:r>
              <a:rPr lang="en-US" dirty="0"/>
              <a:t>Patrons must have a valid library card to borrow an item.</a:t>
            </a:r>
          </a:p>
          <a:p>
            <a:r>
              <a:rPr lang="en-US" dirty="0"/>
              <a:t>Library items will be borrowed for a finite amount of time.</a:t>
            </a:r>
          </a:p>
          <a:p>
            <a:r>
              <a:rPr lang="en-US" dirty="0"/>
              <a:t>Monetary fines will be issued to patrons for items not returned on time.</a:t>
            </a: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E1EB-1DF3-27DF-19FF-0CB883897BBC}"/>
              </a:ext>
            </a:extLst>
          </p:cNvPr>
          <p:cNvSpPr>
            <a:spLocks noGrp="1"/>
          </p:cNvSpPr>
          <p:nvPr>
            <p:ph type="title"/>
          </p:nvPr>
        </p:nvSpPr>
        <p:spPr/>
        <p:txBody>
          <a:bodyPr/>
          <a:lstStyle/>
          <a:p>
            <a:r>
              <a:rPr lang="en-US" dirty="0"/>
              <a:t>Conceptual Model to Logical</a:t>
            </a:r>
          </a:p>
        </p:txBody>
      </p:sp>
      <p:pic>
        <p:nvPicPr>
          <p:cNvPr id="6" name="Content Placeholder 5" descr="A screenshot of a computer&#10;&#10;Description automatically generated">
            <a:extLst>
              <a:ext uri="{FF2B5EF4-FFF2-40B4-BE49-F238E27FC236}">
                <a16:creationId xmlns:a16="http://schemas.microsoft.com/office/drawing/2014/main" id="{9BEAB04B-210B-E9C4-3858-375C26B94C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56004" y="1701800"/>
            <a:ext cx="4500005" cy="4470400"/>
          </a:xfrm>
          <a:solidFill>
            <a:schemeClr val="tx2"/>
          </a:solidFill>
        </p:spPr>
      </p:pic>
      <p:pic>
        <p:nvPicPr>
          <p:cNvPr id="8" name="Content Placeholder 7" descr="A screenshot of a computer flowchart&#10;&#10;Description automatically generated">
            <a:extLst>
              <a:ext uri="{FF2B5EF4-FFF2-40B4-BE49-F238E27FC236}">
                <a16:creationId xmlns:a16="http://schemas.microsoft.com/office/drawing/2014/main" id="{1CF5080F-CB11-EDD7-9024-00A68726F53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7613" y="1701800"/>
            <a:ext cx="4976812" cy="4470399"/>
          </a:xfrm>
          <a:solidFill>
            <a:schemeClr val="tx2"/>
          </a:solidFill>
        </p:spPr>
      </p:pic>
    </p:spTree>
    <p:extLst>
      <p:ext uri="{BB962C8B-B14F-4D97-AF65-F5344CB8AC3E}">
        <p14:creationId xmlns:p14="http://schemas.microsoft.com/office/powerpoint/2010/main" val="49038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0A39-8BCC-B3EA-F6AE-1B28FA436959}"/>
              </a:ext>
            </a:extLst>
          </p:cNvPr>
          <p:cNvSpPr>
            <a:spLocks noGrp="1"/>
          </p:cNvSpPr>
          <p:nvPr>
            <p:ph type="title"/>
          </p:nvPr>
        </p:nvSpPr>
        <p:spPr/>
        <p:txBody>
          <a:bodyPr/>
          <a:lstStyle/>
          <a:p>
            <a:r>
              <a:rPr lang="en-US" dirty="0"/>
              <a:t>Library Card Design</a:t>
            </a:r>
          </a:p>
        </p:txBody>
      </p:sp>
      <p:pic>
        <p:nvPicPr>
          <p:cNvPr id="5" name="Picture 4">
            <a:extLst>
              <a:ext uri="{FF2B5EF4-FFF2-40B4-BE49-F238E27FC236}">
                <a16:creationId xmlns:a16="http://schemas.microsoft.com/office/drawing/2014/main" id="{138F5EC6-B380-DC69-3720-C094BDF7F898}"/>
              </a:ext>
            </a:extLst>
          </p:cNvPr>
          <p:cNvPicPr>
            <a:picLocks noChangeAspect="1"/>
          </p:cNvPicPr>
          <p:nvPr/>
        </p:nvPicPr>
        <p:blipFill>
          <a:blip r:embed="rId2"/>
          <a:stretch>
            <a:fillRect/>
          </a:stretch>
        </p:blipFill>
        <p:spPr>
          <a:xfrm>
            <a:off x="1446212" y="2209800"/>
            <a:ext cx="4915042" cy="3063328"/>
          </a:xfrm>
          <a:prstGeom prst="rect">
            <a:avLst/>
          </a:prstGeom>
        </p:spPr>
      </p:pic>
      <p:sp>
        <p:nvSpPr>
          <p:cNvPr id="6" name="TextBox 5">
            <a:extLst>
              <a:ext uri="{FF2B5EF4-FFF2-40B4-BE49-F238E27FC236}">
                <a16:creationId xmlns:a16="http://schemas.microsoft.com/office/drawing/2014/main" id="{AEBB3A2F-5DD6-A521-4ED7-78FF730944FE}"/>
              </a:ext>
            </a:extLst>
          </p:cNvPr>
          <p:cNvSpPr txBox="1"/>
          <p:nvPr/>
        </p:nvSpPr>
        <p:spPr>
          <a:xfrm>
            <a:off x="6856412" y="2133600"/>
            <a:ext cx="46482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Captures all requirements for </a:t>
            </a:r>
            <a:r>
              <a:rPr lang="en-US" sz="2000" b="1" dirty="0"/>
              <a:t>patron</a:t>
            </a:r>
            <a:r>
              <a:rPr lang="en-US" sz="2000" dirty="0"/>
              <a:t> table in new SQL database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Simple and very visually similar to the library card carried by patrons prior to library management system change</a:t>
            </a:r>
          </a:p>
          <a:p>
            <a:pPr marL="952393" lvl="1" indent="-342900">
              <a:buFont typeface="Arial" panose="020B0604020202020204" pitchFamily="34" charset="0"/>
              <a:buChar char="•"/>
            </a:pPr>
            <a:r>
              <a:rPr lang="en-US" sz="2000" dirty="0"/>
              <a:t>ID # will be changed to align with database requirements</a:t>
            </a:r>
          </a:p>
          <a:p>
            <a:pPr marL="952393" lvl="1" indent="-342900">
              <a:buFont typeface="Arial" panose="020B0604020202020204" pitchFamily="34" charset="0"/>
              <a:buChar char="•"/>
            </a:pPr>
            <a:r>
              <a:rPr lang="en-US" sz="2000" dirty="0"/>
              <a:t>Email address is also a new addition and secondary key</a:t>
            </a:r>
          </a:p>
        </p:txBody>
      </p:sp>
    </p:spTree>
    <p:extLst>
      <p:ext uri="{BB962C8B-B14F-4D97-AF65-F5344CB8AC3E}">
        <p14:creationId xmlns:p14="http://schemas.microsoft.com/office/powerpoint/2010/main" val="39892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Questions with Answers</a:t>
            </a:r>
          </a:p>
        </p:txBody>
      </p:sp>
      <p:sp>
        <p:nvSpPr>
          <p:cNvPr id="4" name="Content Placeholder 3">
            <a:extLst>
              <a:ext uri="{FF2B5EF4-FFF2-40B4-BE49-F238E27FC236}">
                <a16:creationId xmlns:a16="http://schemas.microsoft.com/office/drawing/2014/main" id="{8D0C3A36-74B5-13A7-D9E6-2824DF5B149C}"/>
              </a:ext>
            </a:extLst>
          </p:cNvPr>
          <p:cNvSpPr>
            <a:spLocks noGrp="1"/>
          </p:cNvSpPr>
          <p:nvPr>
            <p:ph idx="1"/>
          </p:nvPr>
        </p:nvSpPr>
        <p:spPr>
          <a:xfrm>
            <a:off x="1117309" y="1701800"/>
            <a:ext cx="10157354" cy="4622800"/>
          </a:xfrm>
        </p:spPr>
        <p:txBody>
          <a:bodyPr>
            <a:normAutofit fontScale="25000" lnSpcReduction="20000"/>
          </a:bodyPr>
          <a:lstStyle/>
          <a:p>
            <a:r>
              <a:rPr lang="en-US" sz="5200" b="1" dirty="0"/>
              <a:t>What is the current state of the library's collection and inventory</a:t>
            </a:r>
            <a:r>
              <a:rPr lang="en-US" sz="5200" dirty="0"/>
              <a:t>?</a:t>
            </a:r>
          </a:p>
          <a:p>
            <a:pPr lvl="1"/>
            <a:r>
              <a:rPr lang="en-US" sz="5200" dirty="0"/>
              <a:t>The SQL database now provides real-time data on the library's collection, including the number of books, their titles, authors, current availability, and overdue book status. This information is continuously updated as books are returned and borrowed.</a:t>
            </a:r>
          </a:p>
          <a:p>
            <a:r>
              <a:rPr lang="en-US" sz="5600" b="1" dirty="0"/>
              <a:t>How has this transition to digital affected the library’s cost saving goal?</a:t>
            </a:r>
          </a:p>
          <a:p>
            <a:pPr lvl="1"/>
            <a:r>
              <a:rPr lang="en-US" sz="5200" dirty="0"/>
              <a:t>Physical space: Maintaining paper records and documents requires physical storage space, which can be costly in terms of rent, maintenance, and security.</a:t>
            </a:r>
          </a:p>
          <a:p>
            <a:pPr lvl="1"/>
            <a:r>
              <a:rPr lang="en-US" sz="5200" dirty="0"/>
              <a:t>Labor: Automating manual data entry, sorting, and searching with a database can reduce the labor hours needed for these tasks, leading to potential staff cost savings.</a:t>
            </a:r>
          </a:p>
          <a:p>
            <a:r>
              <a:rPr lang="en-US" sz="5200" b="1" dirty="0"/>
              <a:t>How has the transition affected the library staff's efficiency?</a:t>
            </a:r>
          </a:p>
          <a:p>
            <a:pPr lvl="1"/>
            <a:r>
              <a:rPr lang="en-US" sz="5200" dirty="0"/>
              <a:t>The digital system has streamlined cataloging, check-in/check-out, and inventory management processes, reducing the time and effort required for these tasks. Staff can now focus more on patron assistance and library services.</a:t>
            </a:r>
          </a:p>
          <a:p>
            <a:r>
              <a:rPr lang="en-US" sz="5200" b="1" dirty="0"/>
              <a:t>What is the status of overdue books and fines management?</a:t>
            </a:r>
          </a:p>
          <a:p>
            <a:pPr lvl="1"/>
            <a:r>
              <a:rPr lang="en-US" sz="5200" dirty="0"/>
              <a:t>The new SQL system has enabled automatic overdue notifications and fine calculations, resulting in more efficient management of overdue books and timely fine collection.</a:t>
            </a:r>
          </a:p>
          <a:p>
            <a:r>
              <a:rPr lang="en-US" sz="5200" b="1" dirty="0"/>
              <a:t>How has staff training and patron support been handled during and after the transition?</a:t>
            </a:r>
          </a:p>
          <a:p>
            <a:pPr lvl="1"/>
            <a:r>
              <a:rPr lang="en-US" sz="5200" dirty="0"/>
              <a:t>Staff members received training on the new system in lieu of their normal manual data entry tasks, and specific members of the staff with higher comfort on the new systems have been established to assist patrons with any questions or issues they may encounter as a replaced duty to library card management.</a:t>
            </a:r>
          </a:p>
          <a:p>
            <a:endParaRPr lang="en-US" dirty="0"/>
          </a:p>
        </p:txBody>
      </p:sp>
    </p:spTree>
    <p:extLst>
      <p:ext uri="{BB962C8B-B14F-4D97-AF65-F5344CB8AC3E}">
        <p14:creationId xmlns:p14="http://schemas.microsoft.com/office/powerpoint/2010/main" val="125580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77</TotalTime>
  <Words>651</Words>
  <Application>Microsoft Office PowerPoint</Application>
  <PresentationFormat>Custom</PresentationFormat>
  <Paragraphs>61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Books 16x9</vt:lpstr>
      <vt:lpstr>Library Management System Design</vt:lpstr>
      <vt:lpstr>Introduction</vt:lpstr>
      <vt:lpstr>Goal</vt:lpstr>
      <vt:lpstr>Requirements</vt:lpstr>
      <vt:lpstr>Business Rules</vt:lpstr>
      <vt:lpstr>Conceptual Model to Logical</vt:lpstr>
      <vt:lpstr>Library Card Design</vt:lpstr>
      <vt:lpstr>Customer Questions with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Design</dc:title>
  <dc:creator>Bailey-Ann Slaughter</dc:creator>
  <cp:lastModifiedBy>Bailey-Ann Slaughter</cp:lastModifiedBy>
  <cp:revision>9</cp:revision>
  <dcterms:created xsi:type="dcterms:W3CDTF">2023-09-12T20:05:16Z</dcterms:created>
  <dcterms:modified xsi:type="dcterms:W3CDTF">2023-09-13T00:34:39Z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