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24"/>
    <p:restoredTop sz="96311"/>
  </p:normalViewPr>
  <p:slideViewPr>
    <p:cSldViewPr snapToGrid="0">
      <p:cViewPr varScale="1">
        <p:scale>
          <a:sx n="155" d="100"/>
          <a:sy n="155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50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12/17/23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7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12/17/23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94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12/17/23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7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578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12/17/23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29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12/17/23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5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12/17/23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10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12/17/23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9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12/17/23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45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12/17/23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29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12/17/23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94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298D-B5AC-6543-6C52-F37DDECDC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070" y="1013314"/>
            <a:ext cx="10587859" cy="1120286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IST 707 – Applied Machine Learning - Final Project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B9D0B-758D-04EB-2CE6-ADEDA5157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3" y="3397590"/>
            <a:ext cx="6801612" cy="1239894"/>
          </a:xfrm>
        </p:spPr>
        <p:txBody>
          <a:bodyPr/>
          <a:lstStyle/>
          <a:p>
            <a:r>
              <a:rPr lang="en-US" dirty="0"/>
              <a:t>by Brandon Stanyer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A728E-2374-6A6A-BE3A-84DBAE6A8F30}"/>
              </a:ext>
            </a:extLst>
          </p:cNvPr>
          <p:cNvSpPr txBox="1"/>
          <p:nvPr/>
        </p:nvSpPr>
        <p:spPr>
          <a:xfrm>
            <a:off x="700580" y="2522738"/>
            <a:ext cx="10790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Machine Learning Models to Predict the Price of Used Vehicles</a:t>
            </a:r>
            <a:endParaRPr lang="en-US" sz="2800" dirty="0"/>
          </a:p>
        </p:txBody>
      </p:sp>
      <p:pic>
        <p:nvPicPr>
          <p:cNvPr id="5" name="Picture 2" descr="Used-car prices hit record high">
            <a:extLst>
              <a:ext uri="{FF2B5EF4-FFF2-40B4-BE49-F238E27FC236}">
                <a16:creationId xmlns:a16="http://schemas.microsoft.com/office/drawing/2014/main" id="{7C86F426-0DE6-7843-18AF-3CEF04C61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603" y="3304314"/>
            <a:ext cx="2862317" cy="286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Rise of Machine Learning - Eos">
            <a:extLst>
              <a:ext uri="{FF2B5EF4-FFF2-40B4-BE49-F238E27FC236}">
                <a16:creationId xmlns:a16="http://schemas.microsoft.com/office/drawing/2014/main" id="{961ADA35-694F-4FDA-8E9E-2055AD56A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733" y="3304314"/>
            <a:ext cx="2999665" cy="291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411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C4D7-0479-2EB1-2698-084B9641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17851"/>
            <a:ext cx="7729728" cy="99023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6BB1-818C-6C0B-E4F3-5016A8776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574" y="1801440"/>
            <a:ext cx="10454851" cy="44387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research showcases that machine learning models are in fact </a:t>
            </a:r>
            <a:r>
              <a:rPr lang="en-US" dirty="0">
                <a:solidFill>
                  <a:schemeClr val="accent2"/>
                </a:solidFill>
              </a:rPr>
              <a:t>well-suited</a:t>
            </a:r>
            <a:r>
              <a:rPr lang="en-US" dirty="0"/>
              <a:t> to predicting used vehicle prices.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The SVM models were the most effective, but their difficulty in interpretation may necessitate the use of inferior models such as decision trees or KNN.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future work, a few key elements are needed to create a highly effective model: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More data </a:t>
            </a:r>
            <a:r>
              <a:rPr lang="en-US" dirty="0"/>
              <a:t>– There is not enough data present to accurately classify all vehicle models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Removal of Outliers </a:t>
            </a:r>
            <a:r>
              <a:rPr lang="en-US" dirty="0"/>
              <a:t>– Rare vehicles present a great deal of issue in machine learning models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Investigation of Other Models </a:t>
            </a:r>
            <a:r>
              <a:rPr lang="en-US" dirty="0"/>
              <a:t>– Ensemble models, neural networks, or artificial intelligence offer great promise for complex classification such as vehicle price prediction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3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95567-FC46-05CB-639F-B60653E21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 dirty="0"/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27F02-F4D8-ECAE-BB86-E46287595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43754"/>
            <a:ext cx="7729728" cy="31019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dataset contains 4,009 rows which each represent a different used vehicle for sale. Each vehicle has the following attributes:</a:t>
            </a:r>
          </a:p>
        </p:txBody>
      </p:sp>
      <p:pic>
        <p:nvPicPr>
          <p:cNvPr id="5" name="Picture 4" descr="A close-up of a text&#10;&#10;Description automatically generated">
            <a:extLst>
              <a:ext uri="{FF2B5EF4-FFF2-40B4-BE49-F238E27FC236}">
                <a16:creationId xmlns:a16="http://schemas.microsoft.com/office/drawing/2014/main" id="{BDBAB8B0-E46A-6489-F6C9-5A0F88B77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464" y="3519788"/>
            <a:ext cx="7772400" cy="25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3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D460-119A-A23D-902B-79697C5BD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12443"/>
            <a:ext cx="7729728" cy="1188720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1C68A-4555-1853-823F-BD2D54AFB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59672"/>
            <a:ext cx="7729728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objective of this project is to create a machine learning model which can predict the price of a vehicle based on its attributes. </a:t>
            </a:r>
          </a:p>
        </p:txBody>
      </p:sp>
      <p:pic>
        <p:nvPicPr>
          <p:cNvPr id="2050" name="Picture 2" descr="Cute Car Clipart Free PNG Image｜Illustoon | Cute cars, Clip art, Car">
            <a:extLst>
              <a:ext uri="{FF2B5EF4-FFF2-40B4-BE49-F238E27FC236}">
                <a16:creationId xmlns:a16="http://schemas.microsoft.com/office/drawing/2014/main" id="{9CCCDF63-7945-DBAD-3BAF-32F84EA5AB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1" t="17471" r="1112" b="14177"/>
          <a:stretch/>
        </p:blipFill>
        <p:spPr bwMode="auto">
          <a:xfrm>
            <a:off x="1409870" y="3810663"/>
            <a:ext cx="3603563" cy="270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212,500+ Dollar Sign Stock Illustrations, Royalty-Free Vector Graphics &amp; Clip  Art - iStock | Dollar sign icon, Dollar sign background, Dollar sign pattern">
            <a:extLst>
              <a:ext uri="{FF2B5EF4-FFF2-40B4-BE49-F238E27FC236}">
                <a16:creationId xmlns:a16="http://schemas.microsoft.com/office/drawing/2014/main" id="{279DDE43-DE03-5AB6-1856-0CFD36684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875" y="3810663"/>
            <a:ext cx="2701159" cy="270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C645C9E9-24C9-B4D4-A010-D44FD372F88A}"/>
              </a:ext>
            </a:extLst>
          </p:cNvPr>
          <p:cNvSpPr/>
          <p:nvPr/>
        </p:nvSpPr>
        <p:spPr>
          <a:xfrm>
            <a:off x="5834554" y="4787435"/>
            <a:ext cx="1219200" cy="74761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2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1A89-8B60-3A6B-D27F-1F50D0249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70403"/>
            <a:ext cx="7729728" cy="1188720"/>
          </a:xfrm>
        </p:spPr>
        <p:txBody>
          <a:bodyPr/>
          <a:lstStyle/>
          <a:p>
            <a:r>
              <a:rPr lang="en-US" dirty="0"/>
              <a:t>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7B19E-12EB-71BB-51B2-2AE52D612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65079"/>
            <a:ext cx="7729728" cy="3899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project involved using three different machine learning algorithms to predict vehicle price. The three machine learning algorithms were:</a:t>
            </a:r>
          </a:p>
          <a:p>
            <a:pPr marL="0" indent="0">
              <a:buNone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Decision Trees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K-Nearest Neighbor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Support Vector Machines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of these models were set up as regression models, as opposed to classification models. This setup was necessary to predict continuous variable like price.</a:t>
            </a:r>
          </a:p>
        </p:txBody>
      </p:sp>
    </p:spTree>
    <p:extLst>
      <p:ext uri="{BB962C8B-B14F-4D97-AF65-F5344CB8AC3E}">
        <p14:creationId xmlns:p14="http://schemas.microsoft.com/office/powerpoint/2010/main" val="2977155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728C0-F6D5-A042-9E6A-855D26CD7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303" y="334072"/>
            <a:ext cx="9585435" cy="783901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 &amp; 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F4E7B-0433-549D-822D-01A010053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310" y="4732764"/>
            <a:ext cx="5025887" cy="17911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visualization showcases the scarcity of vehicles based on model type. The multitude of models without comparable vehicles creates a challenge for building an accurate model. </a:t>
            </a:r>
          </a:p>
        </p:txBody>
      </p:sp>
      <p:pic>
        <p:nvPicPr>
          <p:cNvPr id="4" name="Picture 3" descr="A blue and black graph&#10;&#10;Description automatically generated">
            <a:extLst>
              <a:ext uri="{FF2B5EF4-FFF2-40B4-BE49-F238E27FC236}">
                <a16:creationId xmlns:a16="http://schemas.microsoft.com/office/drawing/2014/main" id="{93938C0F-19FE-2132-7BF3-870D1436F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11" y="1466631"/>
            <a:ext cx="5025887" cy="310198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" name="Picture 4" descr="A graph with many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B4EE0BB9-B6E8-2746-1475-3737E97B86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198" y="1432471"/>
            <a:ext cx="5026182" cy="31019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3D7D35-924B-B67C-C70A-902CF66963B1}"/>
              </a:ext>
            </a:extLst>
          </p:cNvPr>
          <p:cNvSpPr txBox="1">
            <a:spLocks/>
          </p:cNvSpPr>
          <p:nvPr/>
        </p:nvSpPr>
        <p:spPr>
          <a:xfrm>
            <a:off x="6261198" y="4732764"/>
            <a:ext cx="5025887" cy="179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This visualization showcases how many of the vehicle brands have many cars represented. However, a few brands have very little representation. Brands with fewer than 10 vehicles had their corresponding rows removed.</a:t>
            </a:r>
          </a:p>
        </p:txBody>
      </p:sp>
    </p:spTree>
    <p:extLst>
      <p:ext uri="{BB962C8B-B14F-4D97-AF65-F5344CB8AC3E}">
        <p14:creationId xmlns:p14="http://schemas.microsoft.com/office/powerpoint/2010/main" val="116235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728C0-F6D5-A042-9E6A-855D26CD7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34072"/>
            <a:ext cx="7729728" cy="783901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F4E7B-0433-549D-822D-01A010053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310" y="4732764"/>
            <a:ext cx="5025887" cy="17911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majority of vehicles in the dataset were gasoline powered. The lack of vehicles with other fuel types led to a decision to remove vehicles of other fuel types.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3D7D35-924B-B67C-C70A-902CF66963B1}"/>
              </a:ext>
            </a:extLst>
          </p:cNvPr>
          <p:cNvSpPr txBox="1">
            <a:spLocks/>
          </p:cNvSpPr>
          <p:nvPr/>
        </p:nvSpPr>
        <p:spPr>
          <a:xfrm>
            <a:off x="6261198" y="4732764"/>
            <a:ext cx="5025887" cy="179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dataset has a leftward skew in the distribution based on model year. Due to the lack of older models, vehicles with a model year before 2000 were removed from the dataset.</a:t>
            </a:r>
          </a:p>
        </p:txBody>
      </p:sp>
      <p:pic>
        <p:nvPicPr>
          <p:cNvPr id="7" name="Picture 6" descr="A graph of a number of fuel prices&#10;&#10;Description automatically generated">
            <a:extLst>
              <a:ext uri="{FF2B5EF4-FFF2-40B4-BE49-F238E27FC236}">
                <a16:creationId xmlns:a16="http://schemas.microsoft.com/office/drawing/2014/main" id="{D2727AD7-EB8A-AD76-DFF7-1DDCFDB282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09" y="1432471"/>
            <a:ext cx="5026571" cy="31019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graph of a number of years&#10;&#10;Description automatically generated">
            <a:extLst>
              <a:ext uri="{FF2B5EF4-FFF2-40B4-BE49-F238E27FC236}">
                <a16:creationId xmlns:a16="http://schemas.microsoft.com/office/drawing/2014/main" id="{F2070563-0D09-9226-5F2E-E7BEA678AD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198" y="1432471"/>
            <a:ext cx="5027024" cy="31019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CD8521D-4C66-0CA2-F177-6E95995834B0}"/>
              </a:ext>
            </a:extLst>
          </p:cNvPr>
          <p:cNvSpPr txBox="1">
            <a:spLocks/>
          </p:cNvSpPr>
          <p:nvPr/>
        </p:nvSpPr>
        <p:spPr>
          <a:xfrm>
            <a:off x="1324303" y="334072"/>
            <a:ext cx="9585435" cy="783901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Exploratory Data Analysis &amp; Data 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713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E658-24A2-080B-4621-0C91E0594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73123"/>
            <a:ext cx="7729728" cy="916660"/>
          </a:xfrm>
        </p:spPr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6627A-DBDC-F24F-0919-AE84507D1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820" y="2421577"/>
            <a:ext cx="5013435" cy="34717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decision tree models was slightly effective at predicting vehicle price. The best decision tree model generated a Root Mean Square Error (RMSE) of </a:t>
            </a:r>
            <a:r>
              <a:rPr lang="en-US" dirty="0">
                <a:solidFill>
                  <a:schemeClr val="accent2"/>
                </a:solidFill>
              </a:rPr>
              <a:t>10,286</a:t>
            </a:r>
            <a:r>
              <a:rPr lang="en-US" dirty="0"/>
              <a:t>. This value is interpreted as how far apart the predicted price was from the actual price on average.</a:t>
            </a:r>
          </a:p>
          <a:p>
            <a:pPr marL="0" indent="0">
              <a:buNone/>
            </a:pPr>
            <a:r>
              <a:rPr lang="en-US" dirty="0"/>
              <a:t>There is clearly a correlation between the predicted price and the actual price, indicating the model is working. However, the error in price prediction makes this model not effective.</a:t>
            </a:r>
          </a:p>
        </p:txBody>
      </p:sp>
      <p:pic>
        <p:nvPicPr>
          <p:cNvPr id="4" name="Picture 3" descr="A graph showing a number of black dots&#10;&#10;Description automatically generated">
            <a:extLst>
              <a:ext uri="{FF2B5EF4-FFF2-40B4-BE49-F238E27FC236}">
                <a16:creationId xmlns:a16="http://schemas.microsoft.com/office/drawing/2014/main" id="{51F1576F-D5C0-BB44-B925-D1172A4156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24" y="2421577"/>
            <a:ext cx="5110757" cy="34717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2463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E658-24A2-080B-4621-0C91E0594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73123"/>
            <a:ext cx="7729728" cy="916660"/>
          </a:xfrm>
        </p:spPr>
        <p:txBody>
          <a:bodyPr/>
          <a:lstStyle/>
          <a:p>
            <a:r>
              <a:rPr lang="en-US" dirty="0"/>
              <a:t>K-Nearest Neighbor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6627A-DBDC-F24F-0919-AE84507D1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820" y="2421577"/>
            <a:ext cx="5013435" cy="34717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KNN model was the least effective of the machine learning models used. The best KNN model achieved an RMSE value of </a:t>
            </a:r>
            <a:r>
              <a:rPr lang="en-US" dirty="0">
                <a:solidFill>
                  <a:schemeClr val="accent2"/>
                </a:solidFill>
              </a:rPr>
              <a:t>15,968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There is some correlation here, but this could hardly be considered effective. It can be speculated that this has the potential to be a highly effective model with a much larger dataset.</a:t>
            </a:r>
          </a:p>
        </p:txBody>
      </p:sp>
      <p:pic>
        <p:nvPicPr>
          <p:cNvPr id="4" name="Picture 3" descr="A graph showing a number of black dots&#10;&#10;Description automatically generated">
            <a:extLst>
              <a:ext uri="{FF2B5EF4-FFF2-40B4-BE49-F238E27FC236}">
                <a16:creationId xmlns:a16="http://schemas.microsoft.com/office/drawing/2014/main" id="{51F1576F-D5C0-BB44-B925-D1172A4156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24" y="2421577"/>
            <a:ext cx="5110757" cy="34717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graph showing a number of black dots&#10;&#10;Description automatically generated">
            <a:extLst>
              <a:ext uri="{FF2B5EF4-FFF2-40B4-BE49-F238E27FC236}">
                <a16:creationId xmlns:a16="http://schemas.microsoft.com/office/drawing/2014/main" id="{7A54F332-84E8-B916-602C-E20B14670E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24" y="2421577"/>
            <a:ext cx="5120409" cy="34717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0115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E658-24A2-080B-4621-0C91E0594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73123"/>
            <a:ext cx="7729728" cy="916660"/>
          </a:xfrm>
        </p:spPr>
        <p:txBody>
          <a:bodyPr/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6627A-DBDC-F24F-0919-AE84507D1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820" y="2421577"/>
            <a:ext cx="5013435" cy="34717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SVM model generated meaningful results.  As with the other model, it struggled with the larger number of outliers. Despite this, the model was able to achieve an RMSE of </a:t>
            </a:r>
            <a:r>
              <a:rPr lang="en-US" dirty="0">
                <a:solidFill>
                  <a:schemeClr val="accent2"/>
                </a:solidFill>
              </a:rPr>
              <a:t>7,316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Although this amount of error is still too great to be considered highly effective. This has great potential with additional data and more model tuning.</a:t>
            </a:r>
          </a:p>
        </p:txBody>
      </p:sp>
      <p:pic>
        <p:nvPicPr>
          <p:cNvPr id="4" name="Picture 3" descr="A graph showing a number of black dots&#10;&#10;Description automatically generated">
            <a:extLst>
              <a:ext uri="{FF2B5EF4-FFF2-40B4-BE49-F238E27FC236}">
                <a16:creationId xmlns:a16="http://schemas.microsoft.com/office/drawing/2014/main" id="{51F1576F-D5C0-BB44-B925-D1172A4156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24" y="2421577"/>
            <a:ext cx="5110757" cy="34717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graph showing a number of black dots&#10;&#10;Description automatically generated">
            <a:extLst>
              <a:ext uri="{FF2B5EF4-FFF2-40B4-BE49-F238E27FC236}">
                <a16:creationId xmlns:a16="http://schemas.microsoft.com/office/drawing/2014/main" id="{7A54F332-84E8-B916-602C-E20B14670E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24" y="2421577"/>
            <a:ext cx="5120409" cy="34717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graph showing a number of black dots&#10;&#10;Description automatically generated">
            <a:extLst>
              <a:ext uri="{FF2B5EF4-FFF2-40B4-BE49-F238E27FC236}">
                <a16:creationId xmlns:a16="http://schemas.microsoft.com/office/drawing/2014/main" id="{E186C062-89B8-CEE8-E100-51DD0C2BCC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71" y="2421576"/>
            <a:ext cx="5130061" cy="34717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789895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{08D60726-C440-9F4A-AA42-D6A399E14F9E}tf10001120</Template>
  <TotalTime>2922</TotalTime>
  <Words>608</Words>
  <Application>Microsoft Macintosh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Times New Roman</vt:lpstr>
      <vt:lpstr>Parcel</vt:lpstr>
      <vt:lpstr>IST 707 – Applied Machine Learning - Final Project</vt:lpstr>
      <vt:lpstr>About the dataset</vt:lpstr>
      <vt:lpstr>Objective</vt:lpstr>
      <vt:lpstr>Machine learning models</vt:lpstr>
      <vt:lpstr>Exploratory Data Analysis &amp; Data preprocessing</vt:lpstr>
      <vt:lpstr>Exploratory Data Analysis</vt:lpstr>
      <vt:lpstr>Decision Trees</vt:lpstr>
      <vt:lpstr>K-Nearest Neighbor</vt:lpstr>
      <vt:lpstr>Support Vector Machines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707 – Applied Machine Learning - Final Project</dc:title>
  <dc:creator>Brandon Stanyer</dc:creator>
  <cp:lastModifiedBy>Brandon Stanyer</cp:lastModifiedBy>
  <cp:revision>3</cp:revision>
  <dcterms:created xsi:type="dcterms:W3CDTF">2023-12-18T01:41:13Z</dcterms:created>
  <dcterms:modified xsi:type="dcterms:W3CDTF">2023-12-20T02:24:03Z</dcterms:modified>
</cp:coreProperties>
</file>