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8"/>
  </p:notesMasterIdLst>
  <p:sldIdLst>
    <p:sldId id="289" r:id="rId3"/>
    <p:sldId id="262" r:id="rId4"/>
    <p:sldId id="286" r:id="rId5"/>
    <p:sldId id="290" r:id="rId6"/>
    <p:sldId id="283" r:id="rId7"/>
    <p:sldId id="285" r:id="rId8"/>
    <p:sldId id="284" r:id="rId9"/>
    <p:sldId id="291" r:id="rId10"/>
    <p:sldId id="263" r:id="rId11"/>
    <p:sldId id="293" r:id="rId12"/>
    <p:sldId id="264" r:id="rId13"/>
    <p:sldId id="294" r:id="rId14"/>
    <p:sldId id="295" r:id="rId15"/>
    <p:sldId id="296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C79-64E9-4335-B4EA-57E560B50D70}" type="datetimeFigureOut">
              <a:rPr lang="en-US" smtClean="0"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2C3D7-1610-45B0-8C83-57ADD282B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students</a:t>
            </a:r>
            <a:r>
              <a:rPr lang="en-US" baseline="0" dirty="0" smtClean="0"/>
              <a:t> </a:t>
            </a:r>
            <a:r>
              <a:rPr lang="en-US" dirty="0" smtClean="0"/>
              <a:t>come up with lots of possible variable(s) to analyze – either one or two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0DB1-5F8B-4D3B-AF4F-924A39AF5DA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672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</a:t>
            </a:r>
            <a:r>
              <a:rPr lang="en-US" baseline="0" dirty="0" smtClean="0"/>
              <a:t> this question for lots of the variables they came up with – keep doing it until the students are usually getting them right!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0DB1-5F8B-4D3B-AF4F-924A39AF5DA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9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4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78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0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2908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143000" y="3886200"/>
            <a:ext cx="756868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70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09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791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1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4" y="152400"/>
            <a:ext cx="7595616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173736" y="173736"/>
            <a:ext cx="10668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301752" y="1371600"/>
            <a:ext cx="85344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77280" y="3886200"/>
            <a:ext cx="8534400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914400" indent="0"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5181600" y="4114800"/>
            <a:ext cx="3733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172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312152" cy="75895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  <a:lvl2pPr>
              <a:spcBef>
                <a:spcPts val="0"/>
              </a:spcBef>
              <a:spcAft>
                <a:spcPts val="1800"/>
              </a:spcAft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>
              <a:spcBef>
                <a:spcPts val="0"/>
              </a:spcBef>
              <a:spcAft>
                <a:spcPts val="1800"/>
              </a:spcAft>
              <a:defRPr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pic>
        <p:nvPicPr>
          <p:cNvPr id="8" name="Picture 2" descr="http://www.isaac-online.org/cgi-bin/symbol.cgi/committeediscus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228600"/>
            <a:ext cx="1117598" cy="609600"/>
          </a:xfrm>
          <a:prstGeom prst="rect">
            <a:avLst/>
          </a:prstGeom>
          <a:noFill/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30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257300" y="1676400"/>
            <a:ext cx="66294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514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71600" y="457200"/>
            <a:ext cx="6400800" cy="76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cap="none" spc="250" baseline="0">
                <a:solidFill>
                  <a:srgbClr val="DC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Section xx</a:t>
            </a:r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066800" y="2105025"/>
            <a:ext cx="7010400" cy="2647950"/>
          </a:xfrm>
          <a:solidFill>
            <a:schemeClr val="accent1"/>
          </a:solidFill>
          <a:ln w="127000" cmpd="tri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Section Title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334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DC00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Placeholder 12"/>
          <p:cNvSpPr>
            <a:spLocks noGrp="1"/>
          </p:cNvSpPr>
          <p:nvPr>
            <p:ph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19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schemeClr val="bg1"/>
                </a:solidFill>
              </a:rPr>
              <a:t>Statistics: Unlocking the Power of Data				</a:t>
            </a:r>
            <a:r>
              <a:rPr lang="en-US" baseline="0" dirty="0" smtClean="0">
                <a:solidFill>
                  <a:schemeClr val="bg1"/>
                </a:solidFill>
              </a:rPr>
              <a:t>               </a:t>
            </a:r>
            <a:r>
              <a:rPr lang="en-US" dirty="0" smtClean="0">
                <a:solidFill>
                  <a:schemeClr val="bg1"/>
                </a:solidFill>
              </a:rPr>
              <a:t>Lock</a:t>
            </a:r>
            <a:r>
              <a:rPr lang="en-US" baseline="30000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8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0" r:id="rId5"/>
    <p:sldLayoutId id="2147483683" r:id="rId6"/>
    <p:sldLayoutId id="214748368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38100" cap="flat" cmpd="thickThin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066800"/>
            <a:ext cx="85344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rgbClr val="DC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r>
              <a:rPr lang="en-US" dirty="0" smtClean="0">
                <a:solidFill>
                  <a:prstClr val="white"/>
                </a:solidFill>
              </a:rPr>
              <a:t>Statistics: Unlocking the Power of Data				               Lock</a:t>
            </a:r>
            <a:r>
              <a:rPr lang="en-US" baseline="30000" dirty="0" smtClean="0">
                <a:solidFill>
                  <a:prstClr val="white"/>
                </a:solidFill>
              </a:rPr>
              <a:t>5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0"/>
        </a:spcBef>
        <a:spcAft>
          <a:spcPts val="1800"/>
        </a:spcAft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0"/>
        </a:spcBef>
        <a:spcAft>
          <a:spcPts val="0"/>
        </a:spcAft>
        <a:buClr>
          <a:schemeClr val="accent3"/>
        </a:buClr>
        <a:buSzPct val="75000"/>
        <a:buFont typeface="Wingdings 2"/>
        <a:buChar char="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0"/>
        </a:spcBef>
        <a:spcAft>
          <a:spcPts val="0"/>
        </a:spcAft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0"/>
        </a:spcBef>
        <a:spcAft>
          <a:spcPts val="2400"/>
        </a:spcAft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905000"/>
            <a:ext cx="6858000" cy="2543176"/>
          </a:xfrm>
        </p:spPr>
        <p:txBody>
          <a:bodyPr>
            <a:noAutofit/>
          </a:bodyPr>
          <a:lstStyle/>
          <a:p>
            <a:r>
              <a:rPr lang="en-US" dirty="0" smtClean="0"/>
              <a:t>Unit A </a:t>
            </a:r>
            <a:br>
              <a:rPr lang="en-US" dirty="0" smtClean="0"/>
            </a:br>
            <a:r>
              <a:rPr lang="en-US" dirty="0" smtClean="0"/>
              <a:t>Essential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/>
          <a:lstStyle/>
          <a:p>
            <a:r>
              <a:rPr lang="en-US" b="1" dirty="0" smtClean="0"/>
              <a:t>Chapter 2: Descriptive Statistics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lnSpcReduction="10000"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 smtClean="0"/>
              <a:t>In order to make sense of data, we need ways to </a:t>
            </a:r>
            <a:r>
              <a:rPr lang="en-US" i="1" dirty="0" smtClean="0"/>
              <a:t>summarize</a:t>
            </a:r>
            <a:r>
              <a:rPr lang="en-US" dirty="0" smtClean="0"/>
              <a:t> and </a:t>
            </a:r>
            <a:r>
              <a:rPr lang="en-US" i="1" dirty="0" smtClean="0"/>
              <a:t>visualize</a:t>
            </a:r>
            <a:r>
              <a:rPr lang="en-US" dirty="0" smtClean="0"/>
              <a:t> it</a:t>
            </a:r>
          </a:p>
          <a:p>
            <a:pPr marL="0" indent="-514350">
              <a:spcBef>
                <a:spcPts val="0"/>
              </a:spcBef>
            </a:pPr>
            <a:r>
              <a:rPr lang="en-US" dirty="0" smtClean="0"/>
              <a:t>Summarizing and visualizing variables and relationships between two variables is often known as </a:t>
            </a:r>
            <a:r>
              <a:rPr lang="en-US" b="1" i="1" dirty="0" smtClean="0">
                <a:solidFill>
                  <a:srgbClr val="C00000"/>
                </a:solidFill>
              </a:rPr>
              <a:t>descriptive statistics </a:t>
            </a:r>
            <a:r>
              <a:rPr lang="en-US" dirty="0" smtClean="0"/>
              <a:t>(also known as </a:t>
            </a:r>
            <a:r>
              <a:rPr lang="en-US" i="1" dirty="0" smtClean="0"/>
              <a:t>exploratory data analysis</a:t>
            </a:r>
            <a:r>
              <a:rPr lang="en-US" dirty="0" smtClean="0"/>
              <a:t>)</a:t>
            </a:r>
            <a:endParaRPr lang="en-US" b="1" i="1" dirty="0" smtClean="0"/>
          </a:p>
          <a:p>
            <a:pPr marL="0" indent="-514350">
              <a:spcBef>
                <a:spcPts val="0"/>
              </a:spcBef>
            </a:pPr>
            <a:r>
              <a:rPr lang="en-US" dirty="0" smtClean="0"/>
              <a:t>Type of summary statistics and visualization methods depend on the type of variable(s) being analyzed (categorical or quantitative)</a:t>
            </a: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661042"/>
              </p:ext>
            </p:extLst>
          </p:nvPr>
        </p:nvGraphicFramePr>
        <p:xfrm>
          <a:off x="457200" y="51308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971800"/>
                <a:gridCol w="32004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smtClean="0"/>
                        <a:t>Variable(s)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Visualization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Summary</a:t>
                      </a:r>
                      <a:r>
                        <a:rPr lang="en-US" sz="2400" b="0" baseline="0" dirty="0" smtClean="0"/>
                        <a:t> Statistics</a:t>
                      </a:r>
                      <a:endParaRPr lang="en-US" sz="2400" b="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bar chart, </a:t>
                      </a:r>
                    </a:p>
                    <a:p>
                      <a:pPr algn="ctr"/>
                      <a:r>
                        <a:rPr lang="en-US" sz="2200" dirty="0" smtClean="0"/>
                        <a:t>pie chart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frequency</a:t>
                      </a:r>
                      <a:r>
                        <a:rPr lang="en-US" sz="2200" baseline="0" dirty="0" smtClean="0"/>
                        <a:t> table, </a:t>
                      </a:r>
                    </a:p>
                    <a:p>
                      <a:pPr algn="ctr"/>
                      <a:r>
                        <a:rPr lang="en-US" sz="2200" baseline="0" dirty="0" smtClean="0"/>
                        <a:t>relative frequency table, </a:t>
                      </a:r>
                      <a:r>
                        <a:rPr lang="en-US" sz="2200" dirty="0" smtClean="0"/>
                        <a:t>proportion</a:t>
                      </a:r>
                      <a:endParaRPr lang="en-US" sz="2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dotplot</a:t>
                      </a:r>
                      <a:r>
                        <a:rPr lang="en-US" sz="2200" dirty="0" smtClean="0"/>
                        <a:t>, </a:t>
                      </a:r>
                    </a:p>
                    <a:p>
                      <a:pPr algn="ctr"/>
                      <a:r>
                        <a:rPr lang="en-US" sz="2200" dirty="0" smtClean="0"/>
                        <a:t>histogram, </a:t>
                      </a:r>
                    </a:p>
                    <a:p>
                      <a:pPr algn="ctr"/>
                      <a:r>
                        <a:rPr lang="en-US" sz="2200" dirty="0" err="1" smtClean="0"/>
                        <a:t>boxplot</a:t>
                      </a:r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mean, median, max,</a:t>
                      </a:r>
                      <a:r>
                        <a:rPr lang="en-US" sz="2200" baseline="0" dirty="0" smtClean="0"/>
                        <a:t> min, </a:t>
                      </a:r>
                      <a:r>
                        <a:rPr lang="en-US" sz="2200" dirty="0" smtClean="0"/>
                        <a:t>standard deviation,</a:t>
                      </a:r>
                      <a:r>
                        <a:rPr lang="en-US" sz="2200" baseline="0" dirty="0" smtClean="0"/>
                        <a:t>         z-score, range, IQR,</a:t>
                      </a:r>
                      <a:endParaRPr lang="en-US" sz="2200" dirty="0" smtClean="0"/>
                    </a:p>
                    <a:p>
                      <a:pPr algn="ctr"/>
                      <a:r>
                        <a:rPr lang="en-US" sz="2200" dirty="0" smtClean="0"/>
                        <a:t>five number summary </a:t>
                      </a:r>
                      <a:endParaRPr lang="en-US" sz="2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Categorical </a:t>
                      </a:r>
                      <a:r>
                        <a:rPr lang="en-US" sz="2200" dirty="0" err="1" smtClean="0"/>
                        <a:t>vs</a:t>
                      </a:r>
                      <a:r>
                        <a:rPr lang="en-US" sz="2200" dirty="0" smtClean="0"/>
                        <a:t> 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side-by-side bar chart,</a:t>
                      </a:r>
                      <a:r>
                        <a:rPr lang="en-US" sz="2200" baseline="0" dirty="0" smtClean="0"/>
                        <a:t> segmented </a:t>
                      </a:r>
                      <a:r>
                        <a:rPr lang="en-US" sz="2200" baseline="0" smtClean="0"/>
                        <a:t>bar chart 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two-way table, difference in proportions</a:t>
                      </a:r>
                      <a:endParaRPr lang="en-US" sz="2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vs</a:t>
                      </a:r>
                      <a:r>
                        <a:rPr lang="en-US" sz="2200" baseline="0" dirty="0" smtClean="0"/>
                        <a:t> Categorical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side-by-side </a:t>
                      </a:r>
                      <a:r>
                        <a:rPr lang="en-US" sz="2200" dirty="0" err="1" smtClean="0"/>
                        <a:t>boxplots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statistics by group, difference in means</a:t>
                      </a:r>
                      <a:endParaRPr lang="en-US" sz="22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Quantitative </a:t>
                      </a:r>
                      <a:r>
                        <a:rPr lang="en-US" sz="2200" dirty="0" err="1" smtClean="0"/>
                        <a:t>vs</a:t>
                      </a:r>
                      <a:r>
                        <a:rPr lang="en-US" sz="2200" dirty="0" smtClean="0"/>
                        <a:t> Quantitative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scatterplot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correlation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7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Descriptive Statistics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7912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3200" dirty="0" smtClean="0"/>
              <a:t>Think of a topic or question you would like to use data to help you answer. 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3200" dirty="0" smtClean="0"/>
          </a:p>
          <a:p>
            <a:pPr marL="0" lvl="1" indent="0">
              <a:spcBef>
                <a:spcPts val="0"/>
              </a:spcBef>
            </a:pPr>
            <a:r>
              <a:rPr lang="en-US" sz="3200" dirty="0" smtClean="0"/>
              <a:t> What would the cases be?  </a:t>
            </a:r>
          </a:p>
          <a:p>
            <a:pPr marL="0" lvl="1" indent="0">
              <a:spcBef>
                <a:spcPts val="0"/>
              </a:spcBef>
            </a:pPr>
            <a:r>
              <a:rPr lang="en-US" sz="3200" dirty="0" smtClean="0"/>
              <a:t> What would the variables be?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3200" dirty="0" smtClean="0"/>
              <a:t>(Limit to one or two variables)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514350" lvl="1" indent="-514350">
              <a:spcBef>
                <a:spcPts val="0"/>
              </a:spcBef>
              <a:buFont typeface="+mj-lt"/>
              <a:buAutoNum type="alphaLcParenR"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4" name="Picture 2" descr="http://www.isaac-online.org/cgi-bin/symbol.cgi/committeediscu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2400"/>
            <a:ext cx="1047750" cy="57150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Descriptive Statistics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7912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3200" dirty="0" smtClean="0"/>
              <a:t>How would you visualize and summarize the variable or relationship between variables?</a:t>
            </a:r>
          </a:p>
          <a:p>
            <a:pPr marL="514350" lvl="1" indent="-5143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dirty="0" smtClean="0"/>
              <a:t>bar chart/pie chart, proportions, frequency table/relative frequency table </a:t>
            </a:r>
          </a:p>
          <a:p>
            <a:pPr marL="514350" lvl="1" indent="-5143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dirty="0" err="1" smtClean="0"/>
              <a:t>dotplot</a:t>
            </a:r>
            <a:r>
              <a:rPr lang="en-US" dirty="0" smtClean="0"/>
              <a:t>/histogram/boxplot, mean/median, </a:t>
            </a:r>
            <a:r>
              <a:rPr lang="en-US" dirty="0" err="1" smtClean="0"/>
              <a:t>sd</a:t>
            </a:r>
            <a:r>
              <a:rPr lang="en-US" dirty="0" smtClean="0"/>
              <a:t>/range/IQR, five number summary </a:t>
            </a:r>
          </a:p>
          <a:p>
            <a:pPr marL="514350" lvl="1" indent="-5143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dirty="0" smtClean="0"/>
              <a:t>side-by-side or segmented bar charts, difference in proportions, two-way table </a:t>
            </a:r>
          </a:p>
          <a:p>
            <a:pPr marL="514350" lvl="1" indent="-5143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dirty="0" smtClean="0"/>
              <a:t>side-by-side boxplot, difference in means</a:t>
            </a:r>
          </a:p>
          <a:p>
            <a:pPr marL="514350" lvl="1" indent="-5143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lphaLcParenR"/>
            </a:pPr>
            <a:r>
              <a:rPr lang="en-US" dirty="0" smtClean="0"/>
              <a:t>scatterplot, correlation</a:t>
            </a:r>
          </a:p>
          <a:p>
            <a:pPr marL="514350" lvl="1" indent="-514350">
              <a:spcBef>
                <a:spcPts val="0"/>
              </a:spcBef>
              <a:buFont typeface="+mj-lt"/>
              <a:buAutoNum type="alphaLcParenR"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228600" y="228600"/>
            <a:ext cx="1066800" cy="990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29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1000" y="6858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i="1" dirty="0" smtClean="0"/>
              <a:t>Spend the rest of class on examples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/>
          </a:p>
          <a:p>
            <a:pPr lvl="0">
              <a:spcBef>
                <a:spcPct val="0"/>
              </a:spcBef>
              <a:defRPr/>
            </a:pPr>
            <a:r>
              <a:rPr lang="en-US" sz="4000" dirty="0" smtClean="0"/>
              <a:t>Suggestions:</a:t>
            </a:r>
          </a:p>
          <a:p>
            <a:pPr lvl="0">
              <a:spcBef>
                <a:spcPct val="0"/>
              </a:spcBef>
              <a:defRPr/>
            </a:pPr>
            <a:endParaRPr lang="en-US" sz="4000" dirty="0" smtClean="0"/>
          </a:p>
          <a:p>
            <a:pPr marL="571500" lvl="0" indent="-5715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Examples from Unit A Essential Synthesis if students don’t read the book</a:t>
            </a:r>
          </a:p>
          <a:p>
            <a:pPr marL="571500" lvl="0" indent="-57150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3200" dirty="0" smtClean="0"/>
          </a:p>
          <a:p>
            <a:pPr marL="571500" lvl="0" indent="-5715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Exercises from Unit A Essential Synthesis</a:t>
            </a: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endParaRPr lang="en-U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438400"/>
            <a:ext cx="8153400" cy="12192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QUESTIONS???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8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"/>
          <p:cNvSpPr>
            <a:spLocks noChangeAspect="1" noEditPoints="1" noChangeArrowheads="1"/>
          </p:cNvSpPr>
          <p:nvPr/>
        </p:nvSpPr>
        <p:spPr bwMode="auto">
          <a:xfrm>
            <a:off x="685800" y="1066800"/>
            <a:ext cx="4890535" cy="3276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1" y="2278559"/>
            <a:ext cx="312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chemeClr val="tx1"/>
                </a:solidFill>
              </a:rPr>
              <a:t>Population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715002" y="3886200"/>
            <a:ext cx="1845469" cy="1371600"/>
            <a:chOff x="3984" y="3120"/>
            <a:chExt cx="1302" cy="804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8" y="3313"/>
              <a:ext cx="124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chemeClr val="tx1"/>
                  </a:solidFill>
                </a:rPr>
                <a:t>Sample</a:t>
              </a:r>
            </a:p>
          </p:txBody>
        </p:sp>
      </p:grp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505201" y="1524000"/>
            <a:ext cx="3657600" cy="3733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6" y="11808"/>
                </a:moveTo>
                <a:cubicBezTo>
                  <a:pt x="19794" y="11473"/>
                  <a:pt x="19813" y="11137"/>
                  <a:pt x="19813" y="10800"/>
                </a:cubicBezTo>
                <a:cubicBezTo>
                  <a:pt x="19813" y="5822"/>
                  <a:pt x="15777" y="1787"/>
                  <a:pt x="10800" y="1787"/>
                </a:cubicBezTo>
                <a:cubicBezTo>
                  <a:pt x="8447" y="1786"/>
                  <a:pt x="6187" y="2706"/>
                  <a:pt x="4504" y="4350"/>
                </a:cubicBezTo>
                <a:lnTo>
                  <a:pt x="3256" y="3071"/>
                </a:lnTo>
                <a:cubicBezTo>
                  <a:pt x="5273" y="1102"/>
                  <a:pt x="798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03"/>
                  <a:pt x="21577" y="11607"/>
                  <a:pt x="21532" y="12008"/>
                </a:cubicBezTo>
                <a:lnTo>
                  <a:pt x="24215" y="12311"/>
                </a:lnTo>
                <a:lnTo>
                  <a:pt x="20241" y="15480"/>
                </a:lnTo>
                <a:lnTo>
                  <a:pt x="17073" y="11506"/>
                </a:lnTo>
                <a:lnTo>
                  <a:pt x="19756" y="11808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019801" y="2296180"/>
            <a:ext cx="1752600" cy="52322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/>
              <a:t>Sampling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 rot="10583633">
            <a:off x="2827945" y="2697579"/>
            <a:ext cx="3962400" cy="2819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6" y="11808"/>
                </a:moveTo>
                <a:cubicBezTo>
                  <a:pt x="19794" y="11473"/>
                  <a:pt x="19813" y="11137"/>
                  <a:pt x="19813" y="10800"/>
                </a:cubicBezTo>
                <a:cubicBezTo>
                  <a:pt x="19813" y="5822"/>
                  <a:pt x="15777" y="1787"/>
                  <a:pt x="10800" y="1787"/>
                </a:cubicBezTo>
                <a:cubicBezTo>
                  <a:pt x="8447" y="1786"/>
                  <a:pt x="6187" y="2706"/>
                  <a:pt x="4504" y="4350"/>
                </a:cubicBezTo>
                <a:lnTo>
                  <a:pt x="3256" y="3071"/>
                </a:lnTo>
                <a:cubicBezTo>
                  <a:pt x="5273" y="1102"/>
                  <a:pt x="798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03"/>
                  <a:pt x="21577" y="11607"/>
                  <a:pt x="21532" y="12008"/>
                </a:cubicBezTo>
                <a:lnTo>
                  <a:pt x="24215" y="12311"/>
                </a:lnTo>
                <a:lnTo>
                  <a:pt x="20241" y="15480"/>
                </a:lnTo>
                <a:lnTo>
                  <a:pt x="17073" y="11506"/>
                </a:lnTo>
                <a:lnTo>
                  <a:pt x="19756" y="1180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048001" y="4876800"/>
            <a:ext cx="2438400" cy="120032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smtClean="0">
                <a:solidFill>
                  <a:schemeClr val="bg1"/>
                </a:solidFill>
              </a:rPr>
              <a:t>Statistical 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2286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The Big Picture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66585" y="5410200"/>
            <a:ext cx="2438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Descriptive statistics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457684" flipV="1">
            <a:off x="6396845" y="5239963"/>
            <a:ext cx="1423498" cy="85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utoUpdateAnimBg="0"/>
      <p:bldP spid="7" grpId="0" animBg="1"/>
      <p:bldP spid="8" grpId="0" animBg="1" autoUpdateAnimBg="0"/>
      <p:bldP spid="9" grpId="0" animBg="1"/>
      <p:bldP spid="10" grpId="0" animBg="1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obtain information about </a:t>
            </a:r>
            <a:r>
              <a:rPr lang="en-US" b="1" i="1" dirty="0" smtClean="0">
                <a:solidFill>
                  <a:schemeClr val="tx2"/>
                </a:solidFill>
              </a:rPr>
              <a:t>cases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chemeClr val="tx2"/>
                </a:solidFill>
              </a:rPr>
              <a:t>units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variable</a:t>
            </a:r>
            <a:r>
              <a:rPr lang="en-US" dirty="0" smtClean="0"/>
              <a:t> is any characteristic that is recorded for each case.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3962400"/>
            <a:ext cx="8534400" cy="2057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Generally each case makes up a row in a dataset, and each variable makes up a column</a:t>
            </a:r>
          </a:p>
          <a:p>
            <a:r>
              <a:rPr lang="en-US" dirty="0" smtClean="0"/>
              <a:t>Variables are either categorical or quantitative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Sampling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800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Sampling bias </a:t>
            </a:r>
            <a:r>
              <a:rPr lang="en-US" dirty="0"/>
              <a:t>occurs when the method of selecting a sample causes the sample to differ from the population in some relevant 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sampling bias exists, we cannot generalize from the sample to the population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To avoid sampling bias, select a </a:t>
            </a:r>
            <a:r>
              <a:rPr lang="en-US" b="1" i="1" dirty="0" smtClean="0">
                <a:solidFill>
                  <a:srgbClr val="C00000"/>
                </a:solidFill>
              </a:rPr>
              <a:t>random sample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120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amond 26"/>
          <p:cNvSpPr/>
          <p:nvPr/>
        </p:nvSpPr>
        <p:spPr>
          <a:xfrm>
            <a:off x="5029200" y="4267200"/>
            <a:ext cx="1981200" cy="1219200"/>
          </a:xfrm>
          <a:prstGeom prst="diamond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Sampling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380999" y="990600"/>
            <a:ext cx="4890535" cy="3276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rect">
              <a:fillToRect l="100000" b="100000"/>
            </a:path>
            <a:tileRect t="-100000" r="-1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19200" y="2202359"/>
            <a:ext cx="3124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b="1" dirty="0">
                <a:solidFill>
                  <a:schemeClr val="accent1"/>
                </a:solidFill>
              </a:rPr>
              <a:t>Population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67399" y="2133600"/>
            <a:ext cx="1700893" cy="1371600"/>
            <a:chOff x="3984" y="3120"/>
            <a:chExt cx="1200" cy="804"/>
          </a:xfr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rect">
              <a:fillToRect l="100000" b="100000"/>
            </a:path>
            <a:tileRect t="-100000" r="-100000"/>
          </a:gradFill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038" y="3299"/>
              <a:ext cx="1141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chemeClr val="accent1"/>
                  </a:solidFill>
                </a:rPr>
                <a:t>Sample</a:t>
              </a:r>
            </a:p>
          </p:txBody>
        </p:sp>
      </p:grp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276600" y="1219200"/>
            <a:ext cx="3733800" cy="1752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6" y="11808"/>
                </a:moveTo>
                <a:cubicBezTo>
                  <a:pt x="19794" y="11473"/>
                  <a:pt x="19813" y="11137"/>
                  <a:pt x="19813" y="10800"/>
                </a:cubicBezTo>
                <a:cubicBezTo>
                  <a:pt x="19813" y="5822"/>
                  <a:pt x="15777" y="1787"/>
                  <a:pt x="10800" y="1787"/>
                </a:cubicBezTo>
                <a:cubicBezTo>
                  <a:pt x="8447" y="1786"/>
                  <a:pt x="6187" y="2706"/>
                  <a:pt x="4504" y="4350"/>
                </a:cubicBezTo>
                <a:lnTo>
                  <a:pt x="3256" y="3071"/>
                </a:lnTo>
                <a:cubicBezTo>
                  <a:pt x="5273" y="1102"/>
                  <a:pt x="798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03"/>
                  <a:pt x="21577" y="11607"/>
                  <a:pt x="21532" y="12008"/>
                </a:cubicBezTo>
                <a:lnTo>
                  <a:pt x="24215" y="12311"/>
                </a:lnTo>
                <a:lnTo>
                  <a:pt x="20241" y="15480"/>
                </a:lnTo>
                <a:lnTo>
                  <a:pt x="17073" y="11506"/>
                </a:lnTo>
                <a:lnTo>
                  <a:pt x="19756" y="11808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 descr="C:\Users\Kari\AppData\Local\Microsoft\Windows\Temporary Internet Files\Content.IE5\XV4VZWE9\MC9004231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19600"/>
            <a:ext cx="838200" cy="838200"/>
          </a:xfrm>
          <a:prstGeom prst="rect">
            <a:avLst/>
          </a:prstGeom>
          <a:noFill/>
        </p:spPr>
      </p:pic>
      <p:pic>
        <p:nvPicPr>
          <p:cNvPr id="1029" name="Picture 5" descr="C:\Users\Kari\AppData\Local\Microsoft\Windows\Temporary Internet Files\Content.IE5\8Y1BLIC5\MC9004338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0886" y="2286000"/>
            <a:ext cx="838200" cy="838200"/>
          </a:xfrm>
          <a:prstGeom prst="rect">
            <a:avLst/>
          </a:prstGeom>
          <a:noFill/>
        </p:spPr>
      </p:pic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2438400" y="3276600"/>
            <a:ext cx="3733800" cy="1752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756" y="11808"/>
                </a:moveTo>
                <a:cubicBezTo>
                  <a:pt x="19794" y="11473"/>
                  <a:pt x="19813" y="11137"/>
                  <a:pt x="19813" y="10800"/>
                </a:cubicBezTo>
                <a:cubicBezTo>
                  <a:pt x="19813" y="5822"/>
                  <a:pt x="15777" y="1787"/>
                  <a:pt x="10800" y="1787"/>
                </a:cubicBezTo>
                <a:cubicBezTo>
                  <a:pt x="8447" y="1786"/>
                  <a:pt x="6187" y="2706"/>
                  <a:pt x="4504" y="4350"/>
                </a:cubicBezTo>
                <a:lnTo>
                  <a:pt x="3256" y="3071"/>
                </a:lnTo>
                <a:cubicBezTo>
                  <a:pt x="5273" y="1102"/>
                  <a:pt x="7980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203"/>
                  <a:pt x="21577" y="11607"/>
                  <a:pt x="21532" y="12008"/>
                </a:cubicBezTo>
                <a:lnTo>
                  <a:pt x="24215" y="12311"/>
                </a:lnTo>
                <a:lnTo>
                  <a:pt x="20241" y="15480"/>
                </a:lnTo>
                <a:lnTo>
                  <a:pt x="17073" y="11506"/>
                </a:lnTo>
                <a:lnTo>
                  <a:pt x="19756" y="11808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334000" y="4520252"/>
            <a:ext cx="1768929" cy="58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Sample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5370493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GOAL:  Select a sample that is similar to the population, 	  only smaller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4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21" grpId="0" animBg="1"/>
      <p:bldP spid="2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Observational Studies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8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 third variable that is associated with both the explanatory variable and the response variable is called a </a:t>
            </a:r>
            <a:r>
              <a:rPr lang="en-US" b="1" i="1" dirty="0">
                <a:solidFill>
                  <a:srgbClr val="C00000"/>
                </a:solidFill>
              </a:rPr>
              <a:t>confounding variable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There are almost always confounding variables in observational studies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Observational studies can almost never be used to establish causation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4419600"/>
            <a:ext cx="83820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4191000"/>
            <a:ext cx="8534400" cy="1295400"/>
          </a:xfrm>
          <a:prstGeom prst="roundRect">
            <a:avLst/>
          </a:prstGeom>
          <a:solidFill>
            <a:srgbClr val="FFFF66"/>
          </a:solidFill>
          <a:ln w="6350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Observational studies can almost never be used to establish causation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1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Randomized Experiments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b="1" i="1" dirty="0">
                <a:solidFill>
                  <a:schemeClr val="tx2"/>
                </a:solidFill>
              </a:rPr>
              <a:t>randomized experiment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the explanatory variable for each unit is determined randomly, before the response variable is measured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Because the explanatory variable is randomly assigned, it is not associated with any other variables.  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Confounding variables are eliminated!!!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Randomized experiments make it possible to infer causation!</a:t>
            </a: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4724400"/>
            <a:ext cx="8382000" cy="990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87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Randomized Experiments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180582"/>
            <a:ext cx="25146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</a:t>
            </a:r>
            <a:r>
              <a:rPr lang="en-US" sz="3200" dirty="0" smtClean="0">
                <a:solidFill>
                  <a:schemeClr val="tx1"/>
                </a:solidFill>
              </a:rPr>
              <a:t>xplanatory </a:t>
            </a:r>
            <a:r>
              <a:rPr lang="en-US" sz="3200" dirty="0" smtClean="0"/>
              <a:t>V</a:t>
            </a:r>
            <a:r>
              <a:rPr lang="en-US" sz="3200" dirty="0" smtClean="0">
                <a:solidFill>
                  <a:schemeClr val="tx1"/>
                </a:solidFill>
              </a:rPr>
              <a:t>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4180582"/>
            <a:ext cx="20574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Response Variable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1828800"/>
            <a:ext cx="24384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39700">
              <a:srgbClr val="C00000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Confounding Variable</a:t>
            </a:r>
          </a:p>
        </p:txBody>
      </p:sp>
      <p:cxnSp>
        <p:nvCxnSpPr>
          <p:cNvPr id="10" name="Straight Arrow Connector 9"/>
          <p:cNvCxnSpPr>
            <a:stCxn id="9" idx="2"/>
            <a:endCxn id="7" idx="0"/>
          </p:cNvCxnSpPr>
          <p:nvPr/>
        </p:nvCxnSpPr>
        <p:spPr bwMode="auto">
          <a:xfrm flipH="1">
            <a:off x="2324100" y="2906018"/>
            <a:ext cx="2095500" cy="1274564"/>
          </a:xfrm>
          <a:prstGeom prst="straightConnector1">
            <a:avLst/>
          </a:prstGeom>
          <a:solidFill>
            <a:schemeClr val="tx1"/>
          </a:solidFill>
          <a:ln w="57150" cap="flat" cmpd="dbl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 bwMode="auto">
          <a:xfrm>
            <a:off x="4419600" y="2906018"/>
            <a:ext cx="2552700" cy="1274564"/>
          </a:xfrm>
          <a:prstGeom prst="straightConnector1">
            <a:avLst/>
          </a:prstGeom>
          <a:solidFill>
            <a:schemeClr val="tx1"/>
          </a:solidFill>
          <a:ln w="57150" cap="flat" cmpd="dbl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3581400" y="4719191"/>
            <a:ext cx="2362200" cy="0"/>
          </a:xfrm>
          <a:prstGeom prst="line">
            <a:avLst/>
          </a:prstGeom>
          <a:ln w="63500" cmpd="dbl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24200" y="3276600"/>
            <a:ext cx="533400" cy="609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24200" y="3276600"/>
            <a:ext cx="457200" cy="609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282660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RANDOMIZED EXPERIMENT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16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39950"/>
            <a:ext cx="386018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27000">
              <a:srgbClr val="C0000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Was the sample randomly selected?</a:t>
            </a:r>
          </a:p>
        </p:txBody>
      </p:sp>
      <p:cxnSp>
        <p:nvCxnSpPr>
          <p:cNvPr id="3" name="Straight Arrow Connector 2"/>
          <p:cNvCxnSpPr>
            <a:stCxn id="2" idx="2"/>
            <a:endCxn id="4" idx="0"/>
          </p:cNvCxnSpPr>
          <p:nvPr/>
        </p:nvCxnSpPr>
        <p:spPr bwMode="auto">
          <a:xfrm rot="5400000">
            <a:off x="921324" y="3102603"/>
            <a:ext cx="1575202" cy="1204332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0180" y="4492370"/>
            <a:ext cx="211315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Possible to generalize to the population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5769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" name="Straight Arrow Connector 5"/>
          <p:cNvCxnSpPr>
            <a:stCxn id="2" idx="2"/>
            <a:endCxn id="7" idx="0"/>
          </p:cNvCxnSpPr>
          <p:nvPr/>
        </p:nvCxnSpPr>
        <p:spPr bwMode="auto">
          <a:xfrm rot="16200000" flipH="1">
            <a:off x="1992772" y="3235487"/>
            <a:ext cx="1593784" cy="957146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286000" y="4510952"/>
            <a:ext cx="1964474" cy="160363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Should not generalize to the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581400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1676400"/>
            <a:ext cx="380999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27000">
              <a:srgbClr val="C0000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Was the explanatory variable randomly assigned?</a:t>
            </a:r>
          </a:p>
        </p:txBody>
      </p:sp>
      <p:cxnSp>
        <p:nvCxnSpPr>
          <p:cNvPr id="10" name="Straight Arrow Connector 9"/>
          <p:cNvCxnSpPr>
            <a:stCxn id="9" idx="2"/>
            <a:endCxn id="11" idx="0"/>
          </p:cNvCxnSpPr>
          <p:nvPr/>
        </p:nvCxnSpPr>
        <p:spPr bwMode="auto">
          <a:xfrm rot="5400000">
            <a:off x="5524421" y="3257291"/>
            <a:ext cx="1268611" cy="1246148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419600" y="4514671"/>
            <a:ext cx="2232103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Possible to make conclusions about causality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9756" y="36531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3" name="Straight Arrow Connector 12"/>
          <p:cNvCxnSpPr>
            <a:stCxn id="9" idx="2"/>
            <a:endCxn id="14" idx="0"/>
          </p:cNvCxnSpPr>
          <p:nvPr/>
        </p:nvCxnSpPr>
        <p:spPr bwMode="auto">
          <a:xfrm rot="16200000" flipH="1">
            <a:off x="6715278" y="3312581"/>
            <a:ext cx="1264893" cy="1131849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759497" y="4510953"/>
            <a:ext cx="2308303" cy="120032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not make conclusions about causality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7600" y="3653135"/>
            <a:ext cx="111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381000"/>
            <a:ext cx="8153400" cy="9144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chemeClr val="tx2"/>
                </a:solidFill>
              </a:rPr>
              <a:t>Chapter 1: Data Collection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2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7" grpId="0" animBg="1"/>
      <p:bldP spid="8" grpId="0"/>
      <p:bldP spid="9" grpId="0" animBg="1"/>
      <p:bldP spid="11" grpId="0" animBg="1"/>
      <p:bldP spid="12" grpId="0"/>
      <p:bldP spid="14" grpId="0" animBg="1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218F21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Lock5">
  <a:themeElements>
    <a:clrScheme name="Lock5">
      <a:dk1>
        <a:sysClr val="windowText" lastClr="000000"/>
      </a:dk1>
      <a:lt1>
        <a:sysClr val="window" lastClr="FFFFFF"/>
      </a:lt1>
      <a:dk2>
        <a:srgbClr val="DC0000"/>
      </a:dk2>
      <a:lt2>
        <a:srgbClr val="D2D2D2"/>
      </a:lt2>
      <a:accent1>
        <a:srgbClr val="0000BF"/>
      </a:accent1>
      <a:accent2>
        <a:srgbClr val="218F21"/>
      </a:accent2>
      <a:accent3>
        <a:srgbClr val="DC0000"/>
      </a:accent3>
      <a:accent4>
        <a:srgbClr val="FFFF00"/>
      </a:accent4>
      <a:accent5>
        <a:srgbClr val="0000BF"/>
      </a:accent5>
      <a:accent6>
        <a:srgbClr val="DC0000"/>
      </a:accent6>
      <a:hlink>
        <a:srgbClr val="0000FF"/>
      </a:hlink>
      <a:folHlink>
        <a:srgbClr val="0000FF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noFill/>
        <a:ln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Lock5</Template>
  <TotalTime>2149</TotalTime>
  <Words>595</Words>
  <Application>Microsoft Office PowerPoint</Application>
  <PresentationFormat>On-screen Show (4:3)</PresentationFormat>
  <Paragraphs>121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Segoe Print</vt:lpstr>
      <vt:lpstr>Wingdings</vt:lpstr>
      <vt:lpstr>Wingdings 2</vt:lpstr>
      <vt:lpstr>Lock5</vt:lpstr>
      <vt:lpstr>1_Lock5</vt:lpstr>
      <vt:lpstr>Unit A  Essential Synthesis</vt:lpstr>
      <vt:lpstr>PowerPoint Presentation</vt:lpstr>
      <vt:lpstr>Cases and Variables</vt:lpstr>
      <vt:lpstr>Sampling</vt:lpstr>
      <vt:lpstr>PowerPoint Presentation</vt:lpstr>
      <vt:lpstr>Observational Studies</vt:lpstr>
      <vt:lpstr>Randomized Experiments</vt:lpstr>
      <vt:lpstr>Randomized Experiments</vt:lpstr>
      <vt:lpstr>PowerPoint Presentation</vt:lpstr>
      <vt:lpstr>Chapter 2: Descriptive Statistics</vt:lpstr>
      <vt:lpstr>PowerPoint Presentation</vt:lpstr>
      <vt:lpstr>Descriptive Statistics</vt:lpstr>
      <vt:lpstr>Descriptive Statistics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Hypothesis Tests</dc:title>
  <dc:creator>Kari</dc:creator>
  <cp:lastModifiedBy>Craig Slinkman</cp:lastModifiedBy>
  <cp:revision>88</cp:revision>
  <dcterms:created xsi:type="dcterms:W3CDTF">2012-07-03T23:57:37Z</dcterms:created>
  <dcterms:modified xsi:type="dcterms:W3CDTF">2015-08-21T17:44:15Z</dcterms:modified>
</cp:coreProperties>
</file>