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8"/>
  </p:notesMasterIdLst>
  <p:sldIdLst>
    <p:sldId id="289" r:id="rId3"/>
    <p:sldId id="313" r:id="rId4"/>
    <p:sldId id="298" r:id="rId5"/>
    <p:sldId id="299" r:id="rId6"/>
    <p:sldId id="300" r:id="rId7"/>
    <p:sldId id="301" r:id="rId8"/>
    <p:sldId id="315" r:id="rId9"/>
    <p:sldId id="316" r:id="rId10"/>
    <p:sldId id="302" r:id="rId11"/>
    <p:sldId id="314" r:id="rId12"/>
    <p:sldId id="303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7" r:id="rId23"/>
    <p:sldId id="296" r:id="rId24"/>
    <p:sldId id="319" r:id="rId25"/>
    <p:sldId id="318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C79-64E9-4335-B4EA-57E560B50D7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2C3D7-1610-45B0-8C83-57ADD2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1A71-1E8A-43E8-B5C2-524F1D0E2A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7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0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70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0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791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5956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77280" y="3886200"/>
            <a:ext cx="853440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914400" indent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rgbClr val="DC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3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1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DC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0"/>
        </a:spcBef>
        <a:spcAft>
          <a:spcPts val="1800"/>
        </a:spcAft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0"/>
        </a:spcBef>
        <a:spcAft>
          <a:spcPts val="0"/>
        </a:spcAft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0"/>
        </a:spcBef>
        <a:spcAft>
          <a:spcPts val="0"/>
        </a:spcAft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0"/>
        </a:spcBef>
        <a:spcAft>
          <a:spcPts val="2400"/>
        </a:spcAft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ebmd.com/heart/taking-a-pulse-heart-rat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6858000" cy="2543176"/>
          </a:xfrm>
        </p:spPr>
        <p:txBody>
          <a:bodyPr>
            <a:noAutofit/>
          </a:bodyPr>
          <a:lstStyle/>
          <a:p>
            <a:r>
              <a:rPr lang="en-US" dirty="0" smtClean="0"/>
              <a:t>Unit B </a:t>
            </a:r>
            <a:br>
              <a:rPr lang="en-US" dirty="0" smtClean="0"/>
            </a:br>
            <a:r>
              <a:rPr lang="en-US" dirty="0" smtClean="0"/>
              <a:t>Essential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Confidence Intervals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80999" y="1017104"/>
            <a:ext cx="2590801" cy="173580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1474304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Sample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86543" y="1371464"/>
            <a:ext cx="1636838" cy="646236"/>
            <a:chOff x="3950" y="3085"/>
            <a:chExt cx="1248" cy="849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2667000" y="1474304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400000">
            <a:off x="2609772" y="2481560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00000">
            <a:off x="2815219" y="2019732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000000">
            <a:off x="2151372" y="2825816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-1116" y="2768588"/>
            <a:ext cx="12954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4500" y="3462168"/>
            <a:ext cx="103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. . .  </a:t>
            </a:r>
            <a:endParaRPr lang="en-US" sz="3200" dirty="0"/>
          </a:p>
        </p:txBody>
      </p:sp>
      <p:sp>
        <p:nvSpPr>
          <p:cNvPr id="5" name="Freeform 4"/>
          <p:cNvSpPr/>
          <p:nvPr/>
        </p:nvSpPr>
        <p:spPr>
          <a:xfrm>
            <a:off x="198783" y="1228204"/>
            <a:ext cx="5516217" cy="3191396"/>
          </a:xfrm>
          <a:custGeom>
            <a:avLst/>
            <a:gdLst>
              <a:gd name="connsiteX0" fmla="*/ 5387008 w 5615608"/>
              <a:gd name="connsiteY0" fmla="*/ 208721 h 3667539"/>
              <a:gd name="connsiteX1" fmla="*/ 5387008 w 5615608"/>
              <a:gd name="connsiteY1" fmla="*/ 208721 h 3667539"/>
              <a:gd name="connsiteX2" fmla="*/ 5317434 w 5615608"/>
              <a:gd name="connsiteY2" fmla="*/ 149087 h 3667539"/>
              <a:gd name="connsiteX3" fmla="*/ 5257800 w 5615608"/>
              <a:gd name="connsiteY3" fmla="*/ 129208 h 3667539"/>
              <a:gd name="connsiteX4" fmla="*/ 5198165 w 5615608"/>
              <a:gd name="connsiteY4" fmla="*/ 99391 h 3667539"/>
              <a:gd name="connsiteX5" fmla="*/ 5068956 w 5615608"/>
              <a:gd name="connsiteY5" fmla="*/ 59634 h 3667539"/>
              <a:gd name="connsiteX6" fmla="*/ 4949687 w 5615608"/>
              <a:gd name="connsiteY6" fmla="*/ 19878 h 3667539"/>
              <a:gd name="connsiteX7" fmla="*/ 4870174 w 5615608"/>
              <a:gd name="connsiteY7" fmla="*/ 0 h 3667539"/>
              <a:gd name="connsiteX8" fmla="*/ 4750904 w 5615608"/>
              <a:gd name="connsiteY8" fmla="*/ 9939 h 3667539"/>
              <a:gd name="connsiteX9" fmla="*/ 4721087 w 5615608"/>
              <a:gd name="connsiteY9" fmla="*/ 19878 h 3667539"/>
              <a:gd name="connsiteX10" fmla="*/ 4641574 w 5615608"/>
              <a:gd name="connsiteY10" fmla="*/ 39756 h 3667539"/>
              <a:gd name="connsiteX11" fmla="*/ 4591878 w 5615608"/>
              <a:gd name="connsiteY11" fmla="*/ 59634 h 3667539"/>
              <a:gd name="connsiteX12" fmla="*/ 4492487 w 5615608"/>
              <a:gd name="connsiteY12" fmla="*/ 79513 h 3667539"/>
              <a:gd name="connsiteX13" fmla="*/ 4452730 w 5615608"/>
              <a:gd name="connsiteY13" fmla="*/ 99391 h 3667539"/>
              <a:gd name="connsiteX14" fmla="*/ 4373217 w 5615608"/>
              <a:gd name="connsiteY14" fmla="*/ 119269 h 3667539"/>
              <a:gd name="connsiteX15" fmla="*/ 4333460 w 5615608"/>
              <a:gd name="connsiteY15" fmla="*/ 139147 h 3667539"/>
              <a:gd name="connsiteX16" fmla="*/ 4303643 w 5615608"/>
              <a:gd name="connsiteY16" fmla="*/ 149087 h 3667539"/>
              <a:gd name="connsiteX17" fmla="*/ 4263887 w 5615608"/>
              <a:gd name="connsiteY17" fmla="*/ 168965 h 3667539"/>
              <a:gd name="connsiteX18" fmla="*/ 4174434 w 5615608"/>
              <a:gd name="connsiteY18" fmla="*/ 208721 h 3667539"/>
              <a:gd name="connsiteX19" fmla="*/ 4154556 w 5615608"/>
              <a:gd name="connsiteY19" fmla="*/ 228600 h 3667539"/>
              <a:gd name="connsiteX20" fmla="*/ 4114800 w 5615608"/>
              <a:gd name="connsiteY20" fmla="*/ 298174 h 3667539"/>
              <a:gd name="connsiteX21" fmla="*/ 4094921 w 5615608"/>
              <a:gd name="connsiteY21" fmla="*/ 327991 h 3667539"/>
              <a:gd name="connsiteX22" fmla="*/ 4025347 w 5615608"/>
              <a:gd name="connsiteY22" fmla="*/ 417443 h 3667539"/>
              <a:gd name="connsiteX23" fmla="*/ 3985591 w 5615608"/>
              <a:gd name="connsiteY23" fmla="*/ 477078 h 3667539"/>
              <a:gd name="connsiteX24" fmla="*/ 3975652 w 5615608"/>
              <a:gd name="connsiteY24" fmla="*/ 506895 h 3667539"/>
              <a:gd name="connsiteX25" fmla="*/ 3935895 w 5615608"/>
              <a:gd name="connsiteY25" fmla="*/ 566530 h 3667539"/>
              <a:gd name="connsiteX26" fmla="*/ 3925956 w 5615608"/>
              <a:gd name="connsiteY26" fmla="*/ 596347 h 3667539"/>
              <a:gd name="connsiteX27" fmla="*/ 3906078 w 5615608"/>
              <a:gd name="connsiteY27" fmla="*/ 626165 h 3667539"/>
              <a:gd name="connsiteX28" fmla="*/ 3896139 w 5615608"/>
              <a:gd name="connsiteY28" fmla="*/ 685800 h 3667539"/>
              <a:gd name="connsiteX29" fmla="*/ 3886200 w 5615608"/>
              <a:gd name="connsiteY29" fmla="*/ 725556 h 3667539"/>
              <a:gd name="connsiteX30" fmla="*/ 3856382 w 5615608"/>
              <a:gd name="connsiteY30" fmla="*/ 983974 h 3667539"/>
              <a:gd name="connsiteX31" fmla="*/ 3846443 w 5615608"/>
              <a:gd name="connsiteY31" fmla="*/ 1023730 h 3667539"/>
              <a:gd name="connsiteX32" fmla="*/ 3836504 w 5615608"/>
              <a:gd name="connsiteY32" fmla="*/ 1123121 h 3667539"/>
              <a:gd name="connsiteX33" fmla="*/ 3816626 w 5615608"/>
              <a:gd name="connsiteY33" fmla="*/ 1182756 h 3667539"/>
              <a:gd name="connsiteX34" fmla="*/ 3806687 w 5615608"/>
              <a:gd name="connsiteY34" fmla="*/ 1242391 h 3667539"/>
              <a:gd name="connsiteX35" fmla="*/ 3796747 w 5615608"/>
              <a:gd name="connsiteY35" fmla="*/ 1331843 h 3667539"/>
              <a:gd name="connsiteX36" fmla="*/ 3786808 w 5615608"/>
              <a:gd name="connsiteY36" fmla="*/ 1371600 h 3667539"/>
              <a:gd name="connsiteX37" fmla="*/ 3756991 w 5615608"/>
              <a:gd name="connsiteY37" fmla="*/ 1461052 h 3667539"/>
              <a:gd name="connsiteX38" fmla="*/ 3737113 w 5615608"/>
              <a:gd name="connsiteY38" fmla="*/ 1540565 h 3667539"/>
              <a:gd name="connsiteX39" fmla="*/ 3727174 w 5615608"/>
              <a:gd name="connsiteY39" fmla="*/ 1570382 h 3667539"/>
              <a:gd name="connsiteX40" fmla="*/ 3707295 w 5615608"/>
              <a:gd name="connsiteY40" fmla="*/ 1600200 h 3667539"/>
              <a:gd name="connsiteX41" fmla="*/ 3697356 w 5615608"/>
              <a:gd name="connsiteY41" fmla="*/ 1630017 h 3667539"/>
              <a:gd name="connsiteX42" fmla="*/ 3667539 w 5615608"/>
              <a:gd name="connsiteY42" fmla="*/ 1709530 h 3667539"/>
              <a:gd name="connsiteX43" fmla="*/ 3647660 w 5615608"/>
              <a:gd name="connsiteY43" fmla="*/ 1729408 h 3667539"/>
              <a:gd name="connsiteX44" fmla="*/ 3597965 w 5615608"/>
              <a:gd name="connsiteY44" fmla="*/ 1818861 h 3667539"/>
              <a:gd name="connsiteX45" fmla="*/ 3578087 w 5615608"/>
              <a:gd name="connsiteY45" fmla="*/ 1848678 h 3667539"/>
              <a:gd name="connsiteX46" fmla="*/ 3548269 w 5615608"/>
              <a:gd name="connsiteY46" fmla="*/ 1858617 h 3667539"/>
              <a:gd name="connsiteX47" fmla="*/ 3498574 w 5615608"/>
              <a:gd name="connsiteY47" fmla="*/ 1908313 h 3667539"/>
              <a:gd name="connsiteX48" fmla="*/ 3478695 w 5615608"/>
              <a:gd name="connsiteY48" fmla="*/ 1928191 h 3667539"/>
              <a:gd name="connsiteX49" fmla="*/ 3448878 w 5615608"/>
              <a:gd name="connsiteY49" fmla="*/ 1938130 h 3667539"/>
              <a:gd name="connsiteX50" fmla="*/ 3409121 w 5615608"/>
              <a:gd name="connsiteY50" fmla="*/ 1967947 h 3667539"/>
              <a:gd name="connsiteX51" fmla="*/ 3389243 w 5615608"/>
              <a:gd name="connsiteY51" fmla="*/ 1987826 h 3667539"/>
              <a:gd name="connsiteX52" fmla="*/ 3349487 w 5615608"/>
              <a:gd name="connsiteY52" fmla="*/ 2017643 h 3667539"/>
              <a:gd name="connsiteX53" fmla="*/ 3329608 w 5615608"/>
              <a:gd name="connsiteY53" fmla="*/ 2037521 h 3667539"/>
              <a:gd name="connsiteX54" fmla="*/ 3230217 w 5615608"/>
              <a:gd name="connsiteY54" fmla="*/ 2097156 h 3667539"/>
              <a:gd name="connsiteX55" fmla="*/ 3190460 w 5615608"/>
              <a:gd name="connsiteY55" fmla="*/ 2126974 h 3667539"/>
              <a:gd name="connsiteX56" fmla="*/ 3150704 w 5615608"/>
              <a:gd name="connsiteY56" fmla="*/ 2146852 h 3667539"/>
              <a:gd name="connsiteX57" fmla="*/ 3071191 w 5615608"/>
              <a:gd name="connsiteY57" fmla="*/ 2186608 h 3667539"/>
              <a:gd name="connsiteX58" fmla="*/ 3011556 w 5615608"/>
              <a:gd name="connsiteY58" fmla="*/ 2236304 h 3667539"/>
              <a:gd name="connsiteX59" fmla="*/ 2892287 w 5615608"/>
              <a:gd name="connsiteY59" fmla="*/ 2295939 h 3667539"/>
              <a:gd name="connsiteX60" fmla="*/ 2852530 w 5615608"/>
              <a:gd name="connsiteY60" fmla="*/ 2315817 h 3667539"/>
              <a:gd name="connsiteX61" fmla="*/ 2822713 w 5615608"/>
              <a:gd name="connsiteY61" fmla="*/ 2335695 h 3667539"/>
              <a:gd name="connsiteX62" fmla="*/ 2792895 w 5615608"/>
              <a:gd name="connsiteY62" fmla="*/ 2345634 h 3667539"/>
              <a:gd name="connsiteX63" fmla="*/ 2743200 w 5615608"/>
              <a:gd name="connsiteY63" fmla="*/ 2375452 h 3667539"/>
              <a:gd name="connsiteX64" fmla="*/ 2633869 w 5615608"/>
              <a:gd name="connsiteY64" fmla="*/ 2415208 h 3667539"/>
              <a:gd name="connsiteX65" fmla="*/ 2504660 w 5615608"/>
              <a:gd name="connsiteY65" fmla="*/ 2484782 h 3667539"/>
              <a:gd name="connsiteX66" fmla="*/ 2425147 w 5615608"/>
              <a:gd name="connsiteY66" fmla="*/ 2514600 h 3667539"/>
              <a:gd name="connsiteX67" fmla="*/ 2385391 w 5615608"/>
              <a:gd name="connsiteY67" fmla="*/ 2534478 h 3667539"/>
              <a:gd name="connsiteX68" fmla="*/ 2286000 w 5615608"/>
              <a:gd name="connsiteY68" fmla="*/ 2554356 h 3667539"/>
              <a:gd name="connsiteX69" fmla="*/ 1560443 w 5615608"/>
              <a:gd name="connsiteY69" fmla="*/ 2544417 h 3667539"/>
              <a:gd name="connsiteX70" fmla="*/ 1490869 w 5615608"/>
              <a:gd name="connsiteY70" fmla="*/ 2534478 h 3667539"/>
              <a:gd name="connsiteX71" fmla="*/ 1401417 w 5615608"/>
              <a:gd name="connsiteY71" fmla="*/ 2514600 h 3667539"/>
              <a:gd name="connsiteX72" fmla="*/ 1371600 w 5615608"/>
              <a:gd name="connsiteY72" fmla="*/ 2504661 h 3667539"/>
              <a:gd name="connsiteX73" fmla="*/ 1123121 w 5615608"/>
              <a:gd name="connsiteY73" fmla="*/ 2484782 h 3667539"/>
              <a:gd name="connsiteX74" fmla="*/ 1073426 w 5615608"/>
              <a:gd name="connsiteY74" fmla="*/ 2474843 h 3667539"/>
              <a:gd name="connsiteX75" fmla="*/ 934278 w 5615608"/>
              <a:gd name="connsiteY75" fmla="*/ 2454965 h 3667539"/>
              <a:gd name="connsiteX76" fmla="*/ 695739 w 5615608"/>
              <a:gd name="connsiteY76" fmla="*/ 2464904 h 3667539"/>
              <a:gd name="connsiteX77" fmla="*/ 665921 w 5615608"/>
              <a:gd name="connsiteY77" fmla="*/ 2474843 h 3667539"/>
              <a:gd name="connsiteX78" fmla="*/ 566530 w 5615608"/>
              <a:gd name="connsiteY78" fmla="*/ 2494721 h 3667539"/>
              <a:gd name="connsiteX79" fmla="*/ 487017 w 5615608"/>
              <a:gd name="connsiteY79" fmla="*/ 2514600 h 3667539"/>
              <a:gd name="connsiteX80" fmla="*/ 417443 w 5615608"/>
              <a:gd name="connsiteY80" fmla="*/ 2544417 h 3667539"/>
              <a:gd name="connsiteX81" fmla="*/ 387626 w 5615608"/>
              <a:gd name="connsiteY81" fmla="*/ 2564295 h 3667539"/>
              <a:gd name="connsiteX82" fmla="*/ 308113 w 5615608"/>
              <a:gd name="connsiteY82" fmla="*/ 2594113 h 3667539"/>
              <a:gd name="connsiteX83" fmla="*/ 228600 w 5615608"/>
              <a:gd name="connsiteY83" fmla="*/ 2643808 h 3667539"/>
              <a:gd name="connsiteX84" fmla="*/ 168965 w 5615608"/>
              <a:gd name="connsiteY84" fmla="*/ 2673626 h 3667539"/>
              <a:gd name="connsiteX85" fmla="*/ 149087 w 5615608"/>
              <a:gd name="connsiteY85" fmla="*/ 2703443 h 3667539"/>
              <a:gd name="connsiteX86" fmla="*/ 119269 w 5615608"/>
              <a:gd name="connsiteY86" fmla="*/ 2733261 h 3667539"/>
              <a:gd name="connsiteX87" fmla="*/ 99391 w 5615608"/>
              <a:gd name="connsiteY87" fmla="*/ 2792895 h 3667539"/>
              <a:gd name="connsiteX88" fmla="*/ 79513 w 5615608"/>
              <a:gd name="connsiteY88" fmla="*/ 2832652 h 3667539"/>
              <a:gd name="connsiteX89" fmla="*/ 59634 w 5615608"/>
              <a:gd name="connsiteY89" fmla="*/ 2892287 h 3667539"/>
              <a:gd name="connsiteX90" fmla="*/ 19878 w 5615608"/>
              <a:gd name="connsiteY90" fmla="*/ 3001617 h 3667539"/>
              <a:gd name="connsiteX91" fmla="*/ 0 w 5615608"/>
              <a:gd name="connsiteY91" fmla="*/ 3110947 h 3667539"/>
              <a:gd name="connsiteX92" fmla="*/ 9939 w 5615608"/>
              <a:gd name="connsiteY92" fmla="*/ 3269974 h 3667539"/>
              <a:gd name="connsiteX93" fmla="*/ 39756 w 5615608"/>
              <a:gd name="connsiteY93" fmla="*/ 3279913 h 3667539"/>
              <a:gd name="connsiteX94" fmla="*/ 69574 w 5615608"/>
              <a:gd name="connsiteY94" fmla="*/ 3299791 h 3667539"/>
              <a:gd name="connsiteX95" fmla="*/ 109330 w 5615608"/>
              <a:gd name="connsiteY95" fmla="*/ 3309730 h 3667539"/>
              <a:gd name="connsiteX96" fmla="*/ 178904 w 5615608"/>
              <a:gd name="connsiteY96" fmla="*/ 3349487 h 3667539"/>
              <a:gd name="connsiteX97" fmla="*/ 218660 w 5615608"/>
              <a:gd name="connsiteY97" fmla="*/ 3359426 h 3667539"/>
              <a:gd name="connsiteX98" fmla="*/ 298174 w 5615608"/>
              <a:gd name="connsiteY98" fmla="*/ 3409121 h 3667539"/>
              <a:gd name="connsiteX99" fmla="*/ 327991 w 5615608"/>
              <a:gd name="connsiteY99" fmla="*/ 3429000 h 3667539"/>
              <a:gd name="connsiteX100" fmla="*/ 357808 w 5615608"/>
              <a:gd name="connsiteY100" fmla="*/ 3438939 h 3667539"/>
              <a:gd name="connsiteX101" fmla="*/ 437321 w 5615608"/>
              <a:gd name="connsiteY101" fmla="*/ 3488634 h 3667539"/>
              <a:gd name="connsiteX102" fmla="*/ 457200 w 5615608"/>
              <a:gd name="connsiteY102" fmla="*/ 3508513 h 3667539"/>
              <a:gd name="connsiteX103" fmla="*/ 596347 w 5615608"/>
              <a:gd name="connsiteY103" fmla="*/ 3568147 h 3667539"/>
              <a:gd name="connsiteX104" fmla="*/ 636104 w 5615608"/>
              <a:gd name="connsiteY104" fmla="*/ 3588026 h 3667539"/>
              <a:gd name="connsiteX105" fmla="*/ 695739 w 5615608"/>
              <a:gd name="connsiteY105" fmla="*/ 3607904 h 3667539"/>
              <a:gd name="connsiteX106" fmla="*/ 775252 w 5615608"/>
              <a:gd name="connsiteY106" fmla="*/ 3637721 h 3667539"/>
              <a:gd name="connsiteX107" fmla="*/ 805069 w 5615608"/>
              <a:gd name="connsiteY107" fmla="*/ 3647661 h 3667539"/>
              <a:gd name="connsiteX108" fmla="*/ 1162878 w 5615608"/>
              <a:gd name="connsiteY108" fmla="*/ 3667539 h 3667539"/>
              <a:gd name="connsiteX109" fmla="*/ 2514600 w 5615608"/>
              <a:gd name="connsiteY109" fmla="*/ 3657600 h 3667539"/>
              <a:gd name="connsiteX110" fmla="*/ 2633869 w 5615608"/>
              <a:gd name="connsiteY110" fmla="*/ 3647661 h 3667539"/>
              <a:gd name="connsiteX111" fmla="*/ 2723321 w 5615608"/>
              <a:gd name="connsiteY111" fmla="*/ 3627782 h 3667539"/>
              <a:gd name="connsiteX112" fmla="*/ 2862469 w 5615608"/>
              <a:gd name="connsiteY112" fmla="*/ 3617843 h 3667539"/>
              <a:gd name="connsiteX113" fmla="*/ 3081130 w 5615608"/>
              <a:gd name="connsiteY113" fmla="*/ 3597965 h 3667539"/>
              <a:gd name="connsiteX114" fmla="*/ 3200400 w 5615608"/>
              <a:gd name="connsiteY114" fmla="*/ 3578087 h 3667539"/>
              <a:gd name="connsiteX115" fmla="*/ 3230217 w 5615608"/>
              <a:gd name="connsiteY115" fmla="*/ 3568147 h 3667539"/>
              <a:gd name="connsiteX116" fmla="*/ 3309730 w 5615608"/>
              <a:gd name="connsiteY116" fmla="*/ 3548269 h 3667539"/>
              <a:gd name="connsiteX117" fmla="*/ 3339547 w 5615608"/>
              <a:gd name="connsiteY117" fmla="*/ 3528391 h 3667539"/>
              <a:gd name="connsiteX118" fmla="*/ 3399182 w 5615608"/>
              <a:gd name="connsiteY118" fmla="*/ 3518452 h 3667539"/>
              <a:gd name="connsiteX119" fmla="*/ 3438939 w 5615608"/>
              <a:gd name="connsiteY119" fmla="*/ 3508513 h 3667539"/>
              <a:gd name="connsiteX120" fmla="*/ 3518452 w 5615608"/>
              <a:gd name="connsiteY120" fmla="*/ 3478695 h 3667539"/>
              <a:gd name="connsiteX121" fmla="*/ 3558208 w 5615608"/>
              <a:gd name="connsiteY121" fmla="*/ 3458817 h 3667539"/>
              <a:gd name="connsiteX122" fmla="*/ 3617843 w 5615608"/>
              <a:gd name="connsiteY122" fmla="*/ 3438939 h 3667539"/>
              <a:gd name="connsiteX123" fmla="*/ 3667539 w 5615608"/>
              <a:gd name="connsiteY123" fmla="*/ 3419061 h 3667539"/>
              <a:gd name="connsiteX124" fmla="*/ 3727174 w 5615608"/>
              <a:gd name="connsiteY124" fmla="*/ 3409121 h 3667539"/>
              <a:gd name="connsiteX125" fmla="*/ 3816626 w 5615608"/>
              <a:gd name="connsiteY125" fmla="*/ 3379304 h 3667539"/>
              <a:gd name="connsiteX126" fmla="*/ 3866321 w 5615608"/>
              <a:gd name="connsiteY126" fmla="*/ 3339547 h 3667539"/>
              <a:gd name="connsiteX127" fmla="*/ 3906078 w 5615608"/>
              <a:gd name="connsiteY127" fmla="*/ 3329608 h 3667539"/>
              <a:gd name="connsiteX128" fmla="*/ 3975652 w 5615608"/>
              <a:gd name="connsiteY128" fmla="*/ 3299791 h 3667539"/>
              <a:gd name="connsiteX129" fmla="*/ 4005469 w 5615608"/>
              <a:gd name="connsiteY129" fmla="*/ 3279913 h 3667539"/>
              <a:gd name="connsiteX130" fmla="*/ 4104860 w 5615608"/>
              <a:gd name="connsiteY130" fmla="*/ 3240156 h 3667539"/>
              <a:gd name="connsiteX131" fmla="*/ 4164495 w 5615608"/>
              <a:gd name="connsiteY131" fmla="*/ 3200400 h 3667539"/>
              <a:gd name="connsiteX132" fmla="*/ 4194313 w 5615608"/>
              <a:gd name="connsiteY132" fmla="*/ 3180521 h 3667539"/>
              <a:gd name="connsiteX133" fmla="*/ 4253947 w 5615608"/>
              <a:gd name="connsiteY133" fmla="*/ 3160643 h 3667539"/>
              <a:gd name="connsiteX134" fmla="*/ 4273826 w 5615608"/>
              <a:gd name="connsiteY134" fmla="*/ 3140765 h 3667539"/>
              <a:gd name="connsiteX135" fmla="*/ 4363278 w 5615608"/>
              <a:gd name="connsiteY135" fmla="*/ 3091069 h 3667539"/>
              <a:gd name="connsiteX136" fmla="*/ 4393095 w 5615608"/>
              <a:gd name="connsiteY136" fmla="*/ 3071191 h 3667539"/>
              <a:gd name="connsiteX137" fmla="*/ 4482547 w 5615608"/>
              <a:gd name="connsiteY137" fmla="*/ 3041374 h 3667539"/>
              <a:gd name="connsiteX138" fmla="*/ 4502426 w 5615608"/>
              <a:gd name="connsiteY138" fmla="*/ 3021495 h 3667539"/>
              <a:gd name="connsiteX139" fmla="*/ 4601817 w 5615608"/>
              <a:gd name="connsiteY139" fmla="*/ 2951921 h 3667539"/>
              <a:gd name="connsiteX140" fmla="*/ 4631634 w 5615608"/>
              <a:gd name="connsiteY140" fmla="*/ 2932043 h 3667539"/>
              <a:gd name="connsiteX141" fmla="*/ 4651513 w 5615608"/>
              <a:gd name="connsiteY141" fmla="*/ 2912165 h 3667539"/>
              <a:gd name="connsiteX142" fmla="*/ 4711147 w 5615608"/>
              <a:gd name="connsiteY142" fmla="*/ 2872408 h 3667539"/>
              <a:gd name="connsiteX143" fmla="*/ 4740965 w 5615608"/>
              <a:gd name="connsiteY143" fmla="*/ 2842591 h 3667539"/>
              <a:gd name="connsiteX144" fmla="*/ 4790660 w 5615608"/>
              <a:gd name="connsiteY144" fmla="*/ 2822713 h 3667539"/>
              <a:gd name="connsiteX145" fmla="*/ 4850295 w 5615608"/>
              <a:gd name="connsiteY145" fmla="*/ 2763078 h 3667539"/>
              <a:gd name="connsiteX146" fmla="*/ 4890052 w 5615608"/>
              <a:gd name="connsiteY146" fmla="*/ 2753139 h 3667539"/>
              <a:gd name="connsiteX147" fmla="*/ 4949687 w 5615608"/>
              <a:gd name="connsiteY147" fmla="*/ 2713382 h 3667539"/>
              <a:gd name="connsiteX148" fmla="*/ 4959626 w 5615608"/>
              <a:gd name="connsiteY148" fmla="*/ 2683565 h 3667539"/>
              <a:gd name="connsiteX149" fmla="*/ 5019260 w 5615608"/>
              <a:gd name="connsiteY149" fmla="*/ 2633869 h 3667539"/>
              <a:gd name="connsiteX150" fmla="*/ 5039139 w 5615608"/>
              <a:gd name="connsiteY150" fmla="*/ 2613991 h 3667539"/>
              <a:gd name="connsiteX151" fmla="*/ 5068956 w 5615608"/>
              <a:gd name="connsiteY151" fmla="*/ 2594113 h 3667539"/>
              <a:gd name="connsiteX152" fmla="*/ 5118652 w 5615608"/>
              <a:gd name="connsiteY152" fmla="*/ 2544417 h 3667539"/>
              <a:gd name="connsiteX153" fmla="*/ 5138530 w 5615608"/>
              <a:gd name="connsiteY153" fmla="*/ 2504661 h 3667539"/>
              <a:gd name="connsiteX154" fmla="*/ 5158408 w 5615608"/>
              <a:gd name="connsiteY154" fmla="*/ 2484782 h 3667539"/>
              <a:gd name="connsiteX155" fmla="*/ 5198165 w 5615608"/>
              <a:gd name="connsiteY155" fmla="*/ 2425147 h 3667539"/>
              <a:gd name="connsiteX156" fmla="*/ 5227982 w 5615608"/>
              <a:gd name="connsiteY156" fmla="*/ 2385391 h 3667539"/>
              <a:gd name="connsiteX157" fmla="*/ 5247860 w 5615608"/>
              <a:gd name="connsiteY157" fmla="*/ 2345634 h 3667539"/>
              <a:gd name="connsiteX158" fmla="*/ 5267739 w 5615608"/>
              <a:gd name="connsiteY158" fmla="*/ 2315817 h 3667539"/>
              <a:gd name="connsiteX159" fmla="*/ 5277678 w 5615608"/>
              <a:gd name="connsiteY159" fmla="*/ 2286000 h 3667539"/>
              <a:gd name="connsiteX160" fmla="*/ 5337313 w 5615608"/>
              <a:gd name="connsiteY160" fmla="*/ 2206487 h 3667539"/>
              <a:gd name="connsiteX161" fmla="*/ 5357191 w 5615608"/>
              <a:gd name="connsiteY161" fmla="*/ 2166730 h 3667539"/>
              <a:gd name="connsiteX162" fmla="*/ 5367130 w 5615608"/>
              <a:gd name="connsiteY162" fmla="*/ 2136913 h 3667539"/>
              <a:gd name="connsiteX163" fmla="*/ 5396947 w 5615608"/>
              <a:gd name="connsiteY163" fmla="*/ 2087217 h 3667539"/>
              <a:gd name="connsiteX164" fmla="*/ 5436704 w 5615608"/>
              <a:gd name="connsiteY164" fmla="*/ 2027582 h 3667539"/>
              <a:gd name="connsiteX165" fmla="*/ 5446643 w 5615608"/>
              <a:gd name="connsiteY165" fmla="*/ 1997765 h 3667539"/>
              <a:gd name="connsiteX166" fmla="*/ 5486400 w 5615608"/>
              <a:gd name="connsiteY166" fmla="*/ 1948069 h 3667539"/>
              <a:gd name="connsiteX167" fmla="*/ 5496339 w 5615608"/>
              <a:gd name="connsiteY167" fmla="*/ 1918252 h 3667539"/>
              <a:gd name="connsiteX168" fmla="*/ 5516217 w 5615608"/>
              <a:gd name="connsiteY168" fmla="*/ 1878495 h 3667539"/>
              <a:gd name="connsiteX169" fmla="*/ 5546034 w 5615608"/>
              <a:gd name="connsiteY169" fmla="*/ 1798982 h 3667539"/>
              <a:gd name="connsiteX170" fmla="*/ 5555974 w 5615608"/>
              <a:gd name="connsiteY170" fmla="*/ 1729408 h 3667539"/>
              <a:gd name="connsiteX171" fmla="*/ 5575852 w 5615608"/>
              <a:gd name="connsiteY171" fmla="*/ 1639956 h 3667539"/>
              <a:gd name="connsiteX172" fmla="*/ 5585791 w 5615608"/>
              <a:gd name="connsiteY172" fmla="*/ 1381539 h 3667539"/>
              <a:gd name="connsiteX173" fmla="*/ 5595730 w 5615608"/>
              <a:gd name="connsiteY173" fmla="*/ 1351721 h 3667539"/>
              <a:gd name="connsiteX174" fmla="*/ 5615608 w 5615608"/>
              <a:gd name="connsiteY174" fmla="*/ 1162878 h 3667539"/>
              <a:gd name="connsiteX175" fmla="*/ 5605669 w 5615608"/>
              <a:gd name="connsiteY175" fmla="*/ 755374 h 3667539"/>
              <a:gd name="connsiteX176" fmla="*/ 5585791 w 5615608"/>
              <a:gd name="connsiteY176" fmla="*/ 566530 h 3667539"/>
              <a:gd name="connsiteX177" fmla="*/ 5565913 w 5615608"/>
              <a:gd name="connsiteY177" fmla="*/ 427382 h 3667539"/>
              <a:gd name="connsiteX178" fmla="*/ 5546034 w 5615608"/>
              <a:gd name="connsiteY178" fmla="*/ 357808 h 3667539"/>
              <a:gd name="connsiteX179" fmla="*/ 5486400 w 5615608"/>
              <a:gd name="connsiteY179" fmla="*/ 278295 h 3667539"/>
              <a:gd name="connsiteX180" fmla="*/ 5436704 w 5615608"/>
              <a:gd name="connsiteY180" fmla="*/ 188843 h 3667539"/>
              <a:gd name="connsiteX181" fmla="*/ 5416826 w 5615608"/>
              <a:gd name="connsiteY181" fmla="*/ 159026 h 3667539"/>
              <a:gd name="connsiteX182" fmla="*/ 5367130 w 5615608"/>
              <a:gd name="connsiteY182" fmla="*/ 168965 h 3667539"/>
              <a:gd name="connsiteX183" fmla="*/ 5327374 w 5615608"/>
              <a:gd name="connsiteY183" fmla="*/ 178904 h 3667539"/>
              <a:gd name="connsiteX184" fmla="*/ 5387008 w 5615608"/>
              <a:gd name="connsiteY184" fmla="*/ 208721 h 366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615608" h="3667539">
                <a:moveTo>
                  <a:pt x="5387008" y="208721"/>
                </a:moveTo>
                <a:lnTo>
                  <a:pt x="5387008" y="208721"/>
                </a:lnTo>
                <a:cubicBezTo>
                  <a:pt x="5363817" y="188843"/>
                  <a:pt x="5343448" y="165095"/>
                  <a:pt x="5317434" y="149087"/>
                </a:cubicBezTo>
                <a:cubicBezTo>
                  <a:pt x="5299589" y="138105"/>
                  <a:pt x="5277142" y="137267"/>
                  <a:pt x="5257800" y="129208"/>
                </a:cubicBezTo>
                <a:cubicBezTo>
                  <a:pt x="5237285" y="120660"/>
                  <a:pt x="5218680" y="107939"/>
                  <a:pt x="5198165" y="99391"/>
                </a:cubicBezTo>
                <a:cubicBezTo>
                  <a:pt x="5160585" y="83733"/>
                  <a:pt x="5106951" y="71632"/>
                  <a:pt x="5068956" y="59634"/>
                </a:cubicBezTo>
                <a:cubicBezTo>
                  <a:pt x="5028994" y="47014"/>
                  <a:pt x="4990780" y="28096"/>
                  <a:pt x="4949687" y="19878"/>
                </a:cubicBezTo>
                <a:cubicBezTo>
                  <a:pt x="4889718" y="7884"/>
                  <a:pt x="4916017" y="15281"/>
                  <a:pt x="4870174" y="0"/>
                </a:cubicBezTo>
                <a:cubicBezTo>
                  <a:pt x="4830417" y="3313"/>
                  <a:pt x="4790449" y="4666"/>
                  <a:pt x="4750904" y="9939"/>
                </a:cubicBezTo>
                <a:cubicBezTo>
                  <a:pt x="4740519" y="11324"/>
                  <a:pt x="4731194" y="17121"/>
                  <a:pt x="4721087" y="19878"/>
                </a:cubicBezTo>
                <a:cubicBezTo>
                  <a:pt x="4694730" y="27066"/>
                  <a:pt x="4667686" y="31722"/>
                  <a:pt x="4641574" y="39756"/>
                </a:cubicBezTo>
                <a:cubicBezTo>
                  <a:pt x="4624522" y="45003"/>
                  <a:pt x="4609117" y="55037"/>
                  <a:pt x="4591878" y="59634"/>
                </a:cubicBezTo>
                <a:cubicBezTo>
                  <a:pt x="4559232" y="68340"/>
                  <a:pt x="4492487" y="79513"/>
                  <a:pt x="4492487" y="79513"/>
                </a:cubicBezTo>
                <a:cubicBezTo>
                  <a:pt x="4479235" y="86139"/>
                  <a:pt x="4466786" y="94706"/>
                  <a:pt x="4452730" y="99391"/>
                </a:cubicBezTo>
                <a:cubicBezTo>
                  <a:pt x="4382723" y="122726"/>
                  <a:pt x="4425285" y="96954"/>
                  <a:pt x="4373217" y="119269"/>
                </a:cubicBezTo>
                <a:cubicBezTo>
                  <a:pt x="4359598" y="125105"/>
                  <a:pt x="4347078" y="133310"/>
                  <a:pt x="4333460" y="139147"/>
                </a:cubicBezTo>
                <a:cubicBezTo>
                  <a:pt x="4323830" y="143274"/>
                  <a:pt x="4313273" y="144960"/>
                  <a:pt x="4303643" y="149087"/>
                </a:cubicBezTo>
                <a:cubicBezTo>
                  <a:pt x="4290025" y="154924"/>
                  <a:pt x="4277644" y="163462"/>
                  <a:pt x="4263887" y="168965"/>
                </a:cubicBezTo>
                <a:cubicBezTo>
                  <a:pt x="4208725" y="191030"/>
                  <a:pt x="4212676" y="178127"/>
                  <a:pt x="4174434" y="208721"/>
                </a:cubicBezTo>
                <a:cubicBezTo>
                  <a:pt x="4167117" y="214575"/>
                  <a:pt x="4161182" y="221974"/>
                  <a:pt x="4154556" y="228600"/>
                </a:cubicBezTo>
                <a:cubicBezTo>
                  <a:pt x="4138428" y="276985"/>
                  <a:pt x="4152406" y="245526"/>
                  <a:pt x="4114800" y="298174"/>
                </a:cubicBezTo>
                <a:cubicBezTo>
                  <a:pt x="4107857" y="307894"/>
                  <a:pt x="4102088" y="318435"/>
                  <a:pt x="4094921" y="327991"/>
                </a:cubicBezTo>
                <a:cubicBezTo>
                  <a:pt x="4072256" y="358210"/>
                  <a:pt x="4046300" y="386013"/>
                  <a:pt x="4025347" y="417443"/>
                </a:cubicBezTo>
                <a:cubicBezTo>
                  <a:pt x="4012095" y="437321"/>
                  <a:pt x="3997193" y="456194"/>
                  <a:pt x="3985591" y="477078"/>
                </a:cubicBezTo>
                <a:cubicBezTo>
                  <a:pt x="3980503" y="486236"/>
                  <a:pt x="3980740" y="497737"/>
                  <a:pt x="3975652" y="506895"/>
                </a:cubicBezTo>
                <a:cubicBezTo>
                  <a:pt x="3964050" y="527779"/>
                  <a:pt x="3935895" y="566530"/>
                  <a:pt x="3935895" y="566530"/>
                </a:cubicBezTo>
                <a:cubicBezTo>
                  <a:pt x="3932582" y="576469"/>
                  <a:pt x="3930641" y="586976"/>
                  <a:pt x="3925956" y="596347"/>
                </a:cubicBezTo>
                <a:cubicBezTo>
                  <a:pt x="3920614" y="607031"/>
                  <a:pt x="3909855" y="614833"/>
                  <a:pt x="3906078" y="626165"/>
                </a:cubicBezTo>
                <a:cubicBezTo>
                  <a:pt x="3899705" y="645283"/>
                  <a:pt x="3900091" y="666039"/>
                  <a:pt x="3896139" y="685800"/>
                </a:cubicBezTo>
                <a:cubicBezTo>
                  <a:pt x="3893460" y="699195"/>
                  <a:pt x="3889513" y="712304"/>
                  <a:pt x="3886200" y="725556"/>
                </a:cubicBezTo>
                <a:cubicBezTo>
                  <a:pt x="3879002" y="811922"/>
                  <a:pt x="3873419" y="898787"/>
                  <a:pt x="3856382" y="983974"/>
                </a:cubicBezTo>
                <a:cubicBezTo>
                  <a:pt x="3853703" y="997369"/>
                  <a:pt x="3849756" y="1010478"/>
                  <a:pt x="3846443" y="1023730"/>
                </a:cubicBezTo>
                <a:cubicBezTo>
                  <a:pt x="3843130" y="1056860"/>
                  <a:pt x="3842640" y="1090396"/>
                  <a:pt x="3836504" y="1123121"/>
                </a:cubicBezTo>
                <a:cubicBezTo>
                  <a:pt x="3832643" y="1143716"/>
                  <a:pt x="3816626" y="1182756"/>
                  <a:pt x="3816626" y="1182756"/>
                </a:cubicBezTo>
                <a:cubicBezTo>
                  <a:pt x="3813313" y="1202634"/>
                  <a:pt x="3809351" y="1222415"/>
                  <a:pt x="3806687" y="1242391"/>
                </a:cubicBezTo>
                <a:cubicBezTo>
                  <a:pt x="3802722" y="1272129"/>
                  <a:pt x="3801309" y="1302191"/>
                  <a:pt x="3796747" y="1331843"/>
                </a:cubicBezTo>
                <a:cubicBezTo>
                  <a:pt x="3794670" y="1345344"/>
                  <a:pt x="3789487" y="1358205"/>
                  <a:pt x="3786808" y="1371600"/>
                </a:cubicBezTo>
                <a:cubicBezTo>
                  <a:pt x="3771505" y="1448118"/>
                  <a:pt x="3790063" y="1411442"/>
                  <a:pt x="3756991" y="1461052"/>
                </a:cubicBezTo>
                <a:cubicBezTo>
                  <a:pt x="3750365" y="1487556"/>
                  <a:pt x="3745752" y="1514647"/>
                  <a:pt x="3737113" y="1540565"/>
                </a:cubicBezTo>
                <a:cubicBezTo>
                  <a:pt x="3733800" y="1550504"/>
                  <a:pt x="3731859" y="1561011"/>
                  <a:pt x="3727174" y="1570382"/>
                </a:cubicBezTo>
                <a:cubicBezTo>
                  <a:pt x="3721832" y="1581066"/>
                  <a:pt x="3713921" y="1590261"/>
                  <a:pt x="3707295" y="1600200"/>
                </a:cubicBezTo>
                <a:cubicBezTo>
                  <a:pt x="3703982" y="1610139"/>
                  <a:pt x="3700234" y="1619943"/>
                  <a:pt x="3697356" y="1630017"/>
                </a:cubicBezTo>
                <a:cubicBezTo>
                  <a:pt x="3686430" y="1668257"/>
                  <a:pt x="3690699" y="1674791"/>
                  <a:pt x="3667539" y="1709530"/>
                </a:cubicBezTo>
                <a:cubicBezTo>
                  <a:pt x="3662341" y="1717327"/>
                  <a:pt x="3654286" y="1722782"/>
                  <a:pt x="3647660" y="1729408"/>
                </a:cubicBezTo>
                <a:cubicBezTo>
                  <a:pt x="3630166" y="1781890"/>
                  <a:pt x="3643532" y="1750509"/>
                  <a:pt x="3597965" y="1818861"/>
                </a:cubicBezTo>
                <a:cubicBezTo>
                  <a:pt x="3591339" y="1828800"/>
                  <a:pt x="3589419" y="1844901"/>
                  <a:pt x="3578087" y="1848678"/>
                </a:cubicBezTo>
                <a:lnTo>
                  <a:pt x="3548269" y="1858617"/>
                </a:lnTo>
                <a:lnTo>
                  <a:pt x="3498574" y="1908313"/>
                </a:lnTo>
                <a:cubicBezTo>
                  <a:pt x="3491948" y="1914939"/>
                  <a:pt x="3487585" y="1925228"/>
                  <a:pt x="3478695" y="1928191"/>
                </a:cubicBezTo>
                <a:lnTo>
                  <a:pt x="3448878" y="1938130"/>
                </a:lnTo>
                <a:cubicBezTo>
                  <a:pt x="3435626" y="1948069"/>
                  <a:pt x="3421847" y="1957342"/>
                  <a:pt x="3409121" y="1967947"/>
                </a:cubicBezTo>
                <a:cubicBezTo>
                  <a:pt x="3401922" y="1973946"/>
                  <a:pt x="3396442" y="1981827"/>
                  <a:pt x="3389243" y="1987826"/>
                </a:cubicBezTo>
                <a:cubicBezTo>
                  <a:pt x="3376518" y="1998431"/>
                  <a:pt x="3362213" y="2007038"/>
                  <a:pt x="3349487" y="2017643"/>
                </a:cubicBezTo>
                <a:cubicBezTo>
                  <a:pt x="3342288" y="2023642"/>
                  <a:pt x="3337105" y="2031898"/>
                  <a:pt x="3329608" y="2037521"/>
                </a:cubicBezTo>
                <a:cubicBezTo>
                  <a:pt x="3207047" y="2129442"/>
                  <a:pt x="3322723" y="2039340"/>
                  <a:pt x="3230217" y="2097156"/>
                </a:cubicBezTo>
                <a:cubicBezTo>
                  <a:pt x="3216169" y="2105936"/>
                  <a:pt x="3204507" y="2118194"/>
                  <a:pt x="3190460" y="2126974"/>
                </a:cubicBezTo>
                <a:cubicBezTo>
                  <a:pt x="3177896" y="2134827"/>
                  <a:pt x="3163568" y="2139501"/>
                  <a:pt x="3150704" y="2146852"/>
                </a:cubicBezTo>
                <a:cubicBezTo>
                  <a:pt x="3081231" y="2186551"/>
                  <a:pt x="3169036" y="2147471"/>
                  <a:pt x="3071191" y="2186608"/>
                </a:cubicBezTo>
                <a:cubicBezTo>
                  <a:pt x="3050290" y="2207510"/>
                  <a:pt x="3039913" y="2219763"/>
                  <a:pt x="3011556" y="2236304"/>
                </a:cubicBezTo>
                <a:lnTo>
                  <a:pt x="2892287" y="2295939"/>
                </a:lnTo>
                <a:cubicBezTo>
                  <a:pt x="2879035" y="2302565"/>
                  <a:pt x="2864858" y="2307598"/>
                  <a:pt x="2852530" y="2315817"/>
                </a:cubicBezTo>
                <a:cubicBezTo>
                  <a:pt x="2842591" y="2322443"/>
                  <a:pt x="2833397" y="2330353"/>
                  <a:pt x="2822713" y="2335695"/>
                </a:cubicBezTo>
                <a:cubicBezTo>
                  <a:pt x="2813342" y="2340380"/>
                  <a:pt x="2802266" y="2340949"/>
                  <a:pt x="2792895" y="2345634"/>
                </a:cubicBezTo>
                <a:cubicBezTo>
                  <a:pt x="2775616" y="2354273"/>
                  <a:pt x="2760479" y="2366813"/>
                  <a:pt x="2743200" y="2375452"/>
                </a:cubicBezTo>
                <a:cubicBezTo>
                  <a:pt x="2715542" y="2389281"/>
                  <a:pt x="2661698" y="2405932"/>
                  <a:pt x="2633869" y="2415208"/>
                </a:cubicBezTo>
                <a:cubicBezTo>
                  <a:pt x="2573230" y="2455636"/>
                  <a:pt x="2614743" y="2429741"/>
                  <a:pt x="2504660" y="2484782"/>
                </a:cubicBezTo>
                <a:cubicBezTo>
                  <a:pt x="2452681" y="2510772"/>
                  <a:pt x="2479283" y="2501066"/>
                  <a:pt x="2425147" y="2514600"/>
                </a:cubicBezTo>
                <a:cubicBezTo>
                  <a:pt x="2411895" y="2521226"/>
                  <a:pt x="2399264" y="2529276"/>
                  <a:pt x="2385391" y="2534478"/>
                </a:cubicBezTo>
                <a:cubicBezTo>
                  <a:pt x="2361669" y="2543374"/>
                  <a:pt x="2306610" y="2550921"/>
                  <a:pt x="2286000" y="2554356"/>
                </a:cubicBezTo>
                <a:lnTo>
                  <a:pt x="1560443" y="2544417"/>
                </a:lnTo>
                <a:cubicBezTo>
                  <a:pt x="1537024" y="2543832"/>
                  <a:pt x="1513977" y="2538329"/>
                  <a:pt x="1490869" y="2534478"/>
                </a:cubicBezTo>
                <a:cubicBezTo>
                  <a:pt x="1466277" y="2530379"/>
                  <a:pt x="1426432" y="2521747"/>
                  <a:pt x="1401417" y="2514600"/>
                </a:cubicBezTo>
                <a:cubicBezTo>
                  <a:pt x="1391343" y="2511722"/>
                  <a:pt x="1381827" y="2506934"/>
                  <a:pt x="1371600" y="2504661"/>
                </a:cubicBezTo>
                <a:cubicBezTo>
                  <a:pt x="1289686" y="2486457"/>
                  <a:pt x="1207293" y="2489212"/>
                  <a:pt x="1123121" y="2484782"/>
                </a:cubicBezTo>
                <a:cubicBezTo>
                  <a:pt x="1106556" y="2481469"/>
                  <a:pt x="1090149" y="2477232"/>
                  <a:pt x="1073426" y="2474843"/>
                </a:cubicBezTo>
                <a:cubicBezTo>
                  <a:pt x="908157" y="2451233"/>
                  <a:pt x="1046630" y="2477435"/>
                  <a:pt x="934278" y="2454965"/>
                </a:cubicBezTo>
                <a:cubicBezTo>
                  <a:pt x="854765" y="2458278"/>
                  <a:pt x="775104" y="2459025"/>
                  <a:pt x="695739" y="2464904"/>
                </a:cubicBezTo>
                <a:cubicBezTo>
                  <a:pt x="685291" y="2465678"/>
                  <a:pt x="676130" y="2472487"/>
                  <a:pt x="665921" y="2474843"/>
                </a:cubicBezTo>
                <a:cubicBezTo>
                  <a:pt x="633000" y="2482440"/>
                  <a:pt x="598582" y="2484036"/>
                  <a:pt x="566530" y="2494721"/>
                </a:cubicBezTo>
                <a:cubicBezTo>
                  <a:pt x="520687" y="2510004"/>
                  <a:pt x="546986" y="2502606"/>
                  <a:pt x="487017" y="2514600"/>
                </a:cubicBezTo>
                <a:cubicBezTo>
                  <a:pt x="412160" y="2564504"/>
                  <a:pt x="507297" y="2505909"/>
                  <a:pt x="417443" y="2544417"/>
                </a:cubicBezTo>
                <a:cubicBezTo>
                  <a:pt x="406464" y="2549122"/>
                  <a:pt x="398310" y="2558953"/>
                  <a:pt x="387626" y="2564295"/>
                </a:cubicBezTo>
                <a:cubicBezTo>
                  <a:pt x="363853" y="2576182"/>
                  <a:pt x="333922" y="2585510"/>
                  <a:pt x="308113" y="2594113"/>
                </a:cubicBezTo>
                <a:cubicBezTo>
                  <a:pt x="232091" y="2651128"/>
                  <a:pt x="305006" y="2600147"/>
                  <a:pt x="228600" y="2643808"/>
                </a:cubicBezTo>
                <a:cubicBezTo>
                  <a:pt x="174651" y="2674637"/>
                  <a:pt x="223633" y="2655403"/>
                  <a:pt x="168965" y="2673626"/>
                </a:cubicBezTo>
                <a:cubicBezTo>
                  <a:pt x="162339" y="2683565"/>
                  <a:pt x="156734" y="2694266"/>
                  <a:pt x="149087" y="2703443"/>
                </a:cubicBezTo>
                <a:cubicBezTo>
                  <a:pt x="140088" y="2714241"/>
                  <a:pt x="126095" y="2720974"/>
                  <a:pt x="119269" y="2733261"/>
                </a:cubicBezTo>
                <a:cubicBezTo>
                  <a:pt x="109093" y="2751577"/>
                  <a:pt x="107173" y="2773440"/>
                  <a:pt x="99391" y="2792895"/>
                </a:cubicBezTo>
                <a:cubicBezTo>
                  <a:pt x="93888" y="2806652"/>
                  <a:pt x="85016" y="2818895"/>
                  <a:pt x="79513" y="2832652"/>
                </a:cubicBezTo>
                <a:cubicBezTo>
                  <a:pt x="71731" y="2852107"/>
                  <a:pt x="66795" y="2872595"/>
                  <a:pt x="59634" y="2892287"/>
                </a:cubicBezTo>
                <a:cubicBezTo>
                  <a:pt x="43826" y="2935759"/>
                  <a:pt x="31478" y="2955214"/>
                  <a:pt x="19878" y="3001617"/>
                </a:cubicBezTo>
                <a:cubicBezTo>
                  <a:pt x="4257" y="3064101"/>
                  <a:pt x="11871" y="3027851"/>
                  <a:pt x="0" y="3110947"/>
                </a:cubicBezTo>
                <a:cubicBezTo>
                  <a:pt x="3313" y="3163956"/>
                  <a:pt x="-2226" y="3218273"/>
                  <a:pt x="9939" y="3269974"/>
                </a:cubicBezTo>
                <a:cubicBezTo>
                  <a:pt x="12339" y="3280172"/>
                  <a:pt x="30385" y="3275228"/>
                  <a:pt x="39756" y="3279913"/>
                </a:cubicBezTo>
                <a:cubicBezTo>
                  <a:pt x="50440" y="3285255"/>
                  <a:pt x="58594" y="3295086"/>
                  <a:pt x="69574" y="3299791"/>
                </a:cubicBezTo>
                <a:cubicBezTo>
                  <a:pt x="82129" y="3305172"/>
                  <a:pt x="96540" y="3304934"/>
                  <a:pt x="109330" y="3309730"/>
                </a:cubicBezTo>
                <a:cubicBezTo>
                  <a:pt x="274391" y="3371627"/>
                  <a:pt x="44350" y="3291819"/>
                  <a:pt x="178904" y="3349487"/>
                </a:cubicBezTo>
                <a:cubicBezTo>
                  <a:pt x="191459" y="3354868"/>
                  <a:pt x="205408" y="3356113"/>
                  <a:pt x="218660" y="3359426"/>
                </a:cubicBezTo>
                <a:cubicBezTo>
                  <a:pt x="245165" y="3375991"/>
                  <a:pt x="272168" y="3391783"/>
                  <a:pt x="298174" y="3409121"/>
                </a:cubicBezTo>
                <a:cubicBezTo>
                  <a:pt x="308113" y="3415747"/>
                  <a:pt x="317307" y="3423658"/>
                  <a:pt x="327991" y="3429000"/>
                </a:cubicBezTo>
                <a:cubicBezTo>
                  <a:pt x="337362" y="3433685"/>
                  <a:pt x="347869" y="3435626"/>
                  <a:pt x="357808" y="3438939"/>
                </a:cubicBezTo>
                <a:cubicBezTo>
                  <a:pt x="550541" y="3593122"/>
                  <a:pt x="320779" y="3418708"/>
                  <a:pt x="437321" y="3488634"/>
                </a:cubicBezTo>
                <a:cubicBezTo>
                  <a:pt x="445357" y="3493455"/>
                  <a:pt x="449403" y="3503315"/>
                  <a:pt x="457200" y="3508513"/>
                </a:cubicBezTo>
                <a:cubicBezTo>
                  <a:pt x="485389" y="3527306"/>
                  <a:pt x="587919" y="3563933"/>
                  <a:pt x="596347" y="3568147"/>
                </a:cubicBezTo>
                <a:cubicBezTo>
                  <a:pt x="609599" y="3574773"/>
                  <a:pt x="622347" y="3582523"/>
                  <a:pt x="636104" y="3588026"/>
                </a:cubicBezTo>
                <a:cubicBezTo>
                  <a:pt x="655559" y="3595808"/>
                  <a:pt x="676998" y="3598533"/>
                  <a:pt x="695739" y="3607904"/>
                </a:cubicBezTo>
                <a:cubicBezTo>
                  <a:pt x="757503" y="3638786"/>
                  <a:pt x="712095" y="3619675"/>
                  <a:pt x="775252" y="3637721"/>
                </a:cubicBezTo>
                <a:cubicBezTo>
                  <a:pt x="785326" y="3640599"/>
                  <a:pt x="794650" y="3646564"/>
                  <a:pt x="805069" y="3647661"/>
                </a:cubicBezTo>
                <a:cubicBezTo>
                  <a:pt x="856012" y="3653024"/>
                  <a:pt x="1128770" y="3665834"/>
                  <a:pt x="1162878" y="3667539"/>
                </a:cubicBezTo>
                <a:lnTo>
                  <a:pt x="2514600" y="3657600"/>
                </a:lnTo>
                <a:cubicBezTo>
                  <a:pt x="2554490" y="3657061"/>
                  <a:pt x="2594325" y="3652934"/>
                  <a:pt x="2633869" y="3647661"/>
                </a:cubicBezTo>
                <a:cubicBezTo>
                  <a:pt x="2903653" y="3611688"/>
                  <a:pt x="2228560" y="3677258"/>
                  <a:pt x="2723321" y="3627782"/>
                </a:cubicBezTo>
                <a:cubicBezTo>
                  <a:pt x="2769591" y="3623155"/>
                  <a:pt x="2816129" y="3621705"/>
                  <a:pt x="2862469" y="3617843"/>
                </a:cubicBezTo>
                <a:lnTo>
                  <a:pt x="3081130" y="3597965"/>
                </a:lnTo>
                <a:cubicBezTo>
                  <a:pt x="3151035" y="3574663"/>
                  <a:pt x="3067240" y="3600281"/>
                  <a:pt x="3200400" y="3578087"/>
                </a:cubicBezTo>
                <a:cubicBezTo>
                  <a:pt x="3210734" y="3576365"/>
                  <a:pt x="3220109" y="3570904"/>
                  <a:pt x="3230217" y="3568147"/>
                </a:cubicBezTo>
                <a:cubicBezTo>
                  <a:pt x="3256574" y="3560958"/>
                  <a:pt x="3309730" y="3548269"/>
                  <a:pt x="3309730" y="3548269"/>
                </a:cubicBezTo>
                <a:cubicBezTo>
                  <a:pt x="3319669" y="3541643"/>
                  <a:pt x="3328215" y="3532168"/>
                  <a:pt x="3339547" y="3528391"/>
                </a:cubicBezTo>
                <a:cubicBezTo>
                  <a:pt x="3358665" y="3522018"/>
                  <a:pt x="3379421" y="3522404"/>
                  <a:pt x="3399182" y="3518452"/>
                </a:cubicBezTo>
                <a:cubicBezTo>
                  <a:pt x="3412577" y="3515773"/>
                  <a:pt x="3425687" y="3511826"/>
                  <a:pt x="3438939" y="3508513"/>
                </a:cubicBezTo>
                <a:cubicBezTo>
                  <a:pt x="3549612" y="3453174"/>
                  <a:pt x="3410202" y="3519288"/>
                  <a:pt x="3518452" y="3478695"/>
                </a:cubicBezTo>
                <a:cubicBezTo>
                  <a:pt x="3532325" y="3473493"/>
                  <a:pt x="3544451" y="3464320"/>
                  <a:pt x="3558208" y="3458817"/>
                </a:cubicBezTo>
                <a:cubicBezTo>
                  <a:pt x="3577663" y="3451035"/>
                  <a:pt x="3598151" y="3446100"/>
                  <a:pt x="3617843" y="3438939"/>
                </a:cubicBezTo>
                <a:cubicBezTo>
                  <a:pt x="3634610" y="3432842"/>
                  <a:pt x="3650326" y="3423755"/>
                  <a:pt x="3667539" y="3419061"/>
                </a:cubicBezTo>
                <a:cubicBezTo>
                  <a:pt x="3686981" y="3413758"/>
                  <a:pt x="3707296" y="3412434"/>
                  <a:pt x="3727174" y="3409121"/>
                </a:cubicBezTo>
                <a:cubicBezTo>
                  <a:pt x="3860895" y="3342260"/>
                  <a:pt x="3662491" y="3437104"/>
                  <a:pt x="3816626" y="3379304"/>
                </a:cubicBezTo>
                <a:cubicBezTo>
                  <a:pt x="3910901" y="3343951"/>
                  <a:pt x="3793547" y="3375935"/>
                  <a:pt x="3866321" y="3339547"/>
                </a:cubicBezTo>
                <a:cubicBezTo>
                  <a:pt x="3878539" y="3333438"/>
                  <a:pt x="3892826" y="3332921"/>
                  <a:pt x="3906078" y="3329608"/>
                </a:cubicBezTo>
                <a:cubicBezTo>
                  <a:pt x="3980935" y="3279704"/>
                  <a:pt x="3885798" y="3338299"/>
                  <a:pt x="3975652" y="3299791"/>
                </a:cubicBezTo>
                <a:cubicBezTo>
                  <a:pt x="3986631" y="3295086"/>
                  <a:pt x="3994623" y="3284919"/>
                  <a:pt x="4005469" y="3279913"/>
                </a:cubicBezTo>
                <a:cubicBezTo>
                  <a:pt x="4037867" y="3264960"/>
                  <a:pt x="4104860" y="3240156"/>
                  <a:pt x="4104860" y="3240156"/>
                </a:cubicBezTo>
                <a:cubicBezTo>
                  <a:pt x="4140291" y="3204727"/>
                  <a:pt x="4108333" y="3232493"/>
                  <a:pt x="4164495" y="3200400"/>
                </a:cubicBezTo>
                <a:cubicBezTo>
                  <a:pt x="4174867" y="3194473"/>
                  <a:pt x="4183397" y="3185373"/>
                  <a:pt x="4194313" y="3180521"/>
                </a:cubicBezTo>
                <a:cubicBezTo>
                  <a:pt x="4213460" y="3172011"/>
                  <a:pt x="4253947" y="3160643"/>
                  <a:pt x="4253947" y="3160643"/>
                </a:cubicBezTo>
                <a:cubicBezTo>
                  <a:pt x="4260573" y="3154017"/>
                  <a:pt x="4266509" y="3146619"/>
                  <a:pt x="4273826" y="3140765"/>
                </a:cubicBezTo>
                <a:cubicBezTo>
                  <a:pt x="4304375" y="3116326"/>
                  <a:pt x="4326002" y="3111778"/>
                  <a:pt x="4363278" y="3091069"/>
                </a:cubicBezTo>
                <a:cubicBezTo>
                  <a:pt x="4373720" y="3085268"/>
                  <a:pt x="4382411" y="3076533"/>
                  <a:pt x="4393095" y="3071191"/>
                </a:cubicBezTo>
                <a:cubicBezTo>
                  <a:pt x="4430521" y="3052478"/>
                  <a:pt x="4444587" y="3050864"/>
                  <a:pt x="4482547" y="3041374"/>
                </a:cubicBezTo>
                <a:cubicBezTo>
                  <a:pt x="4489173" y="3034748"/>
                  <a:pt x="4495227" y="3027494"/>
                  <a:pt x="4502426" y="3021495"/>
                </a:cubicBezTo>
                <a:cubicBezTo>
                  <a:pt x="4531859" y="2996968"/>
                  <a:pt x="4570853" y="2972564"/>
                  <a:pt x="4601817" y="2951921"/>
                </a:cubicBezTo>
                <a:cubicBezTo>
                  <a:pt x="4611756" y="2945295"/>
                  <a:pt x="4623187" y="2940489"/>
                  <a:pt x="4631634" y="2932043"/>
                </a:cubicBezTo>
                <a:cubicBezTo>
                  <a:pt x="4638260" y="2925417"/>
                  <a:pt x="4644016" y="2917788"/>
                  <a:pt x="4651513" y="2912165"/>
                </a:cubicBezTo>
                <a:cubicBezTo>
                  <a:pt x="4670625" y="2897831"/>
                  <a:pt x="4694254" y="2889301"/>
                  <a:pt x="4711147" y="2872408"/>
                </a:cubicBezTo>
                <a:cubicBezTo>
                  <a:pt x="4721086" y="2862469"/>
                  <a:pt x="4729045" y="2850041"/>
                  <a:pt x="4740965" y="2842591"/>
                </a:cubicBezTo>
                <a:cubicBezTo>
                  <a:pt x="4756094" y="2833135"/>
                  <a:pt x="4774703" y="2830692"/>
                  <a:pt x="4790660" y="2822713"/>
                </a:cubicBezTo>
                <a:cubicBezTo>
                  <a:pt x="4877402" y="2779342"/>
                  <a:pt x="4753487" y="2832225"/>
                  <a:pt x="4850295" y="2763078"/>
                </a:cubicBezTo>
                <a:cubicBezTo>
                  <a:pt x="4861411" y="2755138"/>
                  <a:pt x="4876800" y="2756452"/>
                  <a:pt x="4890052" y="2753139"/>
                </a:cubicBezTo>
                <a:cubicBezTo>
                  <a:pt x="4952782" y="2659041"/>
                  <a:pt x="4858003" y="2786728"/>
                  <a:pt x="4949687" y="2713382"/>
                </a:cubicBezTo>
                <a:cubicBezTo>
                  <a:pt x="4957868" y="2706837"/>
                  <a:pt x="4953815" y="2692282"/>
                  <a:pt x="4959626" y="2683565"/>
                </a:cubicBezTo>
                <a:cubicBezTo>
                  <a:pt x="4979863" y="2653209"/>
                  <a:pt x="4993067" y="2654823"/>
                  <a:pt x="5019260" y="2633869"/>
                </a:cubicBezTo>
                <a:cubicBezTo>
                  <a:pt x="5026577" y="2628015"/>
                  <a:pt x="5031822" y="2619845"/>
                  <a:pt x="5039139" y="2613991"/>
                </a:cubicBezTo>
                <a:cubicBezTo>
                  <a:pt x="5048467" y="2606529"/>
                  <a:pt x="5059966" y="2601979"/>
                  <a:pt x="5068956" y="2594113"/>
                </a:cubicBezTo>
                <a:cubicBezTo>
                  <a:pt x="5086587" y="2578686"/>
                  <a:pt x="5118652" y="2544417"/>
                  <a:pt x="5118652" y="2544417"/>
                </a:cubicBezTo>
                <a:cubicBezTo>
                  <a:pt x="5125278" y="2531165"/>
                  <a:pt x="5130312" y="2516989"/>
                  <a:pt x="5138530" y="2504661"/>
                </a:cubicBezTo>
                <a:cubicBezTo>
                  <a:pt x="5143728" y="2496864"/>
                  <a:pt x="5152786" y="2492279"/>
                  <a:pt x="5158408" y="2484782"/>
                </a:cubicBezTo>
                <a:cubicBezTo>
                  <a:pt x="5172742" y="2465669"/>
                  <a:pt x="5183830" y="2444260"/>
                  <a:pt x="5198165" y="2425147"/>
                </a:cubicBezTo>
                <a:cubicBezTo>
                  <a:pt x="5208104" y="2411895"/>
                  <a:pt x="5219203" y="2399438"/>
                  <a:pt x="5227982" y="2385391"/>
                </a:cubicBezTo>
                <a:cubicBezTo>
                  <a:pt x="5235835" y="2372827"/>
                  <a:pt x="5240509" y="2358498"/>
                  <a:pt x="5247860" y="2345634"/>
                </a:cubicBezTo>
                <a:cubicBezTo>
                  <a:pt x="5253787" y="2335263"/>
                  <a:pt x="5261113" y="2325756"/>
                  <a:pt x="5267739" y="2315817"/>
                </a:cubicBezTo>
                <a:cubicBezTo>
                  <a:pt x="5271052" y="2305878"/>
                  <a:pt x="5272053" y="2294839"/>
                  <a:pt x="5277678" y="2286000"/>
                </a:cubicBezTo>
                <a:cubicBezTo>
                  <a:pt x="5295465" y="2258049"/>
                  <a:pt x="5322497" y="2236120"/>
                  <a:pt x="5337313" y="2206487"/>
                </a:cubicBezTo>
                <a:cubicBezTo>
                  <a:pt x="5343939" y="2193235"/>
                  <a:pt x="5351355" y="2180349"/>
                  <a:pt x="5357191" y="2166730"/>
                </a:cubicBezTo>
                <a:cubicBezTo>
                  <a:pt x="5361318" y="2157100"/>
                  <a:pt x="5362445" y="2146284"/>
                  <a:pt x="5367130" y="2136913"/>
                </a:cubicBezTo>
                <a:cubicBezTo>
                  <a:pt x="5375769" y="2119634"/>
                  <a:pt x="5386576" y="2103515"/>
                  <a:pt x="5396947" y="2087217"/>
                </a:cubicBezTo>
                <a:cubicBezTo>
                  <a:pt x="5409773" y="2067061"/>
                  <a:pt x="5429149" y="2050247"/>
                  <a:pt x="5436704" y="2027582"/>
                </a:cubicBezTo>
                <a:cubicBezTo>
                  <a:pt x="5440017" y="2017643"/>
                  <a:pt x="5441958" y="2007136"/>
                  <a:pt x="5446643" y="1997765"/>
                </a:cubicBezTo>
                <a:cubicBezTo>
                  <a:pt x="5459182" y="1972686"/>
                  <a:pt x="5467908" y="1966560"/>
                  <a:pt x="5486400" y="1948069"/>
                </a:cubicBezTo>
                <a:cubicBezTo>
                  <a:pt x="5489713" y="1938130"/>
                  <a:pt x="5492212" y="1927882"/>
                  <a:pt x="5496339" y="1918252"/>
                </a:cubicBezTo>
                <a:cubicBezTo>
                  <a:pt x="5502175" y="1904633"/>
                  <a:pt x="5511015" y="1892368"/>
                  <a:pt x="5516217" y="1878495"/>
                </a:cubicBezTo>
                <a:cubicBezTo>
                  <a:pt x="5556815" y="1770233"/>
                  <a:pt x="5490690" y="1909672"/>
                  <a:pt x="5546034" y="1798982"/>
                </a:cubicBezTo>
                <a:cubicBezTo>
                  <a:pt x="5549347" y="1775791"/>
                  <a:pt x="5552122" y="1752516"/>
                  <a:pt x="5555974" y="1729408"/>
                </a:cubicBezTo>
                <a:cubicBezTo>
                  <a:pt x="5562283" y="1691553"/>
                  <a:pt x="5566917" y="1675696"/>
                  <a:pt x="5575852" y="1639956"/>
                </a:cubicBezTo>
                <a:cubicBezTo>
                  <a:pt x="5579165" y="1553817"/>
                  <a:pt x="5579860" y="1467537"/>
                  <a:pt x="5585791" y="1381539"/>
                </a:cubicBezTo>
                <a:cubicBezTo>
                  <a:pt x="5586512" y="1371087"/>
                  <a:pt x="5594008" y="1362055"/>
                  <a:pt x="5595730" y="1351721"/>
                </a:cubicBezTo>
                <a:cubicBezTo>
                  <a:pt x="5599134" y="1331297"/>
                  <a:pt x="5614017" y="1178786"/>
                  <a:pt x="5615608" y="1162878"/>
                </a:cubicBezTo>
                <a:cubicBezTo>
                  <a:pt x="5612295" y="1027043"/>
                  <a:pt x="5610698" y="891156"/>
                  <a:pt x="5605669" y="755374"/>
                </a:cubicBezTo>
                <a:cubicBezTo>
                  <a:pt x="5600397" y="613037"/>
                  <a:pt x="5599933" y="665525"/>
                  <a:pt x="5585791" y="566530"/>
                </a:cubicBezTo>
                <a:cubicBezTo>
                  <a:pt x="5576630" y="502404"/>
                  <a:pt x="5577770" y="486668"/>
                  <a:pt x="5565913" y="427382"/>
                </a:cubicBezTo>
                <a:cubicBezTo>
                  <a:pt x="5564304" y="419336"/>
                  <a:pt x="5551956" y="368467"/>
                  <a:pt x="5546034" y="357808"/>
                </a:cubicBezTo>
                <a:cubicBezTo>
                  <a:pt x="5517938" y="307236"/>
                  <a:pt x="5516558" y="308455"/>
                  <a:pt x="5486400" y="278295"/>
                </a:cubicBezTo>
                <a:cubicBezTo>
                  <a:pt x="5468905" y="225814"/>
                  <a:pt x="5482271" y="257194"/>
                  <a:pt x="5436704" y="188843"/>
                </a:cubicBezTo>
                <a:lnTo>
                  <a:pt x="5416826" y="159026"/>
                </a:lnTo>
                <a:cubicBezTo>
                  <a:pt x="5400261" y="162339"/>
                  <a:pt x="5383519" y="164868"/>
                  <a:pt x="5367130" y="168965"/>
                </a:cubicBezTo>
                <a:cubicBezTo>
                  <a:pt x="5323183" y="179952"/>
                  <a:pt x="5351264" y="178904"/>
                  <a:pt x="5327374" y="178904"/>
                </a:cubicBezTo>
                <a:lnTo>
                  <a:pt x="5387008" y="208721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944" y="468591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Calculate </a:t>
            </a:r>
            <a:r>
              <a:rPr lang="en-US" i="1" dirty="0" smtClean="0">
                <a:solidFill>
                  <a:schemeClr val="accent1"/>
                </a:solidFill>
              </a:rPr>
              <a:t>statistic </a:t>
            </a:r>
            <a:r>
              <a:rPr lang="en-US" i="1" dirty="0">
                <a:solidFill>
                  <a:schemeClr val="accent1"/>
                </a:solidFill>
              </a:rPr>
              <a:t>for each </a:t>
            </a:r>
            <a:r>
              <a:rPr lang="en-US" i="1" dirty="0" smtClean="0">
                <a:solidFill>
                  <a:schemeClr val="accent1"/>
                </a:solidFill>
              </a:rPr>
              <a:t>bootstrap sample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90" y="4210128"/>
            <a:ext cx="3601210" cy="211447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074069" y="4260305"/>
            <a:ext cx="30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Bootstrap Distribution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29200" y="5267364"/>
            <a:ext cx="1143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0300" y="5064204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Standard Error (SE): </a:t>
            </a:r>
            <a:r>
              <a:rPr lang="en-US" dirty="0" smtClean="0"/>
              <a:t>standard deviation of bootstrap distribution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213864" y="4114800"/>
            <a:ext cx="8720" cy="853770"/>
          </a:xfrm>
          <a:prstGeom prst="straightConnector1">
            <a:avLst/>
          </a:prstGeom>
          <a:ln w="25400">
            <a:solidFill>
              <a:srgbClr val="F715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36974" y="3429000"/>
            <a:ext cx="275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715DC"/>
                </a:solidFill>
              </a:rPr>
              <a:t>Margin of Error (ME)</a:t>
            </a:r>
          </a:p>
          <a:p>
            <a:r>
              <a:rPr lang="en-US" dirty="0" smtClean="0"/>
              <a:t>(95% CI: ME = 2×SE)</a:t>
            </a:r>
            <a:endParaRPr lang="en-US" dirty="0"/>
          </a:p>
        </p:txBody>
      </p:sp>
      <p:sp>
        <p:nvSpPr>
          <p:cNvPr id="2055" name="Rectangle 2054"/>
          <p:cNvSpPr/>
          <p:nvPr/>
        </p:nvSpPr>
        <p:spPr>
          <a:xfrm>
            <a:off x="5791200" y="838200"/>
            <a:ext cx="27150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Confidence </a:t>
            </a:r>
            <a:r>
              <a:rPr lang="en-US" sz="2000" b="1" dirty="0" smtClean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Interval</a:t>
            </a:r>
            <a:endParaRPr lang="en-US" sz="2000" b="1" cap="none" spc="0" dirty="0">
              <a:ln w="11430"/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81022" y="1229380"/>
            <a:ext cx="2224778" cy="523220"/>
          </a:xfrm>
          <a:prstGeom prst="rect">
            <a:avLst/>
          </a:prstGeom>
          <a:noFill/>
          <a:ln w="254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statistic </a:t>
            </a:r>
            <a:r>
              <a:rPr lang="en-US" sz="2800" dirty="0" smtClean="0"/>
              <a:t>±</a:t>
            </a:r>
            <a:r>
              <a:rPr lang="en-US" sz="2800" i="1" dirty="0" smtClean="0"/>
              <a:t> ME</a:t>
            </a:r>
          </a:p>
        </p:txBody>
      </p:sp>
      <p:sp>
        <p:nvSpPr>
          <p:cNvPr id="2066" name="Bent-Up Arrow 2065"/>
          <p:cNvSpPr/>
          <p:nvPr/>
        </p:nvSpPr>
        <p:spPr>
          <a:xfrm>
            <a:off x="2852634" y="1694582"/>
            <a:ext cx="3617740" cy="366361"/>
          </a:xfrm>
          <a:prstGeom prst="bentUpArrow">
            <a:avLst/>
          </a:prstGeom>
          <a:solidFill>
            <a:srgbClr val="51F935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4744" y="4075331"/>
            <a:ext cx="1412256" cy="10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Down Arrow 2079"/>
          <p:cNvSpPr/>
          <p:nvPr/>
        </p:nvSpPr>
        <p:spPr>
          <a:xfrm rot="900000" flipV="1">
            <a:off x="7527186" y="1767300"/>
            <a:ext cx="102199" cy="1707418"/>
          </a:xfrm>
          <a:prstGeom prst="downArrow">
            <a:avLst/>
          </a:prstGeom>
          <a:solidFill>
            <a:srgbClr val="F715DC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4154362" y="2173164"/>
            <a:ext cx="1636838" cy="646236"/>
            <a:chOff x="3950" y="3085"/>
            <a:chExt cx="1248" cy="849"/>
          </a:xfrm>
        </p:grpSpPr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733800" y="2935164"/>
            <a:ext cx="1636838" cy="646236"/>
            <a:chOff x="3950" y="3085"/>
            <a:chExt cx="1248" cy="849"/>
          </a:xfrm>
        </p:grpSpPr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2667000" y="3505200"/>
            <a:ext cx="1636838" cy="646236"/>
            <a:chOff x="3950" y="3085"/>
            <a:chExt cx="1248" cy="849"/>
          </a:xfrm>
        </p:grpSpPr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76200" y="3657600"/>
            <a:ext cx="1636838" cy="646236"/>
            <a:chOff x="3950" y="3085"/>
            <a:chExt cx="1248" cy="849"/>
          </a:xfrm>
        </p:grpSpPr>
        <p:sp>
          <p:nvSpPr>
            <p:cNvPr id="59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950" y="3085"/>
              <a:ext cx="1248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Bootstrap Sample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41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autoRev="1" fill="remove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utoUpdateAnimBg="0"/>
      <p:bldP spid="3" grpId="0" animBg="1"/>
      <p:bldP spid="23" grpId="0" animBg="1"/>
      <p:bldP spid="24" grpId="0" animBg="1"/>
      <p:bldP spid="28" grpId="0" animBg="1"/>
      <p:bldP spid="36" grpId="0" animBg="1"/>
      <p:bldP spid="4" grpId="0"/>
      <p:bldP spid="5" grpId="0" animBg="1"/>
      <p:bldP spid="9" grpId="0"/>
      <p:bldP spid="43" grpId="0"/>
      <p:bldP spid="53" grpId="0"/>
      <p:bldP spid="58" grpId="0"/>
      <p:bldP spid="2055" grpId="0"/>
      <p:bldP spid="74" grpId="0" animBg="1"/>
      <p:bldP spid="2066" grpId="0" animBg="1"/>
      <p:bldP spid="20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Percentile Method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If the bootstrap distribution is approximately symmetric, a P% confidence interval can be gotten by taking the middle P% of a bootstrap distribution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b="1" i="1" kern="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8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381000"/>
            <a:ext cx="83820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Bootstrap Distribution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77859" name="Picture 3"/>
          <p:cNvPicPr>
            <a:picLocks noChangeAspect="1" noChangeArrowheads="1"/>
          </p:cNvPicPr>
          <p:nvPr/>
        </p:nvPicPr>
        <p:blipFill>
          <a:blip r:embed="rId2" cstate="print"/>
          <a:srcRect t="13135"/>
          <a:stretch>
            <a:fillRect/>
          </a:stretch>
        </p:blipFill>
        <p:spPr bwMode="auto">
          <a:xfrm>
            <a:off x="228600" y="1371600"/>
            <a:ext cx="8496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3" cstate="print"/>
          <a:srcRect t="11734"/>
          <a:stretch>
            <a:fillRect/>
          </a:stretch>
        </p:blipFill>
        <p:spPr bwMode="auto">
          <a:xfrm>
            <a:off x="228600" y="1295400"/>
            <a:ext cx="8496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7861" name="Picture 5"/>
          <p:cNvPicPr>
            <a:picLocks noChangeAspect="1" noChangeArrowheads="1"/>
          </p:cNvPicPr>
          <p:nvPr/>
        </p:nvPicPr>
        <p:blipFill>
          <a:blip r:embed="rId4" cstate="print"/>
          <a:srcRect t="11734"/>
          <a:stretch>
            <a:fillRect/>
          </a:stretch>
        </p:blipFill>
        <p:spPr bwMode="auto">
          <a:xfrm>
            <a:off x="228600" y="1295400"/>
            <a:ext cx="8496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7862" name="Picture 6"/>
          <p:cNvPicPr>
            <a:picLocks noChangeAspect="1" noChangeArrowheads="1"/>
          </p:cNvPicPr>
          <p:nvPr/>
        </p:nvPicPr>
        <p:blipFill>
          <a:blip r:embed="rId5" cstate="print"/>
          <a:srcRect t="11734"/>
          <a:stretch>
            <a:fillRect/>
          </a:stretch>
        </p:blipFill>
        <p:spPr bwMode="auto">
          <a:xfrm>
            <a:off x="228600" y="1295400"/>
            <a:ext cx="8496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10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97437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How unusual would it be to get results as extreme (or more extreme) than those observed, if the null hypothesis is true?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If it would be very unusual, then the null hypothesis is probably not true!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If it would not be very unusual, then there is not evidence against the null hypothesis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Hypothesis Testing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71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97437"/>
            <a:ext cx="82296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The </a:t>
            </a:r>
            <a:r>
              <a:rPr lang="en-US" sz="3200" b="1" i="1" dirty="0" smtClean="0">
                <a:solidFill>
                  <a:srgbClr val="C00000"/>
                </a:solidFill>
                <a:cs typeface="Times New Roman" pitchFamily="18" charset="0"/>
              </a:rPr>
              <a:t>p-value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is the probability of getting a statistic as extreme (or more extreme) as that observed, just by random chance, if the null hypothesis is true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" pitchFamily="18" charset="0"/>
                <a:cs typeface="Times New Roman" pitchFamily="18" charset="0"/>
              </a:rPr>
              <a:t> The p-value measures evidence against the null hypothesis</a:t>
            </a:r>
          </a:p>
          <a:p>
            <a:pPr>
              <a:spcAft>
                <a:spcPts val="1800"/>
              </a:spcAft>
            </a:pPr>
            <a:endParaRPr lang="en-US" sz="3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p-value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823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97437"/>
            <a:ext cx="822960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mbria" pitchFamily="18" charset="0"/>
                <a:cs typeface="Times New Roman" pitchFamily="18" charset="0"/>
              </a:rPr>
              <a:t>A </a:t>
            </a:r>
            <a:r>
              <a:rPr lang="en-US" sz="3200" b="1" i="1" dirty="0" smtClean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randomization distribution</a:t>
            </a:r>
            <a:r>
              <a:rPr lang="en-US" sz="3200" dirty="0" smtClean="0">
                <a:solidFill>
                  <a:prstClr val="black"/>
                </a:solidFill>
                <a:latin typeface="Cambria" pitchFamily="18" charset="0"/>
                <a:cs typeface="Times New Roman" pitchFamily="18" charset="0"/>
              </a:rPr>
              <a:t> is the distribution of sample statistics we would observe, just by random chance, if the null hypothesis were true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" pitchFamily="18" charset="0"/>
                <a:cs typeface="Times New Roman" pitchFamily="18" charset="0"/>
              </a:rPr>
              <a:t> The p-value is calculated by finding the proportion of statistics in the randomization distribution that fall beyond the observed statistic</a:t>
            </a:r>
          </a:p>
          <a:p>
            <a:pPr>
              <a:spcAft>
                <a:spcPts val="1800"/>
              </a:spcAft>
            </a:pPr>
            <a:endParaRPr lang="en-US" sz="3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Randomization Distribution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64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381000"/>
            <a:ext cx="83820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Hypothesis Testing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77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p Arrow Callout 1"/>
          <p:cNvSpPr/>
          <p:nvPr/>
        </p:nvSpPr>
        <p:spPr>
          <a:xfrm>
            <a:off x="5334000" y="5867400"/>
            <a:ext cx="2057400" cy="485503"/>
          </a:xfrm>
          <a:prstGeom prst="upArrowCallout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Observed Statistic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Left Arrow Callout 2"/>
          <p:cNvSpPr/>
          <p:nvPr/>
        </p:nvSpPr>
        <p:spPr>
          <a:xfrm>
            <a:off x="7239000" y="3452948"/>
            <a:ext cx="1524000" cy="3570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829"/>
            </a:avLst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p-value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3058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Statistical Conclusions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Fig4-InformalDecision.jpg"/>
          <p:cNvPicPr>
            <a:picLocks noChangeAspect="1"/>
          </p:cNvPicPr>
          <p:nvPr/>
        </p:nvPicPr>
        <p:blipFill>
          <a:blip r:embed="rId4" cstate="print"/>
          <a:srcRect r="3100"/>
          <a:stretch>
            <a:fillRect/>
          </a:stretch>
        </p:blipFill>
        <p:spPr>
          <a:xfrm>
            <a:off x="304800" y="2029691"/>
            <a:ext cx="8534400" cy="1551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447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Strength of evidence against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" name="Picture 6" descr="Fig4-FormalDecision.JPG"/>
          <p:cNvPicPr>
            <a:picLocks noChangeAspect="1"/>
          </p:cNvPicPr>
          <p:nvPr/>
        </p:nvPicPr>
        <p:blipFill>
          <a:blip r:embed="rId5" cstate="print"/>
          <a:srcRect r="2679"/>
          <a:stretch>
            <a:fillRect/>
          </a:stretch>
        </p:blipFill>
        <p:spPr>
          <a:xfrm>
            <a:off x="304800" y="4258006"/>
            <a:ext cx="8534400" cy="1533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886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Formal decision of hypothesis test, based on </a:t>
            </a:r>
            <a:r>
              <a:rPr lang="en-US" sz="2400" dirty="0" smtClean="0">
                <a:solidFill>
                  <a:prstClr val="black"/>
                </a:solidFill>
                <a:cs typeface="Times New Roman" pitchFamily="18" charset="0"/>
                <a:sym typeface="Symbol"/>
              </a:rPr>
              <a:t> = 0.05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914400" y="5257800"/>
          <a:ext cx="3236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6" imgW="1422360" imgH="368280" progId="Equation.DSMT4">
                  <p:embed/>
                </p:oleObj>
              </mc:Choice>
              <mc:Fallback>
                <p:oleObj name="Equation" r:id="rId6" imgW="1422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32369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4505325" y="5324475"/>
          <a:ext cx="4333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8" imgW="2070000" imgH="368280" progId="Equation.DSMT4">
                  <p:embed/>
                </p:oleObj>
              </mc:Choice>
              <mc:Fallback>
                <p:oleObj name="Equation" r:id="rId8" imgW="2070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324475"/>
                        <a:ext cx="43338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295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Formal Decisions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8001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For a given significance level, </a:t>
            </a:r>
            <a:r>
              <a:rPr lang="en-US" sz="4000" dirty="0" smtClean="0">
                <a:sym typeface="Symbol" pitchFamily="18" charset="2"/>
              </a:rPr>
              <a:t>,</a:t>
            </a:r>
            <a:endParaRPr lang="en-US" sz="4000" dirty="0"/>
          </a:p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p-value </a:t>
            </a:r>
            <a:r>
              <a:rPr lang="en-US" sz="4000" dirty="0">
                <a:solidFill>
                  <a:schemeClr val="tx1"/>
                </a:solidFill>
              </a:rPr>
              <a:t>&lt;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  Reject 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o</a:t>
            </a:r>
          </a:p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p-value </a:t>
            </a:r>
            <a:r>
              <a:rPr lang="en-US" sz="4000" u="sng" dirty="0">
                <a:solidFill>
                  <a:schemeClr val="tx1"/>
                </a:solidFill>
              </a:rPr>
              <a:t>&gt;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  Do not Reject 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Formal Decisions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i="1" dirty="0" smtClean="0"/>
              <a:t>“If the p-value is low, the ho must go”</a:t>
            </a:r>
            <a:endParaRPr lang="en-US" sz="4000" i="1" baseline="-25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4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Statistic </a:t>
            </a:r>
            <a:r>
              <a:rPr lang="en-US" sz="4400" b="1" dirty="0" err="1" smtClean="0">
                <a:solidFill>
                  <a:schemeClr val="tx2"/>
                </a:solidFill>
              </a:rPr>
              <a:t>vs</a:t>
            </a:r>
            <a:r>
              <a:rPr lang="en-US" sz="4400" b="1" dirty="0" smtClean="0">
                <a:solidFill>
                  <a:schemeClr val="tx2"/>
                </a:solidFill>
              </a:rPr>
              <a:t> Parameter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932" y="1269861"/>
            <a:ext cx="84412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3200" kern="0" dirty="0">
                <a:solidFill>
                  <a:srgbClr val="000000"/>
                </a:solidFill>
              </a:rPr>
              <a:t>A </a:t>
            </a:r>
            <a:r>
              <a:rPr lang="en-US" sz="3200" b="1" i="1" kern="0" dirty="0">
                <a:solidFill>
                  <a:srgbClr val="C00000"/>
                </a:solidFill>
              </a:rPr>
              <a:t>sample statistic</a:t>
            </a:r>
            <a:r>
              <a:rPr lang="en-US" sz="3200" kern="0" dirty="0">
                <a:solidFill>
                  <a:srgbClr val="C00000"/>
                </a:solidFill>
              </a:rPr>
              <a:t> </a:t>
            </a:r>
            <a:r>
              <a:rPr lang="en-US" sz="3200" kern="0" dirty="0">
                <a:solidFill>
                  <a:srgbClr val="000000"/>
                </a:solidFill>
              </a:rPr>
              <a:t>is a number computed from sample data.</a:t>
            </a:r>
          </a:p>
          <a:p>
            <a:pPr lvl="0"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sz="3200" i="1" kern="0" dirty="0">
                <a:solidFill>
                  <a:srgbClr val="000000"/>
                </a:solidFill>
              </a:rPr>
              <a:t> </a:t>
            </a:r>
            <a:r>
              <a:rPr lang="en-US" sz="3200" kern="0" dirty="0">
                <a:solidFill>
                  <a:srgbClr val="000000"/>
                </a:solidFill>
              </a:rPr>
              <a:t>A </a:t>
            </a:r>
            <a:r>
              <a:rPr lang="en-US" sz="3200" b="1" i="1" kern="0" dirty="0">
                <a:solidFill>
                  <a:srgbClr val="C00000"/>
                </a:solidFill>
              </a:rPr>
              <a:t>population parameter </a:t>
            </a:r>
            <a:r>
              <a:rPr lang="en-US" sz="3200" kern="0" dirty="0">
                <a:solidFill>
                  <a:srgbClr val="000000"/>
                </a:solidFill>
              </a:rPr>
              <a:t>is a number that describes some aspect of a population</a:t>
            </a:r>
          </a:p>
          <a:p>
            <a:pPr lvl="0"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sz="3200" b="1" i="1" dirty="0" smtClean="0"/>
              <a:t> </a:t>
            </a:r>
            <a:r>
              <a:rPr lang="en-US" sz="3200" b="1" i="1" dirty="0" smtClean="0">
                <a:solidFill>
                  <a:schemeClr val="tx2"/>
                </a:solidFill>
              </a:rPr>
              <a:t>Statistical </a:t>
            </a:r>
            <a:r>
              <a:rPr lang="en-US" sz="3200" b="1" i="1" dirty="0">
                <a:solidFill>
                  <a:schemeClr val="tx2"/>
                </a:solidFill>
              </a:rPr>
              <a:t>inference 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is the process of drawing conclusions about the entire population based on information in a sample </a:t>
            </a:r>
            <a:endParaRPr lang="en-US" sz="3200" dirty="0" smtClean="0"/>
          </a:p>
          <a:p>
            <a:pPr lvl="0">
              <a:spcBef>
                <a:spcPts val="2400"/>
              </a:spcBef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Errors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959114"/>
          <a:ext cx="6902641" cy="284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  <a:gridCol w="2565400"/>
                <a:gridCol w="2833561"/>
              </a:tblGrid>
              <a:tr h="452362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Reject H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Do not reject H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412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</a:t>
                      </a:r>
                      <a:r>
                        <a:rPr lang="en-US" sz="2800" b="1" baseline="-25000" dirty="0" smtClean="0"/>
                        <a:t>0 </a:t>
                      </a:r>
                      <a:r>
                        <a:rPr lang="en-US" sz="2800" b="1" baseline="0" dirty="0" smtClean="0"/>
                        <a:t> true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Wingdings" pitchFamily="2" charset="2"/>
                        </a:rPr>
                        <a:t>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</a:t>
                      </a:r>
                      <a:r>
                        <a:rPr lang="en-US" sz="2800" b="1" baseline="-25000" dirty="0" smtClean="0"/>
                        <a:t>0</a:t>
                      </a:r>
                      <a:r>
                        <a:rPr lang="en-US" sz="2800" b="1" baseline="0" dirty="0" smtClean="0"/>
                        <a:t> false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Wingdings" pitchFamily="2" charset="2"/>
                        </a:rPr>
                        <a:t>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29000" y="3864114"/>
            <a:ext cx="60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172200" y="2644914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2492514"/>
            <a:ext cx="270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TYPE I ERROR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2759" y="3911025"/>
            <a:ext cx="283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TYPE II ERROR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0400" y="3252401"/>
            <a:ext cx="10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Truth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157811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Decision</a:t>
            </a:r>
            <a:endParaRPr 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06725" y="3022600"/>
          <a:ext cx="14525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990360" imgH="380880" progId="Equation.DSMT4">
                  <p:embed/>
                </p:oleObj>
              </mc:Choice>
              <mc:Fallback>
                <p:oleObj name="Equation" r:id="rId4" imgW="990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022600"/>
                        <a:ext cx="14525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255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Synthesis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906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You’ve now learned how to successfully collect and analyze data to answer a question!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Let’s put that to use…</a:t>
            </a:r>
          </a:p>
          <a:p>
            <a:endParaRPr lang="en-US" dirty="0"/>
          </a:p>
          <a:p>
            <a:endParaRPr lang="en-US" dirty="0" smtClean="0">
              <a:latin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6858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i="1" dirty="0" smtClean="0"/>
              <a:t>Spend the rest of class on examples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/>
          </a:p>
          <a:p>
            <a:pPr lvl="0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4000" dirty="0" smtClean="0"/>
              <a:t>Suggestions:</a:t>
            </a:r>
          </a:p>
          <a:p>
            <a:pPr marL="571500" lvl="0" indent="-571500">
              <a:spcBef>
                <a:spcPct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Examples from Unit B Essential Synthesis if students don’t read the book</a:t>
            </a:r>
          </a:p>
          <a:p>
            <a:pPr marL="571500" lvl="0" indent="-571500">
              <a:spcBef>
                <a:spcPct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Exercises from Unit B Essential Synthesis</a:t>
            </a:r>
          </a:p>
          <a:p>
            <a:pPr marL="571500" lvl="0" indent="-571500">
              <a:spcBef>
                <a:spcPct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The following two examples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Tongue Curling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800" dirty="0" smtClean="0"/>
              <a:t>What proportion of people can roll their tongue?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 </a:t>
            </a:r>
            <a:r>
              <a:rPr lang="en-US" sz="4500" dirty="0" smtClean="0">
                <a:solidFill>
                  <a:prstClr val="black"/>
                </a:solidFill>
              </a:rPr>
              <a:t>Can you roll your tongue?  (a) Yes	(b) No</a:t>
            </a:r>
          </a:p>
          <a:p>
            <a:pPr marL="274320" lvl="1">
              <a:spcAft>
                <a:spcPts val="1200"/>
              </a:spcAft>
            </a:pPr>
            <a:r>
              <a:rPr lang="en-US" sz="4500" dirty="0" smtClean="0">
                <a:solidFill>
                  <a:prstClr val="black"/>
                </a:solidFill>
              </a:rPr>
              <a:t> Visualize and summarize the data.  What is your point estimate?</a:t>
            </a:r>
          </a:p>
          <a:p>
            <a:pPr marL="274320" lvl="1">
              <a:spcAft>
                <a:spcPts val="1200"/>
              </a:spcAft>
            </a:pPr>
            <a:r>
              <a:rPr lang="en-US" sz="4500" dirty="0" smtClean="0">
                <a:solidFill>
                  <a:prstClr val="black"/>
                </a:solidFill>
              </a:rPr>
              <a:t> Give and interpret a confidence interval.</a:t>
            </a:r>
          </a:p>
          <a:p>
            <a:pPr marL="274320" lvl="1">
              <a:spcAft>
                <a:spcPts val="1200"/>
              </a:spcAft>
            </a:pPr>
            <a:r>
              <a:rPr lang="en-US" sz="4500" dirty="0">
                <a:solidFill>
                  <a:prstClr val="black"/>
                </a:solidFill>
              </a:rPr>
              <a:t> </a:t>
            </a:r>
            <a:r>
              <a:rPr lang="en-US" sz="4500" dirty="0" smtClean="0">
                <a:solidFill>
                  <a:prstClr val="black"/>
                </a:solidFill>
              </a:rPr>
              <a:t>Tongue rolling has been said to be a dominant trait, in which case theoretically 75% of all people should be able to roll their tongues.  Do our data provide evidence otherwise?</a:t>
            </a:r>
          </a:p>
          <a:p>
            <a:pPr marL="274320" lvl="1">
              <a:spcAft>
                <a:spcPts val="1200"/>
              </a:spcAft>
            </a:pPr>
            <a:endParaRPr lang="en-US" sz="5100" dirty="0" smtClean="0">
              <a:solidFill>
                <a:prstClr val="black"/>
              </a:solidFill>
            </a:endParaRPr>
          </a:p>
          <a:p>
            <a:pPr lvl="1">
              <a:buClr>
                <a:srgbClr val="0000BF"/>
              </a:buClr>
            </a:pPr>
            <a:endParaRPr lang="en-US" sz="29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latin typeface="Cambria"/>
            </a:endParaRPr>
          </a:p>
          <a:p>
            <a:endParaRPr lang="en-US" dirty="0"/>
          </a:p>
        </p:txBody>
      </p:sp>
      <p:pic>
        <p:nvPicPr>
          <p:cNvPr id="2050" name="Picture 2" descr="http://upload.wikimedia.org/wikipedia/commons/thumb/4/4f/Rolled_tongue_flikr.jpg/220px-Rolled_tongue_flik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88131"/>
            <a:ext cx="1327628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7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and Pulse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1200"/>
              </a:spcAft>
            </a:pPr>
            <a:r>
              <a:rPr lang="en-US" sz="5900" dirty="0" smtClean="0"/>
              <a:t>Does just 5 seconds of exercise increase pulse rate?  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What are the cases and variables?  Are they categorical or quantitative?  Identify explanatory and response.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Does the question imply causality?  How would you collect data to answer it?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Merge </a:t>
            </a:r>
            <a:r>
              <a:rPr lang="en-US" sz="5100" dirty="0">
                <a:solidFill>
                  <a:prstClr val="black"/>
                </a:solidFill>
              </a:rPr>
              <a:t>with 3 other groups </a:t>
            </a:r>
            <a:r>
              <a:rPr lang="en-US" sz="5100" dirty="0" smtClean="0">
                <a:solidFill>
                  <a:prstClr val="black"/>
                </a:solidFill>
              </a:rPr>
              <a:t>to collect data. </a:t>
            </a:r>
            <a:r>
              <a:rPr lang="en-US" sz="5100" dirty="0" smtClean="0">
                <a:solidFill>
                  <a:schemeClr val="tx1"/>
                </a:solidFill>
              </a:rPr>
              <a:t>(</a:t>
            </a:r>
            <a:r>
              <a:rPr lang="en-US" sz="5100" dirty="0" smtClean="0">
                <a:solidFill>
                  <a:schemeClr val="tx1"/>
                </a:solidFill>
                <a:hlinkClick r:id="rId2"/>
              </a:rPr>
              <a:t>check </a:t>
            </a:r>
            <a:r>
              <a:rPr lang="en-US" sz="5100" dirty="0">
                <a:solidFill>
                  <a:schemeClr val="tx1"/>
                </a:solidFill>
                <a:hlinkClick r:id="rId2"/>
              </a:rPr>
              <a:t>pulse rate</a:t>
            </a:r>
            <a:r>
              <a:rPr lang="en-US" sz="5100" dirty="0">
                <a:solidFill>
                  <a:schemeClr val="tx1"/>
                </a:solidFill>
              </a:rPr>
              <a:t>)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Visualize and summarize your data.  Before doing any formal inference, take a guess at answering the question.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Conduct a hypothesis test to answer the question.  State your hypotheses, calculate the p-value, make a conclusion in context.</a:t>
            </a:r>
          </a:p>
          <a:p>
            <a:pPr marL="274320" lvl="1">
              <a:spcAft>
                <a:spcPts val="1200"/>
              </a:spcAft>
            </a:pPr>
            <a:r>
              <a:rPr lang="en-US" sz="5100" dirty="0" smtClean="0">
                <a:solidFill>
                  <a:prstClr val="black"/>
                </a:solidFill>
              </a:rPr>
              <a:t>How much does 5 seconds of exercise increase pulse rate by?  State the parameter of interest and give and interpret a confidence interval.</a:t>
            </a:r>
          </a:p>
          <a:p>
            <a:pPr lvl="1">
              <a:buClr>
                <a:srgbClr val="0000BF"/>
              </a:buClr>
            </a:pPr>
            <a:endParaRPr lang="en-US" sz="29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latin typeface="Cambria"/>
            </a:endParaRPr>
          </a:p>
          <a:p>
            <a:endParaRPr lang="en-US" dirty="0"/>
          </a:p>
        </p:txBody>
      </p:sp>
      <p:pic>
        <p:nvPicPr>
          <p:cNvPr id="1026" name="Picture 2" descr="http://www.scientificamerican.com/media/inline/jumping-heartbeat-exercise-your-pulse-bring-science-hom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icturesof.net/_images_300/Kid_Doing_Jumping_Jacks_Royalty_Free_Clipart_Picture_090513-134255-73104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0"/>
            <a:ext cx="718411" cy="9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438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QUESTIONS???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Sampling Distribution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180505"/>
            <a:ext cx="89916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A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sampling distribution</a:t>
            </a:r>
            <a:r>
              <a:rPr lang="en-US" sz="3200" kern="0" dirty="0" smtClean="0">
                <a:solidFill>
                  <a:srgbClr val="C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is the distribution of statistics computed for different samples of the same size taken from the same population</a:t>
            </a:r>
          </a:p>
          <a:p>
            <a:pPr marL="342900" lvl="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The spread of the sampling distribution helps us to assess the uncertainty in the sample statistic</a:t>
            </a:r>
          </a:p>
          <a:p>
            <a:pPr marL="342900" lvl="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 In real life, we rarely get to see the sampling distribution – we usually only have one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9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79242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 </a:t>
            </a:r>
            <a:r>
              <a:rPr lang="en-US" sz="3200" b="1" i="1" dirty="0" smtClean="0">
                <a:solidFill>
                  <a:schemeClr val="tx2"/>
                </a:solidFill>
              </a:rPr>
              <a:t>bootstrap sample </a:t>
            </a:r>
            <a:r>
              <a:rPr lang="en-US" sz="3200" dirty="0" smtClean="0"/>
              <a:t>is a random sample taken with replacement from the original sample, of the same size as the original sample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A </a:t>
            </a:r>
            <a:r>
              <a:rPr lang="en-US" sz="3200" b="1" i="1" dirty="0" smtClean="0">
                <a:solidFill>
                  <a:schemeClr val="tx2"/>
                </a:solidFill>
              </a:rPr>
              <a:t>bootstrap statistic</a:t>
            </a:r>
            <a:r>
              <a:rPr lang="en-US" sz="3200" b="1" i="1" dirty="0" smtClean="0"/>
              <a:t> </a:t>
            </a:r>
            <a:r>
              <a:rPr lang="en-US" sz="3200" dirty="0" smtClean="0"/>
              <a:t>is the statistic computed on the bootstrap sample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 A </a:t>
            </a:r>
            <a:r>
              <a:rPr lang="en-US" sz="3200" b="1" i="1" dirty="0" smtClean="0">
                <a:solidFill>
                  <a:schemeClr val="tx2"/>
                </a:solidFill>
              </a:rPr>
              <a:t>bootstrap distribution</a:t>
            </a:r>
            <a:r>
              <a:rPr lang="en-US" sz="3200" b="1" i="1" dirty="0" smtClean="0"/>
              <a:t> </a:t>
            </a:r>
            <a:r>
              <a:rPr lang="en-US" sz="3200" dirty="0" smtClean="0"/>
              <a:t>is the distribution of many bootstrap statistics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Bootstrap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38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5146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Original 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4572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1981200" y="1104900"/>
            <a:ext cx="304800" cy="2057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286000" y="19050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1981200" y="2552700"/>
            <a:ext cx="304800" cy="6096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362200" y="48006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1981200" y="3162300"/>
            <a:ext cx="381000" cy="2286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32766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4419600" y="649224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" y="43434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Sample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1" idx="0"/>
          </p:cNvCxnSpPr>
          <p:nvPr/>
        </p:nvCxnSpPr>
        <p:spPr>
          <a:xfrm>
            <a:off x="1066800" y="3810000"/>
            <a:ext cx="7620" cy="533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0" idx="1"/>
          </p:cNvCxnSpPr>
          <p:nvPr/>
        </p:nvCxnSpPr>
        <p:spPr>
          <a:xfrm>
            <a:off x="4114800" y="1104900"/>
            <a:ext cx="304800" cy="15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19600" y="2093976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1" idx="3"/>
            <a:endCxn id="27" idx="1"/>
          </p:cNvCxnSpPr>
          <p:nvPr/>
        </p:nvCxnSpPr>
        <p:spPr>
          <a:xfrm flipV="1">
            <a:off x="4114800" y="2551176"/>
            <a:ext cx="304800" cy="15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95800" y="4992624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15" idx="3"/>
            <a:endCxn id="29" idx="1"/>
          </p:cNvCxnSpPr>
          <p:nvPr/>
        </p:nvCxnSpPr>
        <p:spPr>
          <a:xfrm>
            <a:off x="4191000" y="5448300"/>
            <a:ext cx="304800" cy="15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3263205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6477000" y="2819400"/>
            <a:ext cx="2590800" cy="152400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</a:rPr>
              <a:t>Bootstrap Distribution</a:t>
            </a:r>
            <a:endParaRPr lang="en-US" sz="27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20" idx="3"/>
            <a:endCxn id="32" idx="2"/>
          </p:cNvCxnSpPr>
          <p:nvPr/>
        </p:nvCxnSpPr>
        <p:spPr>
          <a:xfrm>
            <a:off x="6172200" y="1106424"/>
            <a:ext cx="304800" cy="24749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2" idx="2"/>
          </p:cNvCxnSpPr>
          <p:nvPr/>
        </p:nvCxnSpPr>
        <p:spPr>
          <a:xfrm>
            <a:off x="6172200" y="2551176"/>
            <a:ext cx="304800" cy="10302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32" idx="2"/>
          </p:cNvCxnSpPr>
          <p:nvPr/>
        </p:nvCxnSpPr>
        <p:spPr>
          <a:xfrm flipV="1">
            <a:off x="6248400" y="3581400"/>
            <a:ext cx="228600" cy="18684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9" grpId="0"/>
      <p:bldP spid="20" grpId="0" animBg="1"/>
      <p:bldP spid="21" grpId="0" animBg="1"/>
      <p:bldP spid="27" grpId="0" animBg="1"/>
      <p:bldP spid="29" grpId="0" animBg="1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Confidence Interval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b="1" i="1" dirty="0" smtClean="0">
                <a:solidFill>
                  <a:srgbClr val="C00000"/>
                </a:solidFill>
              </a:rPr>
              <a:t>confidence interval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for a parameter is an interval computed from sample data by a method that will capture the parameter for a specified proportion of all samples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A 95% confidence interval will contain the true parameter for 95% of all 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216025"/>
            <a:ext cx="579424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parameter is fixed</a:t>
            </a:r>
          </a:p>
          <a:p>
            <a:r>
              <a:rPr lang="en-US" dirty="0" smtClean="0"/>
              <a:t>The statistic is random (depends on the sample)</a:t>
            </a:r>
          </a:p>
          <a:p>
            <a:r>
              <a:rPr lang="en-US" dirty="0" smtClean="0"/>
              <a:t>The interval is random (depends on the statistic)</a:t>
            </a:r>
          </a:p>
          <a:p>
            <a:r>
              <a:rPr lang="en-US" dirty="0" smtClean="0"/>
              <a:t>95% of 95% confidence intervals will capture the truth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2711672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Margin of Error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0"/>
            <a:ext cx="8458200" cy="5257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One common form for a confidence interval 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	statistic ± margin of error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The margin of error is determined by the uncertainty in the sample statistic…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which depends on how much the statistic varies from sample to sample…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which is measured by the </a:t>
            </a:r>
            <a:r>
              <a:rPr lang="en-US" b="1" i="1" dirty="0" smtClean="0">
                <a:solidFill>
                  <a:srgbClr val="C00000"/>
                </a:solidFill>
              </a:rPr>
              <a:t>standard error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Standard Error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The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standard error (SE) </a:t>
            </a:r>
            <a:r>
              <a:rPr lang="en-US" sz="3200" kern="0" dirty="0" smtClean="0">
                <a:solidFill>
                  <a:srgbClr val="000000"/>
                </a:solidFill>
              </a:rPr>
              <a:t>is the standard deviation of the sample statistic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b="1" i="1" kern="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The SE can be estimated by the standard deviation of the bootstrap distribution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 For symmetric, bell-shaped distributions, a 95% confidence interval is</a:t>
            </a:r>
          </a:p>
          <a:p>
            <a:pPr marL="342900" lvl="0" indent="-342900"/>
            <a:endParaRPr lang="en-US" sz="3200" b="1" i="1" kern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2151062" y="5334000"/>
          <a:ext cx="42497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104840" imgH="177480" progId="Equation.DSMT4">
                  <p:embed/>
                </p:oleObj>
              </mc:Choice>
              <mc:Fallback>
                <p:oleObj name="Equation" r:id="rId4" imgW="1104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2" y="5334000"/>
                        <a:ext cx="4249738" cy="684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156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218F21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DC0000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2169</TotalTime>
  <Words>832</Words>
  <Application>Microsoft Office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</vt:lpstr>
      <vt:lpstr>Segoe Print</vt:lpstr>
      <vt:lpstr>Symbol</vt:lpstr>
      <vt:lpstr>Times New Roman</vt:lpstr>
      <vt:lpstr>Wingdings</vt:lpstr>
      <vt:lpstr>Wingdings 2</vt:lpstr>
      <vt:lpstr>Lock5</vt:lpstr>
      <vt:lpstr>1_Lock5</vt:lpstr>
      <vt:lpstr>Equation</vt:lpstr>
      <vt:lpstr>Unit B  Essential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Synthesis</vt:lpstr>
      <vt:lpstr>PowerPoint Presentation</vt:lpstr>
      <vt:lpstr>Tongue Curling</vt:lpstr>
      <vt:lpstr>Exercise and Pulse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Hypothesis Tests</dc:title>
  <dc:creator>Kari</dc:creator>
  <cp:lastModifiedBy>Craig Slinkman</cp:lastModifiedBy>
  <cp:revision>93</cp:revision>
  <dcterms:created xsi:type="dcterms:W3CDTF">2012-07-03T23:57:37Z</dcterms:created>
  <dcterms:modified xsi:type="dcterms:W3CDTF">2015-08-21T18:10:48Z</dcterms:modified>
</cp:coreProperties>
</file>