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312" r:id="rId2"/>
    <p:sldId id="263" r:id="rId3"/>
    <p:sldId id="264" r:id="rId4"/>
    <p:sldId id="290" r:id="rId5"/>
    <p:sldId id="313" r:id="rId6"/>
    <p:sldId id="314" r:id="rId7"/>
    <p:sldId id="291" r:id="rId8"/>
    <p:sldId id="292" r:id="rId9"/>
    <p:sldId id="293" r:id="rId10"/>
    <p:sldId id="316" r:id="rId11"/>
    <p:sldId id="315" r:id="rId12"/>
    <p:sldId id="317" r:id="rId13"/>
    <p:sldId id="295" r:id="rId14"/>
    <p:sldId id="301" r:id="rId15"/>
    <p:sldId id="304" r:id="rId16"/>
    <p:sldId id="319" r:id="rId17"/>
    <p:sldId id="31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67C79-64E9-4335-B4EA-57E560B50D70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2C3D7-1610-45B0-8C83-57ADD282B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2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371600" y="457200"/>
            <a:ext cx="6400800" cy="76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 cap="none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Section xx</a:t>
            </a:r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066800" y="2105025"/>
            <a:ext cx="7010400" cy="2647950"/>
          </a:xfrm>
          <a:solidFill>
            <a:schemeClr val="accent1"/>
          </a:solidFill>
          <a:ln w="127000" cmpd="tri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>
              <a:defRPr sz="5400" b="1" baseline="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Section Title</a:t>
            </a:r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 smtClean="0">
                <a:solidFill>
                  <a:schemeClr val="bg1"/>
                </a:solidFill>
              </a:rPr>
              <a:t>           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baseline="30000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049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idx="1"/>
          </p:nvPr>
        </p:nvSpPr>
        <p:spPr>
          <a:xfrm>
            <a:off x="301752" y="1066800"/>
            <a:ext cx="8534400" cy="49530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 sz="3200"/>
            </a:lvl1pPr>
            <a:lvl2pPr>
              <a:spcBef>
                <a:spcPts val="0"/>
              </a:spcBef>
              <a:spcAft>
                <a:spcPts val="1800"/>
              </a:spcAft>
              <a:defRPr sz="2800"/>
            </a:lvl2pPr>
            <a:lvl3pPr>
              <a:spcBef>
                <a:spcPts val="0"/>
              </a:spcBef>
              <a:spcAft>
                <a:spcPts val="1800"/>
              </a:spcAft>
              <a:defRPr sz="2400"/>
            </a:lvl3pPr>
            <a:lvl4pPr>
              <a:spcBef>
                <a:spcPts val="0"/>
              </a:spcBef>
              <a:spcAft>
                <a:spcPts val="1800"/>
              </a:spcAft>
              <a:defRPr sz="2000"/>
            </a:lvl4pPr>
            <a:lvl5pPr>
              <a:spcBef>
                <a:spcPts val="0"/>
              </a:spcBef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 smtClean="0">
                <a:solidFill>
                  <a:schemeClr val="bg1"/>
                </a:solidFill>
              </a:rPr>
              <a:t>           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baseline="30000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242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 smtClean="0">
                <a:solidFill>
                  <a:schemeClr val="bg1"/>
                </a:solidFill>
              </a:rPr>
              <a:t>           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baseline="30000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119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 smtClean="0">
                <a:solidFill>
                  <a:schemeClr val="bg1"/>
                </a:solidFill>
              </a:rPr>
              <a:t>           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baseline="30000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13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784" y="152400"/>
            <a:ext cx="7595616" cy="762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2" descr="http://t3.gstatic.com/images?q=tbn:ANd9GcTYmiLh9B_aVjviHh1xZIewSwIAVBJM6GGUwjQGMknDgt1O3VWWMFpakkXX"/>
          <p:cNvPicPr>
            <a:picLocks noChangeAspect="1" noChangeArrowheads="1"/>
          </p:cNvPicPr>
          <p:nvPr userDrawn="1"/>
        </p:nvPicPr>
        <p:blipFill>
          <a:blip r:embed="rId2" cstate="print"/>
          <a:srcRect t="17160" b="8480"/>
          <a:stretch>
            <a:fillRect/>
          </a:stretch>
        </p:blipFill>
        <p:spPr bwMode="auto">
          <a:xfrm>
            <a:off x="173736" y="173736"/>
            <a:ext cx="1066800" cy="990600"/>
          </a:xfrm>
          <a:prstGeom prst="rect">
            <a:avLst/>
          </a:prstGeom>
          <a:noFill/>
        </p:spPr>
      </p:pic>
      <p:sp>
        <p:nvSpPr>
          <p:cNvPr id="9" name="Text Placeholder 12"/>
          <p:cNvSpPr>
            <a:spLocks noGrp="1"/>
          </p:cNvSpPr>
          <p:nvPr>
            <p:ph idx="1"/>
          </p:nvPr>
        </p:nvSpPr>
        <p:spPr>
          <a:xfrm>
            <a:off x="301752" y="1371600"/>
            <a:ext cx="8534400" cy="2209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3200"/>
            </a:lvl1pPr>
            <a:lvl2pPr>
              <a:spcBef>
                <a:spcPts val="0"/>
              </a:spcBef>
              <a:spcAft>
                <a:spcPts val="1800"/>
              </a:spcAft>
              <a:defRPr sz="2800"/>
            </a:lvl2pPr>
            <a:lvl3pPr>
              <a:spcBef>
                <a:spcPts val="0"/>
              </a:spcBef>
              <a:spcAft>
                <a:spcPts val="1800"/>
              </a:spcAft>
              <a:defRPr sz="2400"/>
            </a:lvl3pPr>
            <a:lvl4pPr>
              <a:spcBef>
                <a:spcPts val="0"/>
              </a:spcBef>
              <a:spcAft>
                <a:spcPts val="1800"/>
              </a:spcAft>
              <a:defRPr sz="2000"/>
            </a:lvl4pPr>
            <a:lvl5pPr>
              <a:spcBef>
                <a:spcPts val="0"/>
              </a:spcBef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idx="13"/>
          </p:nvPr>
        </p:nvSpPr>
        <p:spPr>
          <a:xfrm>
            <a:off x="177280" y="3886200"/>
            <a:ext cx="8534400" cy="21610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914400" indent="0"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idx="14"/>
          </p:nvPr>
        </p:nvSpPr>
        <p:spPr>
          <a:xfrm>
            <a:off x="5181600" y="4114800"/>
            <a:ext cx="3733800" cy="2057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  <a:latin typeface="Segoe Print" pitchFamily="2" charset="0"/>
              </a:defRPr>
            </a:lvl1pPr>
            <a:lvl2pPr marL="274320" indent="0">
              <a:buNone/>
              <a:defRPr sz="2800">
                <a:solidFill>
                  <a:schemeClr val="accent1"/>
                </a:solidFill>
                <a:latin typeface="Segoe Print" pitchFamily="2" charset="0"/>
              </a:defRPr>
            </a:lvl2pPr>
            <a:lvl3pPr marL="594360" indent="0">
              <a:buNone/>
              <a:defRPr sz="2400">
                <a:solidFill>
                  <a:schemeClr val="accent1"/>
                </a:solidFill>
                <a:latin typeface="Segoe Print" pitchFamily="2" charset="0"/>
              </a:defRPr>
            </a:lvl3pPr>
            <a:lvl4pPr marL="868680" indent="0">
              <a:buNone/>
              <a:defRPr sz="2000">
                <a:solidFill>
                  <a:schemeClr val="accent1"/>
                </a:solidFill>
                <a:latin typeface="Segoe Print" pitchFamily="2" charset="0"/>
              </a:defRPr>
            </a:lvl4pPr>
            <a:lvl5pPr marL="1143000" indent="0">
              <a:buNone/>
              <a:defRPr>
                <a:solidFill>
                  <a:schemeClr val="accent1"/>
                </a:solidFill>
                <a:latin typeface="Segoe Print" pitchFamily="2" charset="0"/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817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312152" cy="75895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>
          <a:xfrm>
            <a:off x="301752" y="1066800"/>
            <a:ext cx="8534400" cy="49530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/>
            </a:lvl1pPr>
            <a:lvl2pPr>
              <a:spcBef>
                <a:spcPts val="0"/>
              </a:spcBef>
              <a:spcAft>
                <a:spcPts val="1800"/>
              </a:spcAft>
              <a:defRPr/>
            </a:lvl2pPr>
            <a:lvl3pPr>
              <a:spcBef>
                <a:spcPts val="0"/>
              </a:spcBef>
              <a:spcAft>
                <a:spcPts val="1800"/>
              </a:spcAft>
              <a:defRPr/>
            </a:lvl3pPr>
            <a:lvl4pPr>
              <a:spcBef>
                <a:spcPts val="0"/>
              </a:spcBef>
              <a:spcAft>
                <a:spcPts val="1800"/>
              </a:spcAft>
              <a:defRPr/>
            </a:lvl4pPr>
            <a:lvl5pPr>
              <a:spcBef>
                <a:spcPts val="0"/>
              </a:spcBef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pic>
        <p:nvPicPr>
          <p:cNvPr id="8" name="Picture 2" descr="http://www.isaac-online.org/cgi-bin/symbol.cgi/committeediscus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228600"/>
            <a:ext cx="1117598" cy="609600"/>
          </a:xfrm>
          <a:prstGeom prst="rect">
            <a:avLst/>
          </a:prstGeom>
          <a:noFill/>
        </p:spPr>
      </p:pic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 smtClean="0">
                <a:solidFill>
                  <a:schemeClr val="bg1"/>
                </a:solidFill>
              </a:rPr>
              <a:t>           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baseline="30000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830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2"/>
          <p:cNvSpPr>
            <a:spLocks noGrp="1"/>
          </p:cNvSpPr>
          <p:nvPr>
            <p:ph idx="1"/>
          </p:nvPr>
        </p:nvSpPr>
        <p:spPr>
          <a:xfrm>
            <a:off x="1257300" y="1676400"/>
            <a:ext cx="6629400" cy="1759458"/>
          </a:xfrm>
          <a:prstGeom prst="rect">
            <a:avLst/>
          </a:prstGeom>
          <a:ln w="76200" cmpd="thickThin">
            <a:solidFill>
              <a:schemeClr val="accent1"/>
            </a:solidFill>
          </a:ln>
        </p:spPr>
        <p:txBody>
          <a:bodyPr vert="horz"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800"/>
              </a:spcAft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idx="10"/>
          </p:nvPr>
        </p:nvSpPr>
        <p:spPr>
          <a:xfrm>
            <a:off x="304800" y="3962400"/>
            <a:ext cx="8534400" cy="121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5140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524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066800"/>
            <a:ext cx="85344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 smtClean="0">
                <a:solidFill>
                  <a:schemeClr val="bg1"/>
                </a:solidFill>
              </a:rPr>
              <a:t>           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baseline="30000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8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0" r:id="rId5"/>
    <p:sldLayoutId id="2147483683" r:id="rId6"/>
    <p:sldLayoutId id="2147483684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6.wmf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6.bin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43000" y="1905000"/>
            <a:ext cx="6858000" cy="2543176"/>
          </a:xfrm>
        </p:spPr>
        <p:txBody>
          <a:bodyPr>
            <a:noAutofit/>
          </a:bodyPr>
          <a:lstStyle/>
          <a:p>
            <a:r>
              <a:rPr lang="en-US" dirty="0" smtClean="0"/>
              <a:t>Unit C </a:t>
            </a:r>
            <a:br>
              <a:rPr lang="en-US" dirty="0" smtClean="0"/>
            </a:br>
            <a:r>
              <a:rPr lang="en-US" dirty="0" smtClean="0"/>
              <a:t>Essential Synthesis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8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04800" y="381000"/>
            <a:ext cx="8534400" cy="914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tx2"/>
                </a:solidFill>
              </a:rPr>
              <a:t>Hypothesis Tests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554540"/>
            <a:ext cx="838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3200" kern="0" dirty="0" smtClean="0">
                <a:solidFill>
                  <a:srgbClr val="000000"/>
                </a:solidFill>
              </a:rPr>
              <a:t>When conducting a hypothesis test for a single parameter (or difference in two parameters) using a normal or t-distribution: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7893" y="3813830"/>
                <a:ext cx="8521307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𝑇𝑒𝑠𝑡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</a:rPr>
                        <m:t>𝑆𝑡𝑎𝑡𝑖𝑠𝑡𝑖𝑐</m:t>
                      </m:r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𝑆𝑎𝑚𝑝𝑙𝑒𝑆𝑡𝑎𝑡𝑖𝑠𝑡𝑖𝑐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𝑁𝑢𝑙𝑙𝑃𝑎𝑟𝑎𝑚𝑒𝑡𝑒𝑟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𝑆𝐸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93" y="3813830"/>
                <a:ext cx="8521307" cy="9105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04800" y="3733800"/>
            <a:ext cx="8534400" cy="10668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034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381000" y="381000"/>
            <a:ext cx="8382000" cy="914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tx2"/>
                </a:solidFill>
              </a:rPr>
              <a:t>Hypothesis Testing</a:t>
            </a:r>
            <a:endParaRPr lang="en-US" sz="3600" b="1" dirty="0">
              <a:solidFill>
                <a:schemeClr val="tx2"/>
              </a:solidFill>
            </a:endParaRPr>
          </a:p>
        </p:txBody>
      </p:sp>
      <p:pic>
        <p:nvPicPr>
          <p:cNvPr id="36762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798195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762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066800"/>
            <a:ext cx="798195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762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066800"/>
            <a:ext cx="798195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0694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04800" y="381000"/>
            <a:ext cx="8534400" cy="914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tx2"/>
                </a:solidFill>
              </a:rPr>
              <a:t>Appropriate Distribution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829812"/>
            <a:ext cx="838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3200" kern="0" dirty="0" smtClean="0">
                <a:solidFill>
                  <a:srgbClr val="000000"/>
                </a:solidFill>
              </a:rPr>
              <a:t>For proportions (categorical variables), the normal distribution is used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3200" kern="0" dirty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kern="0" dirty="0" smtClean="0">
                <a:solidFill>
                  <a:srgbClr val="000000"/>
                </a:solidFill>
              </a:rPr>
              <a:t>For means (quantitative variables), the t distribution is used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1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04800" y="381000"/>
            <a:ext cx="8534400" cy="914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tx2"/>
                </a:solidFill>
              </a:rPr>
              <a:t>Sample Size Conditions</a:t>
            </a:r>
            <a:endParaRPr lang="en-US" sz="3600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" y="1447800"/>
                <a:ext cx="822960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 typeface="Arial" pitchFamily="34" charset="0"/>
                  <a:buChar char="•"/>
                </a:pPr>
                <a:r>
                  <a:rPr lang="en-US" sz="3600" kern="0" dirty="0" smtClean="0">
                    <a:solidFill>
                      <a:srgbClr val="000000"/>
                    </a:solidFill>
                  </a:rPr>
                  <a:t>For proportions, we want </a:t>
                </a:r>
                <a14:m>
                  <m:oMath xmlns:m="http://schemas.openxmlformats.org/officeDocument/2006/math">
                    <m:r>
                      <a:rPr lang="en-US" sz="36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𝑛𝑝</m:t>
                    </m:r>
                    <m:r>
                      <a:rPr lang="en-US" sz="36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≥10</m:t>
                    </m:r>
                  </m:oMath>
                </a14:m>
                <a:r>
                  <a:rPr lang="en-US" sz="3600" kern="0" dirty="0" smtClean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6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𝑛</m:t>
                    </m:r>
                    <m:r>
                      <a:rPr lang="en-US" sz="36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(1−</m:t>
                    </m:r>
                    <m:r>
                      <a:rPr lang="en-US" sz="36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𝑝</m:t>
                    </m:r>
                    <m:r>
                      <a:rPr lang="en-US" sz="36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)≥10</m:t>
                    </m:r>
                  </m:oMath>
                </a14:m>
                <a:endParaRPr lang="en-US" sz="3600" kern="0" dirty="0" smtClean="0">
                  <a:solidFill>
                    <a:srgbClr val="000000"/>
                  </a:solidFill>
                </a:endParaRPr>
              </a:p>
              <a:p>
                <a:pPr lvl="0"/>
                <a:endParaRPr lang="en-US" sz="3600" kern="0" dirty="0" smtClean="0">
                  <a:solidFill>
                    <a:srgbClr val="000000"/>
                  </a:solidFill>
                </a:endParaRPr>
              </a:p>
              <a:p>
                <a:pPr marL="342900" lvl="0" indent="-342900">
                  <a:buFont typeface="Arial" pitchFamily="34" charset="0"/>
                  <a:buChar char="•"/>
                </a:pPr>
                <a:r>
                  <a:rPr lang="en-US" sz="3600" kern="0" dirty="0" smtClean="0">
                    <a:solidFill>
                      <a:srgbClr val="000000"/>
                    </a:solidFill>
                  </a:rPr>
                  <a:t>For means, we want </a:t>
                </a:r>
                <a14:m>
                  <m:oMath xmlns:m="http://schemas.openxmlformats.org/officeDocument/2006/math">
                    <m:r>
                      <a:rPr lang="en-US" sz="36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𝑛</m:t>
                    </m:r>
                    <m:r>
                      <a:rPr lang="en-US" sz="3600" b="0" i="1" kern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≥30</m:t>
                    </m:r>
                  </m:oMath>
                </a14:m>
                <a:r>
                  <a:rPr lang="en-US" sz="3600" dirty="0" smtClean="0">
                    <a:solidFill>
                      <a:srgbClr val="000000"/>
                    </a:solidFill>
                  </a:rPr>
                  <a:t> or the data come from a distribution that appears to be approximately normal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47800"/>
                <a:ext cx="8229600" cy="3416320"/>
              </a:xfrm>
              <a:prstGeom prst="rect">
                <a:avLst/>
              </a:prstGeom>
              <a:blipFill rotWithShape="1">
                <a:blip r:embed="rId3"/>
                <a:stretch>
                  <a:fillRect l="-2000" t="-2679" r="-222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87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04800" y="381000"/>
            <a:ext cx="8534400" cy="914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tx2"/>
                </a:solidFill>
              </a:rPr>
              <a:t>Standard Error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296412"/>
            <a:ext cx="838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3200" kern="0" dirty="0" smtClean="0">
                <a:solidFill>
                  <a:srgbClr val="000000"/>
                </a:solidFill>
              </a:rPr>
              <a:t>The standard error SE is the standard deviation of the sample statistic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3200" kern="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kern="0" dirty="0" smtClean="0">
                <a:solidFill>
                  <a:srgbClr val="000000"/>
                </a:solidFill>
              </a:rPr>
              <a:t> The formula for the standard error depends on the type of statistic (which depends on the type of variable(s) being analyzed)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825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762000"/>
          <a:ext cx="8229600" cy="5241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524000"/>
                <a:gridCol w="2362200"/>
                <a:gridCol w="3048000"/>
              </a:tblGrid>
              <a:tr h="744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Parameter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Distribution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Conditions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Standard</a:t>
                      </a:r>
                      <a:r>
                        <a:rPr lang="en-US" sz="1600" baseline="0" dirty="0" smtClean="0"/>
                        <a:t> Error</a:t>
                      </a:r>
                      <a:endParaRPr lang="en-US" sz="1600" dirty="0"/>
                    </a:p>
                  </a:txBody>
                  <a:tcPr anchor="ctr"/>
                </a:tc>
              </a:tr>
              <a:tr h="763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Proportion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Normal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baseline="0" dirty="0" smtClean="0"/>
                        <a:t>All counts at least 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baseline="0" dirty="0" err="1" smtClean="0"/>
                        <a:t>np</a:t>
                      </a:r>
                      <a:r>
                        <a:rPr lang="en-US" sz="1600" i="0" baseline="0" dirty="0" smtClean="0"/>
                        <a:t> </a:t>
                      </a:r>
                      <a:r>
                        <a:rPr lang="en-US" sz="1600" i="0" dirty="0" smtClean="0"/>
                        <a:t>≥ 10, </a:t>
                      </a:r>
                      <a:r>
                        <a:rPr lang="en-US" sz="1600" i="1" baseline="0" dirty="0" smtClean="0"/>
                        <a:t>n</a:t>
                      </a:r>
                      <a:r>
                        <a:rPr lang="en-US" sz="1600" i="0" baseline="0" dirty="0" smtClean="0"/>
                        <a:t>(1 – </a:t>
                      </a:r>
                      <a:r>
                        <a:rPr lang="en-US" sz="1600" i="1" baseline="0" dirty="0" smtClean="0"/>
                        <a:t>p</a:t>
                      </a:r>
                      <a:r>
                        <a:rPr lang="en-US" sz="1600" i="0" baseline="0" dirty="0" smtClean="0"/>
                        <a:t>) </a:t>
                      </a:r>
                      <a:r>
                        <a:rPr lang="en-US" sz="1600" i="0" dirty="0" smtClean="0"/>
                        <a:t>≥ 10</a:t>
                      </a:r>
                      <a:endParaRPr lang="en-US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763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Difference in Proportions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Normal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 smtClean="0"/>
                        <a:t>All</a:t>
                      </a:r>
                      <a:r>
                        <a:rPr lang="en-US" sz="1600" i="0" baseline="0" dirty="0" smtClean="0"/>
                        <a:t> counts at least 10</a:t>
                      </a:r>
                      <a:endParaRPr lang="en-US" sz="1600" i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n</a:t>
                      </a:r>
                      <a:r>
                        <a:rPr lang="en-US" sz="1600" i="0" baseline="-25000" dirty="0" smtClean="0"/>
                        <a:t>1</a:t>
                      </a:r>
                      <a:r>
                        <a:rPr lang="en-US" sz="1600" i="1" dirty="0" smtClean="0"/>
                        <a:t>p</a:t>
                      </a:r>
                      <a:r>
                        <a:rPr lang="en-US" sz="1600" i="0" baseline="-25000" dirty="0" smtClean="0"/>
                        <a:t>1</a:t>
                      </a:r>
                      <a:r>
                        <a:rPr lang="en-US" sz="1600" i="0" dirty="0" smtClean="0"/>
                        <a:t> ≥ 10, </a:t>
                      </a:r>
                      <a:r>
                        <a:rPr lang="en-US" sz="1600" i="1" dirty="0" smtClean="0"/>
                        <a:t>n</a:t>
                      </a:r>
                      <a:r>
                        <a:rPr lang="en-US" sz="1600" i="0" baseline="-25000" dirty="0" smtClean="0"/>
                        <a:t>1</a:t>
                      </a:r>
                      <a:r>
                        <a:rPr lang="en-US" sz="1600" i="0" baseline="0" dirty="0" smtClean="0"/>
                        <a:t>(1 – </a:t>
                      </a:r>
                      <a:r>
                        <a:rPr lang="en-US" sz="1600" i="1" dirty="0" smtClean="0"/>
                        <a:t>p</a:t>
                      </a:r>
                      <a:r>
                        <a:rPr lang="en-US" sz="1600" i="0" baseline="-25000" dirty="0" smtClean="0"/>
                        <a:t>1</a:t>
                      </a:r>
                      <a:r>
                        <a:rPr lang="en-US" sz="1600" i="0" baseline="0" dirty="0" smtClean="0"/>
                        <a:t>) </a:t>
                      </a:r>
                      <a:r>
                        <a:rPr lang="en-US" sz="1600" i="0" dirty="0" smtClean="0"/>
                        <a:t>≥ 10,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n</a:t>
                      </a:r>
                      <a:r>
                        <a:rPr lang="en-US" sz="1600" i="0" baseline="-25000" dirty="0" smtClean="0"/>
                        <a:t>2</a:t>
                      </a:r>
                      <a:r>
                        <a:rPr lang="en-US" sz="1600" i="1" dirty="0" smtClean="0"/>
                        <a:t>p</a:t>
                      </a:r>
                      <a:r>
                        <a:rPr lang="en-US" sz="1600" i="0" baseline="-25000" dirty="0" smtClean="0"/>
                        <a:t>2</a:t>
                      </a:r>
                      <a:r>
                        <a:rPr lang="en-US" sz="1600" i="0" dirty="0" smtClean="0"/>
                        <a:t> ≥ 10, </a:t>
                      </a:r>
                      <a:r>
                        <a:rPr lang="en-US" sz="1600" i="1" dirty="0" smtClean="0"/>
                        <a:t>n</a:t>
                      </a:r>
                      <a:r>
                        <a:rPr lang="en-US" sz="1600" i="0" baseline="-25000" dirty="0" smtClean="0"/>
                        <a:t>2</a:t>
                      </a:r>
                      <a:r>
                        <a:rPr lang="en-US" sz="1600" i="0" baseline="0" dirty="0" smtClean="0"/>
                        <a:t>(1 – </a:t>
                      </a:r>
                      <a:r>
                        <a:rPr lang="en-US" sz="1600" i="1" dirty="0" smtClean="0"/>
                        <a:t>p</a:t>
                      </a:r>
                      <a:r>
                        <a:rPr lang="en-US" sz="1600" i="0" baseline="-25000" dirty="0" smtClean="0"/>
                        <a:t>2</a:t>
                      </a:r>
                      <a:r>
                        <a:rPr lang="en-US" sz="1600" i="0" baseline="0" dirty="0" smtClean="0"/>
                        <a:t>) </a:t>
                      </a:r>
                      <a:r>
                        <a:rPr lang="en-US" sz="1600" i="0" dirty="0" smtClean="0"/>
                        <a:t>≥ 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622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Mean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t</a:t>
                      </a:r>
                      <a:r>
                        <a:rPr lang="en-US" sz="1600" i="0" dirty="0" smtClean="0"/>
                        <a:t>, </a:t>
                      </a:r>
                      <a:r>
                        <a:rPr lang="en-US" sz="1600" i="0" dirty="0" err="1" smtClean="0"/>
                        <a:t>df</a:t>
                      </a:r>
                      <a:r>
                        <a:rPr lang="en-US" sz="1600" i="0" baseline="0" dirty="0" smtClean="0"/>
                        <a:t> = </a:t>
                      </a:r>
                      <a:r>
                        <a:rPr lang="en-US" sz="1600" i="1" baseline="0" dirty="0" smtClean="0"/>
                        <a:t>n</a:t>
                      </a:r>
                      <a:r>
                        <a:rPr lang="en-US" sz="1600" i="0" baseline="0" dirty="0" smtClean="0"/>
                        <a:t> – 1 </a:t>
                      </a:r>
                      <a:endParaRPr lang="en-US" sz="1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n</a:t>
                      </a:r>
                      <a:r>
                        <a:rPr lang="en-US" sz="1600" i="0" dirty="0" smtClean="0"/>
                        <a:t> ≥ 30 or data normal</a:t>
                      </a:r>
                      <a:endParaRPr lang="en-US" sz="1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763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Difference in Means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t</a:t>
                      </a:r>
                      <a:r>
                        <a:rPr lang="en-US" sz="1600" i="0" dirty="0" smtClean="0"/>
                        <a:t>, </a:t>
                      </a:r>
                      <a:r>
                        <a:rPr lang="en-US" sz="1600" i="0" dirty="0" err="1" smtClean="0"/>
                        <a:t>df</a:t>
                      </a:r>
                      <a:r>
                        <a:rPr lang="en-US" sz="1600" i="0" dirty="0" smtClean="0"/>
                        <a:t> =</a:t>
                      </a:r>
                      <a:r>
                        <a:rPr lang="en-US" sz="1600" i="0" baseline="0" dirty="0" smtClean="0"/>
                        <a:t> smaller of </a:t>
                      </a:r>
                      <a:r>
                        <a:rPr lang="en-US" sz="1600" i="1" baseline="0" dirty="0" smtClean="0"/>
                        <a:t>n</a:t>
                      </a:r>
                      <a:r>
                        <a:rPr lang="en-US" sz="1600" i="0" baseline="-25000" dirty="0" smtClean="0"/>
                        <a:t>1</a:t>
                      </a:r>
                      <a:r>
                        <a:rPr lang="en-US" sz="1600" i="0" baseline="0" dirty="0" smtClean="0"/>
                        <a:t> – 1, </a:t>
                      </a:r>
                      <a:r>
                        <a:rPr lang="en-US" sz="1600" i="1" baseline="0" dirty="0" smtClean="0"/>
                        <a:t>n</a:t>
                      </a:r>
                      <a:r>
                        <a:rPr lang="en-US" sz="1600" i="0" baseline="-25000" dirty="0" smtClean="0"/>
                        <a:t>2</a:t>
                      </a:r>
                      <a:r>
                        <a:rPr lang="en-US" sz="1600" i="0" baseline="0" dirty="0" smtClean="0"/>
                        <a:t> – 1</a:t>
                      </a:r>
                      <a:endParaRPr lang="en-US" sz="1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n</a:t>
                      </a:r>
                      <a:r>
                        <a:rPr lang="en-US" sz="1600" i="0" baseline="-25000" dirty="0" smtClean="0"/>
                        <a:t>1</a:t>
                      </a:r>
                      <a:r>
                        <a:rPr lang="en-US" sz="1600" i="0" dirty="0" smtClean="0"/>
                        <a:t> ≥ 30 or data normal, </a:t>
                      </a:r>
                      <a:r>
                        <a:rPr lang="en-US" sz="1600" i="1" dirty="0" smtClean="0"/>
                        <a:t>n</a:t>
                      </a:r>
                      <a:r>
                        <a:rPr lang="en-US" sz="1600" i="0" baseline="-25000" dirty="0" smtClean="0"/>
                        <a:t>2</a:t>
                      </a:r>
                      <a:r>
                        <a:rPr lang="en-US" sz="1600" i="0" dirty="0" smtClean="0"/>
                        <a:t> ≥ 30 or data normal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763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Paired Diff.</a:t>
                      </a:r>
                      <a:r>
                        <a:rPr lang="en-US" sz="1600" baseline="0" dirty="0" smtClean="0"/>
                        <a:t> in Means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t</a:t>
                      </a:r>
                      <a:r>
                        <a:rPr lang="en-US" sz="1600" i="0" dirty="0" smtClean="0"/>
                        <a:t>, </a:t>
                      </a:r>
                      <a:r>
                        <a:rPr lang="en-US" sz="1600" i="0" dirty="0" err="1" smtClean="0"/>
                        <a:t>df</a:t>
                      </a:r>
                      <a:r>
                        <a:rPr lang="en-US" sz="1600" i="0" baseline="0" dirty="0" smtClean="0"/>
                        <a:t> = </a:t>
                      </a:r>
                      <a:r>
                        <a:rPr lang="en-US" sz="1600" i="1" baseline="0" dirty="0" err="1" smtClean="0"/>
                        <a:t>n</a:t>
                      </a:r>
                      <a:r>
                        <a:rPr lang="en-US" sz="1600" i="1" baseline="-25000" dirty="0" err="1" smtClean="0"/>
                        <a:t>d</a:t>
                      </a:r>
                      <a:r>
                        <a:rPr lang="en-US" sz="1600" i="0" baseline="0" dirty="0" smtClean="0"/>
                        <a:t> – 1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err="1" smtClean="0"/>
                        <a:t>n</a:t>
                      </a:r>
                      <a:r>
                        <a:rPr lang="en-US" sz="1600" i="1" baseline="-25000" dirty="0" err="1" smtClean="0"/>
                        <a:t>d</a:t>
                      </a:r>
                      <a:r>
                        <a:rPr lang="en-US" sz="1600" i="0" dirty="0" smtClean="0"/>
                        <a:t> ≥ 30 or data normal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7630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Correlation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t</a:t>
                      </a:r>
                      <a:r>
                        <a:rPr lang="en-US" sz="1600" i="0" dirty="0" smtClean="0"/>
                        <a:t>, </a:t>
                      </a:r>
                      <a:r>
                        <a:rPr lang="en-US" sz="1600" i="0" dirty="0" err="1" smtClean="0"/>
                        <a:t>df</a:t>
                      </a:r>
                      <a:r>
                        <a:rPr lang="en-US" sz="1600" i="0" dirty="0" smtClean="0"/>
                        <a:t> = </a:t>
                      </a:r>
                      <a:r>
                        <a:rPr lang="en-US" sz="1600" i="1" dirty="0" smtClean="0"/>
                        <a:t>n – </a:t>
                      </a:r>
                      <a:r>
                        <a:rPr lang="en-US" sz="1600" i="0" dirty="0" smtClean="0"/>
                        <a:t>2</a:t>
                      </a:r>
                      <a:endParaRPr lang="en-US" sz="1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baseline="0" dirty="0" smtClean="0"/>
                        <a:t>n</a:t>
                      </a:r>
                      <a:r>
                        <a:rPr lang="en-US" sz="1600" i="0" baseline="0" dirty="0" smtClean="0"/>
                        <a:t> </a:t>
                      </a:r>
                      <a:r>
                        <a:rPr lang="en-US" sz="1600" i="0" dirty="0" smtClean="0"/>
                        <a:t>≥ 30 </a:t>
                      </a:r>
                      <a:endParaRPr lang="en-US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477000" y="1524000"/>
          <a:ext cx="1066800" cy="704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Equation" r:id="rId4" imgW="672840" imgH="444240" progId="Equation.DSMT4">
                  <p:embed/>
                </p:oleObj>
              </mc:Choice>
              <mc:Fallback>
                <p:oleObj name="Equation" r:id="rId4" imgW="6728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524000"/>
                        <a:ext cx="1066800" cy="7044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87" name="Object 3"/>
          <p:cNvGraphicFramePr>
            <a:graphicFrameLocks noChangeAspect="1"/>
          </p:cNvGraphicFramePr>
          <p:nvPr/>
        </p:nvGraphicFramePr>
        <p:xfrm>
          <a:off x="6934200" y="3124200"/>
          <a:ext cx="487363" cy="627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Equation" r:id="rId6" imgW="355320" imgH="457200" progId="Equation.DSMT4">
                  <p:embed/>
                </p:oleObj>
              </mc:Choice>
              <mc:Fallback>
                <p:oleObj name="Equation" r:id="rId6" imgW="355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124200"/>
                        <a:ext cx="487363" cy="6273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88" name="Object 4"/>
          <p:cNvGraphicFramePr>
            <a:graphicFrameLocks noChangeAspect="1"/>
          </p:cNvGraphicFramePr>
          <p:nvPr/>
        </p:nvGraphicFramePr>
        <p:xfrm>
          <a:off x="5867400" y="2286000"/>
          <a:ext cx="239553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Equation" r:id="rId8" imgW="1511280" imgH="482400" progId="Equation.DSMT4">
                  <p:embed/>
                </p:oleObj>
              </mc:Choice>
              <mc:Fallback>
                <p:oleObj name="Equation" r:id="rId8" imgW="1511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286000"/>
                        <a:ext cx="2395538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89" name="Object 5"/>
          <p:cNvGraphicFramePr>
            <a:graphicFrameLocks noChangeAspect="1"/>
          </p:cNvGraphicFramePr>
          <p:nvPr/>
        </p:nvGraphicFramePr>
        <p:xfrm>
          <a:off x="6508750" y="3733800"/>
          <a:ext cx="11874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Equation" r:id="rId10" imgW="749160" imgH="495000" progId="Equation.DSMT4">
                  <p:embed/>
                </p:oleObj>
              </mc:Choice>
              <mc:Fallback>
                <p:oleObj name="Equation" r:id="rId10" imgW="7491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0" y="3733800"/>
                        <a:ext cx="1187450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0" name="Object 6"/>
          <p:cNvGraphicFramePr>
            <a:graphicFrameLocks noChangeAspect="1"/>
          </p:cNvGraphicFramePr>
          <p:nvPr/>
        </p:nvGraphicFramePr>
        <p:xfrm>
          <a:off x="6748463" y="4495800"/>
          <a:ext cx="6445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Equation" r:id="rId12" imgW="406080" imgH="495000" progId="Equation.DSMT4">
                  <p:embed/>
                </p:oleObj>
              </mc:Choice>
              <mc:Fallback>
                <p:oleObj name="Equation" r:id="rId12" imgW="4060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8463" y="4495800"/>
                        <a:ext cx="644525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1" name="Object 7"/>
          <p:cNvGraphicFramePr>
            <a:graphicFrameLocks noChangeAspect="1"/>
          </p:cNvGraphicFramePr>
          <p:nvPr/>
        </p:nvGraphicFramePr>
        <p:xfrm>
          <a:off x="6635750" y="5257800"/>
          <a:ext cx="78581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" name="Equation" r:id="rId14" imgW="495000" imgH="457200" progId="Equation.DSMT4">
                  <p:embed/>
                </p:oleObj>
              </mc:Choice>
              <mc:Fallback>
                <p:oleObj name="Equation" r:id="rId14" imgW="495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0" y="5257800"/>
                        <a:ext cx="785813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010400" y="304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pg</a:t>
            </a:r>
            <a:r>
              <a:rPr lang="en-US" dirty="0" smtClean="0"/>
              <a:t> 470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83114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38274"/>
            <a:ext cx="8686800" cy="4810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04800" y="381000"/>
            <a:ext cx="8534400" cy="914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tx2"/>
                </a:solidFill>
              </a:rPr>
              <a:t>Formulas for Intervals and Tests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4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1000" y="6858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000" i="1" dirty="0" smtClean="0"/>
              <a:t>Spend the rest of class on examples</a:t>
            </a:r>
          </a:p>
          <a:p>
            <a:pPr lvl="0" algn="ctr">
              <a:spcBef>
                <a:spcPct val="0"/>
              </a:spcBef>
              <a:defRPr/>
            </a:pPr>
            <a:endParaRPr lang="en-US" sz="4400" b="1" dirty="0"/>
          </a:p>
          <a:p>
            <a:pPr lvl="0">
              <a:spcBef>
                <a:spcPct val="0"/>
              </a:spcBef>
              <a:spcAft>
                <a:spcPts val="1800"/>
              </a:spcAft>
              <a:defRPr/>
            </a:pPr>
            <a:r>
              <a:rPr lang="en-US" sz="4000" dirty="0" smtClean="0"/>
              <a:t>Suggestions:</a:t>
            </a:r>
          </a:p>
          <a:p>
            <a:pPr marL="571500" lvl="0" indent="-571500">
              <a:spcBef>
                <a:spcPct val="0"/>
              </a:spcBef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en-US" sz="3200" dirty="0" smtClean="0"/>
              <a:t>Examples from Unit C Essential Synthesis if students don’t read the book</a:t>
            </a:r>
          </a:p>
          <a:p>
            <a:pPr marL="571500" lvl="0" indent="-571500">
              <a:spcBef>
                <a:spcPct val="0"/>
              </a:spcBef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en-US" sz="3200" dirty="0" smtClean="0"/>
              <a:t>Exercises from Unit C Essential Synthesis</a:t>
            </a:r>
          </a:p>
          <a:p>
            <a:pPr lvl="0">
              <a:spcBef>
                <a:spcPct val="0"/>
              </a:spcBef>
              <a:spcAft>
                <a:spcPts val="1800"/>
              </a:spcAft>
              <a:defRPr/>
            </a:pPr>
            <a:endParaRPr lang="en-US" sz="3200" dirty="0" smtClean="0"/>
          </a:p>
          <a:p>
            <a:pPr lvl="0" algn="ctr">
              <a:spcBef>
                <a:spcPct val="0"/>
              </a:spcBef>
              <a:defRPr/>
            </a:pPr>
            <a:endParaRPr lang="en-US" sz="4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0" algn="ctr">
              <a:spcBef>
                <a:spcPct val="0"/>
              </a:spcBef>
              <a:defRPr/>
            </a:pPr>
            <a:endParaRPr lang="en-US" sz="4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0" algn="ctr">
              <a:spcBef>
                <a:spcPct val="0"/>
              </a:spcBef>
              <a:defRPr/>
            </a:pPr>
            <a:endParaRPr lang="en-US" sz="4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0" algn="ctr">
              <a:spcBef>
                <a:spcPct val="0"/>
              </a:spcBef>
              <a:defRPr/>
            </a:pP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875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839950"/>
            <a:ext cx="3860181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127000">
              <a:srgbClr val="C0000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Was the sample randomly selected?</a:t>
            </a:r>
          </a:p>
        </p:txBody>
      </p:sp>
      <p:cxnSp>
        <p:nvCxnSpPr>
          <p:cNvPr id="3" name="Straight Arrow Connector 2"/>
          <p:cNvCxnSpPr>
            <a:stCxn id="2" idx="2"/>
            <a:endCxn id="4" idx="0"/>
          </p:cNvCxnSpPr>
          <p:nvPr/>
        </p:nvCxnSpPr>
        <p:spPr bwMode="auto">
          <a:xfrm rot="5400000">
            <a:off x="921324" y="3102603"/>
            <a:ext cx="1575202" cy="1204332"/>
          </a:xfrm>
          <a:prstGeom prst="straightConnector1">
            <a:avLst/>
          </a:prstGeom>
          <a:solidFill>
            <a:schemeClr val="tx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0180" y="4492370"/>
            <a:ext cx="2113157" cy="120032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Possible to generalize to the population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576935"/>
            <a:ext cx="1115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6" name="Straight Arrow Connector 5"/>
          <p:cNvCxnSpPr>
            <a:stCxn id="2" idx="2"/>
            <a:endCxn id="7" idx="0"/>
          </p:cNvCxnSpPr>
          <p:nvPr/>
        </p:nvCxnSpPr>
        <p:spPr bwMode="auto">
          <a:xfrm rot="16200000" flipH="1">
            <a:off x="1992772" y="3235487"/>
            <a:ext cx="1593784" cy="957146"/>
          </a:xfrm>
          <a:prstGeom prst="straightConnector1">
            <a:avLst/>
          </a:prstGeom>
          <a:solidFill>
            <a:schemeClr val="tx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286000" y="4510952"/>
            <a:ext cx="1964474" cy="160363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Should not generalize to the population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1800" y="3581400"/>
            <a:ext cx="1115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6800" y="1676400"/>
            <a:ext cx="3809999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127000">
              <a:srgbClr val="C0000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Was the explanatory variable randomly assigned?</a:t>
            </a:r>
          </a:p>
        </p:txBody>
      </p:sp>
      <p:cxnSp>
        <p:nvCxnSpPr>
          <p:cNvPr id="10" name="Straight Arrow Connector 9"/>
          <p:cNvCxnSpPr>
            <a:stCxn id="9" idx="2"/>
            <a:endCxn id="11" idx="0"/>
          </p:cNvCxnSpPr>
          <p:nvPr/>
        </p:nvCxnSpPr>
        <p:spPr bwMode="auto">
          <a:xfrm rot="5400000">
            <a:off x="5524421" y="3257291"/>
            <a:ext cx="1268611" cy="1246148"/>
          </a:xfrm>
          <a:prstGeom prst="straightConnector1">
            <a:avLst/>
          </a:prstGeom>
          <a:solidFill>
            <a:schemeClr val="tx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419600" y="4514671"/>
            <a:ext cx="2232103" cy="156966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Possible to make conclusions about causality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89756" y="3653135"/>
            <a:ext cx="1115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13" name="Straight Arrow Connector 12"/>
          <p:cNvCxnSpPr>
            <a:stCxn id="9" idx="2"/>
            <a:endCxn id="14" idx="0"/>
          </p:cNvCxnSpPr>
          <p:nvPr/>
        </p:nvCxnSpPr>
        <p:spPr bwMode="auto">
          <a:xfrm rot="16200000" flipH="1">
            <a:off x="6715278" y="3312581"/>
            <a:ext cx="1264893" cy="1131849"/>
          </a:xfrm>
          <a:prstGeom prst="straightConnector1">
            <a:avLst/>
          </a:prstGeom>
          <a:solidFill>
            <a:schemeClr val="tx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759497" y="4510953"/>
            <a:ext cx="2308303" cy="120032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Can not make conclusions about causality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67600" y="3653135"/>
            <a:ext cx="1115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28600" y="533400"/>
            <a:ext cx="8610600" cy="914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tx2"/>
                </a:solidFill>
              </a:rPr>
              <a:t>Remember:  Data Collection Matters!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82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7" grpId="0" animBg="1"/>
      <p:bldP spid="8" grpId="0"/>
      <p:bldP spid="9" grpId="0" animBg="1"/>
      <p:bldP spid="11" grpId="0" animBg="1"/>
      <p:bldP spid="12" grpId="0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0776217"/>
              </p:ext>
            </p:extLst>
          </p:nvPr>
        </p:nvGraphicFramePr>
        <p:xfrm>
          <a:off x="457200" y="664786"/>
          <a:ext cx="8001000" cy="5736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  <a:gridCol w="2889250"/>
                <a:gridCol w="3111500"/>
              </a:tblGrid>
              <a:tr h="437213">
                <a:tc>
                  <a:txBody>
                    <a:bodyPr/>
                    <a:lstStyle/>
                    <a:p>
                      <a:pPr algn="ctr"/>
                      <a:r>
                        <a:rPr lang="en-US" sz="2400" b="0" baseline="0" dirty="0" smtClean="0"/>
                        <a:t>Variable(s)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Visualization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Summary</a:t>
                      </a:r>
                      <a:r>
                        <a:rPr lang="en-US" sz="2400" b="0" baseline="0" dirty="0" smtClean="0"/>
                        <a:t> Statistics</a:t>
                      </a:r>
                      <a:endParaRPr lang="en-US" sz="2400" b="0" dirty="0"/>
                    </a:p>
                  </a:txBody>
                  <a:tcPr/>
                </a:tc>
              </a:tr>
              <a:tr h="104931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Categorical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bar chart, </a:t>
                      </a:r>
                    </a:p>
                    <a:p>
                      <a:pPr algn="ctr"/>
                      <a:r>
                        <a:rPr lang="en-US" sz="2200" dirty="0" smtClean="0"/>
                        <a:t>pie chart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frequency</a:t>
                      </a:r>
                      <a:r>
                        <a:rPr lang="en-US" sz="2200" baseline="0" dirty="0" smtClean="0"/>
                        <a:t> table, </a:t>
                      </a:r>
                    </a:p>
                    <a:p>
                      <a:pPr algn="ctr"/>
                      <a:r>
                        <a:rPr lang="en-US" sz="2200" baseline="0" dirty="0" smtClean="0"/>
                        <a:t>relative frequency table, </a:t>
                      </a:r>
                      <a:r>
                        <a:rPr lang="en-US" sz="2200" dirty="0" smtClean="0"/>
                        <a:t>proportion</a:t>
                      </a:r>
                      <a:endParaRPr lang="en-US" sz="2200" dirty="0"/>
                    </a:p>
                  </a:txBody>
                  <a:tcPr/>
                </a:tc>
              </a:tr>
              <a:tr h="136993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Quantitative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dotplot</a:t>
                      </a:r>
                      <a:r>
                        <a:rPr lang="en-US" sz="2200" dirty="0" smtClean="0"/>
                        <a:t>, </a:t>
                      </a:r>
                    </a:p>
                    <a:p>
                      <a:pPr algn="ctr"/>
                      <a:r>
                        <a:rPr lang="en-US" sz="2200" dirty="0" smtClean="0"/>
                        <a:t>histogram, </a:t>
                      </a:r>
                    </a:p>
                    <a:p>
                      <a:pPr algn="ctr"/>
                      <a:r>
                        <a:rPr lang="en-US" sz="2200" dirty="0" err="1" smtClean="0"/>
                        <a:t>boxplot</a:t>
                      </a:r>
                      <a:endParaRPr lang="en-US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mean, median, max,</a:t>
                      </a:r>
                      <a:r>
                        <a:rPr lang="en-US" sz="2200" baseline="0" dirty="0" smtClean="0"/>
                        <a:t> min, </a:t>
                      </a:r>
                      <a:r>
                        <a:rPr lang="en-US" sz="2200" dirty="0" smtClean="0"/>
                        <a:t>standard deviation,</a:t>
                      </a:r>
                      <a:r>
                        <a:rPr lang="en-US" sz="2200" baseline="0" dirty="0" smtClean="0"/>
                        <a:t>         z-score, range, IQR,</a:t>
                      </a:r>
                      <a:endParaRPr lang="en-US" sz="2200" dirty="0" smtClean="0"/>
                    </a:p>
                    <a:p>
                      <a:pPr algn="ctr"/>
                      <a:r>
                        <a:rPr lang="en-US" sz="2200" dirty="0" smtClean="0"/>
                        <a:t>five number summary </a:t>
                      </a:r>
                      <a:endParaRPr lang="en-US" sz="2200" dirty="0"/>
                    </a:p>
                  </a:txBody>
                  <a:tcPr/>
                </a:tc>
              </a:tr>
              <a:tr h="82584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Categorical </a:t>
                      </a:r>
                      <a:r>
                        <a:rPr lang="en-US" sz="2200" dirty="0" err="1" smtClean="0"/>
                        <a:t>vs</a:t>
                      </a:r>
                      <a:r>
                        <a:rPr lang="en-US" sz="2200" dirty="0" smtClean="0"/>
                        <a:t> Categorical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side-by-side bar chart,</a:t>
                      </a:r>
                      <a:r>
                        <a:rPr lang="en-US" sz="2200" baseline="0" dirty="0" smtClean="0"/>
                        <a:t> segmented </a:t>
                      </a:r>
                      <a:r>
                        <a:rPr lang="en-US" sz="2200" baseline="0" smtClean="0"/>
                        <a:t>bar chart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two-way table, difference in proportions</a:t>
                      </a:r>
                      <a:endParaRPr lang="en-US" sz="2200" dirty="0"/>
                    </a:p>
                  </a:txBody>
                  <a:tcPr/>
                </a:tc>
              </a:tr>
              <a:tr h="82584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Quantitative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vs</a:t>
                      </a:r>
                      <a:r>
                        <a:rPr lang="en-US" sz="2200" baseline="0" dirty="0" smtClean="0"/>
                        <a:t> Categorical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side-by-side </a:t>
                      </a:r>
                      <a:r>
                        <a:rPr lang="en-US" sz="2200" dirty="0" err="1" smtClean="0"/>
                        <a:t>boxplots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smtClean="0"/>
                        <a:t>statistics by group, difference in means</a:t>
                      </a:r>
                      <a:endParaRPr lang="en-US" sz="2200" dirty="0"/>
                    </a:p>
                  </a:txBody>
                  <a:tcPr/>
                </a:tc>
              </a:tr>
              <a:tr h="82584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Quantitative </a:t>
                      </a:r>
                      <a:r>
                        <a:rPr lang="en-US" sz="2200" dirty="0" err="1" smtClean="0"/>
                        <a:t>vs</a:t>
                      </a:r>
                      <a:r>
                        <a:rPr lang="en-US" sz="2200" dirty="0" smtClean="0"/>
                        <a:t> Quantitative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scatterplot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correlation,</a:t>
                      </a:r>
                    </a:p>
                    <a:p>
                      <a:pPr algn="ctr"/>
                      <a:r>
                        <a:rPr lang="en-US" sz="2200" dirty="0" smtClean="0"/>
                        <a:t>simple linear regression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228600" y="76200"/>
            <a:ext cx="8610600" cy="914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tx2"/>
                </a:solidFill>
              </a:rPr>
              <a:t>Remember:  Data Visualization Matters!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71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1000" y="381000"/>
            <a:ext cx="8153400" cy="914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tx2"/>
                </a:solidFill>
              </a:rPr>
              <a:t>Confidence Interval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641187"/>
            <a:ext cx="7848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</a:rPr>
              <a:t>A </a:t>
            </a:r>
            <a:r>
              <a:rPr lang="en-US" sz="3200" b="1" i="1" dirty="0" smtClean="0">
                <a:solidFill>
                  <a:srgbClr val="C00000"/>
                </a:solidFill>
              </a:rPr>
              <a:t>confidence interval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000000"/>
                </a:solidFill>
              </a:rPr>
              <a:t>for a parameter is an interval computed from sample data by a method that will capture the parameter for a specified proportion of all samples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32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</a:rPr>
              <a:t>We have some level of confidence that the </a:t>
            </a:r>
            <a:r>
              <a:rPr lang="en-US" sz="3200" i="1" dirty="0" smtClean="0">
                <a:solidFill>
                  <a:srgbClr val="000000"/>
                </a:solidFill>
              </a:rPr>
              <a:t>population parameter </a:t>
            </a:r>
            <a:r>
              <a:rPr lang="en-US" sz="3200" dirty="0" smtClean="0">
                <a:solidFill>
                  <a:srgbClr val="000000"/>
                </a:solidFill>
              </a:rPr>
              <a:t>is contained within the confidence interval.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00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04800" y="381000"/>
            <a:ext cx="8534400" cy="914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tx2"/>
                </a:solidFill>
              </a:rPr>
              <a:t>Confidence Interval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783140"/>
            <a:ext cx="838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3200" kern="0" dirty="0" smtClean="0">
                <a:solidFill>
                  <a:srgbClr val="000000"/>
                </a:solidFill>
              </a:rPr>
              <a:t>When finding a confidence interval for a single parameter (or difference in two parameters) using a normal or t-distribution:</a:t>
            </a:r>
            <a:endParaRPr lang="en-US" sz="3200" dirty="0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38200" y="4050268"/>
                <a:ext cx="74130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𝑆𝑎𝑚𝑝𝑙𝑒</m:t>
                      </m:r>
                      <m:r>
                        <a:rPr lang="en-US" sz="3600" b="0" i="1" smtClean="0">
                          <a:latin typeface="Cambria Math"/>
                        </a:rPr>
                        <m:t> </m:t>
                      </m:r>
                      <m:r>
                        <a:rPr lang="en-US" sz="3600" b="0" i="1" smtClean="0">
                          <a:latin typeface="Cambria Math"/>
                        </a:rPr>
                        <m:t>𝑆𝑡𝑎𝑡𝑖𝑠𝑡𝑖𝑐</m:t>
                      </m:r>
                      <m:r>
                        <a:rPr lang="en-US" sz="3600" b="0" i="1" smtClean="0">
                          <a:latin typeface="Cambria Math"/>
                        </a:rPr>
                        <m:t> ±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𝑜𝑟</m:t>
                          </m:r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 ×</m:t>
                      </m:r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𝑆𝐸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50268"/>
                <a:ext cx="7413055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38200" y="4050268"/>
            <a:ext cx="7413055" cy="750332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120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381000" y="381000"/>
            <a:ext cx="8382000" cy="914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tx2"/>
                </a:solidFill>
              </a:rPr>
              <a:t>Confidence Intervals</a:t>
            </a:r>
            <a:endParaRPr lang="en-US" sz="3600" b="1" dirty="0">
              <a:solidFill>
                <a:schemeClr val="tx2"/>
              </a:solidFill>
            </a:endParaRPr>
          </a:p>
        </p:txBody>
      </p:sp>
      <p:pic>
        <p:nvPicPr>
          <p:cNvPr id="3696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25" y="895350"/>
            <a:ext cx="798195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96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1025" y="895350"/>
            <a:ext cx="798195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966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1025" y="914400"/>
            <a:ext cx="798195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9669" name="Object 5"/>
          <p:cNvGraphicFramePr>
            <a:graphicFrameLocks noChangeAspect="1"/>
          </p:cNvGraphicFramePr>
          <p:nvPr/>
        </p:nvGraphicFramePr>
        <p:xfrm>
          <a:off x="4648200" y="5795962"/>
          <a:ext cx="39624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6" imgW="1714320" imgH="228600" progId="Equation.DSMT4">
                  <p:embed/>
                </p:oleObj>
              </mc:Choice>
              <mc:Fallback>
                <p:oleObj name="Equation" r:id="rId6" imgW="1714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795962"/>
                        <a:ext cx="3962400" cy="5286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0" y="579120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Return to original scale with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17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397437"/>
            <a:ext cx="8229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How unusual would it be to get results as extreme (or more extreme) than those observed, if the null hypothesis is true?</a:t>
            </a:r>
          </a:p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 If it would be very unusual, then the null hypothesis is probably not true!</a:t>
            </a:r>
          </a:p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 If it would not be very unusual, then there is not evidence against the null hypothesis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95300" y="5334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tx2"/>
                </a:solidFill>
              </a:rPr>
              <a:t>Hypothesis Testing</a:t>
            </a:r>
            <a:endParaRPr lang="en-US" sz="40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1175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397437"/>
            <a:ext cx="822960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The </a:t>
            </a:r>
            <a:r>
              <a:rPr lang="en-US" sz="3200" b="1" i="1" dirty="0" smtClean="0">
                <a:solidFill>
                  <a:srgbClr val="C00000"/>
                </a:solidFill>
                <a:cs typeface="Times New Roman" pitchFamily="18" charset="0"/>
              </a:rPr>
              <a:t>p-value </a:t>
            </a:r>
            <a:r>
              <a:rPr lang="en-US" sz="3200" dirty="0" smtClean="0">
                <a:solidFill>
                  <a:prstClr val="black"/>
                </a:solidFill>
                <a:cs typeface="Times New Roman" pitchFamily="18" charset="0"/>
              </a:rPr>
              <a:t>is the probability of getting a statistic as extreme (or more extreme) as that observed, just by random chance, if the null hypothesis is true</a:t>
            </a:r>
          </a:p>
          <a:p>
            <a:pPr>
              <a:spcAft>
                <a:spcPts val="1800"/>
              </a:spcAft>
              <a:buFont typeface="Arial" pitchFamily="34" charset="0"/>
              <a:buChar char="•"/>
            </a:pPr>
            <a:endParaRPr lang="en-US" sz="3200" dirty="0" smtClean="0">
              <a:solidFill>
                <a:prstClr val="black"/>
              </a:solidFill>
              <a:latin typeface="Cambria" pitchFamily="18" charset="0"/>
              <a:cs typeface="Times New Roman" pitchFamily="18" charset="0"/>
            </a:endParaRPr>
          </a:p>
          <a:p>
            <a:pPr>
              <a:spcAft>
                <a:spcPts val="1800"/>
              </a:spcAft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Cambria" pitchFamily="18" charset="0"/>
                <a:cs typeface="Times New Roman" pitchFamily="18" charset="0"/>
              </a:rPr>
              <a:t> The p-value measures evidence against the null hypothesis</a:t>
            </a:r>
          </a:p>
          <a:p>
            <a:pPr>
              <a:spcAft>
                <a:spcPts val="1800"/>
              </a:spcAft>
            </a:pPr>
            <a:endParaRPr lang="en-US" sz="3200" dirty="0" smtClean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95300" y="5334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tx2"/>
                </a:solidFill>
              </a:rPr>
              <a:t>p-value</a:t>
            </a:r>
            <a:endParaRPr lang="en-US" sz="4000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2106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95300" y="3810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tx2"/>
                </a:solidFill>
              </a:rPr>
              <a:t>Hypothesis Testing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381000" y="14478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600" kern="0" dirty="0" smtClean="0">
                <a:solidFill>
                  <a:srgbClr val="000000"/>
                </a:solidFill>
              </a:rPr>
              <a:t>State hypotheses</a:t>
            </a: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600" kern="0" dirty="0" smtClean="0">
                <a:solidFill>
                  <a:srgbClr val="000000"/>
                </a:solidFill>
              </a:rPr>
              <a:t>Calculate a test statistic, based on your sample data</a:t>
            </a: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600" kern="0" dirty="0" smtClean="0">
                <a:solidFill>
                  <a:srgbClr val="000000"/>
                </a:solidFill>
              </a:rPr>
              <a:t>Use the test statistic to find a p-value using a standard normal or t-distribution</a:t>
            </a:r>
          </a:p>
          <a:p>
            <a:pPr marL="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600" kern="0" dirty="0" smtClean="0">
                <a:solidFill>
                  <a:srgbClr val="000000"/>
                </a:solidFill>
              </a:rPr>
              <a:t>State the conclusion in context</a:t>
            </a:r>
            <a:endParaRPr kumimoji="0" lang="en-US" sz="28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5918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ck5">
  <a:themeElements>
    <a:clrScheme name="Lock5">
      <a:dk1>
        <a:sysClr val="windowText" lastClr="000000"/>
      </a:dk1>
      <a:lt1>
        <a:sysClr val="window" lastClr="FFFFFF"/>
      </a:lt1>
      <a:dk2>
        <a:srgbClr val="DC0000"/>
      </a:dk2>
      <a:lt2>
        <a:srgbClr val="D2D2D2"/>
      </a:lt2>
      <a:accent1>
        <a:srgbClr val="0000BF"/>
      </a:accent1>
      <a:accent2>
        <a:srgbClr val="218F21"/>
      </a:accent2>
      <a:accent3>
        <a:srgbClr val="DC0000"/>
      </a:accent3>
      <a:accent4>
        <a:srgbClr val="FFFF00"/>
      </a:accent4>
      <a:accent5>
        <a:srgbClr val="0000BF"/>
      </a:accent5>
      <a:accent6>
        <a:srgbClr val="218F21"/>
      </a:accent6>
      <a:hlink>
        <a:srgbClr val="0000FF"/>
      </a:hlink>
      <a:folHlink>
        <a:srgbClr val="0000FF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noFill/>
        <a:ln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Lock5</Template>
  <TotalTime>2214</TotalTime>
  <Words>649</Words>
  <Application>Microsoft Office PowerPoint</Application>
  <PresentationFormat>On-screen Show (4:3)</PresentationFormat>
  <Paragraphs>110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Cambria</vt:lpstr>
      <vt:lpstr>Cambria Math</vt:lpstr>
      <vt:lpstr>Segoe Print</vt:lpstr>
      <vt:lpstr>Times New Roman</vt:lpstr>
      <vt:lpstr>Wingdings</vt:lpstr>
      <vt:lpstr>Wingdings 2</vt:lpstr>
      <vt:lpstr>Lock5</vt:lpstr>
      <vt:lpstr>Equation</vt:lpstr>
      <vt:lpstr>Unit C  Essential Synthesis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Hypothesis Tests</dc:title>
  <dc:creator>Kari</dc:creator>
  <cp:lastModifiedBy>Craig Slinkman</cp:lastModifiedBy>
  <cp:revision>99</cp:revision>
  <dcterms:created xsi:type="dcterms:W3CDTF">2012-07-03T23:57:37Z</dcterms:created>
  <dcterms:modified xsi:type="dcterms:W3CDTF">2015-08-21T18:23:42Z</dcterms:modified>
</cp:coreProperties>
</file>