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305" r:id="rId5"/>
    <p:sldId id="260" r:id="rId6"/>
    <p:sldId id="311" r:id="rId7"/>
    <p:sldId id="312" r:id="rId8"/>
    <p:sldId id="296" r:id="rId9"/>
    <p:sldId id="313" r:id="rId10"/>
    <p:sldId id="303" r:id="rId11"/>
    <p:sldId id="301" r:id="rId12"/>
    <p:sldId id="291" r:id="rId13"/>
    <p:sldId id="292" r:id="rId14"/>
    <p:sldId id="293" r:id="rId15"/>
    <p:sldId id="294" r:id="rId16"/>
    <p:sldId id="263" r:id="rId17"/>
    <p:sldId id="306" r:id="rId18"/>
    <p:sldId id="316" r:id="rId19"/>
    <p:sldId id="307" r:id="rId20"/>
    <p:sldId id="308" r:id="rId21"/>
    <p:sldId id="309" r:id="rId22"/>
    <p:sldId id="310" r:id="rId23"/>
    <p:sldId id="304" r:id="rId24"/>
    <p:sldId id="314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6"/>
  </p:normalViewPr>
  <p:slideViewPr>
    <p:cSldViewPr snapToGrid="0">
      <p:cViewPr varScale="1">
        <p:scale>
          <a:sx n="82" d="100"/>
          <a:sy n="82" d="100"/>
        </p:scale>
        <p:origin x="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workshops\R\UnitX03_Data_visualization_with_ggplot2\data\sala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Salaries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C-45ED-B895-7F5C93DD62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C-45ED-B895-7F5C93DD62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C-45ED-B895-7F5C93DD62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C-45ED-B895-7F5C93DD62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0FC-45ED-B895-7F5C93DD626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0FC-45ED-B895-7F5C93DD626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0FC-45ED-B895-7F5C93DD626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0FC-45ED-B895-7F5C93DD626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0FC-45ED-B895-7F5C93DD626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0FC-45ED-B895-7F5C93DD6261}"/>
              </c:ext>
            </c:extLst>
          </c:dPt>
          <c:cat>
            <c:strRef>
              <c:f>salaries!$K$3:$K$12</c:f>
              <c:strCache>
                <c:ptCount val="10"/>
                <c:pt idx="0">
                  <c:v>&lt;1000</c:v>
                </c:pt>
                <c:pt idx="1">
                  <c:v>1000 - 1499</c:v>
                </c:pt>
                <c:pt idx="2">
                  <c:v>1500 - 1999</c:v>
                </c:pt>
                <c:pt idx="3">
                  <c:v>2000 - 2499</c:v>
                </c:pt>
                <c:pt idx="4">
                  <c:v>2500 - 2999</c:v>
                </c:pt>
                <c:pt idx="5">
                  <c:v>3000 - 3499</c:v>
                </c:pt>
                <c:pt idx="6">
                  <c:v>3500 - 3999</c:v>
                </c:pt>
                <c:pt idx="7">
                  <c:v>4000 - 4499</c:v>
                </c:pt>
                <c:pt idx="8">
                  <c:v>4500 - 5000</c:v>
                </c:pt>
                <c:pt idx="9">
                  <c:v>5000+</c:v>
                </c:pt>
              </c:strCache>
            </c:strRef>
          </c:cat>
          <c:val>
            <c:numRef>
              <c:f>salaries!$L$3:$L$12</c:f>
              <c:numCache>
                <c:formatCode>General</c:formatCode>
                <c:ptCount val="10"/>
                <c:pt idx="0">
                  <c:v>24</c:v>
                </c:pt>
                <c:pt idx="1">
                  <c:v>90</c:v>
                </c:pt>
                <c:pt idx="2">
                  <c:v>152</c:v>
                </c:pt>
                <c:pt idx="3">
                  <c:v>158</c:v>
                </c:pt>
                <c:pt idx="4">
                  <c:v>92</c:v>
                </c:pt>
                <c:pt idx="5">
                  <c:v>60</c:v>
                </c:pt>
                <c:pt idx="6">
                  <c:v>32</c:v>
                </c:pt>
                <c:pt idx="7">
                  <c:v>14</c:v>
                </c:pt>
                <c:pt idx="8">
                  <c:v>15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FC-45ED-B895-7F5C93DD6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F4C7-519B-4083-97A3-78F1B235F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A560-7EB7-4F25-9676-D7E3738A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88FB-87DD-41DD-BBFA-222081E6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DDA8-4F22-4A3D-B40B-9773258A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69EF-CA47-4D4C-9FCE-3B8B3710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42C-1FBC-47E1-A090-4B66BD88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2C232-46DC-43F1-B83F-488193294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B676-BD2E-4F84-969E-2055AE9A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DD0C-1527-41F3-895F-1FF98AE2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1997-9907-441F-88C3-9E19B047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BC777-259C-4E0E-8126-59B4A7D7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9652-C477-413F-B37B-62FF4391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9921-1A2E-4D73-BBD0-10748451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D433-1894-4C90-91FB-1304DE4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63A7-F5A5-4B9A-B361-26494C24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7142-140C-4CEA-9C86-C1086FBF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6059-03F8-43AC-86F6-AA82D6DA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EF84-B3EA-4CCD-8E1B-3D55BEC4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27F13-D2B2-4831-8E73-AAFDEEFE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834E-F0AF-414F-8EB3-DF2CEF41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5F71-1C7F-4E32-9B32-4782C5CB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0EB5-D5FC-4C4E-8452-6BDD1699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B17B-8384-4370-A4C6-03D689F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9634-BE99-4BA1-94CD-3A00D08D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BD36-8526-4934-A67D-8EF4F589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C6CA-9AAC-48D8-ADA7-D5AD82DF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F4AF-5681-498C-A9AF-E111FBCC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BEA3-4FB8-4234-B3B8-D5879F799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F050-D14F-4CF8-A8EB-DD6AAA27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421E-F547-426E-B92D-3F0404E4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C58D7-9829-4CE0-B1B0-4327BB23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BA11-A6C9-4B43-B9CC-D4331E8A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A4E0-3594-4593-831A-236FF82B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0AB52-07E3-4D81-8590-95E86044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01154-77DB-42DB-AB7C-A2B2BD88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5D77-3728-4263-98DE-15B001339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B29E8-AA52-462C-9803-13CC05DB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F90-768E-4E26-B86E-909B9B8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AB462-C252-4CA3-811C-85AF5CED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F3DA-F189-4883-9672-CE37D633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C5CC4-16D6-4AF3-BFCC-5A3977B5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96CD8-2ED4-4EC3-A9F4-4072D962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7575A-45CD-4880-A3A8-F5057A4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BF77-B1FF-48EF-A44F-AE788DE4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FB4B8-FD56-43CD-865A-D69D28DC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6CE0D-7A6F-4EE8-9BED-0DB8F891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92C-27F4-4556-A261-F09E06DB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06DF-1274-4992-B7B8-C6A4096B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20B6-4ACE-4EED-8EDA-1BDE780E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D376-E4FE-4791-A4D1-A4CC1A6C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2DB2E-FCC1-427D-8A89-E4BC291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8CAF-93B0-48E2-9502-7F7BCBCF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395F-2CC1-4C53-8288-9899FA4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2383A-D7A9-4FA2-BCC7-DAF9E1CDB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1B18E-DDED-487A-BACB-066713E4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37D4-86E4-45A6-82FE-8B7B857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50B68-546D-4C3D-BC80-86465BD2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ED23-406B-417B-856D-E568F31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A8839-9248-41A9-9667-9E1B1753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EE10-DDB8-4BEE-872B-44811583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3E9B-56C2-45B7-A8D4-FA37EEAFD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F5EF-1768-4DBD-B21C-9450B2234381}" type="datetimeFigureOut">
              <a:rPr lang="en-US" smtClean="0"/>
              <a:t>29-Jan-19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5A21-4F0C-46B5-8AB5-52C462BB4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5E0A-38E9-475A-9D21-B674356E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95EB-5832-4CC5-8629-919371AE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panalytics.com/blog/data-stories/how-to-lie-with-data-visualization" TargetMode="External"/><Relationship Id="rId2" Type="http://schemas.openxmlformats.org/officeDocument/2006/relationships/hyperlink" Target="https://medium.com/chris-nielsen/lying-with-charts-is-pretty-easy-13b81e78777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ihec.susnik/pla%C4%8De-razvijalcev-2018-7a71d4befb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3498-0F1D-4ABC-9AD4-BFC9B5C8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11DD-D2A4-4457-B770-ECA0F5CE6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7A26E-B996-4B71-84D7-6BF87ED01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"/>
            <a:ext cx="12192000" cy="68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1683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Pie chart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5C47322-ED4B-4D8B-9196-7FB2A8FD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Good for: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88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?</a:t>
            </a:r>
            <a:endParaRPr lang="en-US" sz="20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33E8F07-3C3F-417B-AE74-3728975FE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470339"/>
              </p:ext>
            </p:extLst>
          </p:nvPr>
        </p:nvGraphicFramePr>
        <p:xfrm>
          <a:off x="5383615" y="880227"/>
          <a:ext cx="6159455" cy="5097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9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B8E330-950F-4D9F-A236-2006985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80" y="2766219"/>
            <a:ext cx="4790440" cy="1325563"/>
          </a:xfrm>
        </p:spPr>
        <p:txBody>
          <a:bodyPr/>
          <a:lstStyle/>
          <a:p>
            <a:r>
              <a:rPr lang="en-US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And many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3-07 at 15.4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74700"/>
            <a:ext cx="11049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7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3-07 at 15.4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679450"/>
            <a:ext cx="109093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7 at 15.41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704850"/>
            <a:ext cx="11341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8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7 at 15.4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051050"/>
            <a:ext cx="11112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lie.jpg">
            <a:extLst>
              <a:ext uri="{FF2B5EF4-FFF2-40B4-BE49-F238E27FC236}">
                <a16:creationId xmlns:a16="http://schemas.microsoft.com/office/drawing/2014/main" id="{FEF097D6-851E-496A-9125-CE3474941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" r="2" b="2"/>
          <a:stretch/>
        </p:blipFill>
        <p:spPr>
          <a:xfrm>
            <a:off x="3740753" y="-48183"/>
            <a:ext cx="4710494" cy="69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6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49295-240D-4047-B6DE-4CFA5649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ED128-9FF4-4198-A6D3-CCDFE1BB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sleading1_baseball">
            <a:extLst>
              <a:ext uri="{FF2B5EF4-FFF2-40B4-BE49-F238E27FC236}">
                <a16:creationId xmlns:a16="http://schemas.microsoft.com/office/drawing/2014/main" id="{086DF9DF-3111-4DD1-A212-D82746C61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6629"/>
            <a:ext cx="12196837" cy="91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6304-97DC-4B8D-A8AE-920751EE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068"/>
            <a:ext cx="9144000" cy="1221827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Data visualizations with ggplot2</a:t>
            </a:r>
            <a:b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Jure </a:t>
            </a:r>
            <a:r>
              <a:rPr lang="en-US" sz="36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Demšar</a:t>
            </a:r>
            <a:r>
              <a:rPr lang="en-US" sz="3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and Gregor </a:t>
            </a:r>
            <a:r>
              <a:rPr lang="en-US" sz="360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Pirš</a:t>
            </a:r>
            <a:endParaRPr lang="en-US" sz="54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8E43-3AC4-4427-BB7C-F34751AF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106"/>
            <a:ext cx="1828800" cy="14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27E4A6-EBB6-49CE-9865-FCFEC8417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66317"/>
              </p:ext>
            </p:extLst>
          </p:nvPr>
        </p:nvGraphicFramePr>
        <p:xfrm>
          <a:off x="3730172" y="540157"/>
          <a:ext cx="4731656" cy="577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7314120" imgH="8939520" progId="">
                  <p:embed/>
                </p:oleObj>
              </mc:Choice>
              <mc:Fallback>
                <p:oleObj r:id="rId3" imgW="7314120" imgH="8939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172" y="540157"/>
                        <a:ext cx="4731656" cy="577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25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1*6zIvC0B4rvlzsOr_BuVnng.png">
            <a:extLst>
              <a:ext uri="{FF2B5EF4-FFF2-40B4-BE49-F238E27FC236}">
                <a16:creationId xmlns:a16="http://schemas.microsoft.com/office/drawing/2014/main" id="{C328381E-DFE0-4F6A-9F26-4A7E84E3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48045"/>
            <a:ext cx="5291666" cy="53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1600/1*hW8R4Pv0um-IO0rVv-_-Lg.png">
            <a:extLst>
              <a:ext uri="{FF2B5EF4-FFF2-40B4-BE49-F238E27FC236}">
                <a16:creationId xmlns:a16="http://schemas.microsoft.com/office/drawing/2014/main" id="{96823360-A129-4D72-8804-9B8614E0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5" y="1442237"/>
            <a:ext cx="5291667" cy="39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7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1*4CZDQPPeKTsiag2tyHCYGQ.jpeg">
            <a:extLst>
              <a:ext uri="{FF2B5EF4-FFF2-40B4-BE49-F238E27FC236}">
                <a16:creationId xmlns:a16="http://schemas.microsoft.com/office/drawing/2014/main" id="{957821A6-5565-4837-9157-18936C11A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7" y="-4882"/>
            <a:ext cx="10348686" cy="68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5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Colors</a:t>
            </a:r>
            <a:endParaRPr lang="en-US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7A6A-0C06-4FD2-B808-C91F119D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 friendly to color blind!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 friendly to black &amp; white devices!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Color Brewer (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http://colorbrewer2.org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palettes!</a:t>
            </a:r>
          </a:p>
          <a:p>
            <a:pPr marL="0" indent="0">
              <a:buNone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1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Color palettes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7A6A-0C06-4FD2-B808-C91F119D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Sequential:</a:t>
            </a:r>
            <a:b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ordered data.</a:t>
            </a:r>
          </a:p>
          <a:p>
            <a:pPr marL="0" indent="0">
              <a:buNone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Diverging:</a:t>
            </a:r>
            <a:b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ordered data,</a:t>
            </a:r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two classes, e.g. positive/negative.</a:t>
            </a:r>
          </a:p>
          <a:p>
            <a:pPr marL="0" indent="0">
              <a:buNone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Qualitative:</a:t>
            </a:r>
            <a:b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unordered data,</a:t>
            </a:r>
          </a:p>
          <a:p>
            <a:pPr marL="0" indent="0">
              <a:buNone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largest possible visual difference.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41ACD53-EE74-41CF-8ED5-4DFE1A828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55858"/>
              </p:ext>
            </p:extLst>
          </p:nvPr>
        </p:nvGraphicFramePr>
        <p:xfrm>
          <a:off x="7542487" y="1809859"/>
          <a:ext cx="400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3999960" imgH="799920" progId="">
                  <p:embed/>
                </p:oleObj>
              </mc:Choice>
              <mc:Fallback>
                <p:oleObj r:id="rId3" imgW="3999960" imgH="79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2487" y="1809859"/>
                        <a:ext cx="4000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6CF1F6-4233-4F2E-832E-D62A75509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12354"/>
              </p:ext>
            </p:extLst>
          </p:nvPr>
        </p:nvGraphicFramePr>
        <p:xfrm>
          <a:off x="7542487" y="3413234"/>
          <a:ext cx="400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5" imgW="3999960" imgH="799920" progId="">
                  <p:embed/>
                </p:oleObj>
              </mc:Choice>
              <mc:Fallback>
                <p:oleObj r:id="rId5" imgW="3999960" imgH="79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2487" y="3413234"/>
                        <a:ext cx="4000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C272BFF-D615-4D09-A717-14F5C1B7D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63612"/>
              </p:ext>
            </p:extLst>
          </p:nvPr>
        </p:nvGraphicFramePr>
        <p:xfrm>
          <a:off x="7542487" y="5016609"/>
          <a:ext cx="400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7" imgW="3999960" imgH="799920" progId="">
                  <p:embed/>
                </p:oleObj>
              </mc:Choice>
              <mc:Fallback>
                <p:oleObj r:id="rId7" imgW="3999960" imgH="79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2487" y="5016609"/>
                        <a:ext cx="4000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61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Credits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7A6A-0C06-4FD2-B808-C91F119D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Andraž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Matkovič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Introduction to R, Faculty of Arts, 2018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Iztok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Lebar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Bajec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Graphic Design, Faculty of Computer and Information Science, 2018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Leland Wilkinson – The Grammar of Graphics, 2005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Chris Nielsen – Lying with charts is pretty easy</a:t>
            </a:r>
            <a:b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https://medium.com/chris-nielsen/lying-with-charts-is-pretty-easy-13b81e787773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Ravi Parikh - How to Lie with Data Visualization</a:t>
            </a:r>
            <a:b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https://heapanalytics.com/blog/data-stories/how-to-lie-with-data-visualization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Miha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Sušnik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Plače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razvijalcev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2018</a:t>
            </a:r>
            <a:b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https://medium.com/@mihec.susnik/pla%C4%8De-razvijalcev-2018-7a71d4befb1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9781473306936_AliceinWonderland_DudleyJarrett_4.jpg">
            <a:extLst>
              <a:ext uri="{FF2B5EF4-FFF2-40B4-BE49-F238E27FC236}">
                <a16:creationId xmlns:a16="http://schemas.microsoft.com/office/drawing/2014/main" id="{F95837EA-CFC2-4046-A423-7306820203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09B856-F2F2-41F4-8595-6BD18AEC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1634" y="2351996"/>
            <a:ext cx="4635571" cy="215400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the use of</a:t>
            </a:r>
            <a:b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statistical analysis</a:t>
            </a:r>
            <a:b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without </a:t>
            </a:r>
            <a:b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visualizations?</a:t>
            </a:r>
          </a:p>
        </p:txBody>
      </p:sp>
    </p:spTree>
    <p:extLst>
      <p:ext uri="{BB962C8B-B14F-4D97-AF65-F5344CB8AC3E}">
        <p14:creationId xmlns:p14="http://schemas.microsoft.com/office/powerpoint/2010/main" val="97965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7A6A-0C06-4FD2-B808-C91F119D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Nominal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(discrete, no ordering, e.g. male/female)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Ordinal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(discrete, ordering, e.g. sad/OK/happy)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Interval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(numeric, no “true zero”, no ratios, e.g. degrees)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Ratio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(numeric, has “true zero”, can calculate ratios, e.g. weight)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MMZuYgeC_YjXNC1r4D4sog.png">
            <a:extLst>
              <a:ext uri="{FF2B5EF4-FFF2-40B4-BE49-F238E27FC236}">
                <a16:creationId xmlns:a16="http://schemas.microsoft.com/office/drawing/2014/main" id="{803B5145-EA78-455C-82DC-15990F522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1683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Line chart (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geom_line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5C47322-ED4B-4D8B-9196-7FB2A8FD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/>
              <a:t>Good for:</a:t>
            </a:r>
          </a:p>
          <a:p>
            <a:pPr marL="0" indent="0">
              <a:buNone/>
            </a:pPr>
            <a:r>
              <a:rPr lang="en-US" dirty="0"/>
              <a:t>	continuous data,</a:t>
            </a:r>
          </a:p>
          <a:p>
            <a:pPr marL="0" indent="0">
              <a:buNone/>
            </a:pPr>
            <a:r>
              <a:rPr lang="en-US" dirty="0"/>
              <a:t>	ordered data,</a:t>
            </a:r>
          </a:p>
          <a:p>
            <a:pPr marL="0" indent="0">
              <a:buNone/>
            </a:pPr>
            <a:r>
              <a:rPr lang="en-US" dirty="0"/>
              <a:t>	visualizing trends,</a:t>
            </a:r>
          </a:p>
          <a:p>
            <a:pPr marL="0" indent="0">
              <a:buNone/>
            </a:pPr>
            <a:r>
              <a:rPr lang="en-US" dirty="0"/>
              <a:t>	time series.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B3075-E695-4217-9CEE-326040DE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876" y="629266"/>
            <a:ext cx="6069724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Scatter plot (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geom_point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B46241-ABF9-4C20-BFF2-882A50A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876" y="2443315"/>
            <a:ext cx="594780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Good for:</a:t>
            </a:r>
          </a:p>
          <a:p>
            <a:pPr marL="0" indent="0">
              <a:buNone/>
            </a:pPr>
            <a:r>
              <a:rPr lang="en-US" dirty="0"/>
              <a:t>	exploratory analysis,</a:t>
            </a:r>
          </a:p>
          <a:p>
            <a:pPr marL="0" indent="0">
              <a:buNone/>
            </a:pPr>
            <a:r>
              <a:rPr lang="en-US" dirty="0"/>
              <a:t>	visualizing distributions,</a:t>
            </a:r>
          </a:p>
          <a:p>
            <a:pPr marL="0" indent="0">
              <a:buNone/>
            </a:pPr>
            <a:r>
              <a:rPr lang="en-US" dirty="0"/>
              <a:t>	visualizing relationships.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8F4DE-E97F-487C-A69A-DF4F8007F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1683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Bar chart (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geom_bar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5C47322-ED4B-4D8B-9196-7FB2A8FD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Good for: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value comparison,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ranking,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visualizing ratios.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55A87-76DC-4FB5-BF61-89C7F989A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4D-E04F-4966-ACCA-4AE153AA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876" y="629266"/>
            <a:ext cx="6069724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Box plot (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geom_box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B46241-ABF9-4C20-BFF2-882A50A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876" y="2443315"/>
            <a:ext cx="594780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Middle line shows the median value.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Box shows 25</a:t>
            </a:r>
            <a:r>
              <a:rPr lang="en-US" sz="24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75</a:t>
            </a:r>
            <a:r>
              <a:rPr lang="en-US" sz="24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percentile.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Whiskers show extremes.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Dots show outliers.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EF2F1-8C78-4B6C-A43B-5968530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228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Office Theme</vt:lpstr>
      <vt:lpstr>PowerPoint Presentation</vt:lpstr>
      <vt:lpstr>Data visualizations with ggplot2 Jure Demšar and Gregor Pirš</vt:lpstr>
      <vt:lpstr>PowerPoint Presentation</vt:lpstr>
      <vt:lpstr>Types of data</vt:lpstr>
      <vt:lpstr>PowerPoint Presentation</vt:lpstr>
      <vt:lpstr>Line chart (geom_line)</vt:lpstr>
      <vt:lpstr>Scatter plot (geom_point)</vt:lpstr>
      <vt:lpstr>Bar chart (geom_bar)</vt:lpstr>
      <vt:lpstr>Box plot (geom_box)</vt:lpstr>
      <vt:lpstr>Pie chart</vt:lpstr>
      <vt:lpstr>And many more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Colors</vt:lpstr>
      <vt:lpstr>Color palettes</vt:lpstr>
      <vt:lpstr>Credits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Demšar, Jure</dc:creator>
  <cp:lastModifiedBy>Demšar, Jure</cp:lastModifiedBy>
  <cp:revision>10</cp:revision>
  <dcterms:created xsi:type="dcterms:W3CDTF">2019-01-27T12:59:15Z</dcterms:created>
  <dcterms:modified xsi:type="dcterms:W3CDTF">2019-01-29T12:23:22Z</dcterms:modified>
</cp:coreProperties>
</file>