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95" r:id="rId14"/>
    <p:sldId id="274" r:id="rId15"/>
    <p:sldId id="297" r:id="rId16"/>
    <p:sldId id="298" r:id="rId17"/>
    <p:sldId id="276" r:id="rId18"/>
    <p:sldId id="296" r:id="rId19"/>
    <p:sldId id="277" r:id="rId20"/>
    <p:sldId id="278" r:id="rId21"/>
    <p:sldId id="293" r:id="rId22"/>
    <p:sldId id="280" r:id="rId23"/>
    <p:sldId id="281" r:id="rId24"/>
    <p:sldId id="282" r:id="rId25"/>
    <p:sldId id="283" r:id="rId26"/>
    <p:sldId id="285" r:id="rId27"/>
    <p:sldId id="29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9" r:id="rId36"/>
    <p:sldId id="322" r:id="rId37"/>
    <p:sldId id="305" r:id="rId38"/>
    <p:sldId id="310" r:id="rId39"/>
    <p:sldId id="309" r:id="rId40"/>
    <p:sldId id="320" r:id="rId41"/>
    <p:sldId id="300" r:id="rId42"/>
    <p:sldId id="315" r:id="rId43"/>
    <p:sldId id="314" r:id="rId44"/>
    <p:sldId id="323" r:id="rId45"/>
    <p:sldId id="311" r:id="rId46"/>
    <p:sldId id="312" r:id="rId47"/>
    <p:sldId id="316" r:id="rId48"/>
    <p:sldId id="318" r:id="rId49"/>
    <p:sldId id="319" r:id="rId50"/>
    <p:sldId id="321" r:id="rId51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30. 05. 19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319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30. 05. 19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6646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30. 05. 19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8731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4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30. 05. 19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9762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30. 05. 19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2166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30. 05. 19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893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30. 05. 19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0663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30. 05. 19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59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30. 05. 19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5209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30. 05. 19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916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1F776-2985-48C1-9143-45E81A31457D}" type="datetimeFigureOut">
              <a:rPr lang="sl-SI" smtClean="0"/>
              <a:t>30. 05. 19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2309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statcomp/Stan-Intro-Worksho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emf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gif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statcomp/Stan-Intro-Workshop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Naslov 4"/>
          <p:cNvSpPr>
            <a:spLocks noGrp="1"/>
          </p:cNvSpPr>
          <p:nvPr>
            <p:ph type="ctrTitle"/>
          </p:nvPr>
        </p:nvSpPr>
        <p:spPr>
          <a:xfrm>
            <a:off x="5675376" y="4016216"/>
            <a:ext cx="6516624" cy="1854899"/>
          </a:xfrm>
        </p:spPr>
        <p:txBody>
          <a:bodyPr>
            <a:normAutofit fontScale="90000"/>
          </a:bodyPr>
          <a:lstStyle/>
          <a:p>
            <a:pPr algn="r"/>
            <a:r>
              <a:rPr lang="en-US" sz="4900" dirty="0" err="1">
                <a:solidFill>
                  <a:schemeClr val="bg1"/>
                </a:solidFill>
                <a:latin typeface="+mn-lt"/>
              </a:rPr>
              <a:t>Bayesova</a:t>
            </a:r>
            <a:r>
              <a:rPr lang="en-US" sz="49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900" dirty="0" err="1">
                <a:solidFill>
                  <a:schemeClr val="bg1"/>
                </a:solidFill>
                <a:latin typeface="+mn-lt"/>
              </a:rPr>
              <a:t>statistika</a:t>
            </a:r>
            <a:br>
              <a:rPr lang="en-US" sz="4900" dirty="0">
                <a:solidFill>
                  <a:schemeClr val="bg1"/>
                </a:solidFill>
                <a:latin typeface="+mn-lt"/>
              </a:rPr>
            </a:br>
            <a:r>
              <a:rPr lang="en-US" sz="4900" dirty="0">
                <a:solidFill>
                  <a:schemeClr val="bg1"/>
                </a:solidFill>
                <a:latin typeface="+mn-lt"/>
              </a:rPr>
              <a:t>s </a:t>
            </a:r>
            <a:r>
              <a:rPr lang="en-US" sz="4900" dirty="0" err="1">
                <a:solidFill>
                  <a:schemeClr val="bg1"/>
                </a:solidFill>
                <a:latin typeface="+mn-lt"/>
              </a:rPr>
              <a:t>programskim</a:t>
            </a:r>
            <a:r>
              <a:rPr lang="en-US" sz="49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900" dirty="0" err="1">
                <a:solidFill>
                  <a:schemeClr val="bg1"/>
                </a:solidFill>
                <a:latin typeface="+mn-lt"/>
              </a:rPr>
              <a:t>jezikom</a:t>
            </a:r>
            <a:r>
              <a:rPr lang="en-US" sz="4900" dirty="0">
                <a:solidFill>
                  <a:schemeClr val="bg1"/>
                </a:solidFill>
                <a:latin typeface="+mn-lt"/>
              </a:rPr>
              <a:t> Stan</a:t>
            </a:r>
            <a:br>
              <a:rPr lang="sl-SI" dirty="0">
                <a:solidFill>
                  <a:schemeClr val="bg1"/>
                </a:solidFill>
                <a:latin typeface="+mn-lt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</a:rPr>
              <a:t>Erik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Štrumbelj</a:t>
            </a:r>
            <a:br>
              <a:rPr lang="en-US" sz="2400" dirty="0">
                <a:solidFill>
                  <a:schemeClr val="bg1"/>
                </a:solidFill>
                <a:latin typeface="+mn-lt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</a:rPr>
              <a:t>Jure Demšar</a:t>
            </a:r>
            <a:br>
              <a:rPr lang="en-US" sz="2400" dirty="0">
                <a:solidFill>
                  <a:schemeClr val="bg1"/>
                </a:solidFill>
                <a:latin typeface="+mn-lt"/>
              </a:rPr>
            </a:br>
            <a:br>
              <a:rPr lang="en-US" sz="5400" b="1" i="1" dirty="0">
                <a:solidFill>
                  <a:schemeClr val="bg1"/>
                </a:solidFill>
                <a:latin typeface="+mn-lt"/>
              </a:rPr>
            </a:br>
            <a:r>
              <a:rPr lang="sl-SI" sz="2000" b="1" i="1" u="sng" dirty="0" err="1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sl-SI" sz="2000" b="1" i="1" u="sng" dirty="0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sl-SI" sz="2000" b="1" i="1" u="sng" dirty="0" err="1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sl-SI" sz="2000" b="1" i="1" u="sng" dirty="0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sl-SI" sz="2000" b="1" i="1" u="sng" dirty="0" err="1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bstatcomp</a:t>
            </a:r>
            <a:r>
              <a:rPr lang="sl-SI" sz="2000" b="1" i="1" u="sng" dirty="0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/Stan-</a:t>
            </a:r>
            <a:r>
              <a:rPr lang="sl-SI" sz="2000" b="1" i="1" u="sng" dirty="0" err="1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</a:t>
            </a:r>
            <a:r>
              <a:rPr lang="sl-SI" sz="2000" b="1" i="1" u="sng" dirty="0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sl-SI" sz="2000" b="1" i="1" u="sng" dirty="0" err="1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Workshop</a:t>
            </a:r>
            <a:endParaRPr lang="sl-SI" sz="24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Naslov 4"/>
          <p:cNvSpPr txBox="1">
            <a:spLocks/>
          </p:cNvSpPr>
          <p:nvPr/>
        </p:nvSpPr>
        <p:spPr>
          <a:xfrm>
            <a:off x="9668656" y="5961888"/>
            <a:ext cx="2386184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bg1"/>
                </a:solidFill>
                <a:latin typeface="+mn-lt"/>
              </a:rPr>
              <a:t>30. 5. 2019</a:t>
            </a:r>
            <a:endParaRPr lang="sl-SI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172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8" y="878508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Gramatika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verjetnosti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1" t="31706" r="7720" b="8873"/>
          <a:stretch/>
        </p:blipFill>
        <p:spPr bwMode="auto">
          <a:xfrm>
            <a:off x="2107095" y="1781092"/>
            <a:ext cx="7779569" cy="435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1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8" y="878508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Porazdelitve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0710" y="5302485"/>
            <a:ext cx="578779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br>
              <a:rPr lang="sl-SI" sz="1800" dirty="0">
                <a:latin typeface="Titillium Web" panose="00000500000000000000" pitchFamily="2" charset="-18"/>
              </a:rPr>
            </a:b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Porazdelitve</a:t>
            </a:r>
            <a:r>
              <a:rPr lang="en-US" sz="24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dirty="0">
                <a:latin typeface="Titillium Web" panose="00000500000000000000" pitchFamily="2" charset="-18"/>
              </a:rPr>
              <a:t>so </a:t>
            </a:r>
            <a:r>
              <a:rPr lang="en-US" sz="2400" dirty="0" err="1">
                <a:latin typeface="Titillium Web" panose="00000500000000000000" pitchFamily="2" charset="-18"/>
              </a:rPr>
              <a:t>elementarni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izrazi</a:t>
            </a:r>
            <a:r>
              <a:rPr lang="en-US" sz="24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probabilističnega</a:t>
            </a:r>
            <a:r>
              <a:rPr lang="en-US" sz="24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razmišljanja</a:t>
            </a:r>
            <a:r>
              <a:rPr lang="en-US" sz="24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dirty="0">
                <a:latin typeface="Titillium Web" panose="00000500000000000000" pitchFamily="2" charset="-18"/>
              </a:rPr>
              <a:t>in</a:t>
            </a: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tillium Web" panose="00000500000000000000" pitchFamily="2" charset="-18"/>
              </a:rPr>
              <a:t>osnovni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gradniki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statističnih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modelov</a:t>
            </a:r>
            <a:r>
              <a:rPr lang="sl-SI" sz="2400" dirty="0">
                <a:latin typeface="Titillium Web" panose="00000500000000000000" pitchFamily="2" charset="-18"/>
              </a:rPr>
              <a:t>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tillium Web" panose="00000500000000000000" pitchFamily="2" charset="-18"/>
              </a:rPr>
              <a:t>Porazdelitve</a:t>
            </a:r>
            <a:r>
              <a:rPr lang="en-US" sz="2400" dirty="0">
                <a:latin typeface="Titillium Web" panose="00000500000000000000" pitchFamily="2" charset="-18"/>
              </a:rPr>
              <a:t> so v </a:t>
            </a:r>
            <a:r>
              <a:rPr lang="en-US" sz="2400" dirty="0" err="1">
                <a:latin typeface="Titillium Web" panose="00000500000000000000" pitchFamily="2" charset="-18"/>
              </a:rPr>
              <a:t>skladu</a:t>
            </a:r>
            <a:r>
              <a:rPr lang="en-US" sz="2400" dirty="0">
                <a:latin typeface="Titillium Web" panose="00000500000000000000" pitchFamily="2" charset="-18"/>
              </a:rPr>
              <a:t> s </a:t>
            </a:r>
            <a:r>
              <a:rPr lang="en-US" sz="2400" dirty="0" err="1">
                <a:latin typeface="Titillium Web" panose="00000500000000000000" pitchFamily="2" charset="-18"/>
              </a:rPr>
              <a:t>pravili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teorije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verjetnosti</a:t>
            </a:r>
            <a:r>
              <a:rPr lang="en-US" sz="2400" dirty="0">
                <a:latin typeface="Titillium Web" panose="00000500000000000000" pitchFamily="2" charset="-18"/>
              </a:rPr>
              <a:t>, </a:t>
            </a:r>
            <a:r>
              <a:rPr lang="en-US" sz="2400" dirty="0" err="1">
                <a:latin typeface="Titillium Web" panose="00000500000000000000" pitchFamily="2" charset="-18"/>
              </a:rPr>
              <a:t>zato</a:t>
            </a:r>
            <a:r>
              <a:rPr lang="en-US" sz="2400" dirty="0">
                <a:latin typeface="Titillium Web" panose="00000500000000000000" pitchFamily="2" charset="-18"/>
              </a:rPr>
              <a:t> so </a:t>
            </a:r>
            <a:r>
              <a:rPr lang="en-US" sz="24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konsistentne</a:t>
            </a:r>
            <a:r>
              <a:rPr lang="en-US" sz="24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dirty="0">
                <a:latin typeface="Titillium Web" panose="00000500000000000000" pitchFamily="2" charset="-18"/>
              </a:rPr>
              <a:t>in </a:t>
            </a:r>
            <a:r>
              <a:rPr lang="en-US" sz="24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natančne</a:t>
            </a:r>
            <a:r>
              <a:rPr lang="en-US" sz="24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probabilistične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izjave</a:t>
            </a:r>
            <a:r>
              <a:rPr lang="en-US" sz="2400" dirty="0">
                <a:latin typeface="Titillium Web" panose="00000500000000000000" pitchFamily="2" charset="-18"/>
              </a:rPr>
              <a:t>.</a:t>
            </a: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tillium Web" panose="00000500000000000000" pitchFamily="2" charset="-18"/>
              </a:rPr>
              <a:t>Več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kot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vemo</a:t>
            </a:r>
            <a:r>
              <a:rPr lang="en-US" sz="2400" dirty="0">
                <a:latin typeface="Titillium Web" panose="00000500000000000000" pitchFamily="2" charset="-18"/>
              </a:rPr>
              <a:t> o </a:t>
            </a:r>
            <a:r>
              <a:rPr lang="en-US" sz="2400" dirty="0" err="1">
                <a:latin typeface="Titillium Web" panose="00000500000000000000" pitchFamily="2" charset="-18"/>
              </a:rPr>
              <a:t>porazdelitvah</a:t>
            </a:r>
            <a:r>
              <a:rPr lang="en-US" sz="2400" dirty="0">
                <a:latin typeface="Titillium Web" panose="00000500000000000000" pitchFamily="2" charset="-18"/>
              </a:rPr>
              <a:t>, </a:t>
            </a:r>
            <a:r>
              <a:rPr lang="en-US" sz="2400" dirty="0" err="1">
                <a:latin typeface="Titillium Web" panose="00000500000000000000" pitchFamily="2" charset="-18"/>
              </a:rPr>
              <a:t>bolj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bogato</a:t>
            </a:r>
            <a:r>
              <a:rPr lang="en-US" sz="2400" dirty="0">
                <a:latin typeface="Titillium Web" panose="00000500000000000000" pitchFamily="2" charset="-18"/>
              </a:rPr>
              <a:t> se </a:t>
            </a:r>
            <a:r>
              <a:rPr lang="en-US" sz="2400" dirty="0" err="1">
                <a:latin typeface="Titillium Web" panose="00000500000000000000" pitchFamily="2" charset="-18"/>
              </a:rPr>
              <a:t>lahko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izražamo</a:t>
            </a:r>
            <a:r>
              <a:rPr lang="en-US" sz="2400" dirty="0">
                <a:latin typeface="Titillium Web" panose="00000500000000000000" pitchFamily="2" charset="-18"/>
              </a:rPr>
              <a:t>.</a:t>
            </a:r>
            <a:endParaRPr lang="sl-SI" sz="2400" dirty="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57" y="1963864"/>
            <a:ext cx="4983934" cy="36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9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Titillium Web" panose="00000500000000000000" pitchFamily="2" charset="-18"/>
              </a:rPr>
              <a:t>Beseda</a:t>
            </a:r>
            <a:r>
              <a:rPr lang="en-US" sz="4000" b="1" dirty="0">
                <a:latin typeface="Titillium Web" panose="00000500000000000000" pitchFamily="2" charset="-18"/>
              </a:rPr>
              <a:t> </a:t>
            </a:r>
            <a:r>
              <a:rPr lang="en-US" sz="4000" b="1" dirty="0" err="1">
                <a:latin typeface="Titillium Web" panose="00000500000000000000" pitchFamily="2" charset="-18"/>
              </a:rPr>
              <a:t>na</a:t>
            </a:r>
            <a:r>
              <a:rPr lang="en-US" sz="4000" b="1" dirty="0">
                <a:latin typeface="Titillium Web" panose="00000500000000000000" pitchFamily="2" charset="-18"/>
              </a:rPr>
              <a:t> dan </a:t>
            </a:r>
            <a:r>
              <a:rPr lang="sl-SI" sz="4000" b="1" dirty="0">
                <a:latin typeface="Titillium Web" panose="00000500000000000000" pitchFamily="2" charset="-18"/>
              </a:rPr>
              <a:t>...</a:t>
            </a: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18" y="1901951"/>
            <a:ext cx="5769721" cy="4211897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4563034" y="4007899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Freeform 9"/>
          <p:cNvSpPr/>
          <p:nvPr/>
        </p:nvSpPr>
        <p:spPr>
          <a:xfrm>
            <a:off x="6623304" y="5378082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Freeform 10"/>
          <p:cNvSpPr/>
          <p:nvPr/>
        </p:nvSpPr>
        <p:spPr>
          <a:xfrm>
            <a:off x="5632242" y="1627632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0265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Bernoulli</a:t>
            </a:r>
            <a:r>
              <a:rPr lang="en-US" sz="4000" b="1" err="1">
                <a:latin typeface="Titillium Web" panose="00000500000000000000" pitchFamily="2" charset="-18"/>
              </a:rPr>
              <a:t>jeva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035462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4000">
                <a:latin typeface="Titillium Web" panose="00000500000000000000" pitchFamily="2" charset="-18"/>
              </a:rPr>
              <a:t>Ali </a:t>
            </a:r>
            <a:r>
              <a:rPr lang="en-US" sz="4000" err="1">
                <a:latin typeface="Titillium Web" panose="00000500000000000000" pitchFamily="2" charset="-18"/>
              </a:rPr>
              <a:t>bo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naslednji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teden</a:t>
            </a:r>
            <a:r>
              <a:rPr lang="en-US" sz="4000">
                <a:latin typeface="Titillium Web" panose="00000500000000000000" pitchFamily="2" charset="-18"/>
              </a:rPr>
              <a:t> v </a:t>
            </a:r>
            <a:r>
              <a:rPr lang="en-US" sz="4000" err="1">
                <a:latin typeface="Titillium Web" panose="00000500000000000000" pitchFamily="2" charset="-18"/>
              </a:rPr>
              <a:t>Ljubljani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deževalo</a:t>
            </a:r>
            <a:r>
              <a:rPr lang="en-US" sz="4000">
                <a:latin typeface="Titillium Web" panose="00000500000000000000" pitchFamily="2" charset="-18"/>
              </a:rPr>
              <a:t>?</a:t>
            </a:r>
            <a:endParaRPr lang="sl-SI" sz="400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1" y="1361182"/>
            <a:ext cx="10883376" cy="107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28" y="2858287"/>
            <a:ext cx="3523488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9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Normal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sl-SI" sz="4000" b="1">
                <a:latin typeface="Titillium Web" panose="00000500000000000000" pitchFamily="2" charset="-18"/>
              </a:rPr>
              <a:t> (Gauss</a:t>
            </a:r>
            <a:r>
              <a:rPr lang="en-US" sz="4000" b="1">
                <a:latin typeface="Titillium Web" panose="00000500000000000000" pitchFamily="2" charset="-18"/>
              </a:rPr>
              <a:t>ova</a:t>
            </a:r>
            <a:r>
              <a:rPr lang="sl-SI" sz="4000" b="1">
                <a:latin typeface="Titillium Web" panose="00000500000000000000" pitchFamily="2" charset="-18"/>
              </a:rPr>
              <a:t>)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2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Normal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sl-SI" sz="4000" b="1">
                <a:latin typeface="Titillium Web" panose="00000500000000000000" pitchFamily="2" charset="-18"/>
              </a:rPr>
              <a:t> (Gauss</a:t>
            </a:r>
            <a:r>
              <a:rPr lang="en-US" sz="4000" b="1">
                <a:latin typeface="Titillium Web" panose="00000500000000000000" pitchFamily="2" charset="-18"/>
              </a:rPr>
              <a:t>ova</a:t>
            </a:r>
            <a:r>
              <a:rPr lang="sl-SI" sz="4000" b="1">
                <a:latin typeface="Titillium Web" panose="00000500000000000000" pitchFamily="2" charset="-18"/>
              </a:rPr>
              <a:t>)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4000" err="1">
                <a:latin typeface="Titillium Web" panose="00000500000000000000" pitchFamily="2" charset="-18"/>
              </a:rPr>
              <a:t>Kako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toplo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sl-SI" sz="4000">
                <a:latin typeface="Titillium Web" panose="00000500000000000000" pitchFamily="2" charset="-18"/>
              </a:rPr>
              <a:t>(°C) </a:t>
            </a:r>
            <a:r>
              <a:rPr lang="en-US" sz="4000" err="1">
                <a:latin typeface="Titillium Web" panose="00000500000000000000" pitchFamily="2" charset="-18"/>
              </a:rPr>
              <a:t>bo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jutri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opoldne</a:t>
            </a:r>
            <a:r>
              <a:rPr lang="en-US" sz="4000">
                <a:latin typeface="Titillium Web" panose="00000500000000000000" pitchFamily="2" charset="-18"/>
              </a:rPr>
              <a:t> v </a:t>
            </a:r>
            <a:r>
              <a:rPr lang="en-US" sz="4000" err="1">
                <a:latin typeface="Titillium Web" panose="00000500000000000000" pitchFamily="2" charset="-18"/>
              </a:rPr>
              <a:t>Ljubljani</a:t>
            </a:r>
            <a:r>
              <a:rPr lang="sl-SI" sz="4000">
                <a:latin typeface="Titillium Web" panose="00000500000000000000" pitchFamily="2" charset="-18"/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Normal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sl-SI" sz="4000" b="1">
                <a:latin typeface="Titillium Web" panose="00000500000000000000" pitchFamily="2" charset="-18"/>
              </a:rPr>
              <a:t> (Gauss</a:t>
            </a:r>
            <a:r>
              <a:rPr lang="en-US" sz="4000" b="1">
                <a:latin typeface="Titillium Web" panose="00000500000000000000" pitchFamily="2" charset="-18"/>
              </a:rPr>
              <a:t>ova</a:t>
            </a:r>
            <a:r>
              <a:rPr lang="sl-SI" sz="4000" b="1">
                <a:latin typeface="Titillium Web" panose="00000500000000000000" pitchFamily="2" charset="-18"/>
              </a:rPr>
              <a:t>)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38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3800" err="1">
                <a:latin typeface="Titillium Web" panose="00000500000000000000" pitchFamily="2" charset="-18"/>
              </a:rPr>
              <a:t>Kako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toplo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sl-SI" sz="3800">
                <a:latin typeface="Titillium Web" panose="00000500000000000000" pitchFamily="2" charset="-18"/>
              </a:rPr>
              <a:t>(°C) </a:t>
            </a:r>
            <a:r>
              <a:rPr lang="en-US" sz="3800">
                <a:latin typeface="Titillium Web" panose="00000500000000000000" pitchFamily="2" charset="-18"/>
              </a:rPr>
              <a:t>je </a:t>
            </a:r>
            <a:r>
              <a:rPr lang="en-US" sz="3800" err="1">
                <a:latin typeface="Titillium Web" panose="00000500000000000000" pitchFamily="2" charset="-18"/>
              </a:rPr>
              <a:t>bilo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na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današnji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dan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pred</a:t>
            </a:r>
            <a:r>
              <a:rPr lang="en-US" sz="3800">
                <a:latin typeface="Titillium Web" panose="00000500000000000000" pitchFamily="2" charset="-18"/>
              </a:rPr>
              <a:t> 50 </a:t>
            </a:r>
            <a:r>
              <a:rPr lang="en-US" sz="3800" err="1">
                <a:latin typeface="Titillium Web" panose="00000500000000000000" pitchFamily="2" charset="-18"/>
              </a:rPr>
              <a:t>leti</a:t>
            </a:r>
            <a:r>
              <a:rPr lang="sl-SI" sz="3800">
                <a:latin typeface="Titillium Web" panose="00000500000000000000" pitchFamily="2" charset="-18"/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820"/>
          <a:stretch/>
        </p:blipFill>
        <p:spPr>
          <a:xfrm>
            <a:off x="768453" y="1555885"/>
            <a:ext cx="10826139" cy="490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3" y="2214261"/>
            <a:ext cx="11220347" cy="49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7" y="2796696"/>
            <a:ext cx="3652384" cy="292190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0710" y="544041"/>
            <a:ext cx="1064325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Titillium Web" panose="00000500000000000000" pitchFamily="2" charset="-18"/>
              </a:rPr>
              <a:t>Porazdelitev Beta</a:t>
            </a:r>
            <a:endParaRPr lang="sl-SI" sz="4000" b="1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91303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r>
              <a:rPr lang="en-US" sz="4000" b="1">
                <a:latin typeface="Titillium Web" panose="00000500000000000000" pitchFamily="2" charset="-18"/>
              </a:rPr>
              <a:t> Beta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09" y="5924458"/>
            <a:ext cx="1153937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38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3800" err="1">
                <a:latin typeface="Titillium Web" panose="00000500000000000000" pitchFamily="2" charset="-18"/>
              </a:rPr>
              <a:t>Kolikšna</a:t>
            </a:r>
            <a:r>
              <a:rPr lang="en-US" sz="3800">
                <a:latin typeface="Titillium Web" panose="00000500000000000000" pitchFamily="2" charset="-18"/>
              </a:rPr>
              <a:t> je </a:t>
            </a:r>
            <a:r>
              <a:rPr lang="en-US" sz="3800" err="1">
                <a:latin typeface="Titillium Web" panose="00000500000000000000" pitchFamily="2" charset="-18"/>
              </a:rPr>
              <a:t>verjetnost</a:t>
            </a:r>
            <a:r>
              <a:rPr lang="en-US" sz="3800">
                <a:latin typeface="Titillium Web" panose="00000500000000000000" pitchFamily="2" charset="-18"/>
              </a:rPr>
              <a:t>, da </a:t>
            </a:r>
            <a:r>
              <a:rPr lang="en-US" sz="3800" err="1">
                <a:latin typeface="Titillium Web" panose="00000500000000000000" pitchFamily="2" charset="-18"/>
              </a:rPr>
              <a:t>naslednji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teden</a:t>
            </a:r>
            <a:r>
              <a:rPr lang="en-US" sz="3800">
                <a:latin typeface="Titillium Web" panose="00000500000000000000" pitchFamily="2" charset="-18"/>
              </a:rPr>
              <a:t> v LJ </a:t>
            </a:r>
            <a:r>
              <a:rPr lang="en-US" sz="3800" err="1">
                <a:latin typeface="Titillium Web" panose="00000500000000000000" pitchFamily="2" charset="-18"/>
              </a:rPr>
              <a:t>dežuje</a:t>
            </a:r>
            <a:r>
              <a:rPr lang="sl-SI" sz="3800">
                <a:latin typeface="Titillium Web" panose="00000500000000000000" pitchFamily="2" charset="-18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820"/>
          <a:stretch/>
        </p:blipFill>
        <p:spPr>
          <a:xfrm>
            <a:off x="768453" y="1555885"/>
            <a:ext cx="10826139" cy="490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3" y="2214261"/>
            <a:ext cx="11220347" cy="49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7" y="2796696"/>
            <a:ext cx="3652384" cy="29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7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Preizkus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probabilističnega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razmišljanja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3158357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l-SI" sz="2800" dirty="0">
              <a:latin typeface="Titillium Web" panose="00000500000000000000" pitchFamily="2" charset="-18"/>
            </a:endParaRPr>
          </a:p>
          <a:p>
            <a:r>
              <a:rPr lang="en-US" sz="2800" dirty="0">
                <a:latin typeface="Titillium Web" panose="00000500000000000000" pitchFamily="2" charset="-18"/>
              </a:rPr>
              <a:t>To so </a:t>
            </a:r>
            <a:r>
              <a:rPr lang="en-US" sz="2800" dirty="0" err="1">
                <a:latin typeface="Titillium Web" panose="00000500000000000000" pitchFamily="2" charset="-18"/>
              </a:rPr>
              <a:t>izidi</a:t>
            </a:r>
            <a:r>
              <a:rPr lang="en-US" sz="2800" dirty="0">
                <a:latin typeface="Titillium Web" panose="00000500000000000000" pitchFamily="2" charset="-18"/>
              </a:rPr>
              <a:t> 10 </a:t>
            </a:r>
            <a:r>
              <a:rPr lang="en-US" sz="2800" dirty="0" err="1">
                <a:latin typeface="Titillium Web" panose="00000500000000000000" pitchFamily="2" charset="-18"/>
              </a:rPr>
              <a:t>metov</a:t>
            </a:r>
            <a:r>
              <a:rPr lang="en-US" sz="2800" dirty="0">
                <a:latin typeface="Titillium Web" panose="00000500000000000000" pitchFamily="2" charset="-18"/>
              </a:rPr>
              <a:t> (</a:t>
            </a:r>
            <a:r>
              <a:rPr lang="en-US" sz="2800" dirty="0" err="1">
                <a:latin typeface="Titillium Web" panose="00000500000000000000" pitchFamily="2" charset="-18"/>
              </a:rPr>
              <a:t>morda</a:t>
            </a:r>
            <a:r>
              <a:rPr lang="en-US" sz="2800" dirty="0">
                <a:latin typeface="Titillium Web" panose="00000500000000000000" pitchFamily="2" charset="-18"/>
              </a:rPr>
              <a:t> </a:t>
            </a:r>
            <a:r>
              <a:rPr lang="en-US" sz="2800" dirty="0" err="1">
                <a:latin typeface="Titillium Web" panose="00000500000000000000" pitchFamily="2" charset="-18"/>
              </a:rPr>
              <a:t>nepoštenega</a:t>
            </a:r>
            <a:r>
              <a:rPr lang="en-US" sz="2800" dirty="0">
                <a:latin typeface="Titillium Web" panose="00000500000000000000" pitchFamily="2" charset="-18"/>
              </a:rPr>
              <a:t>) </a:t>
            </a:r>
            <a:r>
              <a:rPr lang="en-US" sz="2800" dirty="0" err="1">
                <a:latin typeface="Titillium Web" panose="00000500000000000000" pitchFamily="2" charset="-18"/>
              </a:rPr>
              <a:t>kovanca</a:t>
            </a:r>
            <a:r>
              <a:rPr lang="sl-SI" sz="2800" dirty="0">
                <a:latin typeface="Titillium Web" panose="00000500000000000000" pitchFamily="2" charset="-18"/>
              </a:rPr>
              <a:t>:</a:t>
            </a:r>
          </a:p>
          <a:p>
            <a:pPr algn="ctr"/>
            <a:br>
              <a:rPr lang="sl-SI" sz="1600" dirty="0">
                <a:latin typeface="Titillium Web" panose="00000500000000000000" pitchFamily="2" charset="-18"/>
              </a:rPr>
            </a:br>
            <a:r>
              <a:rPr lang="en-US" sz="2800" b="1" dirty="0">
                <a:latin typeface="Titillium Web" panose="00000500000000000000" pitchFamily="2" charset="-18"/>
              </a:rPr>
              <a:t>c  c  g  c  c  g  c  c  c  g</a:t>
            </a:r>
            <a:r>
              <a:rPr lang="sl-SI" sz="2800" b="1" dirty="0">
                <a:latin typeface="Titillium Web" panose="00000500000000000000" pitchFamily="2" charset="-18"/>
              </a:rPr>
              <a:t> </a:t>
            </a:r>
            <a:r>
              <a:rPr lang="en-US" sz="2800" b="1" dirty="0">
                <a:latin typeface="Titillium Web" panose="00000500000000000000" pitchFamily="2" charset="-18"/>
              </a:rPr>
              <a:t> </a:t>
            </a:r>
            <a:r>
              <a:rPr lang="sl-SI" sz="2800" dirty="0">
                <a:solidFill>
                  <a:srgbClr val="FF0000"/>
                </a:solidFill>
                <a:latin typeface="Titillium Web" panose="00000500000000000000" pitchFamily="2" charset="-18"/>
              </a:rPr>
              <a:t>(?)</a:t>
            </a:r>
            <a:r>
              <a:rPr lang="sl-SI" sz="2800" b="1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</a:p>
          <a:p>
            <a:endParaRPr lang="sl-SI" sz="2800" dirty="0">
              <a:latin typeface="Titillium Web" panose="00000500000000000000" pitchFamily="2" charset="-18"/>
            </a:endParaRPr>
          </a:p>
          <a:p>
            <a:endParaRPr lang="sl-SI" sz="2800" dirty="0">
              <a:solidFill>
                <a:srgbClr val="FF0000"/>
              </a:solidFill>
              <a:latin typeface="Titillium Web" panose="00000500000000000000" pitchFamily="2" charset="-18"/>
            </a:endParaRPr>
          </a:p>
          <a:p>
            <a:r>
              <a:rPr lang="sl-SI" sz="28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Q1</a:t>
            </a:r>
            <a:r>
              <a:rPr lang="sl-SI" sz="2800" dirty="0">
                <a:solidFill>
                  <a:srgbClr val="FF0000"/>
                </a:solidFill>
                <a:latin typeface="Titillium Web" panose="00000500000000000000" pitchFamily="2" charset="-18"/>
              </a:rPr>
              <a:t>: </a:t>
            </a:r>
            <a:r>
              <a:rPr lang="en-US" sz="2800" dirty="0">
                <a:latin typeface="Titillium Web" panose="00000500000000000000" pitchFamily="2" charset="-18"/>
              </a:rPr>
              <a:t>Je </a:t>
            </a:r>
            <a:r>
              <a:rPr lang="en-US" sz="2800" dirty="0" err="1">
                <a:latin typeface="Titillium Web" panose="00000500000000000000" pitchFamily="2" charset="-18"/>
              </a:rPr>
              <a:t>enajsti</a:t>
            </a:r>
            <a:r>
              <a:rPr lang="en-US" sz="2800" dirty="0">
                <a:latin typeface="Titillium Web" panose="00000500000000000000" pitchFamily="2" charset="-18"/>
              </a:rPr>
              <a:t> met </a:t>
            </a:r>
            <a:r>
              <a:rPr lang="en-US" sz="2800" b="1" dirty="0" err="1">
                <a:latin typeface="Titillium Web" panose="00000500000000000000" pitchFamily="2" charset="-18"/>
              </a:rPr>
              <a:t>c</a:t>
            </a:r>
            <a:r>
              <a:rPr lang="en-US" sz="2800" dirty="0" err="1">
                <a:latin typeface="Titillium Web" panose="00000500000000000000" pitchFamily="2" charset="-18"/>
              </a:rPr>
              <a:t>ifra</a:t>
            </a:r>
            <a:r>
              <a:rPr lang="en-US" sz="2800" dirty="0">
                <a:latin typeface="Titillium Web" panose="00000500000000000000" pitchFamily="2" charset="-18"/>
              </a:rPr>
              <a:t> </a:t>
            </a:r>
            <a:r>
              <a:rPr lang="en-US" sz="2800" dirty="0" err="1">
                <a:latin typeface="Titillium Web" panose="00000500000000000000" pitchFamily="2" charset="-18"/>
              </a:rPr>
              <a:t>ali</a:t>
            </a:r>
            <a:r>
              <a:rPr lang="en-US" sz="2800" dirty="0">
                <a:latin typeface="Titillium Web" panose="00000500000000000000" pitchFamily="2" charset="-18"/>
              </a:rPr>
              <a:t> </a:t>
            </a:r>
            <a:r>
              <a:rPr lang="en-US" sz="2800" b="1" dirty="0" err="1">
                <a:latin typeface="Titillium Web" panose="00000500000000000000" pitchFamily="2" charset="-18"/>
              </a:rPr>
              <a:t>g</a:t>
            </a:r>
            <a:r>
              <a:rPr lang="en-US" sz="2800" dirty="0" err="1">
                <a:latin typeface="Titillium Web" panose="00000500000000000000" pitchFamily="2" charset="-18"/>
              </a:rPr>
              <a:t>rb</a:t>
            </a:r>
            <a:r>
              <a:rPr lang="sl-SI" sz="2800" dirty="0">
                <a:latin typeface="Titillium Web" panose="00000500000000000000" pitchFamily="2" charset="-18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0710" y="4124857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>
                <a:solidFill>
                  <a:srgbClr val="FF0000"/>
                </a:solidFill>
                <a:latin typeface="Titillium Web" panose="00000500000000000000" pitchFamily="2" charset="-18"/>
              </a:rPr>
              <a:t>Q2: </a:t>
            </a:r>
            <a:r>
              <a:rPr lang="en-US" sz="2800" err="1">
                <a:latin typeface="Titillium Web" panose="00000500000000000000" pitchFamily="2" charset="-18"/>
              </a:rPr>
              <a:t>Kolikšna</a:t>
            </a:r>
            <a:r>
              <a:rPr lang="en-US" sz="2800">
                <a:latin typeface="Titillium Web" panose="00000500000000000000" pitchFamily="2" charset="-18"/>
              </a:rPr>
              <a:t> je </a:t>
            </a:r>
            <a:r>
              <a:rPr lang="en-US" sz="2800" err="1">
                <a:latin typeface="Titillium Web" panose="00000500000000000000" pitchFamily="2" charset="-18"/>
              </a:rPr>
              <a:t>verjetnost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i="1">
                <a:latin typeface="Titillium Web" panose="00000500000000000000" pitchFamily="2" charset="-18"/>
              </a:rPr>
              <a:t>p</a:t>
            </a:r>
            <a:r>
              <a:rPr lang="en-US" sz="2800">
                <a:latin typeface="Titillium Web" panose="00000500000000000000" pitchFamily="2" charset="-18"/>
              </a:rPr>
              <a:t>, da </a:t>
            </a:r>
            <a:r>
              <a:rPr lang="en-US" sz="2800" err="1">
                <a:latin typeface="Titillium Web" panose="00000500000000000000" pitchFamily="2" charset="-18"/>
              </a:rPr>
              <a:t>na</a:t>
            </a:r>
            <a:r>
              <a:rPr lang="en-US" sz="2800">
                <a:latin typeface="Titillium Web" panose="00000500000000000000" pitchFamily="2" charset="-18"/>
              </a:rPr>
              <a:t> tem </a:t>
            </a:r>
            <a:r>
              <a:rPr lang="en-US" sz="2800" err="1">
                <a:latin typeface="Titillium Web" panose="00000500000000000000" pitchFamily="2" charset="-18"/>
              </a:rPr>
              <a:t>kovancu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pade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grb</a:t>
            </a:r>
            <a:r>
              <a:rPr lang="sl-SI" sz="2800">
                <a:latin typeface="Titillium Web" panose="00000500000000000000" pitchFamily="2" charset="-18"/>
              </a:rPr>
              <a:t>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0710" y="5218579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>
                <a:solidFill>
                  <a:srgbClr val="FF0000"/>
                </a:solidFill>
                <a:latin typeface="Titillium Web" panose="00000500000000000000" pitchFamily="2" charset="-18"/>
              </a:rPr>
              <a:t>Q3: </a:t>
            </a:r>
            <a:r>
              <a:rPr lang="en-US" sz="2800">
                <a:latin typeface="Titillium Web" panose="00000500000000000000" pitchFamily="2" charset="-18"/>
              </a:rPr>
              <a:t>Je </a:t>
            </a:r>
            <a:r>
              <a:rPr lang="en-US" sz="2800" err="1">
                <a:latin typeface="Titillium Web" panose="00000500000000000000" pitchFamily="2" charset="-18"/>
              </a:rPr>
              <a:t>kovanec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pošten</a:t>
            </a:r>
            <a:r>
              <a:rPr lang="sl-SI" sz="2800">
                <a:latin typeface="Titillium Web" panose="00000500000000000000" pitchFamily="2" charset="-18"/>
              </a:rPr>
              <a:t>? </a:t>
            </a:r>
            <a:r>
              <a:rPr lang="en-US" sz="2800" err="1">
                <a:latin typeface="Titillium Web" panose="00000500000000000000" pitchFamily="2" charset="-18"/>
              </a:rPr>
              <a:t>Poštenost</a:t>
            </a:r>
            <a:r>
              <a:rPr lang="en-US" sz="2800">
                <a:latin typeface="Titillium Web" panose="00000500000000000000" pitchFamily="2" charset="-18"/>
              </a:rPr>
              <a:t> je </a:t>
            </a:r>
            <a:r>
              <a:rPr lang="en-US" sz="2800" err="1">
                <a:latin typeface="Titillium Web" panose="00000500000000000000" pitchFamily="2" charset="-18"/>
              </a:rPr>
              <a:t>npr</a:t>
            </a:r>
            <a:r>
              <a:rPr lang="en-US" sz="2800">
                <a:latin typeface="Titillium Web" panose="00000500000000000000" pitchFamily="2" charset="-18"/>
              </a:rPr>
              <a:t>., da je </a:t>
            </a:r>
            <a:r>
              <a:rPr lang="en-US" sz="2800" i="1">
                <a:latin typeface="Titillium Web" panose="00000500000000000000" pitchFamily="2" charset="-18"/>
              </a:rPr>
              <a:t>p</a:t>
            </a:r>
            <a:r>
              <a:rPr lang="en-US" sz="2800">
                <a:latin typeface="Titillium Web" panose="00000500000000000000" pitchFamily="2" charset="-18"/>
              </a:rPr>
              <a:t> med 48% and 52%.</a:t>
            </a:r>
            <a:endParaRPr lang="sl-SI" sz="28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3594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288667" y="727892"/>
            <a:ext cx="7750104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itchFamily="2" charset="0"/>
              </a:rPr>
              <a:t>Zakaj</a:t>
            </a:r>
            <a:r>
              <a:rPr lang="en-US" sz="4000" b="1">
                <a:latin typeface="Titillium Web" pitchFamily="2" charset="0"/>
              </a:rPr>
              <a:t> </a:t>
            </a:r>
            <a:r>
              <a:rPr lang="en-US" sz="4000" b="1" err="1">
                <a:latin typeface="Titillium Web" pitchFamily="2" charset="0"/>
              </a:rPr>
              <a:t>naj</a:t>
            </a:r>
            <a:r>
              <a:rPr lang="en-US" sz="4000" b="1">
                <a:latin typeface="Titillium Web" pitchFamily="2" charset="0"/>
              </a:rPr>
              <a:t> mi </a:t>
            </a:r>
            <a:r>
              <a:rPr lang="en-US" sz="4000" b="1" err="1">
                <a:latin typeface="Titillium Web" pitchFamily="2" charset="0"/>
              </a:rPr>
              <a:t>bo</a:t>
            </a:r>
            <a:r>
              <a:rPr lang="en-US" sz="4000" b="1">
                <a:latin typeface="Titillium Web" pitchFamily="2" charset="0"/>
              </a:rPr>
              <a:t> mar </a:t>
            </a:r>
            <a:r>
              <a:rPr lang="en-US" sz="4000" b="1" err="1">
                <a:latin typeface="Titillium Web" pitchFamily="2" charset="0"/>
              </a:rPr>
              <a:t>za</a:t>
            </a:r>
            <a:r>
              <a:rPr lang="en-US" sz="4000" b="1">
                <a:latin typeface="Titillium Web" pitchFamily="2" charset="0"/>
              </a:rPr>
              <a:t> </a:t>
            </a:r>
            <a:r>
              <a:rPr lang="en-US" sz="4000" b="1" err="1">
                <a:latin typeface="Titillium Web" pitchFamily="2" charset="0"/>
              </a:rPr>
              <a:t>probabilistično</a:t>
            </a:r>
            <a:r>
              <a:rPr lang="en-US" sz="4000" b="1">
                <a:latin typeface="Titillium Web" pitchFamily="2" charset="0"/>
              </a:rPr>
              <a:t> </a:t>
            </a:r>
            <a:r>
              <a:rPr lang="en-US" sz="4000" b="1" err="1">
                <a:latin typeface="Titillium Web" pitchFamily="2" charset="0"/>
              </a:rPr>
              <a:t>programiranje</a:t>
            </a:r>
            <a:r>
              <a:rPr lang="en-US" sz="4000" b="1">
                <a:latin typeface="Titillium Web" pitchFamily="2" charset="0"/>
              </a:rPr>
              <a:t>?</a:t>
            </a:r>
            <a:endParaRPr lang="sl-SI" sz="4000" b="1">
              <a:latin typeface="Titillium Web" pitchFamily="2" charset="0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333" y="2485125"/>
            <a:ext cx="1420976" cy="1501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692" y="514189"/>
            <a:ext cx="1582617" cy="136778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75916" y="4158635"/>
            <a:ext cx="637238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Temelj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statističnega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modeliranja</a:t>
            </a:r>
            <a:r>
              <a:rPr lang="en-US" sz="2400">
                <a:latin typeface="Titillium Web" panose="00000500000000000000" pitchFamily="2" charset="-18"/>
              </a:rPr>
              <a:t> in </a:t>
            </a:r>
            <a:r>
              <a:rPr lang="en-US" sz="2400" err="1">
                <a:latin typeface="Titillium Web" panose="00000500000000000000" pitchFamily="2" charset="-18"/>
              </a:rPr>
              <a:t>probabilističnega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strojnega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učenja</a:t>
            </a:r>
            <a:r>
              <a:rPr lang="en-US" sz="24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Prihodnost</a:t>
            </a:r>
            <a:r>
              <a:rPr lang="en-US" sz="2400">
                <a:latin typeface="Titillium Web" panose="00000500000000000000" pitchFamily="2" charset="-18"/>
              </a:rPr>
              <a:t> “</a:t>
            </a:r>
            <a:r>
              <a:rPr lang="en-US" sz="2400" err="1">
                <a:latin typeface="Titillium Web" panose="00000500000000000000" pitchFamily="2" charset="-18"/>
              </a:rPr>
              <a:t>podatkovnega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inženirstva</a:t>
            </a:r>
            <a:r>
              <a:rPr lang="en-US" sz="2400">
                <a:latin typeface="Titillium Web" panose="00000500000000000000" pitchFamily="2" charset="-18"/>
              </a:rPr>
              <a:t>”.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Obvezno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orodje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za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vsakega</a:t>
            </a:r>
            <a:r>
              <a:rPr lang="en-US" sz="2400">
                <a:latin typeface="Titillium Web" panose="00000500000000000000" pitchFamily="2" charset="-18"/>
              </a:rPr>
              <a:t>, </a:t>
            </a:r>
            <a:r>
              <a:rPr lang="en-US" sz="2400" err="1">
                <a:latin typeface="Titillium Web" panose="00000500000000000000" pitchFamily="2" charset="-18"/>
              </a:rPr>
              <a:t>ki</a:t>
            </a:r>
            <a:r>
              <a:rPr lang="en-US" sz="2400">
                <a:latin typeface="Titillium Web" panose="00000500000000000000" pitchFamily="2" charset="-18"/>
              </a:rPr>
              <a:t> se </a:t>
            </a:r>
            <a:r>
              <a:rPr lang="en-US" sz="2400" err="1">
                <a:latin typeface="Titillium Web" panose="00000500000000000000" pitchFamily="2" charset="-18"/>
              </a:rPr>
              <a:t>želi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resno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ukvarjati</a:t>
            </a:r>
            <a:r>
              <a:rPr lang="en-US" sz="2400">
                <a:latin typeface="Titillium Web" panose="00000500000000000000" pitchFamily="2" charset="-18"/>
              </a:rPr>
              <a:t> s </a:t>
            </a:r>
            <a:r>
              <a:rPr lang="en-US" sz="2400" err="1">
                <a:latin typeface="Titillium Web" panose="00000500000000000000" pitchFamily="2" charset="-18"/>
              </a:rPr>
              <a:t>kvantitativno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analizo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podatkov</a:t>
            </a:r>
            <a:r>
              <a:rPr lang="sl-SI" sz="2400">
                <a:latin typeface="Titillium Web" panose="00000500000000000000" pitchFamily="2" charset="-18"/>
              </a:rPr>
              <a:t>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48"/>
          <a:stretch/>
        </p:blipFill>
        <p:spPr>
          <a:xfrm>
            <a:off x="8665057" y="4759133"/>
            <a:ext cx="2279903" cy="127453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665057" y="1582318"/>
            <a:ext cx="299767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uporabna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statistika</a:t>
            </a:r>
            <a:endParaRPr lang="sl-SI" sz="1600" i="1">
              <a:solidFill>
                <a:srgbClr val="FF0000"/>
              </a:solidFill>
              <a:latin typeface="Titillium Web" panose="00000500000000000000" pitchFamily="2" charset="-1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286" y="3747665"/>
            <a:ext cx="299767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probabilistični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grafični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modeli</a:t>
            </a:r>
            <a:endParaRPr lang="sl-SI" sz="1600" i="1">
              <a:solidFill>
                <a:srgbClr val="FF0000"/>
              </a:solidFill>
              <a:latin typeface="Titillium Web" panose="00000500000000000000" pitchFamily="2" charset="-1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461793" y="5925916"/>
            <a:ext cx="296694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(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generativno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)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globoko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učenje</a:t>
            </a:r>
            <a:endParaRPr lang="sl-SI" sz="1600" i="1">
              <a:solidFill>
                <a:srgbClr val="FF0000"/>
              </a:solidFill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00571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tillium Web" panose="00000500000000000000" pitchFamily="2" charset="-18"/>
              </a:rPr>
              <a:t>V </a:t>
            </a:r>
            <a:r>
              <a:rPr lang="en-US" sz="4000" b="1" dirty="0" err="1">
                <a:latin typeface="Titillium Web" panose="00000500000000000000" pitchFamily="2" charset="-18"/>
              </a:rPr>
              <a:t>razmislek</a:t>
            </a:r>
            <a:r>
              <a:rPr lang="en-US" sz="4000" b="1" dirty="0">
                <a:latin typeface="Titillium Web" panose="00000500000000000000" pitchFamily="2" charset="-18"/>
              </a:rPr>
              <a:t> …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08" y="4170814"/>
            <a:ext cx="6188143" cy="2217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latin typeface="Titillium Web" panose="00000500000000000000" pitchFamily="2" charset="-18"/>
              </a:rPr>
              <a:t>Verjetnost</a:t>
            </a:r>
            <a:r>
              <a:rPr lang="en-US" sz="2000" b="1" dirty="0">
                <a:latin typeface="Titillium Web" panose="00000500000000000000" pitchFamily="2" charset="-18"/>
              </a:rPr>
              <a:t> je </a:t>
            </a:r>
            <a:r>
              <a:rPr lang="en-US" sz="2000" b="1" dirty="0" err="1">
                <a:latin typeface="Titillium Web" panose="00000500000000000000" pitchFamily="2" charset="-18"/>
              </a:rPr>
              <a:t>koherenten</a:t>
            </a:r>
            <a:r>
              <a:rPr lang="en-US" sz="2000" b="1" dirty="0">
                <a:latin typeface="Titillium Web" panose="00000500000000000000" pitchFamily="2" charset="-18"/>
              </a:rPr>
              <a:t> in </a:t>
            </a:r>
            <a:r>
              <a:rPr lang="en-US" sz="2000" b="1" dirty="0" err="1">
                <a:latin typeface="Titillium Web" panose="00000500000000000000" pitchFamily="2" charset="-18"/>
              </a:rPr>
              <a:t>natančen</a:t>
            </a:r>
            <a:r>
              <a:rPr lang="en-US" sz="2000" b="1" dirty="0">
                <a:latin typeface="Titillium Web" panose="00000500000000000000" pitchFamily="2" charset="-18"/>
              </a:rPr>
              <a:t> </a:t>
            </a:r>
            <a:r>
              <a:rPr lang="en-US" sz="2000" b="1" dirty="0" err="1">
                <a:latin typeface="Titillium Web" panose="00000500000000000000" pitchFamily="2" charset="-18"/>
              </a:rPr>
              <a:t>jezik</a:t>
            </a:r>
            <a:r>
              <a:rPr lang="en-US" sz="2000" b="1" dirty="0">
                <a:latin typeface="Titillium Web" panose="00000500000000000000" pitchFamily="2" charset="-18"/>
              </a:rPr>
              <a:t> za </a:t>
            </a:r>
            <a:r>
              <a:rPr lang="en-US" sz="2000" b="1" dirty="0" err="1">
                <a:latin typeface="Titillium Web" panose="00000500000000000000" pitchFamily="2" charset="-18"/>
              </a:rPr>
              <a:t>izražanje</a:t>
            </a:r>
            <a:r>
              <a:rPr lang="en-US" sz="2000" b="1" dirty="0">
                <a:latin typeface="Titillium Web" panose="00000500000000000000" pitchFamily="2" charset="-18"/>
              </a:rPr>
              <a:t> </a:t>
            </a:r>
            <a:r>
              <a:rPr lang="en-US" sz="2000" b="1" dirty="0" err="1">
                <a:latin typeface="Titillium Web" panose="00000500000000000000" pitchFamily="2" charset="-18"/>
              </a:rPr>
              <a:t>negotovosti</a:t>
            </a:r>
            <a:r>
              <a:rPr lang="en-US" sz="2000" b="1" dirty="0">
                <a:latin typeface="Titillium Web" panose="00000500000000000000" pitchFamily="2" charset="-18"/>
              </a:rPr>
              <a:t>:</a:t>
            </a:r>
            <a:endParaRPr lang="sl-SI" sz="2000" b="1" dirty="0">
              <a:latin typeface="Titillium Web" panose="00000500000000000000" pitchFamily="2" charset="-18"/>
            </a:endParaRPr>
          </a:p>
          <a:p>
            <a:endParaRPr lang="sl-SI" sz="2000" dirty="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tillium Web" panose="00000500000000000000" pitchFamily="2" charset="-18"/>
              </a:rPr>
              <a:t>Če</a:t>
            </a:r>
            <a:r>
              <a:rPr lang="en-US" sz="2000" dirty="0">
                <a:latin typeface="Titillium Web" panose="00000500000000000000" pitchFamily="2" charset="-18"/>
              </a:rPr>
              <a:t> ne </a:t>
            </a:r>
            <a:r>
              <a:rPr lang="en-US" sz="2000" dirty="0" err="1">
                <a:latin typeface="Titillium Web" panose="00000500000000000000" pitchFamily="2" charset="-18"/>
              </a:rPr>
              <a:t>sledimo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zakonom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verjetnosti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nas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nihče</a:t>
            </a:r>
            <a:r>
              <a:rPr lang="en-US" sz="2000" dirty="0">
                <a:latin typeface="Titillium Web" panose="00000500000000000000" pitchFamily="2" charset="-18"/>
              </a:rPr>
              <a:t> ne </a:t>
            </a:r>
            <a:r>
              <a:rPr lang="en-US" sz="2000" dirty="0" err="1">
                <a:latin typeface="Titillium Web" panose="00000500000000000000" pitchFamily="2" charset="-18"/>
              </a:rPr>
              <a:t>bo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razumel</a:t>
            </a:r>
            <a:r>
              <a:rPr lang="en-US" sz="2000" dirty="0">
                <a:latin typeface="Titillium Web" panose="00000500000000000000" pitchFamily="2" charset="-18"/>
              </a:rPr>
              <a:t>!</a:t>
            </a:r>
            <a:br>
              <a:rPr lang="sl-SI" sz="2000" dirty="0">
                <a:latin typeface="Titillium Web" panose="00000500000000000000" pitchFamily="2" charset="-18"/>
              </a:rPr>
            </a:br>
            <a:endParaRPr lang="sl-SI" sz="2000" dirty="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tillium Web" panose="00000500000000000000" pitchFamily="2" charset="-18"/>
              </a:rPr>
              <a:t>Sicer</a:t>
            </a:r>
            <a:r>
              <a:rPr lang="en-US" sz="2000" dirty="0">
                <a:latin typeface="Titillium Web" panose="00000500000000000000" pitchFamily="2" charset="-18"/>
              </a:rPr>
              <a:t> pa so </a:t>
            </a:r>
            <a:r>
              <a:rPr lang="en-US" sz="2000" dirty="0" err="1">
                <a:latin typeface="Titillium Web" panose="00000500000000000000" pitchFamily="2" charset="-18"/>
              </a:rPr>
              <a:t>probabilistične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izjave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lahko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subjektivne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ali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navidez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popolnoma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nesmiselne</a:t>
            </a:r>
            <a:r>
              <a:rPr lang="en-US" sz="2000" dirty="0">
                <a:latin typeface="Titillium Web" panose="00000500000000000000" pitchFamily="2" charset="-18"/>
              </a:rPr>
              <a:t>.</a:t>
            </a:r>
            <a:br>
              <a:rPr lang="sl-SI" sz="2000" dirty="0">
                <a:latin typeface="Titillium Web" panose="00000500000000000000" pitchFamily="2" charset="-18"/>
              </a:rPr>
            </a:br>
            <a:endParaRPr lang="sl-SI" sz="2000" dirty="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tillium Web" panose="00000500000000000000" pitchFamily="2" charset="-18"/>
              </a:rPr>
              <a:t>Precej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naravno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nam</a:t>
            </a:r>
            <a:r>
              <a:rPr lang="en-US" sz="2000" dirty="0">
                <a:latin typeface="Titillium Web" panose="00000500000000000000" pitchFamily="2" charset="-18"/>
              </a:rPr>
              <a:t> je, da </a:t>
            </a:r>
            <a:r>
              <a:rPr lang="en-US" sz="2000" dirty="0" err="1">
                <a:latin typeface="Titillium Web" panose="00000500000000000000" pitchFamily="2" charset="-18"/>
              </a:rPr>
              <a:t>imamo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verjetnostno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mnenje</a:t>
            </a:r>
            <a:r>
              <a:rPr lang="en-US" sz="2000" dirty="0">
                <a:latin typeface="Titillium Web" panose="00000500000000000000" pitchFamily="2" charset="-18"/>
              </a:rPr>
              <a:t> o </a:t>
            </a:r>
            <a:r>
              <a:rPr lang="en-US" sz="2000" dirty="0" err="1">
                <a:latin typeface="Titillium Web" panose="00000500000000000000" pitchFamily="2" charset="-18"/>
              </a:rPr>
              <a:t>stvareh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ki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niso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naključne</a:t>
            </a:r>
            <a:r>
              <a:rPr lang="sl-SI" sz="2000" dirty="0">
                <a:latin typeface="Titillium Web" panose="00000500000000000000" pitchFamily="2" charset="-18"/>
              </a:rPr>
              <a:t>.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Naključje</a:t>
            </a:r>
            <a:r>
              <a:rPr lang="en-US" sz="2000" dirty="0">
                <a:latin typeface="Titillium Web" panose="00000500000000000000" pitchFamily="2" charset="-18"/>
              </a:rPr>
              <a:t> je </a:t>
            </a:r>
            <a:r>
              <a:rPr lang="en-US" sz="2000" dirty="0" err="1">
                <a:latin typeface="Titillium Web" panose="00000500000000000000" pitchFamily="2" charset="-18"/>
              </a:rPr>
              <a:t>samo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eden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izmed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virov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negotovosti</a:t>
            </a:r>
            <a:r>
              <a:rPr lang="en-US" sz="2000" dirty="0">
                <a:latin typeface="Titillium Web" panose="00000500000000000000" pitchFamily="2" charset="-18"/>
              </a:rPr>
              <a:t> (in ne </a:t>
            </a:r>
            <a:r>
              <a:rPr lang="en-US" sz="2000" dirty="0" err="1">
                <a:latin typeface="Titillium Web" panose="00000500000000000000" pitchFamily="2" charset="-18"/>
              </a:rPr>
              <a:t>preveč</a:t>
            </a:r>
            <a:r>
              <a:rPr lang="en-US" sz="2000" dirty="0">
                <a:latin typeface="Titillium Web" panose="00000500000000000000" pitchFamily="2" charset="-18"/>
              </a:rPr>
              <a:t> pogost).</a:t>
            </a:r>
            <a:r>
              <a:rPr lang="sl-SI" sz="2000" dirty="0">
                <a:latin typeface="Titillium Web" panose="00000500000000000000" pitchFamily="2" charset="-18"/>
              </a:rPr>
              <a:t> </a:t>
            </a:r>
          </a:p>
          <a:p>
            <a:endParaRPr lang="sl-SI" sz="2000" dirty="0">
              <a:latin typeface="Titillium Web" panose="00000500000000000000" pitchFamily="2" charset="-18"/>
            </a:endParaRPr>
          </a:p>
          <a:p>
            <a:r>
              <a:rPr lang="en-US" sz="2000" dirty="0" err="1">
                <a:latin typeface="Titillium Web" panose="00000500000000000000" pitchFamily="2" charset="-18"/>
              </a:rPr>
              <a:t>Uporaba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verjetnosti</a:t>
            </a:r>
            <a:r>
              <a:rPr lang="en-US" sz="2000" dirty="0">
                <a:latin typeface="Titillium Web" panose="00000500000000000000" pitchFamily="2" charset="-18"/>
              </a:rPr>
              <a:t> za </a:t>
            </a:r>
            <a:r>
              <a:rPr lang="en-US" sz="2000" dirty="0" err="1">
                <a:latin typeface="Titillium Web" panose="00000500000000000000" pitchFamily="2" charset="-18"/>
              </a:rPr>
              <a:t>izražanje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negotovosti</a:t>
            </a:r>
            <a:r>
              <a:rPr lang="en-US" sz="2000" dirty="0">
                <a:latin typeface="Titillium Web" panose="00000500000000000000" pitchFamily="2" charset="-18"/>
              </a:rPr>
              <a:t> je </a:t>
            </a:r>
            <a:r>
              <a:rPr lang="en-US" sz="2000" dirty="0" err="1">
                <a:latin typeface="Titillium Web" panose="00000500000000000000" pitchFamily="2" charset="-18"/>
              </a:rPr>
              <a:t>bistvo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bayesovskega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pogleda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statistično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sklepanje</a:t>
            </a:r>
            <a:r>
              <a:rPr lang="en-US" sz="2000" dirty="0">
                <a:latin typeface="Titillium Web" panose="00000500000000000000" pitchFamily="2" charset="-18"/>
              </a:rPr>
              <a:t>!</a:t>
            </a:r>
            <a:endParaRPr lang="sl-SI" sz="2000" dirty="0">
              <a:latin typeface="Titillium Web" panose="00000500000000000000" pitchFamily="2" charset="-18"/>
            </a:endParaRPr>
          </a:p>
          <a:p>
            <a:r>
              <a:rPr lang="sl-SI" sz="2000" dirty="0">
                <a:latin typeface="Titillium Web" panose="00000500000000000000" pitchFamily="2" charset="-1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3496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2" y="5602137"/>
            <a:ext cx="692167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2 del</a:t>
            </a:r>
            <a:endParaRPr lang="sl-SI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Statistično</a:t>
            </a:r>
            <a:r>
              <a:rPr lang="en-US" sz="6600">
                <a:latin typeface="Titillium Web" panose="00000500000000000000" pitchFamily="2" charset="-18"/>
              </a:rPr>
              <a:t> </a:t>
            </a:r>
            <a:r>
              <a:rPr lang="en-US" sz="6600" err="1">
                <a:latin typeface="Titillium Web" panose="00000500000000000000" pitchFamily="2" charset="-18"/>
              </a:rPr>
              <a:t>modeliranje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51714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90154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Model </a:t>
            </a:r>
            <a:r>
              <a:rPr lang="sl-SI" sz="6600" b="1">
                <a:solidFill>
                  <a:srgbClr val="FF0000"/>
                </a:solidFill>
                <a:latin typeface="Titillium Web" panose="00000500000000000000" pitchFamily="2" charset="-18"/>
              </a:rPr>
              <a:t>=</a:t>
            </a:r>
            <a:r>
              <a:rPr lang="sl-SI" sz="6600" b="1">
                <a:latin typeface="Titillium Web" panose="00000500000000000000" pitchFamily="2" charset="-18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6600" b="1" err="1">
                <a:latin typeface="Titillium Web" panose="00000500000000000000" pitchFamily="2" charset="-18"/>
              </a:rPr>
              <a:t>Hipoteza</a:t>
            </a:r>
            <a:r>
              <a:rPr lang="en-US" sz="6600" b="1">
                <a:latin typeface="Titillium Web" panose="00000500000000000000" pitchFamily="2" charset="-18"/>
              </a:rPr>
              <a:t>, </a:t>
            </a:r>
            <a:r>
              <a:rPr lang="en-US" sz="6600" b="1" err="1">
                <a:latin typeface="Titillium Web" panose="00000500000000000000" pitchFamily="2" charset="-18"/>
              </a:rPr>
              <a:t>kako</a:t>
            </a:r>
            <a:r>
              <a:rPr lang="en-US" sz="6600" b="1">
                <a:latin typeface="Titillium Web" panose="00000500000000000000" pitchFamily="2" charset="-18"/>
              </a:rPr>
              <a:t> so </a:t>
            </a:r>
            <a:r>
              <a:rPr lang="en-US" sz="6600" b="1" err="1">
                <a:latin typeface="Titillium Web" panose="00000500000000000000" pitchFamily="2" charset="-18"/>
              </a:rPr>
              <a:t>nastali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naši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podatki</a:t>
            </a:r>
            <a:r>
              <a:rPr lang="sl-SI" sz="6600" b="1">
                <a:latin typeface="Titillium Web" panose="00000500000000000000" pitchFamily="2" charset="-18"/>
              </a:rPr>
              <a:t>.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59775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704781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Ni </a:t>
            </a:r>
            <a:r>
              <a:rPr lang="en-US" sz="6600" b="1" err="1">
                <a:latin typeface="Titillium Web" panose="00000500000000000000" pitchFamily="2" charset="-18"/>
              </a:rPr>
              <a:t>modeliranja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brez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modela</a:t>
            </a:r>
            <a:r>
              <a:rPr lang="en-US" sz="6600" b="1">
                <a:latin typeface="Titillium Web" panose="00000500000000000000" pitchFamily="2" charset="-18"/>
              </a:rPr>
              <a:t>.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39709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40968" y="5140962"/>
            <a:ext cx="10152680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Ne, </a:t>
            </a:r>
            <a:r>
              <a:rPr lang="en-US" sz="6600" b="1" err="1">
                <a:latin typeface="Titillium Web" panose="00000500000000000000" pitchFamily="2" charset="-18"/>
              </a:rPr>
              <a:t>resno</a:t>
            </a:r>
            <a:r>
              <a:rPr lang="en-US" sz="6600" b="1">
                <a:latin typeface="Titillium Web" panose="00000500000000000000" pitchFamily="2" charset="-18"/>
              </a:rPr>
              <a:t>, </a:t>
            </a:r>
            <a:r>
              <a:rPr lang="en-US" sz="6600" b="1" err="1">
                <a:latin typeface="Titillium Web" panose="00000500000000000000" pitchFamily="2" charset="-18"/>
              </a:rPr>
              <a:t>ni</a:t>
            </a:r>
            <a:r>
              <a:rPr lang="en-US" sz="6600" b="1">
                <a:latin typeface="Titillium Web" panose="00000500000000000000" pitchFamily="2" charset="-18"/>
              </a:rPr>
              <a:t>.</a:t>
            </a:r>
            <a:endParaRPr lang="sl-SI" sz="6600" b="1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850214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384" y="4083553"/>
            <a:ext cx="9888836" cy="599303"/>
          </a:xfrm>
        </p:spPr>
        <p:txBody>
          <a:bodyPr>
            <a:noAutofit/>
          </a:bodyPr>
          <a:lstStyle/>
          <a:p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4000" err="1">
                <a:latin typeface="Titillium Web" panose="00000500000000000000" pitchFamily="2" charset="-18"/>
              </a:rPr>
              <a:t>Zapišite</a:t>
            </a:r>
            <a:r>
              <a:rPr lang="en-US" sz="4000">
                <a:latin typeface="Titillium Web" panose="00000500000000000000" pitchFamily="2" charset="-18"/>
              </a:rPr>
              <a:t> 1 </a:t>
            </a:r>
            <a:r>
              <a:rPr lang="en-US" sz="4000" err="1">
                <a:latin typeface="Titillium Web" panose="00000500000000000000" pitchFamily="2" charset="-18"/>
              </a:rPr>
              <a:t>metodo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iz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statistike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ali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strojnega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učenja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ki</a:t>
            </a:r>
            <a:r>
              <a:rPr lang="en-US" sz="4000">
                <a:latin typeface="Titillium Web" panose="00000500000000000000" pitchFamily="2" charset="-18"/>
              </a:rPr>
              <a:t> se </a:t>
            </a:r>
            <a:r>
              <a:rPr lang="en-US" sz="4000" err="1">
                <a:latin typeface="Titillium Web" panose="00000500000000000000" pitchFamily="2" charset="-18"/>
              </a:rPr>
              <a:t>uporablja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za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napovedovanje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razpoznavanje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vzorcev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gručenje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testiranje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hipotez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ipd</a:t>
            </a:r>
            <a:r>
              <a:rPr lang="sl-SI" sz="4000">
                <a:latin typeface="Titillium Web" panose="00000500000000000000" pitchFamily="2" charset="-18"/>
              </a:rPr>
              <a:t>.</a:t>
            </a: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3830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3092" y="0"/>
            <a:ext cx="5290394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Zaporedje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enic</a:t>
            </a:r>
            <a:r>
              <a:rPr lang="en-US" sz="2000" b="1">
                <a:latin typeface="Titillium Web" panose="00000500000000000000" pitchFamily="2" charset="-18"/>
              </a:rPr>
              <a:t> in </a:t>
            </a:r>
            <a:r>
              <a:rPr lang="en-US" sz="2000" b="1" err="1">
                <a:latin typeface="Titillium Web" panose="00000500000000000000" pitchFamily="2" charset="-18"/>
              </a:rPr>
              <a:t>ničel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podatki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091" y="668035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91" y="1037367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Statistični</a:t>
            </a:r>
            <a:r>
              <a:rPr lang="en-US" sz="2000" b="1">
                <a:latin typeface="Titillium Web" panose="00000500000000000000" pitchFamily="2" charset="-18"/>
              </a:rPr>
              <a:t> model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poskus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statistične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interpretacije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091" y="1900563"/>
            <a:ext cx="495656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nastalo</a:t>
            </a:r>
            <a:r>
              <a:rPr lang="en-US" sz="2000">
                <a:latin typeface="Titillium Web" panose="00000500000000000000" pitchFamily="2" charset="-18"/>
              </a:rPr>
              <a:t> s 30 </a:t>
            </a:r>
            <a:r>
              <a:rPr lang="en-US" sz="2000" err="1">
                <a:latin typeface="Titillium Web" panose="00000500000000000000" pitchFamily="2" charset="-18"/>
              </a:rPr>
              <a:t>neodvisnimi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meti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kovanca</a:t>
            </a:r>
            <a:r>
              <a:rPr lang="en-US" sz="2000">
                <a:latin typeface="Titillium Web" panose="00000500000000000000" pitchFamily="2" charset="-18"/>
              </a:rPr>
              <a:t> z </a:t>
            </a:r>
            <a:r>
              <a:rPr lang="en-US" sz="2000" err="1">
                <a:latin typeface="Titillium Web" panose="00000500000000000000" pitchFamily="2" charset="-18"/>
              </a:rPr>
              <a:t>neznano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verjetnostjo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enice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091" y="2568598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Predhodno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mnenje</a:t>
            </a:r>
            <a:r>
              <a:rPr lang="en-US" sz="2000" b="1">
                <a:latin typeface="Titillium Web" panose="00000500000000000000" pitchFamily="2" charset="-18"/>
              </a:rPr>
              <a:t> o </a:t>
            </a:r>
            <a:r>
              <a:rPr lang="en-US" sz="2000" b="1" err="1">
                <a:latin typeface="Titillium Web" panose="00000500000000000000" pitchFamily="2" charset="-18"/>
              </a:rPr>
              <a:t>parametrih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modela</a:t>
            </a:r>
            <a:r>
              <a:rPr lang="sl-SI" sz="2000" b="1">
                <a:latin typeface="Titillium Web" panose="00000500000000000000" pitchFamily="2" charset="-18"/>
              </a:rPr>
              <a:t>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3091" y="343179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Nimam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pojma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koliko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zato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bom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izrazil</a:t>
            </a:r>
            <a:r>
              <a:rPr lang="en-US" sz="2000">
                <a:latin typeface="Titillium Web" panose="00000500000000000000" pitchFamily="2" charset="-18"/>
              </a:rPr>
              <a:t> preference do </a:t>
            </a:r>
            <a:r>
              <a:rPr lang="en-US" sz="2000" err="1">
                <a:latin typeface="Titillium Web" panose="00000500000000000000" pitchFamily="2" charset="-18"/>
              </a:rPr>
              <a:t>nobene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vrednosti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091" y="409982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sklepanje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učenje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91" y="524488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dirty="0" err="1">
                <a:latin typeface="Titillium Web" panose="00000500000000000000" pitchFamily="2" charset="-18"/>
              </a:rPr>
              <a:t>Pri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vseh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teh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predpostavkah</a:t>
            </a:r>
            <a:r>
              <a:rPr lang="en-US" sz="2000" dirty="0">
                <a:latin typeface="Titillium Web" panose="00000500000000000000" pitchFamily="2" charset="-18"/>
              </a:rPr>
              <a:t> in </a:t>
            </a:r>
            <a:r>
              <a:rPr lang="en-US" sz="2000" dirty="0" err="1">
                <a:latin typeface="Titillium Web" panose="00000500000000000000" pitchFamily="2" charset="-18"/>
              </a:rPr>
              <a:t>upoštevajoč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zakone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verjetnosti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kakšno</a:t>
            </a:r>
            <a:r>
              <a:rPr lang="en-US" sz="2000" dirty="0">
                <a:latin typeface="Titillium Web" panose="00000500000000000000" pitchFamily="2" charset="-18"/>
              </a:rPr>
              <a:t> mora </a:t>
            </a:r>
            <a:r>
              <a:rPr lang="en-US" sz="2000" dirty="0" err="1">
                <a:latin typeface="Titillium Web" panose="00000500000000000000" pitchFamily="2" charset="-18"/>
              </a:rPr>
              <a:t>biti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moje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mnenje</a:t>
            </a:r>
            <a:r>
              <a:rPr lang="en-US" sz="2000" dirty="0">
                <a:latin typeface="Titillium Web" panose="00000500000000000000" pitchFamily="2" charset="-18"/>
              </a:rPr>
              <a:t> o</a:t>
            </a:r>
            <a:r>
              <a:rPr lang="sl-SI" sz="2000" dirty="0">
                <a:latin typeface="Titillium Web" panose="00000500000000000000" pitchFamily="2" charset="-18"/>
              </a:rPr>
              <a:t> </a:t>
            </a:r>
            <a:r>
              <a:rPr lang="el-GR" sz="2000" dirty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 dirty="0">
                <a:latin typeface="Titillium Web" panose="00000500000000000000" pitchFamily="2" charset="-18"/>
              </a:rPr>
              <a:t>, ko </a:t>
            </a:r>
            <a:r>
              <a:rPr lang="en-US" sz="2000" dirty="0" err="1">
                <a:latin typeface="Titillium Web" panose="00000500000000000000" pitchFamily="2" charset="-18"/>
              </a:rPr>
              <a:t>vidim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podatke</a:t>
            </a:r>
            <a:r>
              <a:rPr lang="en-US" sz="2000" dirty="0">
                <a:latin typeface="Titillium Web" panose="00000500000000000000" pitchFamily="2" charset="-18"/>
              </a:rPr>
              <a:t>?</a:t>
            </a:r>
            <a:endParaRPr lang="sl-SI" sz="20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91114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3092" y="0"/>
            <a:ext cx="5290394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Zaporedje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enic</a:t>
            </a:r>
            <a:r>
              <a:rPr lang="en-US" sz="2000" b="1">
                <a:latin typeface="Titillium Web" panose="00000500000000000000" pitchFamily="2" charset="-18"/>
              </a:rPr>
              <a:t> in </a:t>
            </a:r>
            <a:r>
              <a:rPr lang="en-US" sz="2000" b="1" err="1">
                <a:latin typeface="Titillium Web" panose="00000500000000000000" pitchFamily="2" charset="-18"/>
              </a:rPr>
              <a:t>ničel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podatki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091" y="668035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91" y="1037367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Statistični</a:t>
            </a:r>
            <a:r>
              <a:rPr lang="en-US" sz="2000" b="1">
                <a:latin typeface="Titillium Web" panose="00000500000000000000" pitchFamily="2" charset="-18"/>
              </a:rPr>
              <a:t> model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poskus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statistične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interpretacije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091" y="1900563"/>
            <a:ext cx="495656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nastalo</a:t>
            </a:r>
            <a:r>
              <a:rPr lang="en-US" sz="2000">
                <a:latin typeface="Titillium Web" panose="00000500000000000000" pitchFamily="2" charset="-18"/>
              </a:rPr>
              <a:t> s 30 </a:t>
            </a:r>
            <a:r>
              <a:rPr lang="en-US" sz="2000" err="1">
                <a:latin typeface="Titillium Web" panose="00000500000000000000" pitchFamily="2" charset="-18"/>
              </a:rPr>
              <a:t>neodvisnimi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meti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kovanca</a:t>
            </a:r>
            <a:r>
              <a:rPr lang="en-US" sz="2000">
                <a:latin typeface="Titillium Web" panose="00000500000000000000" pitchFamily="2" charset="-18"/>
              </a:rPr>
              <a:t> z </a:t>
            </a:r>
            <a:r>
              <a:rPr lang="en-US" sz="2000" err="1">
                <a:latin typeface="Titillium Web" panose="00000500000000000000" pitchFamily="2" charset="-18"/>
              </a:rPr>
              <a:t>neznano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verjetnostjo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enice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091" y="2568598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Predhodno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mnenje</a:t>
            </a:r>
            <a:r>
              <a:rPr lang="en-US" sz="2000" b="1">
                <a:latin typeface="Titillium Web" panose="00000500000000000000" pitchFamily="2" charset="-18"/>
              </a:rPr>
              <a:t> o </a:t>
            </a:r>
            <a:r>
              <a:rPr lang="en-US" sz="2000" b="1" err="1">
                <a:latin typeface="Titillium Web" panose="00000500000000000000" pitchFamily="2" charset="-18"/>
              </a:rPr>
              <a:t>parametrih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modela</a:t>
            </a:r>
            <a:r>
              <a:rPr lang="sl-SI" sz="2000" b="1">
                <a:latin typeface="Titillium Web" panose="00000500000000000000" pitchFamily="2" charset="-18"/>
              </a:rPr>
              <a:t>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3091" y="343179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Nimam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pojma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koliko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zato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bom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izrazil</a:t>
            </a:r>
            <a:r>
              <a:rPr lang="en-US" sz="2000">
                <a:latin typeface="Titillium Web" panose="00000500000000000000" pitchFamily="2" charset="-18"/>
              </a:rPr>
              <a:t> preference do </a:t>
            </a:r>
            <a:r>
              <a:rPr lang="en-US" sz="2000" err="1">
                <a:latin typeface="Titillium Web" panose="00000500000000000000" pitchFamily="2" charset="-18"/>
              </a:rPr>
              <a:t>nobene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vrednosti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091" y="409982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sklepanje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učenje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91" y="524488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dirty="0" err="1">
                <a:latin typeface="Titillium Web" panose="00000500000000000000" pitchFamily="2" charset="-18"/>
              </a:rPr>
              <a:t>Pri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vseh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teh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predpostavkah</a:t>
            </a:r>
            <a:r>
              <a:rPr lang="en-US" sz="2000" dirty="0">
                <a:latin typeface="Titillium Web" panose="00000500000000000000" pitchFamily="2" charset="-18"/>
              </a:rPr>
              <a:t> in </a:t>
            </a:r>
            <a:r>
              <a:rPr lang="en-US" sz="2000" dirty="0" err="1">
                <a:latin typeface="Titillium Web" panose="00000500000000000000" pitchFamily="2" charset="-18"/>
              </a:rPr>
              <a:t>upoštevajoč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zakone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verjetnosti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kakšno</a:t>
            </a:r>
            <a:r>
              <a:rPr lang="en-US" sz="2000" dirty="0">
                <a:latin typeface="Titillium Web" panose="00000500000000000000" pitchFamily="2" charset="-18"/>
              </a:rPr>
              <a:t> mora </a:t>
            </a:r>
            <a:r>
              <a:rPr lang="en-US" sz="2000" dirty="0" err="1">
                <a:latin typeface="Titillium Web" panose="00000500000000000000" pitchFamily="2" charset="-18"/>
              </a:rPr>
              <a:t>biti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moje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mnenje</a:t>
            </a:r>
            <a:r>
              <a:rPr lang="en-US" sz="2000" dirty="0">
                <a:latin typeface="Titillium Web" panose="00000500000000000000" pitchFamily="2" charset="-18"/>
              </a:rPr>
              <a:t> o</a:t>
            </a:r>
            <a:r>
              <a:rPr lang="sl-SI" sz="2000" dirty="0">
                <a:latin typeface="Titillium Web" panose="00000500000000000000" pitchFamily="2" charset="-18"/>
              </a:rPr>
              <a:t> </a:t>
            </a:r>
            <a:r>
              <a:rPr lang="el-GR" sz="2000" dirty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 dirty="0">
                <a:latin typeface="Titillium Web" panose="00000500000000000000" pitchFamily="2" charset="-18"/>
              </a:rPr>
              <a:t>, ko </a:t>
            </a:r>
            <a:r>
              <a:rPr lang="en-US" sz="2000" dirty="0" err="1">
                <a:latin typeface="Titillium Web" panose="00000500000000000000" pitchFamily="2" charset="-18"/>
              </a:rPr>
              <a:t>vidim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podatke</a:t>
            </a:r>
            <a:r>
              <a:rPr lang="en-US" sz="2000" dirty="0">
                <a:latin typeface="Titillium Web" panose="00000500000000000000" pitchFamily="2" charset="-18"/>
              </a:rPr>
              <a:t>?</a:t>
            </a:r>
            <a:endParaRPr lang="sl-SI" sz="2000" dirty="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971" y="641267"/>
            <a:ext cx="3405600" cy="381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571" y="1991083"/>
            <a:ext cx="3354000" cy="4203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065" y="3623228"/>
            <a:ext cx="1267506" cy="2167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82" y="5082227"/>
            <a:ext cx="3390089" cy="5638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7771" y="6103934"/>
            <a:ext cx="4282800" cy="3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38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32" y="1217223"/>
            <a:ext cx="4870910" cy="3896728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369485" y="5390085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Naše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b="1" err="1">
                <a:solidFill>
                  <a:srgbClr val="1212FF"/>
                </a:solidFill>
                <a:latin typeface="Titillium Web" panose="00000500000000000000" pitchFamily="2" charset="-18"/>
              </a:rPr>
              <a:t>prej</a:t>
            </a:r>
            <a:r>
              <a:rPr lang="en-US" sz="2000" b="1">
                <a:solidFill>
                  <a:srgbClr val="1212FF"/>
                </a:solidFill>
                <a:latin typeface="Titillium Web" panose="00000500000000000000" pitchFamily="2" charset="-18"/>
              </a:rPr>
              <a:t> </a:t>
            </a:r>
            <a:r>
              <a:rPr lang="en-US" sz="2000">
                <a:latin typeface="Titillium Web" panose="00000500000000000000" pitchFamily="2" charset="-18"/>
              </a:rPr>
              <a:t>in </a:t>
            </a:r>
            <a:r>
              <a:rPr lang="en-US" sz="2000" b="1" err="1">
                <a:latin typeface="Titillium Web" panose="00000500000000000000" pitchFamily="2" charset="-18"/>
              </a:rPr>
              <a:t>potem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videli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vsebuje</a:t>
            </a:r>
            <a:r>
              <a:rPr lang="en-US" sz="2000">
                <a:latin typeface="Titillium Web" panose="00000500000000000000" pitchFamily="2" charset="-18"/>
              </a:rPr>
              <a:t> 20 </a:t>
            </a:r>
            <a:r>
              <a:rPr lang="en-US" sz="2000" err="1">
                <a:latin typeface="Titillium Web" panose="00000500000000000000" pitchFamily="2" charset="-18"/>
              </a:rPr>
              <a:t>enic</a:t>
            </a:r>
            <a:r>
              <a:rPr lang="en-US" sz="2000">
                <a:latin typeface="Titillium Web" panose="00000500000000000000" pitchFamily="2" charset="-18"/>
              </a:rPr>
              <a:t> in 10 </a:t>
            </a:r>
            <a:r>
              <a:rPr lang="en-US" sz="2000" err="1">
                <a:latin typeface="Titillium Web" panose="00000500000000000000" pitchFamily="2" charset="-18"/>
              </a:rPr>
              <a:t>ničel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2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784887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83" y="1248170"/>
            <a:ext cx="4876805" cy="390144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69485" y="5390085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Naše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b="1" err="1">
                <a:solidFill>
                  <a:srgbClr val="FF0000"/>
                </a:solidFill>
                <a:latin typeface="Titillium Web" panose="00000500000000000000" pitchFamily="2" charset="-18"/>
              </a:rPr>
              <a:t>potem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videli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vsebuje</a:t>
            </a:r>
            <a:r>
              <a:rPr lang="en-US" sz="2000">
                <a:latin typeface="Titillium Web" panose="00000500000000000000" pitchFamily="2" charset="-18"/>
              </a:rPr>
              <a:t> 20 </a:t>
            </a:r>
            <a:r>
              <a:rPr lang="en-US" sz="2000" err="1">
                <a:latin typeface="Titillium Web" panose="00000500000000000000" pitchFamily="2" charset="-18"/>
              </a:rPr>
              <a:t>enic</a:t>
            </a:r>
            <a:r>
              <a:rPr lang="en-US" sz="2000">
                <a:latin typeface="Titillium Web" panose="00000500000000000000" pitchFamily="2" charset="-18"/>
              </a:rPr>
              <a:t> in 10 </a:t>
            </a:r>
            <a:r>
              <a:rPr lang="en-US" sz="2000" err="1">
                <a:latin typeface="Titillium Web" panose="00000500000000000000" pitchFamily="2" charset="-18"/>
              </a:rPr>
              <a:t>ničel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2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93463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301128" y="365760"/>
            <a:ext cx="6505188" cy="5993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>
                <a:latin typeface="Titillium Web" panose="00000500000000000000" pitchFamily="2" charset="-18"/>
              </a:rPr>
              <a:t>Oris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vsebine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46109" y="5052769"/>
            <a:ext cx="6015225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1 </a:t>
            </a:r>
            <a:r>
              <a:rPr lang="en-US" sz="2400" err="1">
                <a:latin typeface="Titillium Web" panose="00000500000000000000" pitchFamily="2" charset="-18"/>
              </a:rPr>
              <a:t>Negotovost</a:t>
            </a:r>
            <a:r>
              <a:rPr lang="en-US" sz="2400">
                <a:latin typeface="Titillium Web" panose="00000500000000000000" pitchFamily="2" charset="-18"/>
              </a:rPr>
              <a:t> in </a:t>
            </a:r>
            <a:r>
              <a:rPr lang="en-US" sz="2400" err="1">
                <a:latin typeface="Titillium Web" panose="00000500000000000000" pitchFamily="2" charset="-18"/>
              </a:rPr>
              <a:t>probabilistično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razmišljanje</a:t>
            </a:r>
            <a:r>
              <a:rPr lang="en-US" sz="2400">
                <a:latin typeface="Titillium Web" panose="00000500000000000000" pitchFamily="2" charset="-18"/>
              </a:rPr>
              <a:t>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2 </a:t>
            </a:r>
            <a:r>
              <a:rPr lang="en-US" sz="2400" err="1">
                <a:latin typeface="Titillium Web" panose="00000500000000000000" pitchFamily="2" charset="-18"/>
              </a:rPr>
              <a:t>statistično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modeliranje</a:t>
            </a:r>
            <a:r>
              <a:rPr lang="en-US" sz="2400">
                <a:latin typeface="Titillium Web" panose="00000500000000000000" pitchFamily="2" charset="-18"/>
              </a:rPr>
              <a:t>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3 </a:t>
            </a:r>
            <a:r>
              <a:rPr lang="en-US" sz="2400" err="1">
                <a:latin typeface="Titillium Web" panose="00000500000000000000" pitchFamily="2" charset="-18"/>
              </a:rPr>
              <a:t>probabilistično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programiranje</a:t>
            </a:r>
            <a:r>
              <a:rPr lang="en-US" sz="2400">
                <a:latin typeface="Titillium Web" panose="00000500000000000000" pitchFamily="2" charset="-18"/>
              </a:rPr>
              <a:t>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4 </a:t>
            </a:r>
            <a:r>
              <a:rPr lang="en-US" sz="2400" err="1">
                <a:latin typeface="Titillium Web" panose="00000500000000000000" pitchFamily="2" charset="-18"/>
              </a:rPr>
              <a:t>programski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jezik</a:t>
            </a:r>
            <a:r>
              <a:rPr lang="en-US" sz="2400">
                <a:latin typeface="Titillium Web" panose="00000500000000000000" pitchFamily="2" charset="-18"/>
              </a:rPr>
              <a:t> Stan,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5 </a:t>
            </a:r>
            <a:r>
              <a:rPr lang="en-US" sz="2400" err="1">
                <a:latin typeface="Titillium Web" panose="00000500000000000000" pitchFamily="2" charset="-18"/>
              </a:rPr>
              <a:t>praktični</a:t>
            </a:r>
            <a:r>
              <a:rPr lang="en-US" sz="2400">
                <a:latin typeface="Titillium Web" panose="00000500000000000000" pitchFamily="2" charset="-18"/>
              </a:rPr>
              <a:t> del.</a:t>
            </a:r>
            <a:br>
              <a:rPr lang="en-US" sz="2000">
                <a:latin typeface="Titillium Web" panose="00000500000000000000" pitchFamily="2" charset="-18"/>
              </a:rPr>
            </a:br>
            <a:endParaRPr lang="en-US" sz="20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000" err="1">
                <a:latin typeface="Titillium Web" panose="00000500000000000000" pitchFamily="2" charset="-18"/>
              </a:rPr>
              <a:t>Predpostavljamo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znanje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programiranja</a:t>
            </a:r>
            <a:r>
              <a:rPr lang="en-US" sz="2000">
                <a:latin typeface="Titillium Web" panose="00000500000000000000" pitchFamily="2" charset="-18"/>
              </a:rPr>
              <a:t> in </a:t>
            </a:r>
            <a:r>
              <a:rPr lang="en-US" sz="2000" err="1">
                <a:latin typeface="Titillium Web" panose="00000500000000000000" pitchFamily="2" charset="-18"/>
              </a:rPr>
              <a:t>osnovno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razumevanje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5660" r="3403" b="32930"/>
          <a:stretch/>
        </p:blipFill>
        <p:spPr>
          <a:xfrm>
            <a:off x="7488937" y="2176272"/>
            <a:ext cx="4434840" cy="29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3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3 del</a:t>
            </a:r>
            <a:endParaRPr lang="sl-SI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Probabilistično</a:t>
            </a:r>
            <a:r>
              <a:rPr lang="en-US" sz="6600">
                <a:latin typeface="Titillium Web" panose="00000500000000000000" pitchFamily="2" charset="-18"/>
              </a:rPr>
              <a:t> </a:t>
            </a:r>
            <a:r>
              <a:rPr lang="en-US" sz="6600" err="1">
                <a:latin typeface="Titillium Web" panose="00000500000000000000" pitchFamily="2" charset="-18"/>
              </a:rPr>
              <a:t>programiranje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503408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15536" y="411415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Probabilistični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programski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jezik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>
                <a:latin typeface="Titillium Web" panose="00000500000000000000" pitchFamily="2" charset="-18"/>
              </a:rPr>
              <a:t>(PPL) je </a:t>
            </a:r>
            <a:r>
              <a:rPr lang="en-US" sz="4000" dirty="0" err="1">
                <a:latin typeface="Titillium Web" panose="00000500000000000000" pitchFamily="2" charset="-18"/>
              </a:rPr>
              <a:t>programski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jezik</a:t>
            </a:r>
            <a:r>
              <a:rPr lang="en-US" sz="4000" dirty="0">
                <a:latin typeface="Titillium Web" panose="00000500000000000000" pitchFamily="2" charset="-18"/>
              </a:rPr>
              <a:t>, </a:t>
            </a:r>
            <a:r>
              <a:rPr lang="en-US" sz="4000" dirty="0" err="1">
                <a:latin typeface="Titillium Web" panose="00000500000000000000" pitchFamily="2" charset="-18"/>
              </a:rPr>
              <a:t>ki</a:t>
            </a:r>
            <a:r>
              <a:rPr lang="en-US" sz="4000" dirty="0">
                <a:latin typeface="Titillium Web" panose="00000500000000000000" pitchFamily="2" charset="-18"/>
              </a:rPr>
              <a:t> je </a:t>
            </a:r>
            <a:r>
              <a:rPr lang="en-US" sz="4000" dirty="0" err="1">
                <a:latin typeface="Titillium Web" panose="00000500000000000000" pitchFamily="2" charset="-18"/>
              </a:rPr>
              <a:t>zasnovan</a:t>
            </a:r>
            <a:r>
              <a:rPr lang="en-US" sz="4000" dirty="0">
                <a:latin typeface="Titillium Web" panose="00000500000000000000" pitchFamily="2" charset="-18"/>
              </a:rPr>
              <a:t> za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opisovanje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probabilističnih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modelov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>
                <a:latin typeface="Titillium Web" panose="00000500000000000000" pitchFamily="2" charset="-18"/>
              </a:rPr>
              <a:t>in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računsko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sklepanje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iz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teh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modelov</a:t>
            </a:r>
            <a:r>
              <a:rPr lang="en-US" sz="4000" dirty="0">
                <a:latin typeface="Titillium Web" panose="00000500000000000000" pitchFamily="2" charset="-18"/>
              </a:rPr>
              <a:t>.</a:t>
            </a:r>
            <a:endParaRPr lang="sl-SI" sz="4000" dirty="0">
              <a:latin typeface="Titillium Web" panose="00000500000000000000" pitchFamily="2" charset="-1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25877" y="5131082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1200"/>
              </a:spcAft>
            </a:pPr>
            <a:r>
              <a:rPr lang="en-US" sz="2400" err="1">
                <a:latin typeface="Titillium Web" panose="00000500000000000000" pitchFamily="2" charset="-18"/>
              </a:rPr>
              <a:t>Vir</a:t>
            </a:r>
            <a:r>
              <a:rPr lang="sl-SI" sz="2400">
                <a:latin typeface="Titillium Web" panose="00000500000000000000" pitchFamily="2" charset="-18"/>
              </a:rPr>
              <a:t>: Wikipedia</a:t>
            </a:r>
          </a:p>
        </p:txBody>
      </p:sp>
    </p:spTree>
    <p:extLst>
      <p:ext uri="{BB962C8B-B14F-4D97-AF65-F5344CB8AC3E}">
        <p14:creationId xmlns:p14="http://schemas.microsoft.com/office/powerpoint/2010/main" val="278715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07223" y="411415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4000" err="1">
                <a:latin typeface="Titillium Web" panose="00000500000000000000" pitchFamily="2" charset="-18"/>
              </a:rPr>
              <a:t>Probabilistični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programski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jezik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nam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omogoča</a:t>
            </a:r>
            <a:r>
              <a:rPr lang="en-US" sz="4000">
                <a:latin typeface="Titillium Web" panose="00000500000000000000" pitchFamily="2" charset="-18"/>
              </a:rPr>
              <a:t>, da se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osredotočimo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na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modeliranje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>
                <a:latin typeface="Titillium Web" panose="00000500000000000000" pitchFamily="2" charset="-18"/>
              </a:rPr>
              <a:t>in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preskočimo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matematične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in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računske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probleme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pri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sklepanju</a:t>
            </a:r>
            <a:r>
              <a:rPr lang="en-US" sz="4000">
                <a:latin typeface="Titillium Web" panose="00000500000000000000" pitchFamily="2" charset="-18"/>
              </a:rPr>
              <a:t>.</a:t>
            </a:r>
            <a:endParaRPr lang="sl-SI" sz="4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907704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16" y="310098"/>
            <a:ext cx="7901693" cy="599303"/>
          </a:xfrm>
        </p:spPr>
        <p:txBody>
          <a:bodyPr>
            <a:noAutofit/>
          </a:bodyPr>
          <a:lstStyle/>
          <a:p>
            <a:r>
              <a:rPr lang="en-US" sz="2800" b="1" err="1">
                <a:latin typeface="Titillium Web" panose="00000500000000000000" pitchFamily="2" charset="-18"/>
              </a:rPr>
              <a:t>Dva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primera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imperativnega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programiranja</a:t>
            </a:r>
            <a:endParaRPr lang="sl-SI" sz="140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1" t="10228" r="80624" b="61147"/>
          <a:stretch/>
        </p:blipFill>
        <p:spPr>
          <a:xfrm>
            <a:off x="462818" y="1379096"/>
            <a:ext cx="5444610" cy="4686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37" t="10303" r="81860" b="68033"/>
          <a:stretch/>
        </p:blipFill>
        <p:spPr>
          <a:xfrm>
            <a:off x="6336016" y="1379096"/>
            <a:ext cx="5258171" cy="37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73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16" y="310098"/>
            <a:ext cx="10629904" cy="599303"/>
          </a:xfrm>
        </p:spPr>
        <p:txBody>
          <a:bodyPr>
            <a:noAutofit/>
          </a:bodyPr>
          <a:lstStyle/>
          <a:p>
            <a:r>
              <a:rPr lang="en-US" sz="2800" b="1" err="1">
                <a:latin typeface="Titillium Web" panose="00000500000000000000" pitchFamily="2" charset="-18"/>
              </a:rPr>
              <a:t>Imperativno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programiranje</a:t>
            </a:r>
            <a:r>
              <a:rPr lang="en-US" sz="2800" b="1">
                <a:latin typeface="Titillium Web" panose="00000500000000000000" pitchFamily="2" charset="-18"/>
              </a:rPr>
              <a:t>             </a:t>
            </a:r>
            <a:r>
              <a:rPr lang="en-US" sz="2800" b="1">
                <a:solidFill>
                  <a:srgbClr val="FF0000"/>
                </a:solidFill>
                <a:latin typeface="Titillium Web" panose="00000500000000000000" pitchFamily="2" charset="-18"/>
              </a:rPr>
              <a:t>in</a:t>
            </a:r>
            <a:r>
              <a:rPr lang="sl-SI" sz="2800" b="1">
                <a:latin typeface="Titillium Web" panose="00000500000000000000" pitchFamily="2" charset="-18"/>
              </a:rPr>
              <a:t>      </a:t>
            </a:r>
            <a:r>
              <a:rPr lang="en-US" sz="2800" b="1" err="1">
                <a:latin typeface="Titillium Web" panose="00000500000000000000" pitchFamily="2" charset="-18"/>
              </a:rPr>
              <a:t>Statistično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modeliranje</a:t>
            </a:r>
            <a:endParaRPr lang="sl-SI" sz="140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37" t="10303" r="81860" b="68033"/>
          <a:stretch/>
        </p:blipFill>
        <p:spPr>
          <a:xfrm>
            <a:off x="312916" y="1114268"/>
            <a:ext cx="5258171" cy="370333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12916" y="4935478"/>
            <a:ext cx="5619011" cy="1298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Podane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imamo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vhodne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podatke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>
                <a:latin typeface="Titillium Web" panose="00000500000000000000" pitchFamily="2" charset="-18"/>
              </a:rPr>
              <a:t>in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parametre</a:t>
            </a:r>
            <a:r>
              <a:rPr lang="sl-SI" sz="2000">
                <a:latin typeface="Titillium Web" panose="00000500000000000000" pitchFamily="2" charset="-18"/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sprogramiramo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algoritem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generira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zahtevane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izhodne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1100">
              <a:latin typeface="Titillium Web" panose="00000500000000000000" pitchFamily="2" charset="-1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31927" y="4935478"/>
            <a:ext cx="6084814" cy="1298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Podane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imamo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vhodne</a:t>
            </a:r>
            <a:r>
              <a:rPr lang="en-US" sz="2000">
                <a:latin typeface="Titillium Web" panose="00000500000000000000" pitchFamily="2" charset="-18"/>
              </a:rPr>
              <a:t> in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izhodne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podatke</a:t>
            </a:r>
            <a:r>
              <a:rPr lang="sl-SI" sz="2000">
                <a:latin typeface="Titillium Web" panose="00000500000000000000" pitchFamily="2" charset="-18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opišemo</a:t>
            </a:r>
            <a:r>
              <a:rPr lang="en-US" sz="2000">
                <a:latin typeface="Titillium Web" panose="00000500000000000000" pitchFamily="2" charset="-18"/>
              </a:rPr>
              <a:t> generator,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naj</a:t>
            </a:r>
            <a:r>
              <a:rPr lang="en-US" sz="2000">
                <a:latin typeface="Titillium Web" panose="00000500000000000000" pitchFamily="2" charset="-18"/>
              </a:rPr>
              <a:t> bi </a:t>
            </a:r>
            <a:r>
              <a:rPr lang="en-US" sz="2000" err="1">
                <a:latin typeface="Titillium Web" panose="00000500000000000000" pitchFamily="2" charset="-18"/>
              </a:rPr>
              <a:t>generiral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,</a:t>
            </a:r>
            <a:endParaRPr lang="sl-SI" sz="200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sklepamo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n-US" sz="2000" err="1">
                <a:latin typeface="Titillium Web" panose="00000500000000000000" pitchFamily="2" charset="-18"/>
              </a:rPr>
              <a:t>najbolj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verjetnih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vrednostih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parametrov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  <a:endParaRPr lang="sl-SI" sz="1100">
              <a:latin typeface="Titillium Web" panose="00000500000000000000" pitchFamily="2" charset="-1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154" y="2641054"/>
            <a:ext cx="3405600" cy="381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154" y="3050262"/>
            <a:ext cx="3354000" cy="420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61" y="3526990"/>
            <a:ext cx="1267506" cy="2167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395196" y="1735080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36726" y="1331326"/>
            <a:ext cx="5863834" cy="4381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>
                <a:solidFill>
                  <a:srgbClr val="679B9B"/>
                </a:solidFill>
                <a:latin typeface="Titillium Web" panose="00000500000000000000" pitchFamily="2" charset="-18"/>
              </a:rPr>
              <a:t>#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Sklepanje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o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relativni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frekvenci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tega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zaporedja</a:t>
            </a:r>
            <a:endParaRPr lang="sl-SI" sz="1050" b="1">
              <a:solidFill>
                <a:srgbClr val="679B9B"/>
              </a:solidFill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97145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 dirty="0" err="1">
                <a:latin typeface="Titillium Web" panose="00000500000000000000" pitchFamily="2" charset="-18"/>
              </a:rPr>
              <a:t>Odmor</a:t>
            </a:r>
            <a:endParaRPr lang="sl-SI" sz="6600" dirty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dirty="0" err="1">
                <a:latin typeface="Titillium Web" panose="00000500000000000000" pitchFamily="2" charset="-18"/>
              </a:rPr>
              <a:t>koda</a:t>
            </a:r>
            <a:r>
              <a:rPr lang="en-US" sz="6600" dirty="0">
                <a:latin typeface="Titillium Web" panose="00000500000000000000" pitchFamily="2" charset="-18"/>
              </a:rPr>
              <a:t> za </a:t>
            </a:r>
            <a:r>
              <a:rPr lang="en-US" sz="6600" dirty="0" err="1">
                <a:latin typeface="Titillium Web" panose="00000500000000000000" pitchFamily="2" charset="-18"/>
              </a:rPr>
              <a:t>drugi</a:t>
            </a:r>
            <a:r>
              <a:rPr lang="en-US" sz="6600" dirty="0">
                <a:latin typeface="Titillium Web" panose="00000500000000000000" pitchFamily="2" charset="-18"/>
              </a:rPr>
              <a:t> del:</a:t>
            </a:r>
          </a:p>
          <a:p>
            <a:pPr>
              <a:spcAft>
                <a:spcPts val="1800"/>
              </a:spcAft>
            </a:pPr>
            <a:r>
              <a:rPr lang="sl-SI" sz="2800" b="1" i="1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sl-SI" sz="2800" b="1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sl-SI" sz="2800" b="1" i="1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sl-SI" sz="2800" b="1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sl-SI" sz="2800" b="1" i="1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bstatcomp</a:t>
            </a:r>
            <a:r>
              <a:rPr lang="sl-SI" sz="2800" b="1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/Stan-</a:t>
            </a:r>
            <a:r>
              <a:rPr lang="sl-SI" sz="2800" b="1" i="1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</a:t>
            </a:r>
            <a:r>
              <a:rPr lang="sl-SI" sz="2800" b="1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sl-SI" sz="2800" b="1" i="1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Workshop</a:t>
            </a:r>
            <a:endParaRPr lang="sl-SI" sz="28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74193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 dirty="0">
                <a:latin typeface="Titillium Web" panose="00000500000000000000" pitchFamily="2" charset="-18"/>
              </a:rPr>
              <a:t>4 del</a:t>
            </a:r>
            <a:endParaRPr lang="sl-SI" sz="6600" dirty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dirty="0" err="1">
                <a:latin typeface="Titillium Web" panose="00000500000000000000" pitchFamily="2" charset="-18"/>
              </a:rPr>
              <a:t>Programski</a:t>
            </a:r>
            <a:r>
              <a:rPr lang="en-US" sz="6600" dirty="0">
                <a:latin typeface="Titillium Web" panose="00000500000000000000" pitchFamily="2" charset="-18"/>
              </a:rPr>
              <a:t> </a:t>
            </a:r>
            <a:r>
              <a:rPr lang="en-US" sz="6600" dirty="0" err="1">
                <a:latin typeface="Titillium Web" panose="00000500000000000000" pitchFamily="2" charset="-18"/>
              </a:rPr>
              <a:t>jezik</a:t>
            </a:r>
            <a:endParaRPr lang="en-US" sz="6600" dirty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dirty="0">
                <a:latin typeface="Titillium Web" panose="00000500000000000000" pitchFamily="2" charset="-18"/>
              </a:rPr>
              <a:t>Stan</a:t>
            </a:r>
            <a:endParaRPr lang="sl-SI" sz="66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149988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Kaj</a:t>
            </a:r>
            <a:r>
              <a:rPr lang="en-US" sz="3600" b="1" dirty="0">
                <a:latin typeface="Titillium Web" panose="00000500000000000000" pitchFamily="2" charset="-18"/>
              </a:rPr>
              <a:t> je Stan?</a:t>
            </a:r>
            <a:endParaRPr lang="LID4096" sz="3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DE2C2F-160C-4C3E-B19E-2A10ACC4D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tillium Web" panose="00000500000000000000" pitchFamily="2" charset="-18"/>
              </a:rPr>
              <a:t>Orodje</a:t>
            </a:r>
            <a:r>
              <a:rPr lang="en-US" sz="2000" dirty="0">
                <a:latin typeface="Titillium Web" panose="00000500000000000000" pitchFamily="2" charset="-18"/>
              </a:rPr>
              <a:t> za </a:t>
            </a:r>
            <a:r>
              <a:rPr lang="en-US" sz="2000" dirty="0" err="1">
                <a:latin typeface="Titillium Web" panose="00000500000000000000" pitchFamily="2" charset="-18"/>
              </a:rPr>
              <a:t>učinkovito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Bayesovo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statistično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modeliranje</a:t>
            </a:r>
            <a:r>
              <a:rPr lang="en-US" sz="2000" dirty="0">
                <a:latin typeface="Titillium Web" panose="00000500000000000000" pitchFamily="2" charset="-1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tillium Web" panose="00000500000000000000" pitchFamily="2" charset="-18"/>
              </a:rPr>
              <a:t>Najlažje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ga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uporabljamo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preko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vmesnikov</a:t>
            </a:r>
            <a:r>
              <a:rPr lang="en-US" sz="2000" dirty="0">
                <a:latin typeface="Titillium Web" panose="00000500000000000000" pitchFamily="2" charset="-18"/>
              </a:rPr>
              <a:t> (</a:t>
            </a:r>
            <a:r>
              <a:rPr lang="en-US" sz="2000" dirty="0" err="1">
                <a:latin typeface="Titillium Web" panose="00000500000000000000" pitchFamily="2" charset="-18"/>
              </a:rPr>
              <a:t>na</a:t>
            </a:r>
            <a:r>
              <a:rPr lang="en-US" sz="2000" dirty="0">
                <a:latin typeface="Titillium Web" panose="00000500000000000000" pitchFamily="2" charset="-18"/>
              </a:rPr>
              <a:t> primer </a:t>
            </a:r>
            <a:r>
              <a:rPr lang="en-US" sz="2000" dirty="0" err="1">
                <a:latin typeface="Titillium Web" panose="00000500000000000000" pitchFamily="2" charset="-18"/>
              </a:rPr>
              <a:t>RStan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PyStan</a:t>
            </a:r>
            <a:r>
              <a:rPr lang="en-US" sz="2000" dirty="0">
                <a:latin typeface="Titillium Web" panose="00000500000000000000" pitchFamily="2" charset="-18"/>
              </a:rPr>
              <a:t>, 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" panose="00000500000000000000" pitchFamily="2" charset="-18"/>
              </a:rPr>
              <a:t>Stan je “compiled” </a:t>
            </a:r>
            <a:r>
              <a:rPr lang="en-US" sz="2000" dirty="0" err="1">
                <a:latin typeface="Titillium Web" panose="00000500000000000000" pitchFamily="2" charset="-18"/>
              </a:rPr>
              <a:t>jezik</a:t>
            </a:r>
            <a:r>
              <a:rPr lang="en-US" sz="2000" dirty="0">
                <a:latin typeface="Titillium Web" panose="00000500000000000000" pitchFamily="2" charset="-18"/>
              </a:rPr>
              <a:t>, to </a:t>
            </a:r>
            <a:r>
              <a:rPr lang="en-US" sz="2000" dirty="0" err="1">
                <a:latin typeface="Titillium Web" panose="00000500000000000000" pitchFamily="2" charset="-18"/>
              </a:rPr>
              <a:t>pomeni</a:t>
            </a:r>
            <a:r>
              <a:rPr lang="en-US" sz="2000" dirty="0">
                <a:latin typeface="Titillium Web" panose="00000500000000000000" pitchFamily="2" charset="-18"/>
              </a:rPr>
              <a:t>, da se </a:t>
            </a:r>
            <a:r>
              <a:rPr lang="en-US" sz="2000" dirty="0" err="1">
                <a:latin typeface="Titillium Web" panose="00000500000000000000" pitchFamily="2" charset="-18"/>
              </a:rPr>
              <a:t>statistični</a:t>
            </a:r>
            <a:r>
              <a:rPr lang="en-US" sz="2000" dirty="0">
                <a:latin typeface="Titillium Web" panose="00000500000000000000" pitchFamily="2" charset="-18"/>
              </a:rPr>
              <a:t> model </a:t>
            </a:r>
            <a:r>
              <a:rPr lang="en-US" sz="2000" dirty="0" err="1">
                <a:latin typeface="Titillium Web" panose="00000500000000000000" pitchFamily="2" charset="-18"/>
              </a:rPr>
              <a:t>preslika</a:t>
            </a:r>
            <a:r>
              <a:rPr lang="en-US" sz="2000" dirty="0">
                <a:latin typeface="Titillium Web" panose="00000500000000000000" pitchFamily="2" charset="-18"/>
              </a:rPr>
              <a:t> v </a:t>
            </a:r>
            <a:r>
              <a:rPr lang="en-US" sz="2000" dirty="0" err="1">
                <a:latin typeface="Titillium Web" panose="00000500000000000000" pitchFamily="2" charset="-18"/>
              </a:rPr>
              <a:t>c++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kodo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ki</a:t>
            </a:r>
            <a:r>
              <a:rPr lang="en-US" sz="2000" dirty="0">
                <a:latin typeface="Titillium Web" panose="00000500000000000000" pitchFamily="2" charset="-18"/>
              </a:rPr>
              <a:t> se </a:t>
            </a:r>
            <a:r>
              <a:rPr lang="en-US" sz="2000" dirty="0" err="1">
                <a:latin typeface="Titillium Web" panose="00000500000000000000" pitchFamily="2" charset="-18"/>
              </a:rPr>
              <a:t>nato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pred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uporabo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prevede</a:t>
            </a:r>
            <a:r>
              <a:rPr lang="en-US" sz="2000" dirty="0">
                <a:latin typeface="Titillium Web" panose="00000500000000000000" pitchFamily="2" charset="-18"/>
              </a:rPr>
              <a:t> (</a:t>
            </a:r>
            <a:r>
              <a:rPr lang="en-US" sz="2000" dirty="0" err="1">
                <a:latin typeface="Titillium Web" panose="00000500000000000000" pitchFamily="2" charset="-18"/>
              </a:rPr>
              <a:t>zato</a:t>
            </a:r>
            <a:r>
              <a:rPr lang="en-US" sz="2000" dirty="0">
                <a:latin typeface="Titillium Web" panose="00000500000000000000" pitchFamily="2" charset="-18"/>
              </a:rPr>
              <a:t> je </a:t>
            </a:r>
            <a:r>
              <a:rPr lang="en-US" sz="2000" dirty="0" err="1">
                <a:latin typeface="Titillium Web" panose="00000500000000000000" pitchFamily="2" charset="-18"/>
              </a:rPr>
              <a:t>potrebno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pred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uporabo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modela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malo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počakati</a:t>
            </a:r>
            <a:r>
              <a:rPr lang="en-US" sz="2000" dirty="0">
                <a:latin typeface="Titillium Web" panose="00000500000000000000" pitchFamily="2" charset="-18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8" name="Picture 4" descr="Image result for stan logo bayes">
            <a:extLst>
              <a:ext uri="{FF2B5EF4-FFF2-40B4-BE49-F238E27FC236}">
                <a16:creationId xmlns:a16="http://schemas.microsoft.com/office/drawing/2014/main" id="{9E4FFCC0-461B-4FDD-9B1A-A4011FF131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800" y="1832516"/>
            <a:ext cx="3174976" cy="318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803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0"/>
              </a:rPr>
              <a:t>Obvezni</a:t>
            </a:r>
            <a:r>
              <a:rPr lang="en-US" sz="3600" b="1" dirty="0">
                <a:latin typeface="Titillium Web" panose="00000500000000000000" pitchFamily="2" charset="0"/>
              </a:rPr>
              <a:t> </a:t>
            </a:r>
            <a:r>
              <a:rPr lang="en-US" sz="3600" b="1" dirty="0" err="1">
                <a:latin typeface="Titillium Web" panose="00000500000000000000" pitchFamily="2" charset="0"/>
              </a:rPr>
              <a:t>bloki</a:t>
            </a:r>
            <a:r>
              <a:rPr lang="en-US" sz="3600" b="1" dirty="0">
                <a:latin typeface="Titillium Web" panose="00000500000000000000" pitchFamily="2" charset="0"/>
              </a:rPr>
              <a:t> </a:t>
            </a:r>
            <a:r>
              <a:rPr lang="en-US" sz="3600" b="1" dirty="0" err="1">
                <a:latin typeface="Titillium Web" panose="00000500000000000000" pitchFamily="2" charset="0"/>
              </a:rPr>
              <a:t>vsakega</a:t>
            </a:r>
            <a:r>
              <a:rPr lang="en-US" sz="3600" b="1" dirty="0">
                <a:latin typeface="Titillium Web" panose="00000500000000000000" pitchFamily="2" charset="0"/>
              </a:rPr>
              <a:t> Stan </a:t>
            </a:r>
            <a:r>
              <a:rPr lang="en-US" sz="3600" b="1" dirty="0" err="1">
                <a:latin typeface="Titillium Web" panose="00000500000000000000" pitchFamily="2" charset="0"/>
              </a:rPr>
              <a:t>programa</a:t>
            </a:r>
            <a:endParaRPr lang="LID4096" sz="3600" dirty="0">
              <a:latin typeface="Titillium Web" panose="000005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tillium Web" panose="00000500000000000000" pitchFamily="2" charset="0"/>
              </a:rPr>
              <a:t>data </a:t>
            </a:r>
            <a:r>
              <a:rPr lang="en-US" sz="1800" dirty="0">
                <a:latin typeface="Titillium Web" panose="00000500000000000000" pitchFamily="2" charset="0"/>
              </a:rPr>
              <a:t>– </a:t>
            </a:r>
            <a:r>
              <a:rPr lang="en-US" sz="1800" dirty="0" err="1">
                <a:latin typeface="Titillium Web" panose="00000500000000000000" pitchFamily="2" charset="0"/>
              </a:rPr>
              <a:t>blok</a:t>
            </a:r>
            <a:r>
              <a:rPr lang="en-US" sz="1800" dirty="0">
                <a:latin typeface="Titillium Web" panose="00000500000000000000" pitchFamily="2" charset="0"/>
              </a:rPr>
              <a:t>, v </a:t>
            </a:r>
            <a:r>
              <a:rPr lang="en-US" sz="1800" dirty="0" err="1">
                <a:latin typeface="Titillium Web" panose="00000500000000000000" pitchFamily="2" charset="0"/>
              </a:rPr>
              <a:t>katerem</a:t>
            </a:r>
            <a:r>
              <a:rPr lang="en-US" sz="1800" dirty="0">
                <a:latin typeface="Titillium Web" panose="00000500000000000000" pitchFamily="2" charset="0"/>
              </a:rPr>
              <a:t> s </a:t>
            </a:r>
            <a:r>
              <a:rPr lang="en-US" sz="1800" dirty="0" err="1">
                <a:latin typeface="Titillium Web" panose="00000500000000000000" pitchFamily="2" charset="0"/>
              </a:rPr>
              <a:t>pomočjo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spremenljivk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deklariramo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vhodne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podatke</a:t>
            </a:r>
            <a:r>
              <a:rPr lang="en-US" sz="1800" dirty="0">
                <a:latin typeface="Titillium Web" panose="00000500000000000000" pitchFamily="2" charset="0"/>
              </a:rPr>
              <a:t>. </a:t>
            </a:r>
            <a:r>
              <a:rPr lang="en-US" sz="1800" dirty="0" err="1">
                <a:latin typeface="Titillium Web" panose="00000500000000000000" pitchFamily="2" charset="0"/>
              </a:rPr>
              <a:t>Vrednosti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vhodnih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podatkov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pripravi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uporabnik</a:t>
            </a:r>
            <a:r>
              <a:rPr lang="en-US" sz="1800" dirty="0">
                <a:latin typeface="Titillium Web" panose="00000500000000000000" pitchFamily="2" charset="0"/>
              </a:rPr>
              <a:t>/</a:t>
            </a:r>
            <a:r>
              <a:rPr lang="en-US" sz="1800" dirty="0" err="1">
                <a:latin typeface="Titillium Web" panose="00000500000000000000" pitchFamily="2" charset="0"/>
              </a:rPr>
              <a:t>razvijalec</a:t>
            </a:r>
            <a:r>
              <a:rPr lang="en-US" sz="1800" dirty="0">
                <a:latin typeface="Titillium Web" panose="00000500000000000000" pitchFamily="2" charset="0"/>
              </a:rPr>
              <a:t>, </a:t>
            </a:r>
            <a:r>
              <a:rPr lang="en-US" sz="1800" dirty="0" err="1">
                <a:latin typeface="Titillium Web" panose="00000500000000000000" pitchFamily="2" charset="0"/>
              </a:rPr>
              <a:t>običajno</a:t>
            </a:r>
            <a:r>
              <a:rPr lang="en-US" sz="1800" dirty="0">
                <a:latin typeface="Titillium Web" panose="00000500000000000000" pitchFamily="2" charset="0"/>
              </a:rPr>
              <a:t> v </a:t>
            </a:r>
            <a:r>
              <a:rPr lang="en-US" sz="1800" dirty="0" err="1">
                <a:latin typeface="Titillium Web" panose="00000500000000000000" pitchFamily="2" charset="0"/>
              </a:rPr>
              <a:t>programskem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jeziku</a:t>
            </a:r>
            <a:r>
              <a:rPr lang="en-US" sz="1800" dirty="0">
                <a:latin typeface="Titillium Web" panose="00000500000000000000" pitchFamily="2" charset="0"/>
              </a:rPr>
              <a:t>, </a:t>
            </a:r>
            <a:r>
              <a:rPr lang="en-US" sz="1800" dirty="0" err="1">
                <a:latin typeface="Titillium Web" panose="00000500000000000000" pitchFamily="2" charset="0"/>
              </a:rPr>
              <a:t>ki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uporabljamo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kot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vmesnik</a:t>
            </a:r>
            <a:r>
              <a:rPr lang="en-US" sz="1800" dirty="0">
                <a:latin typeface="Titillium Web" panose="00000500000000000000" pitchFamily="2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parameters</a:t>
            </a:r>
            <a:r>
              <a:rPr lang="en-US" sz="1800" dirty="0">
                <a:latin typeface="Titillium Web" panose="00000500000000000000" pitchFamily="2" charset="0"/>
              </a:rPr>
              <a:t> – </a:t>
            </a:r>
            <a:r>
              <a:rPr lang="en-US" sz="1800" dirty="0" err="1">
                <a:latin typeface="Titillium Web" panose="00000500000000000000" pitchFamily="2" charset="0"/>
              </a:rPr>
              <a:t>blok</a:t>
            </a:r>
            <a:r>
              <a:rPr lang="en-US" sz="1800" dirty="0">
                <a:latin typeface="Titillium Web" panose="00000500000000000000" pitchFamily="2" charset="0"/>
              </a:rPr>
              <a:t>, v </a:t>
            </a:r>
            <a:r>
              <a:rPr lang="en-US" sz="1800" dirty="0" err="1">
                <a:latin typeface="Titillium Web" panose="00000500000000000000" pitchFamily="2" charset="0"/>
              </a:rPr>
              <a:t>katerem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deklariramo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parametre</a:t>
            </a:r>
            <a:r>
              <a:rPr lang="en-US" sz="1800" dirty="0">
                <a:latin typeface="Titillium Web" panose="00000500000000000000" pitchFamily="2" charset="0"/>
              </a:rPr>
              <a:t>, </a:t>
            </a:r>
            <a:r>
              <a:rPr lang="en-US" sz="1800" dirty="0" err="1">
                <a:latin typeface="Titillium Web" panose="00000500000000000000" pitchFamily="2" charset="0"/>
              </a:rPr>
              <a:t>ki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jih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želimo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oceniti</a:t>
            </a:r>
            <a:r>
              <a:rPr lang="en-US" sz="1800" dirty="0">
                <a:latin typeface="Titillium Web" panose="00000500000000000000" pitchFamily="2" charset="0"/>
              </a:rPr>
              <a:t> (</a:t>
            </a:r>
            <a:r>
              <a:rPr lang="en-US" sz="1800" dirty="0" err="1">
                <a:latin typeface="Titillium Web" panose="00000500000000000000" pitchFamily="2" charset="0"/>
              </a:rPr>
              <a:t>kateri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parametri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našega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statističnega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modela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nas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zanimajo</a:t>
            </a:r>
            <a:r>
              <a:rPr lang="en-US" sz="1800" dirty="0">
                <a:latin typeface="Titillium Web" panose="00000500000000000000" pitchFamily="2" charset="0"/>
              </a:rPr>
              <a:t>). Stan </a:t>
            </a:r>
            <a:r>
              <a:rPr lang="en-US" sz="1800" dirty="0" err="1">
                <a:latin typeface="Titillium Web" panose="00000500000000000000" pitchFamily="2" charset="0"/>
              </a:rPr>
              <a:t>preko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vmesnika</a:t>
            </a:r>
            <a:r>
              <a:rPr lang="en-US" sz="1800" dirty="0">
                <a:latin typeface="Titillium Web" panose="00000500000000000000" pitchFamily="2" charset="0"/>
              </a:rPr>
              <a:t> (</a:t>
            </a:r>
            <a:r>
              <a:rPr lang="en-US" sz="1800" dirty="0" err="1">
                <a:latin typeface="Titillium Web" panose="00000500000000000000" pitchFamily="2" charset="0"/>
              </a:rPr>
              <a:t>na</a:t>
            </a:r>
            <a:r>
              <a:rPr lang="en-US" sz="1800" dirty="0">
                <a:latin typeface="Titillium Web" panose="00000500000000000000" pitchFamily="2" charset="0"/>
              </a:rPr>
              <a:t> primer </a:t>
            </a:r>
            <a:r>
              <a:rPr lang="en-US" sz="1800" dirty="0" err="1">
                <a:latin typeface="Titillium Web" panose="00000500000000000000" pitchFamily="2" charset="0"/>
              </a:rPr>
              <a:t>RStan</a:t>
            </a:r>
            <a:r>
              <a:rPr lang="en-US" sz="1800" dirty="0">
                <a:latin typeface="Titillium Web" panose="00000500000000000000" pitchFamily="2" charset="0"/>
              </a:rPr>
              <a:t>) </a:t>
            </a:r>
            <a:r>
              <a:rPr lang="en-US" sz="1800" dirty="0" err="1">
                <a:latin typeface="Titillium Web" panose="00000500000000000000" pitchFamily="2" charset="0"/>
              </a:rPr>
              <a:t>vrne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vrednosti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parametrov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nazaj</a:t>
            </a:r>
            <a:r>
              <a:rPr lang="en-US" sz="1800" dirty="0">
                <a:latin typeface="Titillium Web" panose="00000500000000000000" pitchFamily="2" charset="0"/>
              </a:rPr>
              <a:t> v </a:t>
            </a:r>
            <a:r>
              <a:rPr lang="en-US" sz="1800" dirty="0" err="1">
                <a:latin typeface="Titillium Web" panose="00000500000000000000" pitchFamily="2" charset="0"/>
              </a:rPr>
              <a:t>izhodiščni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programski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jezik</a:t>
            </a:r>
            <a:r>
              <a:rPr lang="en-US" sz="1800" dirty="0">
                <a:latin typeface="Titillium Web" panose="00000500000000000000" pitchFamily="2" charset="0"/>
              </a:rPr>
              <a:t>.</a:t>
            </a: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model </a:t>
            </a:r>
            <a:r>
              <a:rPr lang="en-US" sz="1800" dirty="0">
                <a:latin typeface="Titillium Web" panose="00000500000000000000" pitchFamily="2" charset="0"/>
              </a:rPr>
              <a:t>– </a:t>
            </a:r>
            <a:r>
              <a:rPr lang="en-US" sz="1800" dirty="0" err="1">
                <a:latin typeface="Titillium Web" panose="00000500000000000000" pitchFamily="2" charset="0"/>
              </a:rPr>
              <a:t>opis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statističnega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modela</a:t>
            </a:r>
            <a:r>
              <a:rPr lang="en-US" sz="1800" dirty="0">
                <a:latin typeface="Titillium Web" panose="00000500000000000000" pitchFamily="2" charset="0"/>
              </a:rPr>
              <a:t>.</a:t>
            </a:r>
            <a:endParaRPr lang="en-US" sz="1800" b="1" dirty="0">
              <a:latin typeface="Titillium Web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Primer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komentarja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obsega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več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vrstic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tukaj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definiramo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vhodne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podatke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želimo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oceniti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spada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statistično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modeliranje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21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0"/>
              </a:rPr>
              <a:t>Osnovni</a:t>
            </a:r>
            <a:r>
              <a:rPr lang="en-US" sz="3600" b="1" dirty="0">
                <a:latin typeface="Titillium Web" panose="00000500000000000000" pitchFamily="2" charset="0"/>
              </a:rPr>
              <a:t> tipi </a:t>
            </a:r>
            <a:r>
              <a:rPr lang="en-US" sz="3600" b="1" dirty="0" err="1">
                <a:latin typeface="Titillium Web" panose="00000500000000000000" pitchFamily="2" charset="0"/>
              </a:rPr>
              <a:t>spremenljivk</a:t>
            </a:r>
            <a:endParaRPr lang="LID4096" sz="3600" dirty="0">
              <a:latin typeface="Titillium Web" panose="000005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b="1" dirty="0">
                <a:latin typeface="Titillium Web" panose="00000500000000000000" pitchFamily="2" charset="0"/>
              </a:rPr>
              <a:t>int </a:t>
            </a:r>
            <a:r>
              <a:rPr lang="en-US" sz="1400" dirty="0">
                <a:latin typeface="Titillium Web" panose="00000500000000000000" pitchFamily="2" charset="0"/>
              </a:rPr>
              <a:t>– </a:t>
            </a:r>
            <a:r>
              <a:rPr lang="en-US" sz="1400" dirty="0" err="1">
                <a:latin typeface="Titillium Web" panose="00000500000000000000" pitchFamily="2" charset="0"/>
              </a:rPr>
              <a:t>celo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število</a:t>
            </a:r>
            <a:endParaRPr lang="en-US" sz="1400" dirty="0">
              <a:latin typeface="Titillium Web" panose="00000500000000000000" pitchFamily="2" charset="0"/>
            </a:endParaRPr>
          </a:p>
          <a:p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400" b="1" dirty="0">
                <a:latin typeface="Titillium Web" panose="00000500000000000000" pitchFamily="2" charset="0"/>
              </a:rPr>
              <a:t>real</a:t>
            </a:r>
            <a:r>
              <a:rPr lang="en-US" sz="1400" dirty="0">
                <a:latin typeface="Titillium Web" panose="00000500000000000000" pitchFamily="2" charset="0"/>
              </a:rPr>
              <a:t> – </a:t>
            </a:r>
            <a:r>
              <a:rPr lang="en-US" sz="1400" dirty="0" err="1">
                <a:latin typeface="Titillium Web" panose="00000500000000000000" pitchFamily="2" charset="0"/>
              </a:rPr>
              <a:t>realno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število</a:t>
            </a:r>
            <a:endParaRPr lang="en-US" sz="1400" dirty="0">
              <a:latin typeface="Titillium Web" panose="00000500000000000000" pitchFamily="2" charset="0"/>
            </a:endParaRPr>
          </a:p>
          <a:p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b="1" dirty="0" err="1">
                <a:latin typeface="Titillium Web" panose="00000500000000000000" pitchFamily="2" charset="0"/>
              </a:rPr>
              <a:t>seznam</a:t>
            </a:r>
            <a:r>
              <a:rPr lang="en-US" sz="1400" b="1" dirty="0">
                <a:latin typeface="Titillium Web" panose="00000500000000000000" pitchFamily="2" charset="0"/>
              </a:rPr>
              <a:t> </a:t>
            </a:r>
            <a:r>
              <a:rPr lang="en-US" sz="1400" dirty="0">
                <a:latin typeface="Titillium Web" panose="00000500000000000000" pitchFamily="2" charset="0"/>
              </a:rPr>
              <a:t>(array) – </a:t>
            </a:r>
            <a:r>
              <a:rPr lang="en-US" sz="1400" dirty="0" err="1">
                <a:latin typeface="Titillium Web" panose="00000500000000000000" pitchFamily="2" charset="0"/>
              </a:rPr>
              <a:t>seznam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celih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ali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</a:t>
            </a:r>
            <a:endParaRPr lang="en-US" sz="1400" b="1" dirty="0">
              <a:latin typeface="Titillium Web" panose="00000500000000000000" pitchFamily="2" charset="0"/>
            </a:endParaRPr>
          </a:p>
          <a:p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b="1" dirty="0" err="1">
                <a:latin typeface="Titillium Web" panose="00000500000000000000" pitchFamily="2" charset="0"/>
              </a:rPr>
              <a:t>matrika</a:t>
            </a:r>
            <a:r>
              <a:rPr lang="en-US" sz="1400" b="1" dirty="0">
                <a:latin typeface="Titillium Web" panose="00000500000000000000" pitchFamily="2" charset="0"/>
              </a:rPr>
              <a:t> </a:t>
            </a:r>
            <a:r>
              <a:rPr lang="en-US" sz="1400" dirty="0">
                <a:latin typeface="Titillium Web" panose="00000500000000000000" pitchFamily="2" charset="0"/>
              </a:rPr>
              <a:t>(matrix) – </a:t>
            </a:r>
            <a:r>
              <a:rPr lang="en-US" sz="1400" dirty="0" err="1">
                <a:latin typeface="Titillium Web" panose="00000500000000000000" pitchFamily="2" charset="0"/>
              </a:rPr>
              <a:t>2D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seznam</a:t>
            </a:r>
            <a:r>
              <a:rPr lang="en-US" sz="1400" dirty="0">
                <a:latin typeface="Titillium Web" panose="00000500000000000000" pitchFamily="2" charset="0"/>
              </a:rPr>
              <a:t> [</a:t>
            </a:r>
            <a:r>
              <a:rPr lang="en-US" sz="1400" dirty="0" err="1">
                <a:latin typeface="Titillium Web" panose="00000500000000000000" pitchFamily="2" charset="0"/>
              </a:rPr>
              <a:t>vrstice</a:t>
            </a:r>
            <a:r>
              <a:rPr lang="en-US" sz="1400" dirty="0">
                <a:latin typeface="Titillium Web" panose="00000500000000000000" pitchFamily="2" charset="0"/>
              </a:rPr>
              <a:t>, </a:t>
            </a:r>
            <a:r>
              <a:rPr lang="en-US" sz="1400" dirty="0" err="1">
                <a:latin typeface="Titillium Web" panose="00000500000000000000" pitchFamily="2" charset="0"/>
              </a:rPr>
              <a:t>stolpci</a:t>
            </a:r>
            <a:r>
              <a:rPr lang="en-US" sz="1400" dirty="0">
                <a:latin typeface="Titillium Web" panose="00000500000000000000" pitchFamily="2" charset="0"/>
              </a:rPr>
              <a:t>]</a:t>
            </a:r>
          </a:p>
          <a:p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b="1" dirty="0">
                <a:latin typeface="Titillium Web" panose="00000500000000000000" pitchFamily="2" charset="0"/>
              </a:rPr>
              <a:t>vector </a:t>
            </a:r>
            <a:r>
              <a:rPr lang="en-US" sz="1400" dirty="0">
                <a:latin typeface="Titillium Web" panose="00000500000000000000" pitchFamily="2" charset="0"/>
              </a:rPr>
              <a:t>–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</a:t>
            </a:r>
            <a:r>
              <a:rPr lang="en-US" sz="1400" dirty="0">
                <a:latin typeface="Titillium Web" panose="00000500000000000000" pitchFamily="2" charset="0"/>
              </a:rPr>
              <a:t> (</a:t>
            </a:r>
            <a:r>
              <a:rPr lang="en-US" sz="1400" dirty="0" err="1">
                <a:latin typeface="Titillium Web" panose="00000500000000000000" pitchFamily="2" charset="0"/>
              </a:rPr>
              <a:t>optimiziran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seznam</a:t>
            </a:r>
            <a:r>
              <a:rPr lang="en-US" sz="1400" dirty="0">
                <a:latin typeface="Titillium Web" panose="00000500000000000000" pitchFamily="2" charset="0"/>
              </a:rPr>
              <a:t>)</a:t>
            </a:r>
          </a:p>
          <a:p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b="1" dirty="0">
                <a:latin typeface="Titillium Web" panose="00000500000000000000" pitchFamily="2" charset="0"/>
              </a:rPr>
              <a:t>simplex </a:t>
            </a:r>
            <a:r>
              <a:rPr lang="en-US" sz="1400" dirty="0">
                <a:latin typeface="Titillium Web" panose="00000500000000000000" pitchFamily="2" charset="0"/>
              </a:rPr>
              <a:t>–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pozitivnih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</a:t>
            </a:r>
            <a:r>
              <a:rPr lang="en-US" sz="1400" dirty="0">
                <a:latin typeface="Titillium Web" panose="00000500000000000000" pitchFamily="2" charset="0"/>
              </a:rPr>
              <a:t>, </a:t>
            </a:r>
            <a:r>
              <a:rPr lang="en-US" sz="1400" dirty="0" err="1">
                <a:latin typeface="Titillium Web" panose="00000500000000000000" pitchFamily="2" charset="0"/>
              </a:rPr>
              <a:t>ki</a:t>
            </a:r>
            <a:r>
              <a:rPr lang="en-US" sz="1400" dirty="0">
                <a:latin typeface="Titillium Web" panose="00000500000000000000" pitchFamily="2" charset="0"/>
              </a:rPr>
              <a:t> se </a:t>
            </a:r>
            <a:r>
              <a:rPr lang="en-US" sz="1400" dirty="0" err="1">
                <a:latin typeface="Titillium Web" panose="00000500000000000000" pitchFamily="2" charset="0"/>
              </a:rPr>
              <a:t>seštejejo</a:t>
            </a:r>
            <a:r>
              <a:rPr lang="en-US" sz="1400" dirty="0">
                <a:latin typeface="Titillium Web" panose="00000500000000000000" pitchFamily="2" charset="0"/>
              </a:rPr>
              <a:t> v 1</a:t>
            </a:r>
          </a:p>
          <a:p>
            <a:pPr marL="0" indent="0">
              <a:buNone/>
            </a:pPr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dirty="0">
                <a:latin typeface="Titillium Web" panose="00000500000000000000" pitchFamily="2" charset="0"/>
              </a:rPr>
              <a:t>(</a:t>
            </a:r>
            <a:r>
              <a:rPr lang="en-US" sz="1400" dirty="0" err="1">
                <a:latin typeface="Titillium Web" panose="00000500000000000000" pitchFamily="2" charset="0"/>
              </a:rPr>
              <a:t>skoraj</a:t>
            </a:r>
            <a:r>
              <a:rPr lang="en-US" sz="1400" dirty="0">
                <a:latin typeface="Titillium Web" panose="00000500000000000000" pitchFamily="2" charset="0"/>
              </a:rPr>
              <a:t>) </a:t>
            </a:r>
            <a:r>
              <a:rPr lang="en-US" sz="1400" dirty="0" err="1">
                <a:latin typeface="Titillium Web" panose="00000500000000000000" pitchFamily="2" charset="0"/>
              </a:rPr>
              <a:t>vsem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spremenljivkam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lahko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določimo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zgornjo</a:t>
            </a:r>
            <a:r>
              <a:rPr lang="en-US" sz="1400" dirty="0">
                <a:latin typeface="Titillium Web" panose="00000500000000000000" pitchFamily="2" charset="0"/>
              </a:rPr>
              <a:t> in </a:t>
            </a:r>
            <a:r>
              <a:rPr lang="en-US" sz="1400" dirty="0" err="1">
                <a:latin typeface="Titillium Web" panose="00000500000000000000" pitchFamily="2" charset="0"/>
              </a:rPr>
              <a:t>spodnjo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mejo</a:t>
            </a:r>
            <a:endParaRPr lang="LID4096" sz="1400" dirty="0">
              <a:latin typeface="Titillium Web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 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a[10]; real b[n];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A[10, 10];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vector[n] v;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simplex[n] s;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real&lt;lower=0&gt; sigma;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real&lt;lower=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0,upper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success_rate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6662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921" y="3907835"/>
            <a:ext cx="8480659" cy="599303"/>
          </a:xfrm>
        </p:spPr>
        <p:txBody>
          <a:bodyPr>
            <a:noAutofit/>
          </a:bodyPr>
          <a:lstStyle/>
          <a:p>
            <a:pPr algn="ctr"/>
            <a:r>
              <a:rPr lang="en-US" sz="7200" err="1">
                <a:latin typeface="Titillium Web" panose="00000500000000000000" pitchFamily="2" charset="-18"/>
              </a:rPr>
              <a:t>Interaktivni</a:t>
            </a:r>
            <a:r>
              <a:rPr lang="en-US" sz="7200">
                <a:latin typeface="Titillium Web" panose="00000500000000000000" pitchFamily="2" charset="-18"/>
              </a:rPr>
              <a:t> test </a:t>
            </a:r>
            <a:r>
              <a:rPr lang="en-US" sz="7200" err="1">
                <a:latin typeface="Titillium Web" panose="00000500000000000000" pitchFamily="2" charset="-18"/>
              </a:rPr>
              <a:t>opreme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za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delavnico</a:t>
            </a:r>
            <a:endParaRPr lang="sl-SI" sz="720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12214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0"/>
              </a:rPr>
              <a:t>Porazdelitve</a:t>
            </a:r>
            <a:endParaRPr lang="LID4096" sz="3600" dirty="0">
              <a:latin typeface="Titillium Web" panose="000005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tillium Web" panose="00000500000000000000" pitchFamily="2" charset="0"/>
              </a:rPr>
              <a:t>Bernoulli</a:t>
            </a:r>
          </a:p>
          <a:p>
            <a:pPr marL="457200" lvl="1" indent="0">
              <a:buNone/>
            </a:pPr>
            <a:r>
              <a:rPr lang="en-US" sz="1400" b="1" dirty="0">
                <a:latin typeface="Titillium Web" panose="00000500000000000000" pitchFamily="2" charset="0"/>
              </a:rPr>
              <a:t>y</a:t>
            </a:r>
            <a:r>
              <a:rPr lang="en-US" sz="1400" dirty="0">
                <a:latin typeface="Titillium Web" panose="00000500000000000000" pitchFamily="2" charset="0"/>
              </a:rPr>
              <a:t> je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“</a:t>
            </a:r>
            <a:r>
              <a:rPr lang="en-US" sz="1400" dirty="0" err="1">
                <a:latin typeface="Titillium Web" panose="00000500000000000000" pitchFamily="2" charset="0"/>
              </a:rPr>
              <a:t>uspehov</a:t>
            </a:r>
            <a:r>
              <a:rPr lang="en-US" sz="1400" dirty="0">
                <a:latin typeface="Titillium Web" panose="00000500000000000000" pitchFamily="2" charset="0"/>
              </a:rPr>
              <a:t>” (1) in “</a:t>
            </a:r>
            <a:r>
              <a:rPr lang="en-US" sz="1400" dirty="0" err="1">
                <a:latin typeface="Titillium Web" panose="00000500000000000000" pitchFamily="2" charset="0"/>
              </a:rPr>
              <a:t>neuspehov</a:t>
            </a:r>
            <a:r>
              <a:rPr lang="en-US" sz="1400" dirty="0">
                <a:latin typeface="Titillium Web" panose="00000500000000000000" pitchFamily="2" charset="0"/>
              </a:rPr>
              <a:t>” (0)</a:t>
            </a:r>
          </a:p>
          <a:p>
            <a:pPr marL="457200" lvl="1" indent="0">
              <a:buNone/>
            </a:pPr>
            <a:r>
              <a:rPr lang="el-GR" sz="1400" b="1" dirty="0">
                <a:latin typeface="Titillium Web" panose="00000500000000000000" pitchFamily="2" charset="0"/>
              </a:rPr>
              <a:t>θ</a:t>
            </a:r>
            <a:r>
              <a:rPr lang="en-GB" sz="1400" dirty="0">
                <a:latin typeface="Titillium Web" panose="00000500000000000000" pitchFamily="2" charset="0"/>
              </a:rPr>
              <a:t> (theta) </a:t>
            </a:r>
            <a:r>
              <a:rPr lang="en-GB" sz="1400" dirty="0" err="1">
                <a:latin typeface="Titillium Web" panose="00000500000000000000" pitchFamily="2" charset="0"/>
              </a:rPr>
              <a:t>predstavlja</a:t>
            </a:r>
            <a:r>
              <a:rPr lang="en-GB" sz="1400" dirty="0">
                <a:latin typeface="Titillium Web" panose="00000500000000000000" pitchFamily="2" charset="0"/>
              </a:rPr>
              <a:t> </a:t>
            </a:r>
            <a:r>
              <a:rPr lang="en-GB" sz="1400" dirty="0" err="1">
                <a:latin typeface="Titillium Web" panose="00000500000000000000" pitchFamily="2" charset="0"/>
              </a:rPr>
              <a:t>verjetnost</a:t>
            </a:r>
            <a:r>
              <a:rPr lang="en-GB" sz="1400" dirty="0">
                <a:latin typeface="Titillium Web" panose="00000500000000000000" pitchFamily="2" charset="0"/>
              </a:rPr>
              <a:t> </a:t>
            </a:r>
            <a:r>
              <a:rPr lang="en-GB" sz="1400" dirty="0" err="1">
                <a:latin typeface="Titillium Web" panose="00000500000000000000" pitchFamily="2" charset="0"/>
              </a:rPr>
              <a:t>uspeha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beta</a:t>
            </a:r>
          </a:p>
          <a:p>
            <a:pPr marL="457200" lvl="1" indent="0">
              <a:buNone/>
            </a:pPr>
            <a:r>
              <a:rPr lang="en-US" sz="1400" b="1" dirty="0">
                <a:latin typeface="Titillium Web" panose="00000500000000000000" pitchFamily="2" charset="0"/>
              </a:rPr>
              <a:t>y</a:t>
            </a:r>
            <a:r>
              <a:rPr lang="en-US" sz="1400" dirty="0">
                <a:latin typeface="Titillium Web" panose="00000500000000000000" pitchFamily="2" charset="0"/>
              </a:rPr>
              <a:t> je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</a:t>
            </a:r>
            <a:r>
              <a:rPr lang="en-US" sz="1400" dirty="0">
                <a:latin typeface="Titillium Web" panose="00000500000000000000" pitchFamily="2" charset="0"/>
              </a:rPr>
              <a:t> med 0 in 1</a:t>
            </a:r>
            <a:endParaRPr lang="en-US" sz="1400" b="1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l-GR" sz="1400" b="1" dirty="0">
                <a:latin typeface="Titillium Web" panose="00000500000000000000" pitchFamily="2" charset="0"/>
              </a:rPr>
              <a:t>α</a:t>
            </a:r>
            <a:r>
              <a:rPr lang="en-GB" sz="1400" b="1" dirty="0">
                <a:latin typeface="Titillium Web" panose="00000500000000000000" pitchFamily="2" charset="0"/>
              </a:rPr>
              <a:t>, </a:t>
            </a:r>
            <a:r>
              <a:rPr lang="el-GR" sz="1400" b="1" dirty="0">
                <a:latin typeface="Titillium Web" panose="00000500000000000000" pitchFamily="2" charset="0"/>
              </a:rPr>
              <a:t>β</a:t>
            </a:r>
            <a:r>
              <a:rPr lang="en-GB" sz="1400" b="1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parametra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porazdelitve</a:t>
            </a:r>
            <a:endParaRPr lang="en-US" sz="14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800" b="1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normal</a:t>
            </a:r>
          </a:p>
          <a:p>
            <a:pPr marL="457200" lvl="1" indent="0">
              <a:buNone/>
            </a:pPr>
            <a:r>
              <a:rPr lang="en-US" sz="1400" b="1" dirty="0">
                <a:latin typeface="Titillium Web" panose="00000500000000000000" pitchFamily="2" charset="0"/>
              </a:rPr>
              <a:t>y</a:t>
            </a:r>
            <a:r>
              <a:rPr lang="en-US" sz="1400" dirty="0">
                <a:latin typeface="Titillium Web" panose="00000500000000000000" pitchFamily="2" charset="0"/>
              </a:rPr>
              <a:t> je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l-GR" sz="1400" b="1" dirty="0">
                <a:latin typeface="Titillium Web" panose="00000500000000000000" pitchFamily="2" charset="0"/>
              </a:rPr>
              <a:t>μ, σ</a:t>
            </a:r>
            <a:r>
              <a:rPr lang="en-US" sz="1400" b="1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sta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upanje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oziroma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varianca</a:t>
            </a:r>
            <a:endParaRPr lang="en-US" sz="1800" b="1" dirty="0">
              <a:latin typeface="Titillium Web" panose="00000500000000000000" pitchFamily="2" charset="0"/>
            </a:endParaRP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r>
              <a:rPr lang="en-US" sz="1800" dirty="0" err="1">
                <a:latin typeface="Titillium Web" panose="00000500000000000000" pitchFamily="2" charset="0"/>
              </a:rPr>
              <a:t>porazdelitve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uporabimo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tudi</a:t>
            </a:r>
            <a:r>
              <a:rPr lang="en-US" sz="1800" dirty="0">
                <a:latin typeface="Titillium Web" panose="00000500000000000000" pitchFamily="2" charset="0"/>
              </a:rPr>
              <a:t> za </a:t>
            </a:r>
            <a:r>
              <a:rPr lang="en-US" sz="1800" dirty="0" err="1">
                <a:latin typeface="Titillium Web" panose="00000500000000000000" pitchFamily="2" charset="0"/>
              </a:rPr>
              <a:t>vnašanje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predznanja</a:t>
            </a:r>
            <a:r>
              <a:rPr lang="en-US" sz="1800" dirty="0">
                <a:latin typeface="Titillium Web" panose="00000500000000000000" pitchFamily="2" charset="0"/>
              </a:rPr>
              <a:t> o </a:t>
            </a:r>
            <a:r>
              <a:rPr lang="en-US" sz="1800" dirty="0" err="1">
                <a:latin typeface="Titillium Web" panose="00000500000000000000" pitchFamily="2" charset="0"/>
              </a:rPr>
              <a:t>določenih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parametrih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modela</a:t>
            </a:r>
            <a:endParaRPr lang="en-US" sz="1800" dirty="0">
              <a:latin typeface="Titillium Web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bernoulli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(theta);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~ beta(alpha, beta);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~ normal(mu, sigma);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theta ~ beta(1,1);</a:t>
            </a:r>
          </a:p>
        </p:txBody>
      </p:sp>
    </p:spTree>
    <p:extLst>
      <p:ext uri="{BB962C8B-B14F-4D97-AF65-F5344CB8AC3E}">
        <p14:creationId xmlns:p14="http://schemas.microsoft.com/office/powerpoint/2010/main" val="176746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5 del</a:t>
            </a:r>
            <a:endParaRPr lang="sl-SI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Praktični</a:t>
            </a:r>
            <a:endParaRPr lang="en-US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primeri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74659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Izjemno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kratek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uvod</a:t>
            </a:r>
            <a:r>
              <a:rPr lang="en-US" sz="3600" b="1" dirty="0">
                <a:latin typeface="Titillium Web" panose="00000500000000000000" pitchFamily="2" charset="-18"/>
              </a:rPr>
              <a:t> v R</a:t>
            </a:r>
            <a:endParaRPr lang="LID4096" sz="36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31ABAD7-67C6-4F8D-B794-39507205C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58001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tillium Web" panose="00000500000000000000" pitchFamily="2" charset="-18"/>
              </a:rPr>
              <a:t>Problem #1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Titillium Web" panose="00000500000000000000" pitchFamily="2" charset="0"/>
              </a:rPr>
              <a:t>V </a:t>
            </a:r>
            <a:r>
              <a:rPr lang="en-US" sz="1800" dirty="0" err="1">
                <a:latin typeface="Titillium Web" panose="00000500000000000000" pitchFamily="2" charset="0"/>
              </a:rPr>
              <a:t>datoteki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basketball_shots.csv</a:t>
            </a:r>
            <a:r>
              <a:rPr lang="en-US" sz="1800" dirty="0">
                <a:latin typeface="Titillium Web" panose="00000500000000000000" pitchFamily="2" charset="0"/>
              </a:rPr>
              <a:t> so </a:t>
            </a:r>
            <a:r>
              <a:rPr lang="en-US" sz="1800" dirty="0" err="1">
                <a:latin typeface="Titillium Web" panose="00000500000000000000" pitchFamily="2" charset="0"/>
              </a:rPr>
              <a:t>podatki</a:t>
            </a:r>
            <a:r>
              <a:rPr lang="en-US" sz="1800" dirty="0">
                <a:latin typeface="Titillium Web" panose="00000500000000000000" pitchFamily="2" charset="0"/>
              </a:rPr>
              <a:t> o </a:t>
            </a:r>
            <a:r>
              <a:rPr lang="en-US" sz="1800" dirty="0" err="1">
                <a:latin typeface="Titillium Web" panose="00000500000000000000" pitchFamily="2" charset="0"/>
              </a:rPr>
              <a:t>metih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koš</a:t>
            </a:r>
            <a:r>
              <a:rPr lang="en-US" sz="1800" dirty="0">
                <a:latin typeface="Titillium Web" panose="00000500000000000000" pitchFamily="2" charset="0"/>
              </a:rPr>
              <a:t>. </a:t>
            </a:r>
            <a:r>
              <a:rPr lang="en-US" sz="1800" dirty="0" err="1">
                <a:latin typeface="Titillium Web" panose="00000500000000000000" pitchFamily="2" charset="0"/>
              </a:rPr>
              <a:t>Vsak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košarkaš</a:t>
            </a:r>
            <a:r>
              <a:rPr lang="en-US" sz="1800" dirty="0">
                <a:latin typeface="Titillium Web" panose="00000500000000000000" pitchFamily="2" charset="0"/>
              </a:rPr>
              <a:t> je 60 </a:t>
            </a:r>
            <a:r>
              <a:rPr lang="en-US" sz="1800" dirty="0" err="1">
                <a:latin typeface="Titillium Web" panose="00000500000000000000" pitchFamily="2" charset="0"/>
              </a:rPr>
              <a:t>krat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vrgel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koš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običajne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velikosti</a:t>
            </a:r>
            <a:r>
              <a:rPr lang="en-US" sz="1800" dirty="0">
                <a:latin typeface="Titillium Web" panose="00000500000000000000" pitchFamily="2" charset="0"/>
              </a:rPr>
              <a:t>, </a:t>
            </a:r>
            <a:r>
              <a:rPr lang="en-US" sz="1800" dirty="0" err="1">
                <a:latin typeface="Titillium Web" panose="00000500000000000000" pitchFamily="2" charset="0"/>
              </a:rPr>
              <a:t>nato</a:t>
            </a:r>
            <a:r>
              <a:rPr lang="en-US" sz="1800" dirty="0">
                <a:latin typeface="Titillium Web" panose="00000500000000000000" pitchFamily="2" charset="0"/>
              </a:rPr>
              <a:t> pa </a:t>
            </a:r>
            <a:r>
              <a:rPr lang="en-US" sz="1800" dirty="0" err="1">
                <a:latin typeface="Titillium Web" panose="00000500000000000000" pitchFamily="2" charset="0"/>
              </a:rPr>
              <a:t>še</a:t>
            </a:r>
            <a:r>
              <a:rPr lang="en-US" sz="1800" dirty="0">
                <a:latin typeface="Titillium Web" panose="00000500000000000000" pitchFamily="2" charset="0"/>
              </a:rPr>
              <a:t> 60 </a:t>
            </a:r>
            <a:r>
              <a:rPr lang="en-US" sz="1800" dirty="0" err="1">
                <a:latin typeface="Titillium Web" panose="00000500000000000000" pitchFamily="2" charset="0"/>
              </a:rPr>
              <a:t>krat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koš</a:t>
            </a:r>
            <a:r>
              <a:rPr lang="en-US" sz="1800" dirty="0">
                <a:latin typeface="Titillium Web" panose="00000500000000000000" pitchFamily="2" charset="0"/>
              </a:rPr>
              <a:t> z </a:t>
            </a:r>
            <a:r>
              <a:rPr lang="en-US" sz="1800" dirty="0" err="1">
                <a:latin typeface="Titillium Web" panose="00000500000000000000" pitchFamily="2" charset="0"/>
              </a:rPr>
              <a:t>manjšim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obsegom</a:t>
            </a:r>
            <a:r>
              <a:rPr lang="en-US" sz="1800" dirty="0">
                <a:latin typeface="Titillium Web" panose="00000500000000000000" pitchFamily="2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tillium Web" panose="00000500000000000000" pitchFamily="2" charset="0"/>
              </a:rPr>
              <a:t>Zanima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nas</a:t>
            </a:r>
            <a:r>
              <a:rPr lang="en-US" sz="1800" dirty="0">
                <a:latin typeface="Titillium Web" panose="00000500000000000000" pitchFamily="2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tillium Web" panose="00000500000000000000" pitchFamily="2" charset="0"/>
              </a:rPr>
              <a:t>1) </a:t>
            </a:r>
            <a:r>
              <a:rPr lang="en-US" sz="1800" dirty="0" err="1">
                <a:latin typeface="Titillium Web" panose="00000500000000000000" pitchFamily="2" charset="0"/>
              </a:rPr>
              <a:t>Primerjava</a:t>
            </a:r>
            <a:r>
              <a:rPr lang="en-US" sz="1800" dirty="0">
                <a:latin typeface="Titillium Web" panose="00000500000000000000" pitchFamily="2" charset="0"/>
              </a:rPr>
              <a:t> med </a:t>
            </a:r>
            <a:r>
              <a:rPr lang="en-US" sz="1800" dirty="0" err="1">
                <a:latin typeface="Titillium Web" panose="00000500000000000000" pitchFamily="2" charset="0"/>
              </a:rPr>
              <a:t>uspešnostjo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košarkaša</a:t>
            </a:r>
            <a:r>
              <a:rPr lang="en-US" sz="1800" dirty="0">
                <a:latin typeface="Titillium Web" panose="00000500000000000000" pitchFamily="2" charset="0"/>
              </a:rPr>
              <a:t> #1 </a:t>
            </a:r>
            <a:r>
              <a:rPr lang="en-US" sz="1800" dirty="0" err="1">
                <a:latin typeface="Titillium Web" panose="00000500000000000000" pitchFamily="2" charset="0"/>
              </a:rPr>
              <a:t>ter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košarkaša</a:t>
            </a:r>
            <a:r>
              <a:rPr lang="en-US" sz="1800" dirty="0">
                <a:latin typeface="Titillium Web" panose="00000500000000000000" pitchFamily="2" charset="0"/>
              </a:rPr>
              <a:t> #2:</a:t>
            </a:r>
          </a:p>
          <a:p>
            <a:pPr lvl="2"/>
            <a:r>
              <a:rPr lang="en-US" sz="1500" i="1" dirty="0" err="1">
                <a:latin typeface="Titillium Web" panose="00000500000000000000" pitchFamily="2" charset="0"/>
              </a:rPr>
              <a:t>Kdo</a:t>
            </a:r>
            <a:r>
              <a:rPr lang="en-US" sz="1500" i="1" dirty="0">
                <a:latin typeface="Titillium Web" panose="00000500000000000000" pitchFamily="2" charset="0"/>
              </a:rPr>
              <a:t> je </a:t>
            </a:r>
            <a:r>
              <a:rPr lang="en-US" sz="1500" i="1" dirty="0" err="1">
                <a:latin typeface="Titillium Web" panose="00000500000000000000" pitchFamily="2" charset="0"/>
              </a:rPr>
              <a:t>boljši</a:t>
            </a:r>
            <a:r>
              <a:rPr lang="en-US" sz="1500" i="1" dirty="0">
                <a:latin typeface="Titillium Web" panose="00000500000000000000" pitchFamily="2" charset="0"/>
              </a:rPr>
              <a:t>?</a:t>
            </a:r>
          </a:p>
          <a:p>
            <a:pPr lvl="2"/>
            <a:r>
              <a:rPr lang="en-US" sz="1500" i="1" dirty="0" err="1">
                <a:latin typeface="Titillium Web" panose="00000500000000000000" pitchFamily="2" charset="0"/>
              </a:rPr>
              <a:t>Kako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prepričani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smo</a:t>
            </a:r>
            <a:r>
              <a:rPr lang="en-US" sz="1500" i="1" dirty="0">
                <a:latin typeface="Titillium Web" panose="00000500000000000000" pitchFamily="2" charset="0"/>
              </a:rPr>
              <a:t> v to </a:t>
            </a:r>
            <a:r>
              <a:rPr lang="en-US" sz="1500" i="1" dirty="0" err="1">
                <a:latin typeface="Titillium Web" panose="00000500000000000000" pitchFamily="2" charset="0"/>
              </a:rPr>
              <a:t>ugotovitev</a:t>
            </a:r>
            <a:r>
              <a:rPr lang="en-US" sz="1500" i="1" dirty="0">
                <a:latin typeface="Titillium Web" panose="00000500000000000000" pitchFamily="2" charset="0"/>
              </a:rPr>
              <a:t>?</a:t>
            </a:r>
          </a:p>
          <a:p>
            <a:pPr lvl="2"/>
            <a:r>
              <a:rPr lang="en-US" sz="1500" i="1" dirty="0" err="1">
                <a:latin typeface="Titillium Web" panose="00000500000000000000" pitchFamily="2" charset="0"/>
              </a:rPr>
              <a:t>Kolikšna</a:t>
            </a:r>
            <a:r>
              <a:rPr lang="en-US" sz="1500" i="1" dirty="0">
                <a:latin typeface="Titillium Web" panose="00000500000000000000" pitchFamily="2" charset="0"/>
              </a:rPr>
              <a:t> je </a:t>
            </a:r>
            <a:r>
              <a:rPr lang="en-US" sz="1500" i="1" dirty="0" err="1">
                <a:latin typeface="Titillium Web" panose="00000500000000000000" pitchFamily="2" charset="0"/>
              </a:rPr>
              <a:t>razlika</a:t>
            </a:r>
            <a:r>
              <a:rPr lang="en-US" sz="1500" i="1" dirty="0">
                <a:latin typeface="Titillium Web" panose="00000500000000000000" pitchFamily="2" charset="0"/>
              </a:rPr>
              <a:t> v </a:t>
            </a:r>
            <a:r>
              <a:rPr lang="en-US" sz="1500" i="1" dirty="0" err="1">
                <a:latin typeface="Titillium Web" panose="00000500000000000000" pitchFamily="2" charset="0"/>
              </a:rPr>
              <a:t>uspešnosti</a:t>
            </a:r>
            <a:r>
              <a:rPr lang="en-US" sz="1500" i="1" dirty="0">
                <a:latin typeface="Titillium Web" panose="00000500000000000000" pitchFamily="2" charset="0"/>
              </a:rPr>
              <a:t>?</a:t>
            </a:r>
          </a:p>
          <a:p>
            <a:pPr marL="0" indent="0">
              <a:buNone/>
            </a:pPr>
            <a:endParaRPr lang="en-US" sz="18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tillium Web" panose="00000500000000000000" pitchFamily="2" charset="0"/>
              </a:rPr>
              <a:t>2) </a:t>
            </a:r>
            <a:r>
              <a:rPr lang="en-US" sz="1800" dirty="0" err="1">
                <a:latin typeface="Titillium Web" panose="00000500000000000000" pitchFamily="2" charset="0"/>
              </a:rPr>
              <a:t>Primerjava</a:t>
            </a:r>
            <a:r>
              <a:rPr lang="en-US" sz="1800" dirty="0">
                <a:latin typeface="Titillium Web" panose="00000500000000000000" pitchFamily="2" charset="0"/>
              </a:rPr>
              <a:t> med </a:t>
            </a:r>
            <a:r>
              <a:rPr lang="en-US" sz="1800" dirty="0" err="1">
                <a:latin typeface="Titillium Web" panose="00000500000000000000" pitchFamily="2" charset="0"/>
              </a:rPr>
              <a:t>metanjem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običajni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ter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manjši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obroč</a:t>
            </a:r>
            <a:r>
              <a:rPr lang="en-US" sz="1800" dirty="0">
                <a:latin typeface="Titillium Web" panose="00000500000000000000" pitchFamily="2" charset="0"/>
              </a:rPr>
              <a:t> za </a:t>
            </a:r>
            <a:r>
              <a:rPr lang="en-US" sz="1800" dirty="0" err="1">
                <a:latin typeface="Titillium Web" panose="00000500000000000000" pitchFamily="2" charset="0"/>
              </a:rPr>
              <a:t>košarkaša</a:t>
            </a:r>
            <a:r>
              <a:rPr lang="en-US" sz="1800" dirty="0">
                <a:latin typeface="Titillium Web" panose="00000500000000000000" pitchFamily="2" charset="0"/>
              </a:rPr>
              <a:t> #1.</a:t>
            </a: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r>
              <a:rPr lang="en-US" sz="1200" dirty="0">
                <a:latin typeface="Titillium Web" panose="00000500000000000000" pitchFamily="2" charset="0"/>
              </a:rPr>
              <a:t>	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500" i="1" dirty="0" err="1">
                <a:latin typeface="Titillium Web" panose="00000500000000000000" pitchFamily="2" charset="0"/>
              </a:rPr>
              <a:t>Namigi</a:t>
            </a:r>
            <a:r>
              <a:rPr lang="en-US" sz="1500" i="1" dirty="0">
                <a:latin typeface="Titillium Web" panose="00000500000000000000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sz="1500" i="1" dirty="0">
                <a:latin typeface="Titillium Web" panose="00000500000000000000" pitchFamily="2" charset="0"/>
              </a:rPr>
              <a:t>Za </a:t>
            </a:r>
            <a:r>
              <a:rPr lang="en-US" sz="1500" i="1" dirty="0" err="1">
                <a:latin typeface="Titillium Web" panose="00000500000000000000" pitchFamily="2" charset="0"/>
              </a:rPr>
              <a:t>modeliranje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uspešnosti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uporabi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Bernoullijevo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porazdelitev</a:t>
            </a:r>
            <a:r>
              <a:rPr lang="en-US" sz="1500" i="1" dirty="0">
                <a:latin typeface="Titillium Web" panose="00000500000000000000" pitchFamily="2" charset="0"/>
              </a:rPr>
              <a:t>.</a:t>
            </a:r>
          </a:p>
          <a:p>
            <a:pPr marL="457200" lvl="1" indent="0">
              <a:buNone/>
            </a:pPr>
            <a:r>
              <a:rPr lang="en-US" sz="1500" i="1" dirty="0" err="1">
                <a:latin typeface="Titillium Web" panose="00000500000000000000" pitchFamily="2" charset="0"/>
              </a:rPr>
              <a:t>Predznanje</a:t>
            </a:r>
            <a:r>
              <a:rPr lang="en-US" sz="1500" i="1" dirty="0">
                <a:latin typeface="Titillium Web" panose="00000500000000000000" pitchFamily="2" charset="0"/>
              </a:rPr>
              <a:t> v model </a:t>
            </a:r>
            <a:r>
              <a:rPr lang="en-US" sz="1500" i="1" dirty="0" err="1">
                <a:latin typeface="Titillium Web" panose="00000500000000000000" pitchFamily="2" charset="0"/>
              </a:rPr>
              <a:t>lahko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vnesemo</a:t>
            </a:r>
            <a:r>
              <a:rPr lang="en-US" sz="1500" i="1" dirty="0">
                <a:latin typeface="Titillium Web" panose="00000500000000000000" pitchFamily="2" charset="0"/>
              </a:rPr>
              <a:t> s </a:t>
            </a:r>
            <a:r>
              <a:rPr lang="en-US" sz="1500" i="1" dirty="0" err="1">
                <a:latin typeface="Titillium Web" panose="00000500000000000000" pitchFamily="2" charset="0"/>
              </a:rPr>
              <a:t>pomočjo</a:t>
            </a:r>
            <a:r>
              <a:rPr lang="en-US" sz="1500" i="1" dirty="0">
                <a:latin typeface="Titillium Web" panose="00000500000000000000" pitchFamily="2" charset="0"/>
              </a:rPr>
              <a:t> Beta </a:t>
            </a:r>
            <a:r>
              <a:rPr lang="en-US" sz="1500" i="1" dirty="0" err="1">
                <a:latin typeface="Titillium Web" panose="00000500000000000000" pitchFamily="2" charset="0"/>
              </a:rPr>
              <a:t>porazdelitve</a:t>
            </a:r>
            <a:r>
              <a:rPr lang="en-US" sz="1500" i="1" dirty="0">
                <a:latin typeface="Titillium Web" panose="00000500000000000000" pitchFamily="2" charset="0"/>
              </a:rPr>
              <a:t>.</a:t>
            </a:r>
          </a:p>
          <a:p>
            <a:pPr marL="0" indent="0">
              <a:buNone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1003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Naš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prvi</a:t>
            </a:r>
            <a:r>
              <a:rPr lang="en-US" sz="3600" b="1" dirty="0">
                <a:latin typeface="Titillium Web" panose="00000500000000000000" pitchFamily="2" charset="-18"/>
              </a:rPr>
              <a:t> model – </a:t>
            </a:r>
            <a:r>
              <a:rPr lang="en-US" sz="3600" b="1" dirty="0" err="1">
                <a:latin typeface="Titillium Web" panose="00000500000000000000" pitchFamily="2" charset="-18"/>
              </a:rPr>
              <a:t>meti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na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koš</a:t>
            </a:r>
            <a:endParaRPr lang="LID4096" sz="36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7193258-5E16-47DE-AF6C-F48026C28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4121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Naš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prvi</a:t>
            </a:r>
            <a:r>
              <a:rPr lang="en-US" sz="3600" b="1" dirty="0">
                <a:latin typeface="Titillium Web" panose="00000500000000000000" pitchFamily="2" charset="-18"/>
              </a:rPr>
              <a:t> model – </a:t>
            </a:r>
            <a:r>
              <a:rPr lang="en-US" sz="3600" b="1" dirty="0" err="1">
                <a:latin typeface="Titillium Web" panose="00000500000000000000" pitchFamily="2" charset="-18"/>
              </a:rPr>
              <a:t>meti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na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koš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tillium Web" panose="00000500000000000000" pitchFamily="2" charset="0"/>
              </a:rPr>
              <a:t>data</a:t>
            </a: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n – </a:t>
            </a:r>
            <a:r>
              <a:rPr lang="en-US" sz="1400" dirty="0" err="1">
                <a:latin typeface="Titillium Web" panose="00000500000000000000" pitchFamily="2" charset="0"/>
              </a:rPr>
              <a:t>število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metov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y – </a:t>
            </a:r>
            <a:r>
              <a:rPr lang="en-US" sz="1400" dirty="0" err="1">
                <a:latin typeface="Titillium Web" panose="00000500000000000000" pitchFamily="2" charset="0"/>
              </a:rPr>
              <a:t>rezultat</a:t>
            </a:r>
            <a:r>
              <a:rPr lang="en-US" sz="1400" dirty="0">
                <a:latin typeface="Titillium Web" panose="00000500000000000000" pitchFamily="2" charset="0"/>
              </a:rPr>
              <a:t> meta (0 – </a:t>
            </a:r>
            <a:r>
              <a:rPr lang="en-US" sz="1400" dirty="0" err="1">
                <a:latin typeface="Titillium Web" panose="00000500000000000000" pitchFamily="2" charset="0"/>
              </a:rPr>
              <a:t>neuspešen</a:t>
            </a:r>
            <a:r>
              <a:rPr lang="en-US" sz="1400" dirty="0">
                <a:latin typeface="Titillium Web" panose="00000500000000000000" pitchFamily="2" charset="0"/>
              </a:rPr>
              <a:t> met, 1 – </a:t>
            </a:r>
            <a:r>
              <a:rPr lang="en-US" sz="1400" dirty="0" err="1">
                <a:latin typeface="Titillium Web" panose="00000500000000000000" pitchFamily="2" charset="0"/>
              </a:rPr>
              <a:t>uspešen</a:t>
            </a:r>
            <a:r>
              <a:rPr lang="en-US" sz="1400" dirty="0">
                <a:latin typeface="Titillium Web" panose="00000500000000000000" pitchFamily="2" charset="0"/>
              </a:rPr>
              <a:t>)</a:t>
            </a: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parameters</a:t>
            </a: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theta – parameter Bernoulli </a:t>
            </a:r>
            <a:r>
              <a:rPr lang="en-US" sz="1400" dirty="0" err="1">
                <a:latin typeface="Titillium Web" panose="00000500000000000000" pitchFamily="2" charset="0"/>
              </a:rPr>
              <a:t>distribucije</a:t>
            </a:r>
            <a:r>
              <a:rPr lang="en-US" sz="1400" dirty="0">
                <a:latin typeface="Titillium Web" panose="00000500000000000000" pitchFamily="2" charset="0"/>
              </a:rPr>
              <a:t>, </a:t>
            </a:r>
            <a:r>
              <a:rPr lang="en-US" sz="1400" dirty="0" err="1">
                <a:latin typeface="Titillium Web" panose="00000500000000000000" pitchFamily="2" charset="0"/>
              </a:rPr>
              <a:t>ki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ocenjuje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uspešnost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model</a:t>
            </a:r>
          </a:p>
          <a:p>
            <a:pPr marL="457200" lvl="1" indent="0">
              <a:buNone/>
            </a:pPr>
            <a:r>
              <a:rPr lang="en-US" sz="1400" dirty="0" err="1">
                <a:latin typeface="Titillium Web" panose="00000500000000000000" pitchFamily="2" charset="0"/>
              </a:rPr>
              <a:t>predznanje</a:t>
            </a:r>
            <a:r>
              <a:rPr lang="en-US" sz="1400" dirty="0">
                <a:latin typeface="Titillium Web" panose="00000500000000000000" pitchFamily="2" charset="0"/>
              </a:rPr>
              <a:t> (prior)</a:t>
            </a:r>
          </a:p>
          <a:p>
            <a:pPr marL="457200" lvl="1" indent="0">
              <a:buNone/>
            </a:pPr>
            <a:r>
              <a:rPr lang="en-US" sz="1400" dirty="0" err="1">
                <a:latin typeface="Titillium Web" panose="00000500000000000000" pitchFamily="2" charset="0"/>
              </a:rPr>
              <a:t>opis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modela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&lt;lower=1&gt;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int y[n];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real&lt;lower=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0,upper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=1&gt; theta;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prior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theta ~ beta(1,1);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1:n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bernoulli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(theta);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7655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tillium Web" panose="00000500000000000000" pitchFamily="2" charset="-18"/>
              </a:rPr>
              <a:t>Prior za parameter theta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 err="1">
                <a:latin typeface="Titillium Web" panose="00000500000000000000" pitchFamily="2" charset="0"/>
              </a:rPr>
              <a:t>brez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“flat” </a:t>
            </a:r>
            <a:r>
              <a:rPr lang="en-US" sz="1400" dirty="0" err="1">
                <a:latin typeface="Titillium Web" panose="00000500000000000000" pitchFamily="2" charset="0"/>
              </a:rPr>
              <a:t>porazdelitev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na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intervalu</a:t>
            </a:r>
            <a:r>
              <a:rPr lang="en-US" sz="1400" dirty="0">
                <a:latin typeface="Titillium Web" panose="00000500000000000000" pitchFamily="2" charset="0"/>
              </a:rPr>
              <a:t> [-∞, ∞]</a:t>
            </a: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beta(4, 2)</a:t>
            </a: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C26C20-71DB-43BA-8759-AAB436F7B9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1" dirty="0">
                <a:latin typeface="Titillium Web" panose="00000500000000000000" pitchFamily="2" charset="0"/>
              </a:rPr>
              <a:t>beta(1, 1)</a:t>
            </a:r>
          </a:p>
          <a:p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44C64-A3F3-4D98-9266-D995C8EE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25" y="2207111"/>
            <a:ext cx="2743200" cy="18785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3946D8-A5F3-4FCA-BE3A-9581E5D9A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536" y="4305434"/>
            <a:ext cx="2743200" cy="18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12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tillium Web" panose="00000500000000000000" pitchFamily="2" charset="-18"/>
              </a:rPr>
              <a:t>Problem #2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V </a:t>
            </a:r>
            <a:r>
              <a:rPr lang="en-US" sz="1700" dirty="0" err="1">
                <a:latin typeface="Titillium Web" panose="00000500000000000000" pitchFamily="2" charset="0"/>
              </a:rPr>
              <a:t>datoteki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b="1" dirty="0" err="1">
                <a:latin typeface="Titillium Web" panose="00000500000000000000" pitchFamily="2" charset="0"/>
              </a:rPr>
              <a:t>temperature.csv</a:t>
            </a:r>
            <a:r>
              <a:rPr lang="en-US" sz="1700" dirty="0">
                <a:latin typeface="Titillium Web" panose="00000500000000000000" pitchFamily="2" charset="0"/>
              </a:rPr>
              <a:t> so </a:t>
            </a:r>
            <a:r>
              <a:rPr lang="en-US" sz="1700" dirty="0" err="1">
                <a:latin typeface="Titillium Web" panose="00000500000000000000" pitchFamily="2" charset="0"/>
              </a:rPr>
              <a:t>podatki</a:t>
            </a:r>
            <a:r>
              <a:rPr lang="en-US" sz="1700" dirty="0">
                <a:latin typeface="Titillium Web" panose="00000500000000000000" pitchFamily="2" charset="0"/>
              </a:rPr>
              <a:t> o </a:t>
            </a:r>
            <a:r>
              <a:rPr lang="en-US" sz="1700" dirty="0" err="1">
                <a:latin typeface="Titillium Web" panose="00000500000000000000" pitchFamily="2" charset="0"/>
              </a:rPr>
              <a:t>temperaturi</a:t>
            </a:r>
            <a:r>
              <a:rPr lang="en-US" sz="1700" dirty="0">
                <a:latin typeface="Titillium Web" panose="00000500000000000000" pitchFamily="2" charset="0"/>
              </a:rPr>
              <a:t>, za </a:t>
            </a:r>
            <a:r>
              <a:rPr lang="en-US" sz="1700" dirty="0" err="1">
                <a:latin typeface="Titillium Web" panose="00000500000000000000" pitchFamily="2" charset="0"/>
              </a:rPr>
              <a:t>Slovenijo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imamo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podatke</a:t>
            </a:r>
            <a:r>
              <a:rPr lang="en-US" sz="1700" dirty="0">
                <a:latin typeface="Titillium Web" panose="00000500000000000000" pitchFamily="2" charset="0"/>
              </a:rPr>
              <a:t> o </a:t>
            </a:r>
            <a:r>
              <a:rPr lang="en-US" sz="1700" dirty="0" err="1">
                <a:latin typeface="Titillium Web" panose="00000500000000000000" pitchFamily="2" charset="0"/>
              </a:rPr>
              <a:t>povprečni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temperaturi</a:t>
            </a:r>
            <a:r>
              <a:rPr lang="en-US" sz="1700" dirty="0">
                <a:latin typeface="Titillium Web" panose="00000500000000000000" pitchFamily="2" charset="0"/>
              </a:rPr>
              <a:t> za </a:t>
            </a:r>
            <a:r>
              <a:rPr lang="en-US" sz="1700" dirty="0" err="1">
                <a:latin typeface="Titillium Web" panose="00000500000000000000" pitchFamily="2" charset="0"/>
              </a:rPr>
              <a:t>vsak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mesec</a:t>
            </a:r>
            <a:r>
              <a:rPr lang="en-US" sz="1700" dirty="0">
                <a:latin typeface="Titillium Web" panose="00000500000000000000" pitchFamily="2" charset="0"/>
              </a:rPr>
              <a:t> med 1901 in 2015.</a:t>
            </a:r>
          </a:p>
          <a:p>
            <a:pPr marL="0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Titillium Web" panose="00000500000000000000" pitchFamily="2" charset="0"/>
              </a:rPr>
              <a:t>Zanima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nas</a:t>
            </a:r>
            <a:r>
              <a:rPr lang="en-US" sz="1700" dirty="0">
                <a:latin typeface="Titillium Web" panose="00000500000000000000" pitchFamily="2" charset="0"/>
              </a:rPr>
              <a:t>, </a:t>
            </a:r>
            <a:r>
              <a:rPr lang="en-US" sz="1700" dirty="0" err="1">
                <a:latin typeface="Titillium Web" panose="00000500000000000000" pitchFamily="2" charset="0"/>
              </a:rPr>
              <a:t>ali</a:t>
            </a:r>
            <a:r>
              <a:rPr lang="en-US" sz="1700" dirty="0">
                <a:latin typeface="Titillium Web" panose="00000500000000000000" pitchFamily="2" charset="0"/>
              </a:rPr>
              <a:t> je </a:t>
            </a:r>
            <a:r>
              <a:rPr lang="en-US" sz="1700" dirty="0" err="1">
                <a:latin typeface="Titillium Web" panose="00000500000000000000" pitchFamily="2" charset="0"/>
              </a:rPr>
              <a:t>bila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temperatura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julija</a:t>
            </a:r>
            <a:r>
              <a:rPr lang="en-US" sz="1700" dirty="0">
                <a:latin typeface="Titillium Web" panose="00000500000000000000" pitchFamily="2" charset="0"/>
              </a:rPr>
              <a:t> (</a:t>
            </a:r>
            <a:r>
              <a:rPr lang="en-US" sz="1700" dirty="0" err="1">
                <a:latin typeface="Titillium Web" panose="00000500000000000000" pitchFamily="2" charset="0"/>
              </a:rPr>
              <a:t>najbolj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vroč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mesec</a:t>
            </a:r>
            <a:r>
              <a:rPr lang="en-US" sz="1700" dirty="0">
                <a:latin typeface="Titillium Web" panose="00000500000000000000" pitchFamily="2" charset="0"/>
              </a:rPr>
              <a:t>) med 1970 in 1985 </a:t>
            </a:r>
            <a:r>
              <a:rPr lang="en-US" sz="1700" dirty="0" err="1">
                <a:latin typeface="Titillium Web" panose="00000500000000000000" pitchFamily="2" charset="0"/>
              </a:rPr>
              <a:t>nižja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kot</a:t>
            </a:r>
            <a:r>
              <a:rPr lang="en-US" sz="1700" dirty="0">
                <a:latin typeface="Titillium Web" panose="00000500000000000000" pitchFamily="2" charset="0"/>
              </a:rPr>
              <a:t> med 2000 in 2015?</a:t>
            </a:r>
          </a:p>
          <a:p>
            <a:pPr lvl="2"/>
            <a:r>
              <a:rPr lang="en-US" sz="1500" i="1" dirty="0" err="1">
                <a:latin typeface="Titillium Web" panose="00000500000000000000" pitchFamily="2" charset="0"/>
              </a:rPr>
              <a:t>Kako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prepričani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smo</a:t>
            </a:r>
            <a:r>
              <a:rPr lang="en-US" sz="1500" i="1" dirty="0">
                <a:latin typeface="Titillium Web" panose="00000500000000000000" pitchFamily="2" charset="0"/>
              </a:rPr>
              <a:t> v to </a:t>
            </a:r>
            <a:r>
              <a:rPr lang="en-US" sz="1500" i="1" dirty="0" err="1">
                <a:latin typeface="Titillium Web" panose="00000500000000000000" pitchFamily="2" charset="0"/>
              </a:rPr>
              <a:t>trditev</a:t>
            </a:r>
            <a:r>
              <a:rPr lang="en-US" sz="1500" i="1" dirty="0">
                <a:latin typeface="Titillium Web" panose="00000500000000000000" pitchFamily="2" charset="0"/>
              </a:rPr>
              <a:t>?</a:t>
            </a:r>
          </a:p>
          <a:p>
            <a:pPr lvl="2"/>
            <a:r>
              <a:rPr lang="en-US" sz="1500" i="1" dirty="0">
                <a:latin typeface="Titillium Web" panose="00000500000000000000" pitchFamily="2" charset="0"/>
              </a:rPr>
              <a:t>Za </a:t>
            </a:r>
            <a:r>
              <a:rPr lang="en-US" sz="1500" i="1" dirty="0" err="1">
                <a:latin typeface="Titillium Web" panose="00000500000000000000" pitchFamily="2" charset="0"/>
              </a:rPr>
              <a:t>koliko</a:t>
            </a:r>
            <a:r>
              <a:rPr lang="en-US" sz="1500" i="1" dirty="0">
                <a:latin typeface="Titillium Web" panose="00000500000000000000" pitchFamily="2" charset="0"/>
              </a:rPr>
              <a:t> je </a:t>
            </a:r>
            <a:r>
              <a:rPr lang="en-US" sz="1500" i="1" dirty="0" err="1">
                <a:latin typeface="Titillium Web" panose="00000500000000000000" pitchFamily="2" charset="0"/>
              </a:rPr>
              <a:t>bila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temperatura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nižja</a:t>
            </a:r>
            <a:r>
              <a:rPr lang="en-US" sz="1500" i="1" dirty="0">
                <a:latin typeface="Titillium Web" panose="00000500000000000000" pitchFamily="2" charset="0"/>
              </a:rPr>
              <a:t>?</a:t>
            </a: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r>
              <a:rPr lang="en-US" sz="1200" dirty="0">
                <a:latin typeface="Titillium Web" panose="00000500000000000000" pitchFamily="2" charset="0"/>
              </a:rPr>
              <a:t>	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Namig</a:t>
            </a:r>
            <a:r>
              <a:rPr lang="en-US" sz="1400" i="1" dirty="0">
                <a:latin typeface="Titillium Web" panose="00000500000000000000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i="1" dirty="0">
                <a:latin typeface="Titillium Web" panose="00000500000000000000" pitchFamily="2" charset="0"/>
              </a:rPr>
              <a:t>Za </a:t>
            </a:r>
            <a:r>
              <a:rPr lang="en-US" sz="1400" i="1" dirty="0" err="1">
                <a:latin typeface="Titillium Web" panose="00000500000000000000" pitchFamily="2" charset="0"/>
              </a:rPr>
              <a:t>modeliranje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uspešnosti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uporabi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normalno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porazdelitev</a:t>
            </a:r>
            <a:r>
              <a:rPr lang="en-US" sz="1400" i="1" dirty="0">
                <a:latin typeface="Titillium Web" panose="00000500000000000000" pitchFamily="2" charset="0"/>
              </a:rPr>
              <a:t> – N(</a:t>
            </a:r>
            <a:r>
              <a:rPr lang="el-GR" sz="1400" i="1" dirty="0">
                <a:latin typeface="Titillium Web" panose="00000500000000000000" pitchFamily="2" charset="0"/>
              </a:rPr>
              <a:t>μ</a:t>
            </a:r>
            <a:r>
              <a:rPr lang="en-US" sz="1400" i="1" dirty="0">
                <a:latin typeface="Titillium Web" panose="00000500000000000000" pitchFamily="2" charset="0"/>
              </a:rPr>
              <a:t>, </a:t>
            </a:r>
            <a:r>
              <a:rPr lang="el-GR" sz="1400" i="1" dirty="0">
                <a:latin typeface="Titillium Web" panose="00000500000000000000" pitchFamily="2" charset="0"/>
              </a:rPr>
              <a:t>σ</a:t>
            </a:r>
            <a:r>
              <a:rPr lang="en-US" sz="1400" i="1" dirty="0">
                <a:latin typeface="Titillium Web" panose="00000500000000000000" pitchFamily="2" charset="0"/>
              </a:rPr>
              <a:t>).</a:t>
            </a:r>
            <a:endParaRPr lang="en-US" sz="1400" b="1" dirty="0">
              <a:latin typeface="Titillium Web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832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tillium Web" panose="00000500000000000000" pitchFamily="2" charset="-18"/>
              </a:rPr>
              <a:t>Problem #3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Titillium Web" panose="00000500000000000000" pitchFamily="2" charset="0"/>
              </a:rPr>
              <a:t>V </a:t>
            </a:r>
            <a:r>
              <a:rPr lang="en-US" sz="1600" dirty="0" err="1">
                <a:latin typeface="Titillium Web" panose="00000500000000000000" pitchFamily="2" charset="0"/>
              </a:rPr>
              <a:t>datoteki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b="1" dirty="0" err="1">
                <a:latin typeface="Titillium Web" panose="00000500000000000000" pitchFamily="2" charset="0"/>
              </a:rPr>
              <a:t>temperature.csv</a:t>
            </a:r>
            <a:r>
              <a:rPr lang="en-US" sz="1600" dirty="0">
                <a:latin typeface="Titillium Web" panose="00000500000000000000" pitchFamily="2" charset="0"/>
              </a:rPr>
              <a:t> so </a:t>
            </a:r>
            <a:r>
              <a:rPr lang="en-US" sz="1600" dirty="0" err="1">
                <a:latin typeface="Titillium Web" panose="00000500000000000000" pitchFamily="2" charset="0"/>
              </a:rPr>
              <a:t>podatki</a:t>
            </a:r>
            <a:r>
              <a:rPr lang="en-US" sz="1600" dirty="0">
                <a:latin typeface="Titillium Web" panose="00000500000000000000" pitchFamily="2" charset="0"/>
              </a:rPr>
              <a:t> o </a:t>
            </a:r>
            <a:r>
              <a:rPr lang="en-US" sz="1600" dirty="0" err="1">
                <a:latin typeface="Titillium Web" panose="00000500000000000000" pitchFamily="2" charset="0"/>
              </a:rPr>
              <a:t>temperaturi</a:t>
            </a:r>
            <a:r>
              <a:rPr lang="en-US" sz="1600" dirty="0">
                <a:latin typeface="Titillium Web" panose="00000500000000000000" pitchFamily="2" charset="0"/>
              </a:rPr>
              <a:t>. Za </a:t>
            </a:r>
            <a:r>
              <a:rPr lang="en-US" sz="1600" dirty="0" err="1">
                <a:latin typeface="Titillium Web" panose="00000500000000000000" pitchFamily="2" charset="0"/>
              </a:rPr>
              <a:t>Slovenijo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imamo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podatke</a:t>
            </a:r>
            <a:r>
              <a:rPr lang="en-US" sz="1600" dirty="0">
                <a:latin typeface="Titillium Web" panose="00000500000000000000" pitchFamily="2" charset="0"/>
              </a:rPr>
              <a:t> o </a:t>
            </a:r>
            <a:r>
              <a:rPr lang="en-US" sz="1600" dirty="0" err="1">
                <a:latin typeface="Titillium Web" panose="00000500000000000000" pitchFamily="2" charset="0"/>
              </a:rPr>
              <a:t>povprečni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temperaturi</a:t>
            </a:r>
            <a:r>
              <a:rPr lang="en-US" sz="1600" dirty="0">
                <a:latin typeface="Titillium Web" panose="00000500000000000000" pitchFamily="2" charset="0"/>
              </a:rPr>
              <a:t> za </a:t>
            </a:r>
            <a:r>
              <a:rPr lang="en-US" sz="1600" dirty="0" err="1">
                <a:latin typeface="Titillium Web" panose="00000500000000000000" pitchFamily="2" charset="0"/>
              </a:rPr>
              <a:t>vsak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mesec</a:t>
            </a:r>
            <a:r>
              <a:rPr lang="en-US" sz="1600" dirty="0">
                <a:latin typeface="Titillium Web" panose="00000500000000000000" pitchFamily="2" charset="0"/>
              </a:rPr>
              <a:t> med 1901 in 2015, za </a:t>
            </a:r>
            <a:r>
              <a:rPr lang="en-US" sz="1600" dirty="0" err="1">
                <a:latin typeface="Titillium Web" panose="00000500000000000000" pitchFamily="2" charset="0"/>
              </a:rPr>
              <a:t>Finsko</a:t>
            </a:r>
            <a:r>
              <a:rPr lang="en-US" sz="1600" dirty="0">
                <a:latin typeface="Titillium Web" panose="00000500000000000000" pitchFamily="2" charset="0"/>
              </a:rPr>
              <a:t> pa med 2000 in 2015.</a:t>
            </a:r>
          </a:p>
          <a:p>
            <a:pPr marL="0" indent="0">
              <a:buNone/>
            </a:pPr>
            <a:endParaRPr lang="en-US" sz="1600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tillium Web" panose="00000500000000000000" pitchFamily="2" charset="0"/>
              </a:rPr>
              <a:t>Zanima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nas</a:t>
            </a:r>
            <a:r>
              <a:rPr lang="en-US" sz="1600" dirty="0">
                <a:latin typeface="Titillium Web" panose="00000500000000000000" pitchFamily="2" charset="0"/>
              </a:rPr>
              <a:t>:</a:t>
            </a:r>
          </a:p>
          <a:p>
            <a:pPr marL="0" indent="0">
              <a:buNone/>
            </a:pPr>
            <a:endParaRPr lang="en-US" sz="16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tillium Web" panose="00000500000000000000" pitchFamily="2" charset="0"/>
              </a:rPr>
              <a:t>1) Ali </a:t>
            </a:r>
            <a:r>
              <a:rPr lang="en-US" sz="1600" dirty="0" err="1">
                <a:latin typeface="Titillium Web" panose="00000500000000000000" pitchFamily="2" charset="0"/>
              </a:rPr>
              <a:t>julijska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temperatura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skozi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čas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na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Finskem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narašča</a:t>
            </a:r>
            <a:r>
              <a:rPr lang="en-US" sz="1600" dirty="0">
                <a:latin typeface="Titillium Web" panose="00000500000000000000" pitchFamily="2" charset="0"/>
              </a:rPr>
              <a:t>?</a:t>
            </a:r>
          </a:p>
          <a:p>
            <a:pPr lvl="2"/>
            <a:r>
              <a:rPr lang="en-US" sz="1400" i="1" dirty="0" err="1">
                <a:latin typeface="Titillium Web" panose="00000500000000000000" pitchFamily="2" charset="0"/>
              </a:rPr>
              <a:t>Kakšno</a:t>
            </a:r>
            <a:r>
              <a:rPr lang="en-US" sz="1400" i="1" dirty="0">
                <a:latin typeface="Titillium Web" panose="00000500000000000000" pitchFamily="2" charset="0"/>
              </a:rPr>
              <a:t> je </a:t>
            </a:r>
            <a:r>
              <a:rPr lang="en-US" sz="1400" i="1" dirty="0" err="1">
                <a:latin typeface="Titillium Web" panose="00000500000000000000" pitchFamily="2" charset="0"/>
              </a:rPr>
              <a:t>naše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zaupanje</a:t>
            </a:r>
            <a:r>
              <a:rPr lang="en-US" sz="1400" i="1" dirty="0">
                <a:latin typeface="Titillium Web" panose="00000500000000000000" pitchFamily="2" charset="0"/>
              </a:rPr>
              <a:t> v </a:t>
            </a:r>
            <a:r>
              <a:rPr lang="en-US" sz="1400" i="1" dirty="0" err="1">
                <a:latin typeface="Titillium Web" panose="00000500000000000000" pitchFamily="2" charset="0"/>
              </a:rPr>
              <a:t>napovedi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modela</a:t>
            </a:r>
            <a:r>
              <a:rPr lang="en-US" sz="1400" i="1" dirty="0">
                <a:latin typeface="Titillium Web" panose="00000500000000000000" pitchFamily="2" charset="0"/>
              </a:rPr>
              <a:t>, </a:t>
            </a:r>
            <a:r>
              <a:rPr lang="en-US" sz="1400" i="1" dirty="0" err="1">
                <a:latin typeface="Titillium Web" panose="00000500000000000000" pitchFamily="2" charset="0"/>
              </a:rPr>
              <a:t>zakaj</a:t>
            </a:r>
            <a:r>
              <a:rPr lang="en-US" sz="1400" i="1" dirty="0">
                <a:latin typeface="Titillium Web" panose="00000500000000000000" pitchFamily="2" charset="0"/>
              </a:rPr>
              <a:t>?</a:t>
            </a:r>
          </a:p>
          <a:p>
            <a:pPr lvl="2"/>
            <a:r>
              <a:rPr lang="en-US" sz="1400" i="1" dirty="0" err="1">
                <a:latin typeface="Titillium Web" panose="00000500000000000000" pitchFamily="2" charset="0"/>
              </a:rPr>
              <a:t>Kako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lahko</a:t>
            </a:r>
            <a:r>
              <a:rPr lang="en-US" sz="1400" i="1" dirty="0">
                <a:latin typeface="Titillium Web" panose="00000500000000000000" pitchFamily="2" charset="0"/>
              </a:rPr>
              <a:t> ta problem </a:t>
            </a:r>
            <a:r>
              <a:rPr lang="en-US" sz="1400" i="1" dirty="0" err="1">
                <a:latin typeface="Titillium Web" panose="00000500000000000000" pitchFamily="2" charset="0"/>
              </a:rPr>
              <a:t>rešimo</a:t>
            </a:r>
            <a:r>
              <a:rPr lang="en-US" sz="1400" i="1" dirty="0">
                <a:latin typeface="Titillium Web" panose="00000500000000000000" pitchFamily="2" charset="0"/>
              </a:rPr>
              <a:t>?</a:t>
            </a:r>
          </a:p>
          <a:p>
            <a:pPr lvl="2"/>
            <a:endParaRPr lang="en-US" sz="16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tillium Web" panose="00000500000000000000" pitchFamily="2" charset="0"/>
              </a:rPr>
              <a:t>2) Ali </a:t>
            </a:r>
            <a:r>
              <a:rPr lang="en-US" sz="1600" dirty="0" err="1">
                <a:latin typeface="Titillium Web" panose="00000500000000000000" pitchFamily="2" charset="0"/>
              </a:rPr>
              <a:t>julijska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temperatura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skozi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čas</a:t>
            </a:r>
            <a:r>
              <a:rPr lang="en-US" sz="1600" dirty="0">
                <a:latin typeface="Titillium Web" panose="00000500000000000000" pitchFamily="2" charset="0"/>
              </a:rPr>
              <a:t> v </a:t>
            </a:r>
            <a:r>
              <a:rPr lang="en-US" sz="1600" dirty="0" err="1">
                <a:latin typeface="Titillium Web" panose="00000500000000000000" pitchFamily="2" charset="0"/>
              </a:rPr>
              <a:t>Sloveniji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narašča</a:t>
            </a:r>
            <a:r>
              <a:rPr lang="en-US" sz="1600" dirty="0">
                <a:latin typeface="Titillium Web" panose="00000500000000000000" pitchFamily="2" charset="0"/>
              </a:rPr>
              <a:t>?</a:t>
            </a:r>
          </a:p>
          <a:p>
            <a:pPr marL="457200" lvl="1" indent="0">
              <a:buNone/>
            </a:pPr>
            <a:endParaRPr lang="en-US" sz="16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tillium Web" panose="00000500000000000000" pitchFamily="2" charset="0"/>
              </a:rPr>
              <a:t>3) </a:t>
            </a:r>
            <a:r>
              <a:rPr lang="en-US" sz="1600" dirty="0" err="1">
                <a:latin typeface="Titillium Web" panose="00000500000000000000" pitchFamily="2" charset="0"/>
              </a:rPr>
              <a:t>Kakšna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bo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temperatura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leta</a:t>
            </a:r>
            <a:r>
              <a:rPr lang="en-US" sz="1600" dirty="0">
                <a:latin typeface="Titillium Web" panose="00000500000000000000" pitchFamily="2" charset="0"/>
              </a:rPr>
              <a:t> 2019, </a:t>
            </a:r>
            <a:r>
              <a:rPr lang="en-US" sz="1600" dirty="0" err="1">
                <a:latin typeface="Titillium Web" panose="00000500000000000000" pitchFamily="2" charset="0"/>
              </a:rPr>
              <a:t>kakšna</a:t>
            </a:r>
            <a:r>
              <a:rPr lang="en-US" sz="1600" dirty="0">
                <a:latin typeface="Titillium Web" panose="00000500000000000000" pitchFamily="2" charset="0"/>
              </a:rPr>
              <a:t> 2070? </a:t>
            </a:r>
            <a:r>
              <a:rPr lang="en-US" sz="1600" dirty="0" err="1">
                <a:latin typeface="Titillium Web" panose="00000500000000000000" pitchFamily="2" charset="0"/>
              </a:rPr>
              <a:t>Kakšna</a:t>
            </a:r>
            <a:r>
              <a:rPr lang="en-US" sz="1600" dirty="0">
                <a:latin typeface="Titillium Web" panose="00000500000000000000" pitchFamily="2" charset="0"/>
              </a:rPr>
              <a:t> je </a:t>
            </a:r>
            <a:r>
              <a:rPr lang="en-US" sz="1600" dirty="0" err="1">
                <a:latin typeface="Titillium Web" panose="00000500000000000000" pitchFamily="2" charset="0"/>
              </a:rPr>
              <a:t>verjetnost</a:t>
            </a:r>
            <a:r>
              <a:rPr lang="en-US" sz="1600" dirty="0">
                <a:latin typeface="Titillium Web" panose="00000500000000000000" pitchFamily="2" charset="0"/>
              </a:rPr>
              <a:t>, da </a:t>
            </a:r>
            <a:r>
              <a:rPr lang="en-US" sz="1600" dirty="0" err="1">
                <a:latin typeface="Titillium Web" panose="00000500000000000000" pitchFamily="2" charset="0"/>
              </a:rPr>
              <a:t>bo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leta</a:t>
            </a:r>
            <a:r>
              <a:rPr lang="en-US" sz="1600" dirty="0">
                <a:latin typeface="Titillium Web" panose="00000500000000000000" pitchFamily="2" charset="0"/>
              </a:rPr>
              <a:t> 2019, </a:t>
            </a:r>
            <a:r>
              <a:rPr lang="en-US" sz="1600" dirty="0" err="1">
                <a:latin typeface="Titillium Web" panose="00000500000000000000" pitchFamily="2" charset="0"/>
              </a:rPr>
              <a:t>oziroma</a:t>
            </a:r>
            <a:r>
              <a:rPr lang="en-US" sz="1600" dirty="0">
                <a:latin typeface="Titillium Web" panose="00000500000000000000" pitchFamily="2" charset="0"/>
              </a:rPr>
              <a:t> 2070, </a:t>
            </a:r>
            <a:r>
              <a:rPr lang="en-US" sz="1600" dirty="0" err="1">
                <a:latin typeface="Titillium Web" panose="00000500000000000000" pitchFamily="2" charset="0"/>
              </a:rPr>
              <a:t>pričakovana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temepratura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višja</a:t>
            </a:r>
            <a:r>
              <a:rPr lang="en-US" sz="1600" dirty="0">
                <a:latin typeface="Titillium Web" panose="00000500000000000000" pitchFamily="2" charset="0"/>
              </a:rPr>
              <a:t> od </a:t>
            </a:r>
            <a:r>
              <a:rPr lang="en-US" sz="1600" dirty="0" err="1">
                <a:latin typeface="Titillium Web" panose="00000500000000000000" pitchFamily="2" charset="0"/>
              </a:rPr>
              <a:t>25°C</a:t>
            </a:r>
            <a:r>
              <a:rPr lang="en-US" sz="1600" dirty="0">
                <a:latin typeface="Titillium Web" panose="00000500000000000000" pitchFamily="2" charset="0"/>
              </a:rPr>
              <a:t>?</a:t>
            </a:r>
          </a:p>
          <a:p>
            <a:pPr marL="914400" lvl="2" indent="0">
              <a:buNone/>
            </a:pPr>
            <a:endParaRPr lang="en-US" sz="11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r>
              <a:rPr lang="en-US" sz="1100" dirty="0">
                <a:latin typeface="Titillium Web" panose="00000500000000000000" pitchFamily="2" charset="0"/>
              </a:rPr>
              <a:t>	</a:t>
            </a:r>
            <a:endParaRPr lang="en-US" sz="16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Namig</a:t>
            </a:r>
            <a:r>
              <a:rPr lang="en-US" sz="1400" i="1" dirty="0">
                <a:latin typeface="Titillium Web" panose="00000500000000000000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i="1" dirty="0">
                <a:latin typeface="Titillium Web" panose="00000500000000000000" pitchFamily="2" charset="0"/>
              </a:rPr>
              <a:t>Za </a:t>
            </a:r>
            <a:r>
              <a:rPr lang="en-US" sz="1400" i="1" dirty="0" err="1">
                <a:latin typeface="Titillium Web" panose="00000500000000000000" pitchFamily="2" charset="0"/>
              </a:rPr>
              <a:t>modeliranje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uspešnosti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uporabi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normalno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linearno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regresijo</a:t>
            </a:r>
            <a:r>
              <a:rPr lang="en-US" sz="1400" i="1" dirty="0">
                <a:latin typeface="Titillium Web" panose="00000500000000000000" pitchFamily="2" charset="0"/>
              </a:rPr>
              <a:t> – </a:t>
            </a:r>
            <a:r>
              <a:rPr lang="en-US" sz="1400" i="1" dirty="0" err="1">
                <a:latin typeface="Titillium Web" panose="00000500000000000000" pitchFamily="2" charset="0"/>
              </a:rPr>
              <a:t>normalni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linearni</a:t>
            </a:r>
            <a:r>
              <a:rPr lang="en-US" sz="1400" i="1" dirty="0">
                <a:latin typeface="Titillium Web" panose="00000500000000000000" pitchFamily="2" charset="0"/>
              </a:rPr>
              <a:t> model, </a:t>
            </a:r>
            <a:r>
              <a:rPr lang="en-US" sz="1400" i="1" dirty="0" err="1">
                <a:latin typeface="Titillium Web" panose="00000500000000000000" pitchFamily="2" charset="0"/>
              </a:rPr>
              <a:t>kjer</a:t>
            </a:r>
            <a:r>
              <a:rPr lang="en-US" sz="1400" i="1" dirty="0">
                <a:latin typeface="Titillium Web" panose="00000500000000000000" pitchFamily="2" charset="0"/>
              </a:rPr>
              <a:t> je </a:t>
            </a:r>
            <a:r>
              <a:rPr lang="el-GR" sz="1400" i="1" dirty="0">
                <a:latin typeface="Titillium Web" panose="00000500000000000000" pitchFamily="2" charset="0"/>
              </a:rPr>
              <a:t>μ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porazdelitve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linearno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odvisno</a:t>
            </a:r>
            <a:r>
              <a:rPr lang="en-US" sz="1400" i="1" dirty="0">
                <a:latin typeface="Titillium Web" panose="00000500000000000000" pitchFamily="2" charset="0"/>
              </a:rPr>
              <a:t> (a + bx) od </a:t>
            </a:r>
            <a:r>
              <a:rPr lang="en-US" sz="1400" i="1" dirty="0" err="1">
                <a:latin typeface="Titillium Web" panose="00000500000000000000" pitchFamily="2" charset="0"/>
              </a:rPr>
              <a:t>leta</a:t>
            </a:r>
            <a:r>
              <a:rPr lang="en-US" sz="1400" i="1" dirty="0">
                <a:latin typeface="Titillium Web" panose="00000500000000000000" pitchFamily="2" charset="0"/>
              </a:rPr>
              <a:t> (x).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5966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tillium Web" panose="00000500000000000000" pitchFamily="2" charset="-18"/>
              </a:rPr>
              <a:t>Problem #4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Novo </a:t>
            </a:r>
            <a:r>
              <a:rPr lang="en-US" sz="1700" dirty="0" err="1">
                <a:latin typeface="Titillium Web" panose="00000500000000000000" pitchFamily="2" charset="0"/>
              </a:rPr>
              <a:t>nastalo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zagonsko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podjetje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nas</a:t>
            </a:r>
            <a:r>
              <a:rPr lang="en-US" sz="1700" dirty="0">
                <a:latin typeface="Titillium Web" panose="00000500000000000000" pitchFamily="2" charset="0"/>
              </a:rPr>
              <a:t> je </a:t>
            </a:r>
            <a:r>
              <a:rPr lang="en-US" sz="1700" dirty="0" err="1">
                <a:latin typeface="Titillium Web" panose="00000500000000000000" pitchFamily="2" charset="0"/>
              </a:rPr>
              <a:t>najelo</a:t>
            </a:r>
            <a:r>
              <a:rPr lang="en-US" sz="1700" dirty="0">
                <a:latin typeface="Titillium Web" panose="00000500000000000000" pitchFamily="2" charset="0"/>
              </a:rPr>
              <a:t>, da </a:t>
            </a:r>
            <a:r>
              <a:rPr lang="en-US" sz="1700" dirty="0" err="1">
                <a:latin typeface="Titillium Web" panose="00000500000000000000" pitchFamily="2" charset="0"/>
              </a:rPr>
              <a:t>jim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pomagamo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pri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dveh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pomembnih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odločitvah</a:t>
            </a:r>
            <a:r>
              <a:rPr lang="en-US" sz="1700" dirty="0">
                <a:latin typeface="Titillium Web" panose="000005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sz="1700" i="1" dirty="0">
                <a:latin typeface="Titillium Web" panose="00000500000000000000" pitchFamily="2" charset="0"/>
              </a:rPr>
              <a:t>(</a:t>
            </a:r>
            <a:r>
              <a:rPr lang="en-US" sz="1700" i="1" dirty="0" err="1">
                <a:latin typeface="Titillium Web" panose="00000500000000000000" pitchFamily="2" charset="0"/>
              </a:rPr>
              <a:t>ob</a:t>
            </a:r>
            <a:r>
              <a:rPr lang="en-US" sz="1700" i="1" dirty="0">
                <a:latin typeface="Titillium Web" panose="00000500000000000000" pitchFamily="2" charset="0"/>
              </a:rPr>
              <a:t> </a:t>
            </a:r>
            <a:r>
              <a:rPr lang="en-US" sz="1700" i="1" dirty="0" err="1">
                <a:latin typeface="Titillium Web" panose="00000500000000000000" pitchFamily="2" charset="0"/>
              </a:rPr>
              <a:t>predpostavki</a:t>
            </a:r>
            <a:r>
              <a:rPr lang="en-US" sz="1700" i="1" dirty="0">
                <a:latin typeface="Titillium Web" panose="00000500000000000000" pitchFamily="2" charset="0"/>
              </a:rPr>
              <a:t>, da </a:t>
            </a:r>
            <a:r>
              <a:rPr lang="en-US" sz="1700" i="1" dirty="0" err="1">
                <a:latin typeface="Titillium Web" panose="00000500000000000000" pitchFamily="2" charset="0"/>
              </a:rPr>
              <a:t>želijo</a:t>
            </a:r>
            <a:r>
              <a:rPr lang="en-US" sz="1700" i="1" dirty="0">
                <a:latin typeface="Titillium Web" panose="00000500000000000000" pitchFamily="2" charset="0"/>
              </a:rPr>
              <a:t> </a:t>
            </a:r>
            <a:r>
              <a:rPr lang="en-US" sz="1700" i="1" dirty="0" err="1">
                <a:latin typeface="Titillium Web" panose="00000500000000000000" pitchFamily="2" charset="0"/>
              </a:rPr>
              <a:t>maksimizirati</a:t>
            </a:r>
            <a:r>
              <a:rPr lang="en-US" sz="1700" i="1" dirty="0">
                <a:latin typeface="Titillium Web" panose="00000500000000000000" pitchFamily="2" charset="0"/>
              </a:rPr>
              <a:t> </a:t>
            </a:r>
            <a:r>
              <a:rPr lang="en-US" sz="1700" i="1" dirty="0" err="1">
                <a:latin typeface="Titillium Web" panose="00000500000000000000" pitchFamily="2" charset="0"/>
              </a:rPr>
              <a:t>svoj</a:t>
            </a:r>
            <a:r>
              <a:rPr lang="en-US" sz="1700" i="1" dirty="0">
                <a:latin typeface="Titillium Web" panose="00000500000000000000" pitchFamily="2" charset="0"/>
              </a:rPr>
              <a:t> </a:t>
            </a:r>
            <a:r>
              <a:rPr lang="en-US" sz="1700" i="1" dirty="0" err="1">
                <a:latin typeface="Titillium Web" panose="00000500000000000000" pitchFamily="2" charset="0"/>
              </a:rPr>
              <a:t>dobiček</a:t>
            </a:r>
            <a:r>
              <a:rPr lang="en-US" sz="1700" i="1" dirty="0">
                <a:latin typeface="Titillium Web" panose="00000500000000000000" pitchFamily="2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1) Kam </a:t>
            </a:r>
            <a:r>
              <a:rPr lang="en-US" sz="1700" dirty="0" err="1">
                <a:latin typeface="Titillium Web" panose="00000500000000000000" pitchFamily="2" charset="0"/>
              </a:rPr>
              <a:t>vlagati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sredstva</a:t>
            </a:r>
            <a:r>
              <a:rPr lang="en-US" sz="1700" dirty="0">
                <a:latin typeface="Titillium Web" panose="00000500000000000000" pitchFamily="2" charset="0"/>
              </a:rPr>
              <a:t> (</a:t>
            </a:r>
            <a:r>
              <a:rPr lang="en-US" sz="1700" dirty="0" err="1">
                <a:latin typeface="Titillium Web" panose="00000500000000000000" pitchFamily="2" charset="0"/>
              </a:rPr>
              <a:t>razvoj</a:t>
            </a:r>
            <a:r>
              <a:rPr lang="en-US" sz="1700" dirty="0">
                <a:latin typeface="Titillium Web" panose="00000500000000000000" pitchFamily="2" charset="0"/>
              </a:rPr>
              <a:t>, marketing </a:t>
            </a:r>
            <a:r>
              <a:rPr lang="en-US" sz="1700" dirty="0" err="1">
                <a:latin typeface="Titillium Web" panose="00000500000000000000" pitchFamily="2" charset="0"/>
              </a:rPr>
              <a:t>ali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administracija</a:t>
            </a:r>
            <a:r>
              <a:rPr lang="en-US" sz="1700" dirty="0">
                <a:latin typeface="Titillium Web" panose="00000500000000000000" pitchFamily="2" charset="0"/>
              </a:rPr>
              <a:t>) ?</a:t>
            </a:r>
          </a:p>
          <a:p>
            <a:pPr marL="457200" lvl="1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2) </a:t>
            </a:r>
            <a:r>
              <a:rPr lang="en-US" sz="1700" dirty="0" err="1">
                <a:latin typeface="Titillium Web" panose="00000500000000000000" pitchFamily="2" charset="0"/>
              </a:rPr>
              <a:t>Kje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naj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imajo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svoje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prostore</a:t>
            </a:r>
            <a:r>
              <a:rPr lang="en-US" sz="1700" dirty="0">
                <a:latin typeface="Titillium Web" panose="00000500000000000000" pitchFamily="2" charset="0"/>
              </a:rPr>
              <a:t> (</a:t>
            </a:r>
            <a:r>
              <a:rPr lang="en-US" sz="1700" dirty="0" err="1">
                <a:latin typeface="Titillium Web" panose="00000500000000000000" pitchFamily="2" charset="0"/>
              </a:rPr>
              <a:t>na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voljo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imajo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Florido</a:t>
            </a:r>
            <a:r>
              <a:rPr lang="en-US" sz="1700" dirty="0">
                <a:latin typeface="Titillium Web" panose="00000500000000000000" pitchFamily="2" charset="0"/>
              </a:rPr>
              <a:t>, </a:t>
            </a:r>
            <a:r>
              <a:rPr lang="en-US" sz="1700" dirty="0" err="1">
                <a:latin typeface="Titillium Web" panose="00000500000000000000" pitchFamily="2" charset="0"/>
              </a:rPr>
              <a:t>Kalifornijo</a:t>
            </a:r>
            <a:r>
              <a:rPr lang="en-US" sz="1700" dirty="0">
                <a:latin typeface="Titillium Web" panose="00000500000000000000" pitchFamily="2" charset="0"/>
              </a:rPr>
              <a:t> in New York)?</a:t>
            </a:r>
          </a:p>
          <a:p>
            <a:pPr marL="914400" lvl="2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	</a:t>
            </a:r>
            <a:endParaRPr lang="en-US" sz="17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S </a:t>
            </a:r>
            <a:r>
              <a:rPr lang="en-US" sz="1700" dirty="0" err="1">
                <a:latin typeface="Titillium Web" panose="00000500000000000000" pitchFamily="2" charset="0"/>
              </a:rPr>
              <a:t>pomočjo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analiziranja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podatkov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iz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datoteke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b="1" dirty="0" err="1">
                <a:latin typeface="Titillium Web" panose="00000500000000000000" pitchFamily="2" charset="0"/>
              </a:rPr>
              <a:t>50_startups.csv</a:t>
            </a:r>
            <a:r>
              <a:rPr lang="en-US" sz="1700" b="1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jim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pomagaj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pri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odločitvi</a:t>
            </a:r>
            <a:r>
              <a:rPr lang="en-US" sz="1700" dirty="0">
                <a:latin typeface="Titillium Web" panose="00000500000000000000" pitchFamily="2" charset="0"/>
              </a:rPr>
              <a:t>. V </a:t>
            </a:r>
            <a:r>
              <a:rPr lang="en-US" sz="1700" dirty="0" err="1">
                <a:latin typeface="Titillium Web" panose="00000500000000000000" pitchFamily="2" charset="0"/>
              </a:rPr>
              <a:t>datoteki</a:t>
            </a:r>
            <a:r>
              <a:rPr lang="en-US" sz="1700" dirty="0">
                <a:latin typeface="Titillium Web" panose="00000500000000000000" pitchFamily="2" charset="0"/>
              </a:rPr>
              <a:t> se </a:t>
            </a:r>
            <a:r>
              <a:rPr lang="en-US" sz="1700" dirty="0" err="1">
                <a:latin typeface="Titillium Web" panose="00000500000000000000" pitchFamily="2" charset="0"/>
              </a:rPr>
              <a:t>nahajajo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podatki</a:t>
            </a:r>
            <a:r>
              <a:rPr lang="en-US" sz="1700" dirty="0">
                <a:latin typeface="Titillium Web" panose="00000500000000000000" pitchFamily="2" charset="0"/>
              </a:rPr>
              <a:t> o 50 </a:t>
            </a:r>
            <a:r>
              <a:rPr lang="en-US" sz="1700" dirty="0" err="1">
                <a:latin typeface="Titillium Web" panose="00000500000000000000" pitchFamily="2" charset="0"/>
              </a:rPr>
              <a:t>zagonskih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podjetjih</a:t>
            </a:r>
            <a:r>
              <a:rPr lang="en-US" sz="1700" dirty="0">
                <a:latin typeface="Titillium Web" panose="00000500000000000000" pitchFamily="2" charset="0"/>
              </a:rPr>
              <a:t> (</a:t>
            </a:r>
            <a:r>
              <a:rPr lang="en-US" sz="1700" dirty="0" err="1">
                <a:latin typeface="Titillium Web" panose="00000500000000000000" pitchFamily="2" charset="0"/>
              </a:rPr>
              <a:t>kako</a:t>
            </a:r>
            <a:r>
              <a:rPr lang="en-US" sz="1700" dirty="0">
                <a:latin typeface="Titillium Web" panose="00000500000000000000" pitchFamily="2" charset="0"/>
              </a:rPr>
              <a:t> so </a:t>
            </a:r>
            <a:r>
              <a:rPr lang="en-US" sz="1700" dirty="0" err="1">
                <a:latin typeface="Titillium Web" panose="00000500000000000000" pitchFamily="2" charset="0"/>
              </a:rPr>
              <a:t>vlagali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denar</a:t>
            </a:r>
            <a:r>
              <a:rPr lang="en-US" sz="1700" dirty="0">
                <a:latin typeface="Titillium Web" panose="00000500000000000000" pitchFamily="2" charset="0"/>
              </a:rPr>
              <a:t>, </a:t>
            </a:r>
            <a:r>
              <a:rPr lang="en-US" sz="1700" dirty="0" err="1">
                <a:latin typeface="Titillium Web" panose="00000500000000000000" pitchFamily="2" charset="0"/>
              </a:rPr>
              <a:t>kje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imajo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pisarno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ter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koliko</a:t>
            </a:r>
            <a:r>
              <a:rPr lang="en-US" sz="1700" dirty="0">
                <a:latin typeface="Titillium Web" panose="00000500000000000000" pitchFamily="2" charset="0"/>
              </a:rPr>
              <a:t> so </a:t>
            </a:r>
            <a:r>
              <a:rPr lang="en-US" sz="1700" dirty="0" err="1">
                <a:latin typeface="Titillium Web" panose="00000500000000000000" pitchFamily="2" charset="0"/>
              </a:rPr>
              <a:t>zaslužili</a:t>
            </a:r>
            <a:r>
              <a:rPr lang="en-US" sz="1700" dirty="0">
                <a:latin typeface="Titillium Web" panose="00000500000000000000" pitchFamily="2" charset="0"/>
              </a:rPr>
              <a:t>).</a:t>
            </a:r>
          </a:p>
          <a:p>
            <a:pPr marL="0" indent="0">
              <a:buNone/>
            </a:pPr>
            <a:endParaRPr lang="en-US" sz="1700" i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400" i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Namig</a:t>
            </a:r>
            <a:r>
              <a:rPr lang="en-US" sz="1400" i="1" dirty="0">
                <a:latin typeface="Titillium Web" panose="00000500000000000000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Nadgradi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linearno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normalno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regresijo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iz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prejšnjega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problema</a:t>
            </a:r>
            <a:r>
              <a:rPr lang="en-US" sz="1400" i="1" dirty="0">
                <a:latin typeface="Titillium Web" panose="00000500000000000000" pitchFamily="2" charset="0"/>
              </a:rPr>
              <a:t>.</a:t>
            </a:r>
          </a:p>
          <a:p>
            <a:pPr marL="457200" lvl="1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Odvisna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spremenljivka</a:t>
            </a:r>
            <a:r>
              <a:rPr lang="en-US" sz="1400" i="1" dirty="0">
                <a:latin typeface="Titillium Web" panose="00000500000000000000" pitchFamily="2" charset="0"/>
              </a:rPr>
              <a:t> (profit) je </a:t>
            </a:r>
            <a:r>
              <a:rPr lang="en-US" sz="1400" i="1" dirty="0" err="1">
                <a:latin typeface="Titillium Web" panose="00000500000000000000" pitchFamily="2" charset="0"/>
              </a:rPr>
              <a:t>odvisna</a:t>
            </a:r>
            <a:r>
              <a:rPr lang="en-US" sz="1400" i="1" dirty="0">
                <a:latin typeface="Titillium Web" panose="00000500000000000000" pitchFamily="2" charset="0"/>
              </a:rPr>
              <a:t> od </a:t>
            </a:r>
            <a:r>
              <a:rPr lang="en-US" sz="1400" i="1" dirty="0" err="1">
                <a:latin typeface="Titillium Web" panose="00000500000000000000" pitchFamily="2" charset="0"/>
              </a:rPr>
              <a:t>več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atributov</a:t>
            </a:r>
            <a:r>
              <a:rPr lang="en-US" sz="1400" i="1" dirty="0">
                <a:latin typeface="Titillium Web" panose="00000500000000000000" pitchFamily="2" charset="0"/>
              </a:rPr>
              <a:t> (research, marketing, ...) – </a:t>
            </a:r>
            <a:r>
              <a:rPr lang="en-US" sz="1400" i="1" dirty="0" err="1">
                <a:latin typeface="Titillium Web" panose="00000500000000000000" pitchFamily="2" charset="0"/>
              </a:rPr>
              <a:t>vhod</a:t>
            </a:r>
            <a:r>
              <a:rPr lang="en-US" sz="1400" i="1" dirty="0">
                <a:latin typeface="Titillium Web" panose="00000500000000000000" pitchFamily="2" charset="0"/>
              </a:rPr>
              <a:t> X je </a:t>
            </a:r>
            <a:r>
              <a:rPr lang="en-US" sz="1400" i="1" dirty="0" err="1">
                <a:latin typeface="Titillium Web" panose="00000500000000000000" pitchFamily="2" charset="0"/>
              </a:rPr>
              <a:t>torej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matrika</a:t>
            </a:r>
            <a:r>
              <a:rPr lang="en-US" sz="1400" i="1" dirty="0">
                <a:latin typeface="Titillium Web" panose="00000500000000000000" pitchFamily="2" charset="0"/>
              </a:rPr>
              <a:t>.</a:t>
            </a:r>
          </a:p>
          <a:p>
            <a:pPr marL="457200" lvl="1" indent="0">
              <a:buNone/>
            </a:pPr>
            <a:r>
              <a:rPr lang="en-US" sz="1400" i="1" dirty="0">
                <a:latin typeface="Titillium Web" panose="00000500000000000000" pitchFamily="2" charset="0"/>
              </a:rPr>
              <a:t>Za </a:t>
            </a:r>
            <a:r>
              <a:rPr lang="en-US" sz="1400" i="1" dirty="0" err="1">
                <a:latin typeface="Titillium Web" panose="00000500000000000000" pitchFamily="2" charset="0"/>
              </a:rPr>
              <a:t>vsak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atribut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želimo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svojo</a:t>
            </a:r>
            <a:r>
              <a:rPr lang="en-US" sz="1400" i="1" dirty="0">
                <a:latin typeface="Titillium Web" panose="00000500000000000000" pitchFamily="2" charset="0"/>
              </a:rPr>
              <a:t> beta (b) </a:t>
            </a:r>
            <a:r>
              <a:rPr lang="en-US" sz="1400" i="1" dirty="0" err="1">
                <a:latin typeface="Titillium Web" panose="00000500000000000000" pitchFamily="2" charset="0"/>
              </a:rPr>
              <a:t>vrednost</a:t>
            </a:r>
            <a:r>
              <a:rPr lang="en-US" sz="1400" i="1" dirty="0">
                <a:latin typeface="Titillium Web" panose="00000500000000000000" pitchFamily="2" charset="0"/>
              </a:rPr>
              <a:t> – parameter b je </a:t>
            </a:r>
            <a:r>
              <a:rPr lang="en-US" sz="1400" i="1" dirty="0" err="1">
                <a:latin typeface="Titillium Web" panose="00000500000000000000" pitchFamily="2" charset="0"/>
              </a:rPr>
              <a:t>torej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vektor</a:t>
            </a:r>
            <a:r>
              <a:rPr lang="en-US" sz="1400" i="1" dirty="0">
                <a:latin typeface="Titillium Web" panose="00000500000000000000" pitchFamily="2" charset="0"/>
              </a:rPr>
              <a:t>.</a:t>
            </a:r>
          </a:p>
          <a:p>
            <a:pPr marL="457200" lvl="1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Iz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kategorične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spremenljivke</a:t>
            </a:r>
            <a:r>
              <a:rPr lang="en-US" sz="1400" i="1" dirty="0">
                <a:latin typeface="Titillium Web" panose="00000500000000000000" pitchFamily="2" charset="0"/>
              </a:rPr>
              <a:t> (state) </a:t>
            </a:r>
            <a:r>
              <a:rPr lang="en-US" sz="1400" i="1" dirty="0" err="1">
                <a:latin typeface="Titillium Web" panose="00000500000000000000" pitchFamily="2" charset="0"/>
              </a:rPr>
              <a:t>naredimo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več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binarnih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spremenljivk</a:t>
            </a:r>
            <a:r>
              <a:rPr lang="en-US" sz="1400" i="1" dirty="0">
                <a:latin typeface="Titillium Web" panose="00000500000000000000" pitchFamily="2" charset="0"/>
              </a:rPr>
              <a:t>.</a:t>
            </a:r>
          </a:p>
          <a:p>
            <a:pPr marL="457200" lvl="1" indent="0">
              <a:buNone/>
            </a:pPr>
            <a:endParaRPr lang="en-US" sz="1700" i="1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3540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980004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>
                <a:latin typeface="Titillium Web" panose="00000500000000000000" pitchFamily="2" charset="-18"/>
              </a:rPr>
              <a:t>1</a:t>
            </a:r>
            <a:r>
              <a:rPr lang="en-US" sz="6600" b="1">
                <a:latin typeface="Titillium Web" panose="00000500000000000000" pitchFamily="2" charset="-18"/>
              </a:rPr>
              <a:t> del</a:t>
            </a:r>
            <a:r>
              <a:rPr lang="sl-SI" sz="6600" b="1">
                <a:latin typeface="Titillium Web" panose="00000500000000000000" pitchFamily="2" charset="-18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6600" err="1">
                <a:latin typeface="Titillium Web" panose="00000500000000000000" pitchFamily="2" charset="-18"/>
              </a:rPr>
              <a:t>Negotovost</a:t>
            </a:r>
            <a:r>
              <a:rPr lang="en-US" sz="6600">
                <a:latin typeface="Titillium Web" panose="00000500000000000000" pitchFamily="2" charset="-18"/>
              </a:rPr>
              <a:t> in </a:t>
            </a:r>
            <a:r>
              <a:rPr lang="en-US" sz="6600" err="1">
                <a:latin typeface="Titillium Web" panose="00000500000000000000" pitchFamily="2" charset="-18"/>
              </a:rPr>
              <a:t>probabilistično</a:t>
            </a:r>
            <a:r>
              <a:rPr lang="en-US" sz="6600">
                <a:latin typeface="Titillium Web" panose="00000500000000000000" pitchFamily="2" charset="-18"/>
              </a:rPr>
              <a:t> </a:t>
            </a:r>
            <a:r>
              <a:rPr lang="en-US" sz="6600" err="1">
                <a:latin typeface="Titillium Web" panose="00000500000000000000" pitchFamily="2" charset="-18"/>
              </a:rPr>
              <a:t>razmišljanje</a:t>
            </a:r>
            <a:endParaRPr lang="sl-SI" sz="6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184077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tillium Web" panose="00000500000000000000" pitchFamily="2" charset="-18"/>
              </a:rPr>
              <a:t>Problem #5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dirty="0" err="1">
                <a:latin typeface="Titillium Web" panose="00000500000000000000" pitchFamily="2" charset="0"/>
              </a:rPr>
              <a:t>Parlamentarne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stranke</a:t>
            </a:r>
            <a:r>
              <a:rPr lang="en-US" sz="1700" dirty="0">
                <a:latin typeface="Titillium Web" panose="00000500000000000000" pitchFamily="2" charset="0"/>
              </a:rPr>
              <a:t> se </a:t>
            </a:r>
            <a:r>
              <a:rPr lang="en-US" sz="1700" dirty="0" err="1">
                <a:latin typeface="Titillium Web" panose="00000500000000000000" pitchFamily="2" charset="0"/>
              </a:rPr>
              <a:t>odločajo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ali</a:t>
            </a:r>
            <a:r>
              <a:rPr lang="en-US" sz="1700" dirty="0">
                <a:latin typeface="Titillium Web" panose="00000500000000000000" pitchFamily="2" charset="0"/>
              </a:rPr>
              <a:t> bi </a:t>
            </a:r>
            <a:r>
              <a:rPr lang="en-US" sz="1700" dirty="0" err="1">
                <a:latin typeface="Titillium Web" panose="00000500000000000000" pitchFamily="2" charset="0"/>
              </a:rPr>
              <a:t>razpisale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predčasne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volitve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ali</a:t>
            </a:r>
            <a:r>
              <a:rPr lang="en-US" sz="1700" dirty="0">
                <a:latin typeface="Titillium Web" panose="00000500000000000000" pitchFamily="2" charset="0"/>
              </a:rPr>
              <a:t> ne. Na </a:t>
            </a:r>
            <a:r>
              <a:rPr lang="en-US" sz="1700" dirty="0" err="1">
                <a:latin typeface="Titillium Web" panose="00000500000000000000" pitchFamily="2" charset="0"/>
              </a:rPr>
              <a:t>podlagi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zadnje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javnomnenjske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raziskave</a:t>
            </a:r>
            <a:r>
              <a:rPr lang="en-US" sz="1700" dirty="0">
                <a:latin typeface="Titillium Web" panose="00000500000000000000" pitchFamily="2" charset="0"/>
              </a:rPr>
              <a:t> (</a:t>
            </a:r>
            <a:r>
              <a:rPr lang="en-US" sz="1700" b="1" dirty="0" err="1">
                <a:latin typeface="Titillium Web" panose="00000500000000000000" pitchFamily="2" charset="0"/>
              </a:rPr>
              <a:t>elections.csv</a:t>
            </a:r>
            <a:r>
              <a:rPr lang="en-US" sz="1700" b="1" dirty="0">
                <a:latin typeface="Titillium Web" panose="00000500000000000000" pitchFamily="2" charset="0"/>
              </a:rPr>
              <a:t> </a:t>
            </a:r>
            <a:r>
              <a:rPr lang="en-US" sz="1700" dirty="0">
                <a:latin typeface="Titillium Web" panose="00000500000000000000" pitchFamily="2" charset="0"/>
              </a:rPr>
              <a:t>) </a:t>
            </a:r>
            <a:r>
              <a:rPr lang="en-US" sz="1700" dirty="0" err="1">
                <a:latin typeface="Titillium Web" panose="00000500000000000000" pitchFamily="2" charset="0"/>
              </a:rPr>
              <a:t>jim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pomagaj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pri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tej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odločitvi</a:t>
            </a:r>
            <a:r>
              <a:rPr lang="en-US" sz="1700" dirty="0">
                <a:latin typeface="Titillium Web" panose="00000500000000000000" pitchFamily="2" charset="0"/>
              </a:rPr>
              <a:t>. </a:t>
            </a:r>
            <a:r>
              <a:rPr lang="en-US" sz="1700" dirty="0" err="1">
                <a:latin typeface="Titillium Web" panose="00000500000000000000" pitchFamily="2" charset="0"/>
              </a:rPr>
              <a:t>Naročnika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zanima</a:t>
            </a:r>
            <a:r>
              <a:rPr lang="en-US" sz="1700" dirty="0">
                <a:latin typeface="Titillium Web" panose="00000500000000000000" pitchFamily="2" charset="0"/>
              </a:rPr>
              <a:t>:</a:t>
            </a:r>
          </a:p>
          <a:p>
            <a:pPr marL="0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1) </a:t>
            </a:r>
            <a:r>
              <a:rPr lang="en-US" sz="1700" dirty="0" err="1">
                <a:latin typeface="Titillium Web" panose="00000500000000000000" pitchFamily="2" charset="0"/>
              </a:rPr>
              <a:t>Ocena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uspešnosti</a:t>
            </a:r>
            <a:r>
              <a:rPr lang="en-US" sz="1700" dirty="0">
                <a:latin typeface="Titillium Web" panose="00000500000000000000" pitchFamily="2" charset="0"/>
              </a:rPr>
              <a:t> za </a:t>
            </a:r>
            <a:r>
              <a:rPr lang="en-US" sz="1700" dirty="0" err="1">
                <a:latin typeface="Titillium Web" panose="00000500000000000000" pitchFamily="2" charset="0"/>
              </a:rPr>
              <a:t>vse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stranke</a:t>
            </a:r>
            <a:r>
              <a:rPr lang="en-US" sz="1700" dirty="0">
                <a:latin typeface="Titillium Web" panose="00000500000000000000" pitchFamily="2" charset="0"/>
              </a:rPr>
              <a:t>.</a:t>
            </a:r>
          </a:p>
          <a:p>
            <a:pPr marL="457200" lvl="1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2) </a:t>
            </a:r>
            <a:r>
              <a:rPr lang="en-US" sz="1700" dirty="0" err="1">
                <a:latin typeface="Titillium Web" panose="00000500000000000000" pitchFamily="2" charset="0"/>
              </a:rPr>
              <a:t>Kakšna</a:t>
            </a:r>
            <a:r>
              <a:rPr lang="en-US" sz="1700" dirty="0">
                <a:latin typeface="Titillium Web" panose="00000500000000000000" pitchFamily="2" charset="0"/>
              </a:rPr>
              <a:t> je </a:t>
            </a:r>
            <a:r>
              <a:rPr lang="en-US" sz="1700" dirty="0" err="1">
                <a:latin typeface="Titillium Web" panose="00000500000000000000" pitchFamily="2" charset="0"/>
              </a:rPr>
              <a:t>verjetnost</a:t>
            </a:r>
            <a:r>
              <a:rPr lang="en-US" sz="1700" dirty="0">
                <a:latin typeface="Titillium Web" panose="00000500000000000000" pitchFamily="2" charset="0"/>
              </a:rPr>
              <a:t>, da </a:t>
            </a:r>
            <a:r>
              <a:rPr lang="en-US" sz="1700" dirty="0" err="1">
                <a:latin typeface="Titillium Web" panose="00000500000000000000" pitchFamily="2" charset="0"/>
              </a:rPr>
              <a:t>bo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stranka</a:t>
            </a:r>
            <a:r>
              <a:rPr lang="en-US" sz="1700" dirty="0">
                <a:latin typeface="Titillium Web" panose="00000500000000000000" pitchFamily="2" charset="0"/>
              </a:rPr>
              <a:t> po </a:t>
            </a:r>
            <a:r>
              <a:rPr lang="en-US" sz="1700" dirty="0" err="1">
                <a:latin typeface="Titillium Web" panose="00000500000000000000" pitchFamily="2" charset="0"/>
              </a:rPr>
              <a:t>volitvah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imela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več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sedežev</a:t>
            </a:r>
            <a:r>
              <a:rPr lang="en-US" sz="1700" dirty="0">
                <a:latin typeface="Titillium Web" panose="00000500000000000000" pitchFamily="2" charset="0"/>
              </a:rPr>
              <a:t> v </a:t>
            </a:r>
            <a:r>
              <a:rPr lang="en-US" sz="1700" dirty="0" err="1">
                <a:latin typeface="Titillium Web" panose="00000500000000000000" pitchFamily="2" charset="0"/>
              </a:rPr>
              <a:t>državnem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zboru</a:t>
            </a:r>
            <a:r>
              <a:rPr lang="en-US" sz="1700" dirty="0">
                <a:latin typeface="Titillium Web" panose="00000500000000000000" pitchFamily="2" charset="0"/>
              </a:rPr>
              <a:t>?</a:t>
            </a:r>
          </a:p>
          <a:p>
            <a:pPr marL="457200" lvl="1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3) </a:t>
            </a:r>
            <a:r>
              <a:rPr lang="en-US" sz="1700" dirty="0" err="1">
                <a:latin typeface="Titillium Web" panose="00000500000000000000" pitchFamily="2" charset="0"/>
              </a:rPr>
              <a:t>Kakšna</a:t>
            </a:r>
            <a:r>
              <a:rPr lang="en-US" sz="1700" dirty="0">
                <a:latin typeface="Titillium Web" panose="00000500000000000000" pitchFamily="2" charset="0"/>
              </a:rPr>
              <a:t> je </a:t>
            </a:r>
            <a:r>
              <a:rPr lang="en-US" sz="1700" dirty="0" err="1">
                <a:latin typeface="Titillium Web" panose="00000500000000000000" pitchFamily="2" charset="0"/>
              </a:rPr>
              <a:t>verjetnost</a:t>
            </a:r>
            <a:r>
              <a:rPr lang="en-US" sz="1700" dirty="0">
                <a:latin typeface="Titillium Web" panose="00000500000000000000" pitchFamily="2" charset="0"/>
              </a:rPr>
              <a:t>, da </a:t>
            </a:r>
            <a:r>
              <a:rPr lang="en-US" sz="1700" dirty="0" err="1">
                <a:latin typeface="Titillium Web" panose="00000500000000000000" pitchFamily="2" charset="0"/>
              </a:rPr>
              <a:t>ima</a:t>
            </a:r>
            <a:r>
              <a:rPr lang="en-US" sz="1700" dirty="0">
                <a:latin typeface="Titillium Web" panose="00000500000000000000" pitchFamily="2" charset="0"/>
              </a:rPr>
              <a:t> po </a:t>
            </a:r>
            <a:r>
              <a:rPr lang="en-US" sz="1700" dirty="0" err="1">
                <a:latin typeface="Titillium Web" panose="00000500000000000000" pitchFamily="2" charset="0"/>
              </a:rPr>
              <a:t>volitvah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trenutna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koalicija</a:t>
            </a:r>
            <a:r>
              <a:rPr lang="en-US" sz="1700" dirty="0">
                <a:latin typeface="Titillium Web" panose="00000500000000000000" pitchFamily="2" charset="0"/>
              </a:rPr>
              <a:t> (</a:t>
            </a:r>
            <a:r>
              <a:rPr lang="en-US" sz="1700" dirty="0" err="1">
                <a:latin typeface="Titillium Web" panose="00000500000000000000" pitchFamily="2" charset="0"/>
              </a:rPr>
              <a:t>LMŠ</a:t>
            </a:r>
            <a:r>
              <a:rPr lang="en-US" sz="1700" dirty="0">
                <a:latin typeface="Titillium Web" panose="00000500000000000000" pitchFamily="2" charset="0"/>
              </a:rPr>
              <a:t>, SAB, SD, </a:t>
            </a:r>
            <a:r>
              <a:rPr lang="en-US" sz="1700" dirty="0" err="1">
                <a:latin typeface="Titillium Web" panose="00000500000000000000" pitchFamily="2" charset="0"/>
              </a:rPr>
              <a:t>DeSUS</a:t>
            </a:r>
            <a:r>
              <a:rPr lang="en-US" sz="1700" dirty="0">
                <a:latin typeface="Titillium Web" panose="00000500000000000000" pitchFamily="2" charset="0"/>
              </a:rPr>
              <a:t> in SMC) </a:t>
            </a:r>
            <a:r>
              <a:rPr lang="en-US" sz="1700" dirty="0" err="1">
                <a:latin typeface="Titillium Web" panose="00000500000000000000" pitchFamily="2" charset="0"/>
              </a:rPr>
              <a:t>večino</a:t>
            </a:r>
            <a:r>
              <a:rPr lang="en-US" sz="1700" dirty="0">
                <a:latin typeface="Titillium Web" panose="00000500000000000000" pitchFamily="2" charset="0"/>
              </a:rPr>
              <a:t>?</a:t>
            </a:r>
          </a:p>
          <a:p>
            <a:pPr marL="457200" lvl="1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4) </a:t>
            </a:r>
            <a:r>
              <a:rPr lang="en-US" sz="1700" dirty="0" err="1">
                <a:latin typeface="Titillium Web" panose="00000500000000000000" pitchFamily="2" charset="0"/>
              </a:rPr>
              <a:t>Kakšna</a:t>
            </a:r>
            <a:r>
              <a:rPr lang="en-US" sz="1700" dirty="0">
                <a:latin typeface="Titillium Web" panose="00000500000000000000" pitchFamily="2" charset="0"/>
              </a:rPr>
              <a:t> je </a:t>
            </a:r>
            <a:r>
              <a:rPr lang="en-US" sz="1700" dirty="0" err="1">
                <a:latin typeface="Titillium Web" panose="00000500000000000000" pitchFamily="2" charset="0"/>
              </a:rPr>
              <a:t>verjetnost</a:t>
            </a:r>
            <a:r>
              <a:rPr lang="en-US" sz="1700" dirty="0">
                <a:latin typeface="Titillium Web" panose="00000500000000000000" pitchFamily="2" charset="0"/>
              </a:rPr>
              <a:t>, da </a:t>
            </a:r>
            <a:r>
              <a:rPr lang="en-US" sz="1700" dirty="0" err="1">
                <a:latin typeface="Titillium Web" panose="00000500000000000000" pitchFamily="2" charset="0"/>
              </a:rPr>
              <a:t>ima</a:t>
            </a:r>
            <a:r>
              <a:rPr lang="en-US" sz="1700" dirty="0">
                <a:latin typeface="Titillium Web" panose="00000500000000000000" pitchFamily="2" charset="0"/>
              </a:rPr>
              <a:t> po </a:t>
            </a:r>
            <a:r>
              <a:rPr lang="en-US" sz="1700" dirty="0" err="1">
                <a:latin typeface="Titillium Web" panose="00000500000000000000" pitchFamily="2" charset="0"/>
              </a:rPr>
              <a:t>volitvah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trenutna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opozicija</a:t>
            </a:r>
            <a:r>
              <a:rPr lang="en-US" sz="1700" dirty="0">
                <a:latin typeface="Titillium Web" panose="00000500000000000000" pitchFamily="2" charset="0"/>
              </a:rPr>
              <a:t> (</a:t>
            </a:r>
            <a:r>
              <a:rPr lang="en-US" sz="1700" dirty="0" err="1">
                <a:latin typeface="Titillium Web" panose="00000500000000000000" pitchFamily="2" charset="0"/>
              </a:rPr>
              <a:t>SDS</a:t>
            </a:r>
            <a:r>
              <a:rPr lang="en-US" sz="1700" dirty="0">
                <a:latin typeface="Titillium Web" panose="00000500000000000000" pitchFamily="2" charset="0"/>
              </a:rPr>
              <a:t>, SLS, </a:t>
            </a:r>
            <a:r>
              <a:rPr lang="en-US" sz="1700" dirty="0" err="1">
                <a:latin typeface="Titillium Web" panose="00000500000000000000" pitchFamily="2" charset="0"/>
              </a:rPr>
              <a:t>NSi</a:t>
            </a:r>
            <a:r>
              <a:rPr lang="en-US" sz="1700" dirty="0">
                <a:latin typeface="Titillium Web" panose="00000500000000000000" pitchFamily="2" charset="0"/>
              </a:rPr>
              <a:t> in </a:t>
            </a:r>
            <a:r>
              <a:rPr lang="en-US" sz="1700" dirty="0" err="1">
                <a:latin typeface="Titillium Web" panose="00000500000000000000" pitchFamily="2" charset="0"/>
              </a:rPr>
              <a:t>SNS</a:t>
            </a:r>
            <a:r>
              <a:rPr lang="en-US" sz="1700" dirty="0">
                <a:latin typeface="Titillium Web" panose="00000500000000000000" pitchFamily="2" charset="0"/>
              </a:rPr>
              <a:t>) </a:t>
            </a:r>
            <a:r>
              <a:rPr lang="en-US" sz="1700" dirty="0" err="1">
                <a:latin typeface="Titillium Web" panose="00000500000000000000" pitchFamily="2" charset="0"/>
              </a:rPr>
              <a:t>večino</a:t>
            </a:r>
            <a:r>
              <a:rPr lang="en-US" sz="1700" dirty="0">
                <a:latin typeface="Titillium Web" panose="00000500000000000000" pitchFamily="2" charset="0"/>
              </a:rPr>
              <a:t>?</a:t>
            </a:r>
          </a:p>
          <a:p>
            <a:pPr marL="914400" lvl="2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	</a:t>
            </a:r>
            <a:endParaRPr lang="en-US" sz="1700" i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400" i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Namigi</a:t>
            </a:r>
            <a:r>
              <a:rPr lang="en-US" sz="1400" i="1" dirty="0">
                <a:latin typeface="Titillium Web" panose="00000500000000000000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Uporabite</a:t>
            </a:r>
            <a:r>
              <a:rPr lang="en-US" sz="1400" i="1" dirty="0">
                <a:latin typeface="Titillium Web" panose="00000500000000000000" pitchFamily="2" charset="0"/>
              </a:rPr>
              <a:t> Bernoulli-beta model (problem #1) – </a:t>
            </a:r>
            <a:r>
              <a:rPr lang="en-US" sz="1400" i="1" dirty="0" err="1">
                <a:latin typeface="Titillium Web" panose="00000500000000000000" pitchFamily="2" charset="0"/>
              </a:rPr>
              <a:t>tukaj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ima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vsaka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stranka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svoj</a:t>
            </a:r>
            <a:r>
              <a:rPr lang="en-US" sz="1400" i="1" dirty="0">
                <a:latin typeface="Titillium Web" panose="00000500000000000000" pitchFamily="2" charset="0"/>
              </a:rPr>
              <a:t> parameter theta.</a:t>
            </a:r>
          </a:p>
          <a:p>
            <a:pPr marL="457200" lvl="1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Namesto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vektorja</a:t>
            </a:r>
            <a:r>
              <a:rPr lang="en-US" sz="1400" i="1" dirty="0">
                <a:latin typeface="Titillium Web" panose="00000500000000000000" pitchFamily="2" charset="0"/>
              </a:rPr>
              <a:t> za </a:t>
            </a:r>
            <a:r>
              <a:rPr lang="en-US" sz="1400" i="1" dirty="0" err="1">
                <a:latin typeface="Titillium Web" panose="00000500000000000000" pitchFamily="2" charset="0"/>
              </a:rPr>
              <a:t>thete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lahko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uporabite</a:t>
            </a:r>
            <a:r>
              <a:rPr lang="en-US" sz="1400" i="1" dirty="0">
                <a:latin typeface="Titillium Web" panose="00000500000000000000" pitchFamily="2" charset="0"/>
              </a:rPr>
              <a:t> simplex – ta </a:t>
            </a:r>
            <a:r>
              <a:rPr lang="en-US" sz="1400" i="1" dirty="0" err="1">
                <a:latin typeface="Titillium Web" panose="00000500000000000000" pitchFamily="2" charset="0"/>
              </a:rPr>
              <a:t>poskrbi</a:t>
            </a:r>
            <a:r>
              <a:rPr lang="en-US" sz="1400" i="1" dirty="0">
                <a:latin typeface="Titillium Web" panose="00000500000000000000" pitchFamily="2" charset="0"/>
              </a:rPr>
              <a:t>, da se </a:t>
            </a:r>
            <a:r>
              <a:rPr lang="en-US" sz="1400" i="1" dirty="0" err="1">
                <a:latin typeface="Titillium Web" panose="00000500000000000000" pitchFamily="2" charset="0"/>
              </a:rPr>
              <a:t>verjetnosti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seštejejo</a:t>
            </a:r>
            <a:r>
              <a:rPr lang="en-US" sz="1400" i="1" dirty="0">
                <a:latin typeface="Titillium Web" panose="00000500000000000000" pitchFamily="2" charset="0"/>
              </a:rPr>
              <a:t> v 1.</a:t>
            </a:r>
          </a:p>
          <a:p>
            <a:pPr marL="457200" lvl="1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Večina</a:t>
            </a:r>
            <a:r>
              <a:rPr lang="en-US" sz="1400" i="1" dirty="0">
                <a:latin typeface="Titillium Web" panose="00000500000000000000" pitchFamily="2" charset="0"/>
              </a:rPr>
              <a:t> v </a:t>
            </a:r>
            <a:r>
              <a:rPr lang="en-US" sz="1400" i="1" dirty="0" err="1">
                <a:latin typeface="Titillium Web" panose="00000500000000000000" pitchFamily="2" charset="0"/>
              </a:rPr>
              <a:t>slovenskem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državnem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zboru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pomeni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več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kot</a:t>
            </a:r>
            <a:r>
              <a:rPr lang="en-US" sz="1400" i="1" dirty="0">
                <a:latin typeface="Titillium Web" panose="00000500000000000000" pitchFamily="2" charset="0"/>
              </a:rPr>
              <a:t> 44 </a:t>
            </a:r>
            <a:r>
              <a:rPr lang="en-US" sz="1400" i="1" dirty="0" err="1">
                <a:latin typeface="Titillium Web" panose="00000500000000000000" pitchFamily="2" charset="0"/>
              </a:rPr>
              <a:t>sedežev</a:t>
            </a:r>
            <a:r>
              <a:rPr lang="en-US" sz="1400" i="1" dirty="0">
                <a:latin typeface="Titillium Web" panose="00000500000000000000" pitchFamily="2" charset="0"/>
              </a:rPr>
              <a:t> (</a:t>
            </a:r>
            <a:r>
              <a:rPr lang="en-US" sz="1400" i="1" dirty="0" err="1">
                <a:latin typeface="Titillium Web" panose="00000500000000000000" pitchFamily="2" charset="0"/>
              </a:rPr>
              <a:t>algoritem</a:t>
            </a:r>
            <a:r>
              <a:rPr lang="en-US" sz="1400" i="1" dirty="0">
                <a:latin typeface="Titillium Web" panose="00000500000000000000" pitchFamily="2" charset="0"/>
              </a:rPr>
              <a:t> za </a:t>
            </a:r>
            <a:r>
              <a:rPr lang="en-US" sz="1400" i="1" dirty="0" err="1">
                <a:latin typeface="Titillium Web" panose="00000500000000000000" pitchFamily="2" charset="0"/>
              </a:rPr>
              <a:t>izračun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sedežev</a:t>
            </a:r>
            <a:r>
              <a:rPr lang="en-US" sz="1400" i="1" dirty="0">
                <a:latin typeface="Titillium Web" panose="00000500000000000000" pitchFamily="2" charset="0"/>
              </a:rPr>
              <a:t> je v R </a:t>
            </a:r>
            <a:r>
              <a:rPr lang="en-US" sz="1400" i="1" dirty="0" err="1">
                <a:latin typeface="Titillium Web" panose="00000500000000000000" pitchFamily="2" charset="0"/>
              </a:rPr>
              <a:t>datoteki</a:t>
            </a:r>
            <a:r>
              <a:rPr lang="en-US" sz="1400" i="1" dirty="0">
                <a:latin typeface="Titillium Web" panose="00000500000000000000" pitchFamily="2" charset="0"/>
              </a:rPr>
              <a:t>).</a:t>
            </a:r>
          </a:p>
          <a:p>
            <a:pPr marL="457200" lvl="1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Večina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algoritmov</a:t>
            </a:r>
            <a:r>
              <a:rPr lang="en-US" sz="1400" i="1" dirty="0">
                <a:latin typeface="Titillium Web" panose="00000500000000000000" pitchFamily="2" charset="0"/>
              </a:rPr>
              <a:t> (</a:t>
            </a:r>
            <a:r>
              <a:rPr lang="en-US" sz="1400" i="1" dirty="0" err="1">
                <a:latin typeface="Titillium Web" panose="00000500000000000000" pitchFamily="2" charset="0"/>
              </a:rPr>
              <a:t>izračun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sedežev</a:t>
            </a:r>
            <a:r>
              <a:rPr lang="en-US" sz="1400" i="1" dirty="0">
                <a:latin typeface="Titillium Web" panose="00000500000000000000" pitchFamily="2" charset="0"/>
              </a:rPr>
              <a:t>, </a:t>
            </a:r>
            <a:r>
              <a:rPr lang="en-US" sz="1400" i="1" dirty="0" err="1">
                <a:latin typeface="Titillium Web" panose="00000500000000000000" pitchFamily="2" charset="0"/>
              </a:rPr>
              <a:t>primerjava</a:t>
            </a:r>
            <a:r>
              <a:rPr lang="en-US" sz="1400" i="1" dirty="0">
                <a:latin typeface="Titillium Web" panose="00000500000000000000" pitchFamily="2" charset="0"/>
              </a:rPr>
              <a:t> s </a:t>
            </a:r>
            <a:r>
              <a:rPr lang="en-US" sz="1400" i="1" dirty="0" err="1">
                <a:latin typeface="Titillium Web" panose="00000500000000000000" pitchFamily="2" charset="0"/>
              </a:rPr>
              <a:t>trenutnim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stanjem</a:t>
            </a:r>
            <a:r>
              <a:rPr lang="en-US" sz="1400" i="1" dirty="0">
                <a:latin typeface="Titillium Web" panose="00000500000000000000" pitchFamily="2" charset="0"/>
              </a:rPr>
              <a:t>) je </a:t>
            </a:r>
            <a:r>
              <a:rPr lang="en-US" sz="1400" i="1" dirty="0" err="1">
                <a:latin typeface="Titillium Web" panose="00000500000000000000" pitchFamily="2" charset="0"/>
              </a:rPr>
              <a:t>že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pripravljenih</a:t>
            </a:r>
            <a:r>
              <a:rPr lang="en-US" sz="1400" i="1" dirty="0">
                <a:latin typeface="Titillium Web" panose="00000500000000000000" pitchFamily="2" charset="0"/>
              </a:rPr>
              <a:t>.</a:t>
            </a:r>
          </a:p>
          <a:p>
            <a:pPr marL="45720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9272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164" y="3739042"/>
            <a:ext cx="9459067" cy="599303"/>
          </a:xfrm>
        </p:spPr>
        <p:txBody>
          <a:bodyPr>
            <a:noAutofit/>
          </a:bodyPr>
          <a:lstStyle/>
          <a:p>
            <a:r>
              <a:rPr lang="sl-SI" sz="72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7200">
                <a:latin typeface="Titillium Web" panose="00000500000000000000" pitchFamily="2" charset="-18"/>
              </a:rPr>
              <a:t>Ali </a:t>
            </a:r>
            <a:r>
              <a:rPr lang="en-US" sz="7200" err="1">
                <a:latin typeface="Titillium Web" panose="00000500000000000000" pitchFamily="2" charset="-18"/>
              </a:rPr>
              <a:t>bo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naslednji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teden</a:t>
            </a:r>
            <a:r>
              <a:rPr lang="en-US" sz="7200">
                <a:latin typeface="Titillium Web" panose="00000500000000000000" pitchFamily="2" charset="-18"/>
              </a:rPr>
              <a:t> v </a:t>
            </a:r>
            <a:r>
              <a:rPr lang="en-US" sz="7200" err="1">
                <a:latin typeface="Titillium Web" panose="00000500000000000000" pitchFamily="2" charset="-18"/>
              </a:rPr>
              <a:t>Ljubljani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deževalo</a:t>
            </a:r>
            <a:r>
              <a:rPr lang="en-US" sz="7200">
                <a:latin typeface="Titillium Web" panose="00000500000000000000" pitchFamily="2" charset="-18"/>
              </a:rPr>
              <a:t>?</a:t>
            </a:r>
            <a:endParaRPr lang="sl-SI" sz="720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181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77" y="1258170"/>
            <a:ext cx="8113148" cy="516291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3620" y="439225"/>
            <a:ext cx="10328012" cy="599303"/>
          </a:xfrm>
        </p:spPr>
        <p:txBody>
          <a:bodyPr>
            <a:noAutofit/>
          </a:bodyPr>
          <a:lstStyle/>
          <a:p>
            <a:r>
              <a:rPr lang="en-US" sz="4000" err="1">
                <a:latin typeface="Titillium Web" panose="00000500000000000000" pitchFamily="2" charset="-18"/>
              </a:rPr>
              <a:t>Probabilistični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izrazi</a:t>
            </a:r>
            <a:r>
              <a:rPr lang="en-US" sz="4000">
                <a:latin typeface="Titillium Web" panose="00000500000000000000" pitchFamily="2" charset="-18"/>
              </a:rPr>
              <a:t> v </a:t>
            </a:r>
            <a:r>
              <a:rPr lang="en-US" sz="4000" err="1">
                <a:latin typeface="Titillium Web" panose="00000500000000000000" pitchFamily="2" charset="-18"/>
              </a:rPr>
              <a:t>naravnem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jeziku</a:t>
            </a:r>
            <a:endParaRPr lang="sl-SI" sz="4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89862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32" y="4077370"/>
            <a:ext cx="9888836" cy="599303"/>
          </a:xfrm>
        </p:spPr>
        <p:txBody>
          <a:bodyPr>
            <a:noAutofit/>
          </a:bodyPr>
          <a:lstStyle/>
          <a:p>
            <a:r>
              <a:rPr lang="sl-SI" sz="7200" dirty="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7200" dirty="0" err="1">
                <a:latin typeface="Titillium Web" panose="00000500000000000000" pitchFamily="2" charset="-18"/>
              </a:rPr>
              <a:t>Kako</a:t>
            </a:r>
            <a:r>
              <a:rPr lang="en-US" sz="7200" dirty="0">
                <a:latin typeface="Titillium Web" panose="00000500000000000000" pitchFamily="2" charset="-18"/>
              </a:rPr>
              <a:t> </a:t>
            </a:r>
            <a:r>
              <a:rPr lang="en-US" sz="7200" dirty="0" err="1">
                <a:latin typeface="Titillium Web" panose="00000500000000000000" pitchFamily="2" charset="-18"/>
              </a:rPr>
              <a:t>toplo</a:t>
            </a:r>
            <a:r>
              <a:rPr lang="en-US" sz="7200" dirty="0">
                <a:latin typeface="Titillium Web" panose="00000500000000000000" pitchFamily="2" charset="-18"/>
              </a:rPr>
              <a:t> </a:t>
            </a:r>
            <a:r>
              <a:rPr lang="sl-SI" sz="7200" dirty="0">
                <a:latin typeface="Titillium Web" panose="00000500000000000000" pitchFamily="2" charset="-18"/>
              </a:rPr>
              <a:t>(°C) </a:t>
            </a:r>
            <a:r>
              <a:rPr lang="en-US" sz="7200" dirty="0" err="1">
                <a:latin typeface="Titillium Web" panose="00000500000000000000" pitchFamily="2" charset="-18"/>
              </a:rPr>
              <a:t>bo</a:t>
            </a:r>
            <a:r>
              <a:rPr lang="en-US" sz="7200" dirty="0">
                <a:latin typeface="Titillium Web" panose="00000500000000000000" pitchFamily="2" charset="-18"/>
              </a:rPr>
              <a:t> </a:t>
            </a:r>
            <a:r>
              <a:rPr lang="en-US" sz="7200" dirty="0" err="1">
                <a:latin typeface="Titillium Web" panose="00000500000000000000" pitchFamily="2" charset="-18"/>
              </a:rPr>
              <a:t>jutri</a:t>
            </a:r>
            <a:r>
              <a:rPr lang="en-US" sz="7200" dirty="0">
                <a:latin typeface="Titillium Web" panose="00000500000000000000" pitchFamily="2" charset="-18"/>
              </a:rPr>
              <a:t> </a:t>
            </a:r>
            <a:r>
              <a:rPr lang="en-US" sz="7200" dirty="0" err="1">
                <a:latin typeface="Titillium Web" panose="00000500000000000000" pitchFamily="2" charset="-18"/>
              </a:rPr>
              <a:t>opoldne</a:t>
            </a:r>
            <a:r>
              <a:rPr lang="en-US" sz="7200" dirty="0">
                <a:latin typeface="Titillium Web" panose="00000500000000000000" pitchFamily="2" charset="-18"/>
              </a:rPr>
              <a:t> v </a:t>
            </a:r>
            <a:r>
              <a:rPr lang="en-US" sz="7200" dirty="0" err="1">
                <a:latin typeface="Titillium Web" panose="00000500000000000000" pitchFamily="2" charset="-18"/>
              </a:rPr>
              <a:t>Ljubljani</a:t>
            </a:r>
            <a:r>
              <a:rPr lang="sl-SI" sz="7200" dirty="0">
                <a:latin typeface="Titillium Web" panose="00000500000000000000" pitchFamily="2" charset="-18"/>
              </a:rPr>
              <a:t>?</a:t>
            </a: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7738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54" y="1477811"/>
            <a:ext cx="11054738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Naravni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jezik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>
                <a:latin typeface="Titillium Web" panose="00000500000000000000" pitchFamily="2" charset="-18"/>
              </a:rPr>
              <a:t>je</a:t>
            </a:r>
            <a:r>
              <a:rPr lang="sl-SI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nekonsistenten</a:t>
            </a:r>
            <a:r>
              <a:rPr lang="sl-SI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nenatačnen</a:t>
            </a:r>
            <a:r>
              <a:rPr lang="en-US" sz="4000">
                <a:latin typeface="Titillium Web" panose="00000500000000000000" pitchFamily="2" charset="-18"/>
              </a:rPr>
              <a:t> in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premalo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ekspresiven</a:t>
            </a:r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za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resno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kvantitativno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delo</a:t>
            </a:r>
            <a:r>
              <a:rPr lang="en-US" sz="4000">
                <a:latin typeface="Titillium Web" panose="00000500000000000000" pitchFamily="2" charset="-18"/>
              </a:rPr>
              <a:t>!</a:t>
            </a:r>
            <a:endParaRPr lang="sl-SI" sz="400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31877" y="4523145"/>
            <a:ext cx="1027272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br>
              <a:rPr lang="sl-SI" sz="1800" dirty="0">
                <a:latin typeface="Titillium Web" panose="00000500000000000000" pitchFamily="2" charset="-18"/>
              </a:rPr>
            </a:b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tillium Web" panose="00000500000000000000" pitchFamily="2" charset="-18"/>
              </a:rPr>
              <a:t>Dobra </a:t>
            </a:r>
            <a:r>
              <a:rPr lang="en-US" sz="2400" b="1" dirty="0" err="1">
                <a:latin typeface="Titillium Web" panose="00000500000000000000" pitchFamily="2" charset="-18"/>
              </a:rPr>
              <a:t>novica</a:t>
            </a:r>
            <a:r>
              <a:rPr lang="en-US" sz="2400" b="1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Primeren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jezik</a:t>
            </a:r>
            <a:r>
              <a:rPr lang="en-US" sz="2400" dirty="0">
                <a:latin typeface="Titillium Web" panose="00000500000000000000" pitchFamily="2" charset="-18"/>
              </a:rPr>
              <a:t> so </a:t>
            </a:r>
            <a:r>
              <a:rPr lang="en-US" sz="2400" dirty="0" err="1">
                <a:latin typeface="Titillium Web" panose="00000500000000000000" pitchFamily="2" charset="-18"/>
              </a:rPr>
              <a:t>že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razvili</a:t>
            </a:r>
            <a:r>
              <a:rPr lang="en-US" sz="2400" dirty="0">
                <a:latin typeface="Titillium Web" panose="00000500000000000000" pitchFamily="2" charset="-18"/>
              </a:rPr>
              <a:t>!</a:t>
            </a: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tillium Web" panose="00000500000000000000" pitchFamily="2" charset="-18"/>
              </a:rPr>
              <a:t>Slaba</a:t>
            </a:r>
            <a:r>
              <a:rPr lang="en-US" sz="2400" b="1" dirty="0">
                <a:latin typeface="Titillium Web" panose="00000500000000000000" pitchFamily="2" charset="-18"/>
              </a:rPr>
              <a:t> </a:t>
            </a:r>
            <a:r>
              <a:rPr lang="en-US" sz="2400" b="1" dirty="0" err="1">
                <a:latin typeface="Titillium Web" panose="00000500000000000000" pitchFamily="2" charset="-18"/>
              </a:rPr>
              <a:t>novica</a:t>
            </a:r>
            <a:r>
              <a:rPr lang="en-US" sz="2400" b="1" dirty="0">
                <a:latin typeface="Titillium Web" panose="00000500000000000000" pitchFamily="2" charset="-18"/>
              </a:rPr>
              <a:t>  </a:t>
            </a:r>
            <a:r>
              <a:rPr lang="en-US" sz="2400" dirty="0" err="1">
                <a:latin typeface="Titillium Web" panose="00000500000000000000" pitchFamily="2" charset="-18"/>
              </a:rPr>
              <a:t>Gre</a:t>
            </a:r>
            <a:r>
              <a:rPr lang="en-US" sz="2400" dirty="0">
                <a:latin typeface="Titillium Web" panose="00000500000000000000" pitchFamily="2" charset="-18"/>
              </a:rPr>
              <a:t> za </a:t>
            </a:r>
            <a:r>
              <a:rPr lang="en-US" sz="2400" dirty="0" err="1">
                <a:latin typeface="Titillium Web" panose="00000500000000000000" pitchFamily="2" charset="-18"/>
              </a:rPr>
              <a:t>teorijo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verjetnosti</a:t>
            </a:r>
            <a:r>
              <a:rPr lang="en-US" sz="2400" dirty="0">
                <a:latin typeface="Titillium Web" panose="00000500000000000000" pitchFamily="2" charset="-18"/>
              </a:rPr>
              <a:t> – </a:t>
            </a:r>
            <a:r>
              <a:rPr lang="en-US" sz="2400" dirty="0" err="1">
                <a:latin typeface="Titillium Web" panose="00000500000000000000" pitchFamily="2" charset="-18"/>
              </a:rPr>
              <a:t>matematiki</a:t>
            </a:r>
            <a:r>
              <a:rPr lang="en-US" sz="2400" dirty="0">
                <a:latin typeface="Titillium Web" panose="00000500000000000000" pitchFamily="2" charset="-18"/>
              </a:rPr>
              <a:t> se ne </a:t>
            </a:r>
            <a:r>
              <a:rPr lang="en-US" sz="2400" dirty="0" err="1">
                <a:latin typeface="Titillium Web" panose="00000500000000000000" pitchFamily="2" charset="-18"/>
              </a:rPr>
              <a:t>moremo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izogniti</a:t>
            </a:r>
            <a:r>
              <a:rPr lang="en-US" sz="2400" dirty="0">
                <a:latin typeface="Titillium Web" panose="00000500000000000000" pitchFamily="2" charset="-18"/>
              </a:rPr>
              <a:t>.</a:t>
            </a: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tillium Web" panose="00000500000000000000" pitchFamily="2" charset="-18"/>
              </a:rPr>
              <a:t>Dobra </a:t>
            </a:r>
            <a:r>
              <a:rPr lang="en-US" sz="2400" b="1" dirty="0" err="1">
                <a:latin typeface="Titillium Web" panose="00000500000000000000" pitchFamily="2" charset="-18"/>
              </a:rPr>
              <a:t>novica</a:t>
            </a:r>
            <a:r>
              <a:rPr lang="en-US" sz="2400" b="1" dirty="0">
                <a:latin typeface="Titillium Web" panose="00000500000000000000" pitchFamily="2" charset="-18"/>
              </a:rPr>
              <a:t> </a:t>
            </a:r>
            <a:r>
              <a:rPr lang="en-US" sz="2400" dirty="0">
                <a:latin typeface="Titillium Web" panose="00000500000000000000" pitchFamily="2" charset="-18"/>
              </a:rPr>
              <a:t>Ni se </a:t>
            </a:r>
            <a:r>
              <a:rPr lang="en-US" sz="2400" dirty="0" err="1">
                <a:latin typeface="Titillium Web" panose="00000500000000000000" pitchFamily="2" charset="-18"/>
              </a:rPr>
              <a:t>nam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potrebno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naučiti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niti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vse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dodiplomske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verjetnosti</a:t>
            </a:r>
            <a:r>
              <a:rPr lang="en-US" sz="2400" baseline="30000" dirty="0" err="1">
                <a:latin typeface="Titillium Web" panose="00000500000000000000" pitchFamily="2" charset="-18"/>
              </a:rPr>
              <a:t>1</a:t>
            </a:r>
            <a:r>
              <a:rPr lang="en-US" sz="2400" dirty="0">
                <a:latin typeface="Titillium Web" panose="00000500000000000000" pitchFamily="2" charset="-18"/>
              </a:rPr>
              <a:t> – </a:t>
            </a:r>
            <a:r>
              <a:rPr lang="en-US" sz="2400" dirty="0" err="1">
                <a:latin typeface="Titillium Web" panose="00000500000000000000" pitchFamily="2" charset="-18"/>
              </a:rPr>
              <a:t>potrebujemo</a:t>
            </a:r>
            <a:r>
              <a:rPr lang="en-US" sz="2400" dirty="0">
                <a:latin typeface="Titillium Web" panose="00000500000000000000" pitchFamily="2" charset="-18"/>
              </a:rPr>
              <a:t> le </a:t>
            </a:r>
            <a:r>
              <a:rPr lang="en-US" sz="2400" dirty="0" err="1">
                <a:latin typeface="Titillium Web" panose="00000500000000000000" pitchFamily="2" charset="-18"/>
              </a:rPr>
              <a:t>verjetnost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kot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jezik</a:t>
            </a:r>
            <a:r>
              <a:rPr lang="en-US" sz="2400" dirty="0">
                <a:latin typeface="Titillium Web" panose="00000500000000000000" pitchFamily="2" charset="-18"/>
              </a:rPr>
              <a:t>, </a:t>
            </a:r>
            <a:r>
              <a:rPr lang="en-US" sz="2400" dirty="0" err="1">
                <a:latin typeface="Titillium Web" panose="00000500000000000000" pitchFamily="2" charset="-18"/>
              </a:rPr>
              <a:t>računal</a:t>
            </a:r>
            <a:r>
              <a:rPr lang="en-US" sz="2400" dirty="0">
                <a:latin typeface="Titillium Web" panose="00000500000000000000" pitchFamily="2" charset="-18"/>
              </a:rPr>
              <a:t> pa </a:t>
            </a:r>
            <a:r>
              <a:rPr lang="en-US" sz="2400" dirty="0" err="1">
                <a:latin typeface="Titillium Web" panose="00000500000000000000" pitchFamily="2" charset="-18"/>
              </a:rPr>
              <a:t>bo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računalnik</a:t>
            </a:r>
            <a:r>
              <a:rPr lang="en-US" sz="2400" dirty="0">
                <a:latin typeface="Titillium Web" panose="00000500000000000000" pitchFamily="2" charset="-18"/>
              </a:rPr>
              <a:t>.</a:t>
            </a:r>
            <a:endParaRPr lang="sl-SI" sz="2400" dirty="0">
              <a:latin typeface="Titillium Web" panose="00000500000000000000" pitchFamily="2" charset="-1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14801" y="6340313"/>
            <a:ext cx="7964424" cy="287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br>
              <a:rPr lang="sl-SI" sz="1400">
                <a:latin typeface="Titillium Web" panose="00000500000000000000" pitchFamily="2" charset="-18"/>
              </a:rPr>
            </a:br>
            <a:r>
              <a:rPr lang="sl-SI" sz="1400" b="1" baseline="30000">
                <a:latin typeface="Titillium Web" panose="00000500000000000000" pitchFamily="2" charset="-18"/>
              </a:rPr>
              <a:t>1</a:t>
            </a:r>
            <a:r>
              <a:rPr lang="sl-SI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Kar</a:t>
            </a:r>
            <a:r>
              <a:rPr lang="en-US" sz="1400">
                <a:latin typeface="Titillium Web" panose="00000500000000000000" pitchFamily="2" charset="-18"/>
              </a:rPr>
              <a:t> pa ne </a:t>
            </a:r>
            <a:r>
              <a:rPr lang="en-US" sz="1400" err="1">
                <a:latin typeface="Titillium Web" panose="00000500000000000000" pitchFamily="2" charset="-18"/>
              </a:rPr>
              <a:t>pomeni</a:t>
            </a:r>
            <a:r>
              <a:rPr lang="en-US" sz="1400">
                <a:latin typeface="Titillium Web" panose="00000500000000000000" pitchFamily="2" charset="-18"/>
              </a:rPr>
              <a:t>, da </a:t>
            </a:r>
            <a:r>
              <a:rPr lang="en-US" sz="1400" err="1">
                <a:latin typeface="Titillium Web" panose="00000500000000000000" pitchFamily="2" charset="-18"/>
              </a:rPr>
              <a:t>nam</a:t>
            </a:r>
            <a:r>
              <a:rPr lang="en-US" sz="1400">
                <a:latin typeface="Titillium Web" panose="00000500000000000000" pitchFamily="2" charset="-18"/>
              </a:rPr>
              <a:t> ne </a:t>
            </a:r>
            <a:r>
              <a:rPr lang="en-US" sz="1400" err="1">
                <a:latin typeface="Titillium Web" panose="00000500000000000000" pitchFamily="2" charset="-18"/>
              </a:rPr>
              <a:t>bo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koristilo</a:t>
            </a:r>
            <a:r>
              <a:rPr lang="en-US" sz="1400">
                <a:latin typeface="Titillium Web" panose="00000500000000000000" pitchFamily="2" charset="-18"/>
              </a:rPr>
              <a:t>! </a:t>
            </a:r>
            <a:r>
              <a:rPr lang="en-US" sz="1400" err="1">
                <a:latin typeface="Titillium Web" panose="00000500000000000000" pitchFamily="2" charset="-18"/>
              </a:rPr>
              <a:t>Verjetnost</a:t>
            </a:r>
            <a:r>
              <a:rPr lang="en-US" sz="1400">
                <a:latin typeface="Titillium Web" panose="00000500000000000000" pitchFamily="2" charset="-18"/>
              </a:rPr>
              <a:t> je </a:t>
            </a:r>
            <a:r>
              <a:rPr lang="en-US" sz="1400" err="1">
                <a:latin typeface="Titillium Web" panose="00000500000000000000" pitchFamily="2" charset="-18"/>
              </a:rPr>
              <a:t>osnova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kvantitativne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analize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podatkov</a:t>
            </a:r>
            <a:r>
              <a:rPr lang="en-US" sz="1400">
                <a:latin typeface="Titillium Web" panose="00000500000000000000" pitchFamily="2" charset="-18"/>
              </a:rPr>
              <a:t>.</a:t>
            </a:r>
            <a:endParaRPr lang="sl-SI" sz="1400">
              <a:latin typeface="Titillium Web" panose="00000500000000000000" pitchFamily="2" charset="-1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114801" y="6478110"/>
            <a:ext cx="7964424" cy="299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14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78829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1646</Words>
  <Application>Microsoft Macintosh PowerPoint</Application>
  <PresentationFormat>Widescreen</PresentationFormat>
  <Paragraphs>325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Lucida Console</vt:lpstr>
      <vt:lpstr>Titillium Web</vt:lpstr>
      <vt:lpstr>Officeova tema</vt:lpstr>
      <vt:lpstr>Bayesova statistika s programskim jezikom Stan Erik Štrumbelj Jure Demšar  https://github.com/bstatcomp/Stan-Intro-Workshop</vt:lpstr>
      <vt:lpstr>Zakaj naj mi bo mar za probabilistično programiranje?</vt:lpstr>
      <vt:lpstr>PowerPoint Presentation</vt:lpstr>
      <vt:lpstr>Interaktivni test opreme za delavnico</vt:lpstr>
      <vt:lpstr>PowerPoint Presentation</vt:lpstr>
      <vt:lpstr>Q: Ali bo naslednji teden v Ljubljani deževalo?</vt:lpstr>
      <vt:lpstr>Probabilistični izrazi v naravnem jeziku</vt:lpstr>
      <vt:lpstr>Q: Kako toplo (°C) bo jutri opoldne v Ljubljani?</vt:lpstr>
      <vt:lpstr>Naravni jezik je nekonsistenten, nenatačnen in premalo ekspresiven za resno kvantitativno delo!</vt:lpstr>
      <vt:lpstr>Gramatika verjetnosti</vt:lpstr>
      <vt:lpstr>Porazdelitve</vt:lpstr>
      <vt:lpstr>Beseda na dan ...</vt:lpstr>
      <vt:lpstr>Bernoullijeva porazdelitev</vt:lpstr>
      <vt:lpstr>Normalna (Gaussova) porazdelitev</vt:lpstr>
      <vt:lpstr>Normalna (Gaussova) porazdelitev</vt:lpstr>
      <vt:lpstr>Normalna (Gaussova) porazdelitev</vt:lpstr>
      <vt:lpstr>PowerPoint Presentation</vt:lpstr>
      <vt:lpstr>Porazdelitev Beta</vt:lpstr>
      <vt:lpstr>Preizkus probabilističnega razmišljanja</vt:lpstr>
      <vt:lpstr>V razmislek …</vt:lpstr>
      <vt:lpstr>PowerPoint Presentation</vt:lpstr>
      <vt:lpstr>PowerPoint Presentation</vt:lpstr>
      <vt:lpstr>PowerPoint Presentation</vt:lpstr>
      <vt:lpstr>PowerPoint Presentation</vt:lpstr>
      <vt:lpstr>Q: Zapišite 1 metodo iz statistike ali strojnega učenja, ki se uporablja za napovedovanje, razpoznavanje vzorcev, gručenje, testiranje hipotez, ipd.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Dva primera imperativnega programiranja</vt:lpstr>
      <vt:lpstr>Imperativno programiranje             in      Statistično modeliranje</vt:lpstr>
      <vt:lpstr>PowerPoint Presentation</vt:lpstr>
      <vt:lpstr>PowerPoint Presentation</vt:lpstr>
      <vt:lpstr>Kaj je Stan?</vt:lpstr>
      <vt:lpstr>Obvezni bloki vsakega Stan programa</vt:lpstr>
      <vt:lpstr>Osnovni tipi spremenljivk</vt:lpstr>
      <vt:lpstr>Porazdelitve</vt:lpstr>
      <vt:lpstr>PowerPoint Presentation</vt:lpstr>
      <vt:lpstr>Izjemno kratek uvod v R</vt:lpstr>
      <vt:lpstr>Problem #1</vt:lpstr>
      <vt:lpstr>Naš prvi model – meti na koš</vt:lpstr>
      <vt:lpstr>Naš prvi model – meti na koš</vt:lpstr>
      <vt:lpstr>Prior za parameter theta</vt:lpstr>
      <vt:lpstr>Problem #2</vt:lpstr>
      <vt:lpstr>Problem #3</vt:lpstr>
      <vt:lpstr>Problem #4</vt:lpstr>
      <vt:lpstr>Problem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Dizajnerski pristop dr. Rok Stritar</dc:title>
  <dc:creator>Bone, Alenka</dc:creator>
  <cp:lastModifiedBy>Demšar, Jure</cp:lastModifiedBy>
  <cp:revision>76</cp:revision>
  <cp:lastPrinted>2019-05-30T09:15:42Z</cp:lastPrinted>
  <dcterms:created xsi:type="dcterms:W3CDTF">2019-03-06T14:50:05Z</dcterms:created>
  <dcterms:modified xsi:type="dcterms:W3CDTF">2019-05-30T14:05:08Z</dcterms:modified>
</cp:coreProperties>
</file>