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95" r:id="rId14"/>
    <p:sldId id="274" r:id="rId15"/>
    <p:sldId id="297" r:id="rId16"/>
    <p:sldId id="298" r:id="rId17"/>
    <p:sldId id="276" r:id="rId18"/>
    <p:sldId id="296" r:id="rId19"/>
    <p:sldId id="277" r:id="rId20"/>
    <p:sldId id="278" r:id="rId21"/>
    <p:sldId id="293" r:id="rId22"/>
    <p:sldId id="280" r:id="rId23"/>
    <p:sldId id="281" r:id="rId24"/>
    <p:sldId id="282" r:id="rId25"/>
    <p:sldId id="283" r:id="rId26"/>
    <p:sldId id="285" r:id="rId27"/>
    <p:sldId id="294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9" r:id="rId36"/>
    <p:sldId id="305" r:id="rId37"/>
    <p:sldId id="309" r:id="rId38"/>
    <p:sldId id="310" r:id="rId39"/>
    <p:sldId id="311" r:id="rId40"/>
    <p:sldId id="312" r:id="rId41"/>
    <p:sldId id="300" r:id="rId42"/>
    <p:sldId id="313" r:id="rId43"/>
    <p:sldId id="314" r:id="rId44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40" y="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l-SI"/>
              <a:t>Uredite slog naslova matrice</a:t>
            </a: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/>
              <a:t>Kliknite, da uredite slog podnaslova matrice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F776-2985-48C1-9143-45E81A31457D}" type="datetimeFigureOut">
              <a:rPr lang="sl-SI" smtClean="0"/>
              <a:t>24. 05. 2019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4F84-BCDC-4FCC-8EAE-DFA067C7686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163197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navpičnega besedil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F776-2985-48C1-9143-45E81A31457D}" type="datetimeFigureOut">
              <a:rPr lang="sl-SI" smtClean="0"/>
              <a:t>24. 05. 2019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4F84-BCDC-4FCC-8EAE-DFA067C7686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966460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navpičnega besedila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F776-2985-48C1-9143-45E81A31457D}" type="datetimeFigureOut">
              <a:rPr lang="sl-SI" smtClean="0"/>
              <a:t>24. 05. 2019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4F84-BCDC-4FCC-8EAE-DFA067C7686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287319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949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l-SI"/>
              <a:t>Uredite slog naslova matrice</a:t>
            </a:r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F776-2985-48C1-9143-45E81A31457D}" type="datetimeFigureOut">
              <a:rPr lang="sl-SI" smtClean="0"/>
              <a:t>24. 05. 2019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4F84-BCDC-4FCC-8EAE-DFA067C7686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697621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vsebin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F776-2985-48C1-9143-45E81A31457D}" type="datetimeFigureOut">
              <a:rPr lang="sl-SI" smtClean="0"/>
              <a:t>24. 05. 2019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4F84-BCDC-4FCC-8EAE-DFA067C7686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621668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Označba mesta vsebin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5" name="Označba mesta besedila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6" name="Označba mesta vsebin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7" name="Označba mesta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F776-2985-48C1-9143-45E81A31457D}" type="datetimeFigureOut">
              <a:rPr lang="sl-SI" smtClean="0"/>
              <a:t>24. 05. 2019</a:t>
            </a:fld>
            <a:endParaRPr lang="sl-SI"/>
          </a:p>
        </p:txBody>
      </p:sp>
      <p:sp>
        <p:nvSpPr>
          <p:cNvPr id="8" name="Označba mesta no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Označba mesta številke diapoz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4F84-BCDC-4FCC-8EAE-DFA067C7686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789392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F776-2985-48C1-9143-45E81A31457D}" type="datetimeFigureOut">
              <a:rPr lang="sl-SI" smtClean="0"/>
              <a:t>24. 05. 2019</a:t>
            </a:fld>
            <a:endParaRPr lang="sl-SI"/>
          </a:p>
        </p:txBody>
      </p:sp>
      <p:sp>
        <p:nvSpPr>
          <p:cNvPr id="4" name="Označba mesta no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Označba mest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4F84-BCDC-4FCC-8EAE-DFA067C7686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06630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F776-2985-48C1-9143-45E81A31457D}" type="datetimeFigureOut">
              <a:rPr lang="sl-SI" smtClean="0"/>
              <a:t>24. 05. 2019</a:t>
            </a:fld>
            <a:endParaRPr lang="sl-SI"/>
          </a:p>
        </p:txBody>
      </p:sp>
      <p:sp>
        <p:nvSpPr>
          <p:cNvPr id="3" name="Označba mesta no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4F84-BCDC-4FCC-8EAE-DFA067C7686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11597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Uredite slog naslova matrice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besedil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F776-2985-48C1-9143-45E81A31457D}" type="datetimeFigureOut">
              <a:rPr lang="sl-SI" smtClean="0"/>
              <a:t>24. 05. 2019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4F84-BCDC-4FCC-8EAE-DFA067C7686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95209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Uredite slog naslova matrice</a:t>
            </a:r>
          </a:p>
        </p:txBody>
      </p:sp>
      <p:sp>
        <p:nvSpPr>
          <p:cNvPr id="3" name="Označba mesta slik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Označba mesta besedil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F776-2985-48C1-9143-45E81A31457D}" type="datetimeFigureOut">
              <a:rPr lang="sl-SI" smtClean="0"/>
              <a:t>24. 05. 2019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4F84-BCDC-4FCC-8EAE-DFA067C7686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569168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naslova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1F776-2985-48C1-9143-45E81A31457D}" type="datetimeFigureOut">
              <a:rPr lang="sl-SI" smtClean="0"/>
              <a:t>24. 05. 2019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84F84-BCDC-4FCC-8EAE-DFA067C76868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23097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emf"/><Relationship Id="rId5" Type="http://schemas.openxmlformats.org/officeDocument/2006/relationships/image" Target="../media/image19.gif"/><Relationship Id="rId4" Type="http://schemas.openxmlformats.org/officeDocument/2006/relationships/image" Target="../media/image18.gi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.gif"/><Relationship Id="rId4" Type="http://schemas.openxmlformats.org/officeDocument/2006/relationships/image" Target="../media/image17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Naslov 4"/>
          <p:cNvSpPr>
            <a:spLocks noGrp="1"/>
          </p:cNvSpPr>
          <p:nvPr>
            <p:ph type="ctrTitle"/>
          </p:nvPr>
        </p:nvSpPr>
        <p:spPr>
          <a:xfrm>
            <a:off x="5675376" y="3319271"/>
            <a:ext cx="6516624" cy="1854899"/>
          </a:xfrm>
        </p:spPr>
        <p:txBody>
          <a:bodyPr>
            <a:normAutofit fontScale="90000"/>
          </a:bodyPr>
          <a:lstStyle/>
          <a:p>
            <a:pPr algn="r"/>
            <a:r>
              <a:rPr lang="en-US" sz="4900" err="1">
                <a:solidFill>
                  <a:schemeClr val="bg1"/>
                </a:solidFill>
                <a:latin typeface="+mn-lt"/>
              </a:rPr>
              <a:t>Bayesova</a:t>
            </a:r>
            <a:r>
              <a:rPr lang="en-US" sz="4900">
                <a:solidFill>
                  <a:schemeClr val="bg1"/>
                </a:solidFill>
                <a:latin typeface="+mn-lt"/>
              </a:rPr>
              <a:t> </a:t>
            </a:r>
            <a:r>
              <a:rPr lang="en-US" sz="4900" err="1">
                <a:solidFill>
                  <a:schemeClr val="bg1"/>
                </a:solidFill>
                <a:latin typeface="+mn-lt"/>
              </a:rPr>
              <a:t>statistika</a:t>
            </a:r>
            <a:br>
              <a:rPr lang="en-US" sz="4900">
                <a:solidFill>
                  <a:schemeClr val="bg1"/>
                </a:solidFill>
                <a:latin typeface="+mn-lt"/>
              </a:rPr>
            </a:br>
            <a:r>
              <a:rPr lang="en-US" sz="4900">
                <a:solidFill>
                  <a:schemeClr val="bg1"/>
                </a:solidFill>
                <a:latin typeface="+mn-lt"/>
              </a:rPr>
              <a:t>s </a:t>
            </a:r>
            <a:r>
              <a:rPr lang="en-US" sz="4900" err="1">
                <a:solidFill>
                  <a:schemeClr val="bg1"/>
                </a:solidFill>
                <a:latin typeface="+mn-lt"/>
              </a:rPr>
              <a:t>programskim</a:t>
            </a:r>
            <a:r>
              <a:rPr lang="en-US" sz="4900">
                <a:solidFill>
                  <a:schemeClr val="bg1"/>
                </a:solidFill>
                <a:latin typeface="+mn-lt"/>
              </a:rPr>
              <a:t> </a:t>
            </a:r>
            <a:r>
              <a:rPr lang="en-US" sz="4900" err="1">
                <a:solidFill>
                  <a:schemeClr val="bg1"/>
                </a:solidFill>
                <a:latin typeface="+mn-lt"/>
              </a:rPr>
              <a:t>jezikom</a:t>
            </a:r>
            <a:r>
              <a:rPr lang="en-US" sz="4900">
                <a:solidFill>
                  <a:schemeClr val="bg1"/>
                </a:solidFill>
                <a:latin typeface="+mn-lt"/>
              </a:rPr>
              <a:t> Stan</a:t>
            </a:r>
            <a:br>
              <a:rPr lang="sl-SI">
                <a:solidFill>
                  <a:schemeClr val="bg1"/>
                </a:solidFill>
                <a:latin typeface="+mn-lt"/>
              </a:rPr>
            </a:br>
            <a:r>
              <a:rPr lang="en-US" sz="2400">
                <a:solidFill>
                  <a:schemeClr val="bg1"/>
                </a:solidFill>
                <a:latin typeface="+mn-lt"/>
              </a:rPr>
              <a:t>Erik </a:t>
            </a:r>
            <a:r>
              <a:rPr lang="en-US" sz="2400" err="1">
                <a:solidFill>
                  <a:schemeClr val="bg1"/>
                </a:solidFill>
                <a:latin typeface="+mn-lt"/>
              </a:rPr>
              <a:t>Štrumbelj</a:t>
            </a:r>
            <a:br>
              <a:rPr lang="en-US" sz="2400">
                <a:solidFill>
                  <a:schemeClr val="bg1"/>
                </a:solidFill>
                <a:latin typeface="+mn-lt"/>
              </a:rPr>
            </a:br>
            <a:r>
              <a:rPr lang="en-US" sz="2400">
                <a:solidFill>
                  <a:schemeClr val="bg1"/>
                </a:solidFill>
                <a:latin typeface="+mn-lt"/>
              </a:rPr>
              <a:t>Jure </a:t>
            </a:r>
            <a:r>
              <a:rPr lang="en-US" sz="2400" err="1">
                <a:solidFill>
                  <a:schemeClr val="bg1"/>
                </a:solidFill>
                <a:latin typeface="+mn-lt"/>
              </a:rPr>
              <a:t>Demšar</a:t>
            </a:r>
            <a:endParaRPr lang="sl-SI" sz="24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Naslov 4"/>
          <p:cNvSpPr txBox="1">
            <a:spLocks/>
          </p:cNvSpPr>
          <p:nvPr/>
        </p:nvSpPr>
        <p:spPr>
          <a:xfrm>
            <a:off x="9668656" y="5961888"/>
            <a:ext cx="2386184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solidFill>
                  <a:schemeClr val="bg1"/>
                </a:solidFill>
                <a:latin typeface="+mn-lt"/>
              </a:rPr>
              <a:t>30. 5. 2019</a:t>
            </a:r>
            <a:endParaRPr lang="sl-SI" sz="400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01727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878" y="878508"/>
            <a:ext cx="10643257" cy="599303"/>
          </a:xfrm>
        </p:spPr>
        <p:txBody>
          <a:bodyPr>
            <a:noAutofit/>
          </a:bodyPr>
          <a:lstStyle/>
          <a:p>
            <a:r>
              <a:rPr lang="en-US" sz="4000" b="1" err="1">
                <a:latin typeface="Titillium Web" panose="00000500000000000000" pitchFamily="2" charset="-18"/>
              </a:rPr>
              <a:t>Gramatika</a:t>
            </a:r>
            <a:r>
              <a:rPr lang="en-US" sz="4000" b="1">
                <a:latin typeface="Titillium Web" panose="00000500000000000000" pitchFamily="2" charset="-18"/>
              </a:rPr>
              <a:t> </a:t>
            </a:r>
            <a:r>
              <a:rPr lang="en-US" sz="4000" b="1" err="1">
                <a:latin typeface="Titillium Web" panose="00000500000000000000" pitchFamily="2" charset="-18"/>
              </a:rPr>
              <a:t>verjetnosti</a:t>
            </a:r>
            <a:endParaRPr lang="sl-SI" sz="4000" b="1">
              <a:latin typeface="Titillium Web" panose="00000500000000000000" pitchFamily="2" charset="-18"/>
            </a:endParaRPr>
          </a:p>
        </p:txBody>
      </p:sp>
      <p:sp>
        <p:nvSpPr>
          <p:cNvPr id="5" name="AutoShape 2" descr="Image result for probabilistic graphical modelling"/>
          <p:cNvSpPr>
            <a:spLocks noChangeAspect="1" noChangeArrowheads="1"/>
          </p:cNvSpPr>
          <p:nvPr/>
        </p:nvSpPr>
        <p:spPr bwMode="auto">
          <a:xfrm>
            <a:off x="4463635" y="1477811"/>
            <a:ext cx="3905250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l-SI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01" t="31706" r="7720" b="8873"/>
          <a:stretch/>
        </p:blipFill>
        <p:spPr bwMode="auto">
          <a:xfrm>
            <a:off x="2107095" y="1781092"/>
            <a:ext cx="7779569" cy="4356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414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878" y="878508"/>
            <a:ext cx="10643257" cy="599303"/>
          </a:xfrm>
        </p:spPr>
        <p:txBody>
          <a:bodyPr>
            <a:noAutofit/>
          </a:bodyPr>
          <a:lstStyle/>
          <a:p>
            <a:r>
              <a:rPr lang="en-US" sz="4000" b="1" err="1">
                <a:latin typeface="Titillium Web" panose="00000500000000000000" pitchFamily="2" charset="-18"/>
              </a:rPr>
              <a:t>Porazdelitve</a:t>
            </a:r>
            <a:endParaRPr lang="sl-SI" sz="4000" b="1">
              <a:latin typeface="Titillium Web" panose="00000500000000000000" pitchFamily="2" charset="-18"/>
            </a:endParaRPr>
          </a:p>
        </p:txBody>
      </p:sp>
      <p:sp>
        <p:nvSpPr>
          <p:cNvPr id="5" name="AutoShape 2" descr="Image result for probabilistic graphical modelling"/>
          <p:cNvSpPr>
            <a:spLocks noChangeAspect="1" noChangeArrowheads="1"/>
          </p:cNvSpPr>
          <p:nvPr/>
        </p:nvSpPr>
        <p:spPr bwMode="auto">
          <a:xfrm>
            <a:off x="4463635" y="1477811"/>
            <a:ext cx="3905250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l-SI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0710" y="5302485"/>
            <a:ext cx="5787794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br>
              <a:rPr lang="sl-SI" sz="1800">
                <a:latin typeface="Titillium Web" panose="00000500000000000000" pitchFamily="2" charset="-18"/>
              </a:rPr>
            </a:br>
            <a:endParaRPr lang="sl-SI" sz="2400">
              <a:latin typeface="Titillium Web" panose="00000500000000000000" pitchFamily="2" charset="-18"/>
            </a:endParaRP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err="1">
                <a:solidFill>
                  <a:srgbClr val="FF0000"/>
                </a:solidFill>
                <a:latin typeface="Titillium Web" panose="00000500000000000000" pitchFamily="2" charset="-18"/>
              </a:rPr>
              <a:t>Porazdelitve</a:t>
            </a:r>
            <a:r>
              <a:rPr lang="en-US" sz="240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2400">
                <a:latin typeface="Titillium Web" panose="00000500000000000000" pitchFamily="2" charset="-18"/>
              </a:rPr>
              <a:t>so </a:t>
            </a:r>
            <a:r>
              <a:rPr lang="en-US" sz="2400" err="1">
                <a:latin typeface="Titillium Web" panose="00000500000000000000" pitchFamily="2" charset="-18"/>
              </a:rPr>
              <a:t>elementarni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solidFill>
                  <a:srgbClr val="FF0000"/>
                </a:solidFill>
                <a:latin typeface="Titillium Web" panose="00000500000000000000" pitchFamily="2" charset="-18"/>
              </a:rPr>
              <a:t>izrazi</a:t>
            </a:r>
            <a:r>
              <a:rPr lang="en-US" sz="240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2400" err="1">
                <a:solidFill>
                  <a:srgbClr val="FF0000"/>
                </a:solidFill>
                <a:latin typeface="Titillium Web" panose="00000500000000000000" pitchFamily="2" charset="-18"/>
              </a:rPr>
              <a:t>probabilističnega</a:t>
            </a:r>
            <a:r>
              <a:rPr lang="en-US" sz="240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2400" err="1">
                <a:solidFill>
                  <a:srgbClr val="FF0000"/>
                </a:solidFill>
                <a:latin typeface="Titillium Web" panose="00000500000000000000" pitchFamily="2" charset="-18"/>
              </a:rPr>
              <a:t>razmišljanja</a:t>
            </a:r>
            <a:r>
              <a:rPr lang="en-US" sz="240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2400">
                <a:latin typeface="Titillium Web" panose="00000500000000000000" pitchFamily="2" charset="-18"/>
              </a:rPr>
              <a:t>in</a:t>
            </a:r>
            <a:endParaRPr lang="sl-SI" sz="2400">
              <a:latin typeface="Titillium Web" panose="00000500000000000000" pitchFamily="2" charset="-18"/>
            </a:endParaRP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err="1">
                <a:latin typeface="Titillium Web" panose="00000500000000000000" pitchFamily="2" charset="-18"/>
              </a:rPr>
              <a:t>osnovni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gradniki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statističnih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modelov</a:t>
            </a:r>
            <a:r>
              <a:rPr lang="sl-SI" sz="2400">
                <a:latin typeface="Titillium Web" panose="00000500000000000000" pitchFamily="2" charset="-18"/>
              </a:rPr>
              <a:t>.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err="1">
                <a:latin typeface="Titillium Web" panose="00000500000000000000" pitchFamily="2" charset="-18"/>
              </a:rPr>
              <a:t>Porazdelitve</a:t>
            </a:r>
            <a:r>
              <a:rPr lang="en-US" sz="2400">
                <a:latin typeface="Titillium Web" panose="00000500000000000000" pitchFamily="2" charset="-18"/>
              </a:rPr>
              <a:t> so v </a:t>
            </a:r>
            <a:r>
              <a:rPr lang="en-US" sz="2400" err="1">
                <a:latin typeface="Titillium Web" panose="00000500000000000000" pitchFamily="2" charset="-18"/>
              </a:rPr>
              <a:t>skladu</a:t>
            </a:r>
            <a:r>
              <a:rPr lang="en-US" sz="2400">
                <a:latin typeface="Titillium Web" panose="00000500000000000000" pitchFamily="2" charset="-18"/>
              </a:rPr>
              <a:t> s </a:t>
            </a:r>
            <a:r>
              <a:rPr lang="en-US" sz="2400" err="1">
                <a:latin typeface="Titillium Web" panose="00000500000000000000" pitchFamily="2" charset="-18"/>
              </a:rPr>
              <a:t>pravili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teorije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verjetnosti</a:t>
            </a:r>
            <a:r>
              <a:rPr lang="en-US" sz="2400">
                <a:latin typeface="Titillium Web" panose="00000500000000000000" pitchFamily="2" charset="-18"/>
              </a:rPr>
              <a:t>, </a:t>
            </a:r>
            <a:r>
              <a:rPr lang="en-US" sz="2400" err="1">
                <a:latin typeface="Titillium Web" panose="00000500000000000000" pitchFamily="2" charset="-18"/>
              </a:rPr>
              <a:t>zato</a:t>
            </a:r>
            <a:r>
              <a:rPr lang="en-US" sz="2400">
                <a:latin typeface="Titillium Web" panose="00000500000000000000" pitchFamily="2" charset="-18"/>
              </a:rPr>
              <a:t> so </a:t>
            </a:r>
            <a:r>
              <a:rPr lang="en-US" sz="2400" err="1">
                <a:solidFill>
                  <a:srgbClr val="FF0000"/>
                </a:solidFill>
                <a:latin typeface="Titillium Web" panose="00000500000000000000" pitchFamily="2" charset="-18"/>
              </a:rPr>
              <a:t>konsistentne</a:t>
            </a:r>
            <a:r>
              <a:rPr lang="en-US" sz="240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2400">
                <a:latin typeface="Titillium Web" panose="00000500000000000000" pitchFamily="2" charset="-18"/>
              </a:rPr>
              <a:t>in </a:t>
            </a:r>
            <a:r>
              <a:rPr lang="en-US" sz="2400" err="1">
                <a:solidFill>
                  <a:srgbClr val="FF0000"/>
                </a:solidFill>
                <a:latin typeface="Titillium Web" panose="00000500000000000000" pitchFamily="2" charset="-18"/>
              </a:rPr>
              <a:t>natančne</a:t>
            </a:r>
            <a:r>
              <a:rPr lang="en-US" sz="240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probabilistične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izjave</a:t>
            </a:r>
            <a:r>
              <a:rPr lang="en-US" sz="2400">
                <a:latin typeface="Titillium Web" panose="00000500000000000000" pitchFamily="2" charset="-18"/>
              </a:rPr>
              <a:t>.</a:t>
            </a:r>
            <a:endParaRPr lang="sl-SI" sz="2400">
              <a:latin typeface="Titillium Web" panose="00000500000000000000" pitchFamily="2" charset="-18"/>
            </a:endParaRP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err="1">
                <a:latin typeface="Titillium Web" panose="00000500000000000000" pitchFamily="2" charset="-18"/>
              </a:rPr>
              <a:t>Več</a:t>
            </a:r>
            <a:r>
              <a:rPr lang="en-US" sz="2400">
                <a:latin typeface="Titillium Web" panose="00000500000000000000" pitchFamily="2" charset="-18"/>
              </a:rPr>
              <a:t>, </a:t>
            </a:r>
            <a:r>
              <a:rPr lang="en-US" sz="2400" err="1">
                <a:latin typeface="Titillium Web" panose="00000500000000000000" pitchFamily="2" charset="-18"/>
              </a:rPr>
              <a:t>kot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vemo</a:t>
            </a:r>
            <a:r>
              <a:rPr lang="en-US" sz="2400">
                <a:latin typeface="Titillium Web" panose="00000500000000000000" pitchFamily="2" charset="-18"/>
              </a:rPr>
              <a:t> o </a:t>
            </a:r>
            <a:r>
              <a:rPr lang="en-US" sz="2400" err="1">
                <a:latin typeface="Titillium Web" panose="00000500000000000000" pitchFamily="2" charset="-18"/>
              </a:rPr>
              <a:t>porazdelitvah</a:t>
            </a:r>
            <a:r>
              <a:rPr lang="en-US" sz="2400">
                <a:latin typeface="Titillium Web" panose="00000500000000000000" pitchFamily="2" charset="-18"/>
              </a:rPr>
              <a:t>, </a:t>
            </a:r>
            <a:r>
              <a:rPr lang="en-US" sz="2400" err="1">
                <a:latin typeface="Titillium Web" panose="00000500000000000000" pitchFamily="2" charset="-18"/>
              </a:rPr>
              <a:t>bolj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bogato</a:t>
            </a:r>
            <a:r>
              <a:rPr lang="en-US" sz="2400">
                <a:latin typeface="Titillium Web" panose="00000500000000000000" pitchFamily="2" charset="-18"/>
              </a:rPr>
              <a:t> se </a:t>
            </a:r>
            <a:r>
              <a:rPr lang="en-US" sz="2400" err="1">
                <a:latin typeface="Titillium Web" panose="00000500000000000000" pitchFamily="2" charset="-18"/>
              </a:rPr>
              <a:t>lahko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izražamo</a:t>
            </a:r>
            <a:r>
              <a:rPr lang="en-US" sz="2400">
                <a:latin typeface="Titillium Web" panose="00000500000000000000" pitchFamily="2" charset="-18"/>
              </a:rPr>
              <a:t>.</a:t>
            </a:r>
            <a:endParaRPr lang="sl-SI" sz="2400">
              <a:latin typeface="Titillium Web" panose="00000500000000000000" pitchFamily="2" charset="-1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557" y="1963864"/>
            <a:ext cx="4983934" cy="363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593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710" y="544041"/>
            <a:ext cx="10643257" cy="599303"/>
          </a:xfrm>
        </p:spPr>
        <p:txBody>
          <a:bodyPr>
            <a:noAutofit/>
          </a:bodyPr>
          <a:lstStyle/>
          <a:p>
            <a:r>
              <a:rPr lang="en-US" sz="4000" b="1" err="1">
                <a:latin typeface="Titillium Web" panose="00000500000000000000" pitchFamily="2" charset="-18"/>
              </a:rPr>
              <a:t>Beseda</a:t>
            </a:r>
            <a:r>
              <a:rPr lang="en-US" sz="4000" b="1">
                <a:latin typeface="Titillium Web" panose="00000500000000000000" pitchFamily="2" charset="-18"/>
              </a:rPr>
              <a:t> </a:t>
            </a:r>
            <a:r>
              <a:rPr lang="en-US" sz="4000" b="1" err="1">
                <a:latin typeface="Titillium Web" panose="00000500000000000000" pitchFamily="2" charset="-18"/>
              </a:rPr>
              <a:t>na</a:t>
            </a:r>
            <a:r>
              <a:rPr lang="en-US" sz="4000" b="1">
                <a:latin typeface="Titillium Web" panose="00000500000000000000" pitchFamily="2" charset="-18"/>
              </a:rPr>
              <a:t> </a:t>
            </a:r>
            <a:r>
              <a:rPr lang="en-US" sz="4000" b="1" err="1">
                <a:latin typeface="Titillium Web" panose="00000500000000000000" pitchFamily="2" charset="-18"/>
              </a:rPr>
              <a:t>dan</a:t>
            </a:r>
            <a:r>
              <a:rPr lang="sl-SI" sz="4000" b="1">
                <a:latin typeface="Titillium Web" panose="00000500000000000000" pitchFamily="2" charset="-18"/>
              </a:rPr>
              <a:t>...</a:t>
            </a:r>
          </a:p>
        </p:txBody>
      </p:sp>
      <p:sp>
        <p:nvSpPr>
          <p:cNvPr id="5" name="AutoShape 2" descr="Image result for probabilistic graphical modelling"/>
          <p:cNvSpPr>
            <a:spLocks noChangeAspect="1" noChangeArrowheads="1"/>
          </p:cNvSpPr>
          <p:nvPr/>
        </p:nvSpPr>
        <p:spPr bwMode="auto">
          <a:xfrm>
            <a:off x="4463635" y="1477811"/>
            <a:ext cx="3905250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l-SI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018" y="1901951"/>
            <a:ext cx="5769721" cy="4211897"/>
          </a:xfrm>
          <a:prstGeom prst="rect">
            <a:avLst/>
          </a:prstGeom>
        </p:spPr>
      </p:pic>
      <p:sp>
        <p:nvSpPr>
          <p:cNvPr id="9" name="Freeform 8"/>
          <p:cNvSpPr/>
          <p:nvPr/>
        </p:nvSpPr>
        <p:spPr>
          <a:xfrm>
            <a:off x="4563034" y="4007899"/>
            <a:ext cx="1289304" cy="966514"/>
          </a:xfrm>
          <a:custGeom>
            <a:avLst/>
            <a:gdLst>
              <a:gd name="connsiteX0" fmla="*/ 118872 w 1289304"/>
              <a:gd name="connsiteY0" fmla="*/ 91440 h 966514"/>
              <a:gd name="connsiteX1" fmla="*/ 274320 w 1289304"/>
              <a:gd name="connsiteY1" fmla="*/ 27432 h 966514"/>
              <a:gd name="connsiteX2" fmla="*/ 301752 w 1289304"/>
              <a:gd name="connsiteY2" fmla="*/ 18288 h 966514"/>
              <a:gd name="connsiteX3" fmla="*/ 393192 w 1289304"/>
              <a:gd name="connsiteY3" fmla="*/ 9144 h 966514"/>
              <a:gd name="connsiteX4" fmla="*/ 457200 w 1289304"/>
              <a:gd name="connsiteY4" fmla="*/ 0 h 966514"/>
              <a:gd name="connsiteX5" fmla="*/ 649224 w 1289304"/>
              <a:gd name="connsiteY5" fmla="*/ 9144 h 966514"/>
              <a:gd name="connsiteX6" fmla="*/ 777240 w 1289304"/>
              <a:gd name="connsiteY6" fmla="*/ 27432 h 966514"/>
              <a:gd name="connsiteX7" fmla="*/ 841248 w 1289304"/>
              <a:gd name="connsiteY7" fmla="*/ 45720 h 966514"/>
              <a:gd name="connsiteX8" fmla="*/ 905256 w 1289304"/>
              <a:gd name="connsiteY8" fmla="*/ 54864 h 966514"/>
              <a:gd name="connsiteX9" fmla="*/ 1051560 w 1289304"/>
              <a:gd name="connsiteY9" fmla="*/ 109728 h 966514"/>
              <a:gd name="connsiteX10" fmla="*/ 1088136 w 1289304"/>
              <a:gd name="connsiteY10" fmla="*/ 137160 h 966514"/>
              <a:gd name="connsiteX11" fmla="*/ 1133856 w 1289304"/>
              <a:gd name="connsiteY11" fmla="*/ 155448 h 966514"/>
              <a:gd name="connsiteX12" fmla="*/ 1170432 w 1289304"/>
              <a:gd name="connsiteY12" fmla="*/ 182880 h 966514"/>
              <a:gd name="connsiteX13" fmla="*/ 1225296 w 1289304"/>
              <a:gd name="connsiteY13" fmla="*/ 237744 h 966514"/>
              <a:gd name="connsiteX14" fmla="*/ 1243584 w 1289304"/>
              <a:gd name="connsiteY14" fmla="*/ 283464 h 966514"/>
              <a:gd name="connsiteX15" fmla="*/ 1261872 w 1289304"/>
              <a:gd name="connsiteY15" fmla="*/ 320040 h 966514"/>
              <a:gd name="connsiteX16" fmla="*/ 1280160 w 1289304"/>
              <a:gd name="connsiteY16" fmla="*/ 384048 h 966514"/>
              <a:gd name="connsiteX17" fmla="*/ 1289304 w 1289304"/>
              <a:gd name="connsiteY17" fmla="*/ 411480 h 966514"/>
              <a:gd name="connsiteX18" fmla="*/ 1280160 w 1289304"/>
              <a:gd name="connsiteY18" fmla="*/ 576072 h 966514"/>
              <a:gd name="connsiteX19" fmla="*/ 1252728 w 1289304"/>
              <a:gd name="connsiteY19" fmla="*/ 630936 h 966514"/>
              <a:gd name="connsiteX20" fmla="*/ 1243584 w 1289304"/>
              <a:gd name="connsiteY20" fmla="*/ 658368 h 966514"/>
              <a:gd name="connsiteX21" fmla="*/ 1161288 w 1289304"/>
              <a:gd name="connsiteY21" fmla="*/ 758952 h 966514"/>
              <a:gd name="connsiteX22" fmla="*/ 1106424 w 1289304"/>
              <a:gd name="connsiteY22" fmla="*/ 822960 h 966514"/>
              <a:gd name="connsiteX23" fmla="*/ 1078992 w 1289304"/>
              <a:gd name="connsiteY23" fmla="*/ 841248 h 966514"/>
              <a:gd name="connsiteX24" fmla="*/ 1042416 w 1289304"/>
              <a:gd name="connsiteY24" fmla="*/ 868680 h 966514"/>
              <a:gd name="connsiteX25" fmla="*/ 950976 w 1289304"/>
              <a:gd name="connsiteY25" fmla="*/ 905256 h 966514"/>
              <a:gd name="connsiteX26" fmla="*/ 923544 w 1289304"/>
              <a:gd name="connsiteY26" fmla="*/ 914400 h 966514"/>
              <a:gd name="connsiteX27" fmla="*/ 859536 w 1289304"/>
              <a:gd name="connsiteY27" fmla="*/ 932688 h 966514"/>
              <a:gd name="connsiteX28" fmla="*/ 795528 w 1289304"/>
              <a:gd name="connsiteY28" fmla="*/ 941832 h 966514"/>
              <a:gd name="connsiteX29" fmla="*/ 411480 w 1289304"/>
              <a:gd name="connsiteY29" fmla="*/ 941832 h 966514"/>
              <a:gd name="connsiteX30" fmla="*/ 384048 w 1289304"/>
              <a:gd name="connsiteY30" fmla="*/ 932688 h 966514"/>
              <a:gd name="connsiteX31" fmla="*/ 292608 w 1289304"/>
              <a:gd name="connsiteY31" fmla="*/ 886968 h 966514"/>
              <a:gd name="connsiteX32" fmla="*/ 265176 w 1289304"/>
              <a:gd name="connsiteY32" fmla="*/ 877824 h 966514"/>
              <a:gd name="connsiteX33" fmla="*/ 137160 w 1289304"/>
              <a:gd name="connsiteY33" fmla="*/ 822960 h 966514"/>
              <a:gd name="connsiteX34" fmla="*/ 100584 w 1289304"/>
              <a:gd name="connsiteY34" fmla="*/ 795528 h 966514"/>
              <a:gd name="connsiteX35" fmla="*/ 36576 w 1289304"/>
              <a:gd name="connsiteY35" fmla="*/ 731520 h 966514"/>
              <a:gd name="connsiteX36" fmla="*/ 0 w 1289304"/>
              <a:gd name="connsiteY36" fmla="*/ 649224 h 966514"/>
              <a:gd name="connsiteX37" fmla="*/ 9144 w 1289304"/>
              <a:gd name="connsiteY37" fmla="*/ 484632 h 966514"/>
              <a:gd name="connsiteX38" fmla="*/ 64008 w 1289304"/>
              <a:gd name="connsiteY38" fmla="*/ 393192 h 966514"/>
              <a:gd name="connsiteX39" fmla="*/ 118872 w 1289304"/>
              <a:gd name="connsiteY39" fmla="*/ 320040 h 966514"/>
              <a:gd name="connsiteX40" fmla="*/ 137160 w 1289304"/>
              <a:gd name="connsiteY40" fmla="*/ 292608 h 966514"/>
              <a:gd name="connsiteX41" fmla="*/ 210312 w 1289304"/>
              <a:gd name="connsiteY41" fmla="*/ 228600 h 966514"/>
              <a:gd name="connsiteX42" fmla="*/ 228600 w 1289304"/>
              <a:gd name="connsiteY42" fmla="*/ 201168 h 966514"/>
              <a:gd name="connsiteX43" fmla="*/ 310896 w 1289304"/>
              <a:gd name="connsiteY43" fmla="*/ 155448 h 966514"/>
              <a:gd name="connsiteX44" fmla="*/ 338328 w 1289304"/>
              <a:gd name="connsiteY44" fmla="*/ 137160 h 966514"/>
              <a:gd name="connsiteX45" fmla="*/ 365760 w 1289304"/>
              <a:gd name="connsiteY45" fmla="*/ 128016 h 966514"/>
              <a:gd name="connsiteX46" fmla="*/ 457200 w 1289304"/>
              <a:gd name="connsiteY46" fmla="*/ 91440 h 966514"/>
              <a:gd name="connsiteX47" fmla="*/ 530352 w 1289304"/>
              <a:gd name="connsiteY47" fmla="*/ 64008 h 966514"/>
              <a:gd name="connsiteX48" fmla="*/ 557784 w 1289304"/>
              <a:gd name="connsiteY48" fmla="*/ 64008 h 96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289304" h="966514">
                <a:moveTo>
                  <a:pt x="118872" y="91440"/>
                </a:moveTo>
                <a:lnTo>
                  <a:pt x="274320" y="27432"/>
                </a:lnTo>
                <a:cubicBezTo>
                  <a:pt x="283269" y="23852"/>
                  <a:pt x="292225" y="19754"/>
                  <a:pt x="301752" y="18288"/>
                </a:cubicBezTo>
                <a:cubicBezTo>
                  <a:pt x="332028" y="13630"/>
                  <a:pt x="362770" y="12723"/>
                  <a:pt x="393192" y="9144"/>
                </a:cubicBezTo>
                <a:cubicBezTo>
                  <a:pt x="414597" y="6626"/>
                  <a:pt x="435864" y="3048"/>
                  <a:pt x="457200" y="0"/>
                </a:cubicBezTo>
                <a:cubicBezTo>
                  <a:pt x="521208" y="3048"/>
                  <a:pt x="585378" y="3671"/>
                  <a:pt x="649224" y="9144"/>
                </a:cubicBezTo>
                <a:cubicBezTo>
                  <a:pt x="692172" y="12825"/>
                  <a:pt x="777240" y="27432"/>
                  <a:pt x="777240" y="27432"/>
                </a:cubicBezTo>
                <a:cubicBezTo>
                  <a:pt x="800743" y="35266"/>
                  <a:pt x="815988" y="41127"/>
                  <a:pt x="841248" y="45720"/>
                </a:cubicBezTo>
                <a:cubicBezTo>
                  <a:pt x="862453" y="49575"/>
                  <a:pt x="883920" y="51816"/>
                  <a:pt x="905256" y="54864"/>
                </a:cubicBezTo>
                <a:cubicBezTo>
                  <a:pt x="937331" y="65556"/>
                  <a:pt x="1034066" y="96607"/>
                  <a:pt x="1051560" y="109728"/>
                </a:cubicBezTo>
                <a:cubicBezTo>
                  <a:pt x="1063752" y="118872"/>
                  <a:pt x="1074814" y="129759"/>
                  <a:pt x="1088136" y="137160"/>
                </a:cubicBezTo>
                <a:cubicBezTo>
                  <a:pt x="1102484" y="145131"/>
                  <a:pt x="1119508" y="147477"/>
                  <a:pt x="1133856" y="155448"/>
                </a:cubicBezTo>
                <a:cubicBezTo>
                  <a:pt x="1147178" y="162849"/>
                  <a:pt x="1159104" y="172685"/>
                  <a:pt x="1170432" y="182880"/>
                </a:cubicBezTo>
                <a:cubicBezTo>
                  <a:pt x="1189656" y="200182"/>
                  <a:pt x="1225296" y="237744"/>
                  <a:pt x="1225296" y="237744"/>
                </a:cubicBezTo>
                <a:cubicBezTo>
                  <a:pt x="1231392" y="252984"/>
                  <a:pt x="1236918" y="268465"/>
                  <a:pt x="1243584" y="283464"/>
                </a:cubicBezTo>
                <a:cubicBezTo>
                  <a:pt x="1249120" y="295920"/>
                  <a:pt x="1256502" y="307511"/>
                  <a:pt x="1261872" y="320040"/>
                </a:cubicBezTo>
                <a:cubicBezTo>
                  <a:pt x="1271268" y="341964"/>
                  <a:pt x="1273531" y="360847"/>
                  <a:pt x="1280160" y="384048"/>
                </a:cubicBezTo>
                <a:cubicBezTo>
                  <a:pt x="1282808" y="393316"/>
                  <a:pt x="1286256" y="402336"/>
                  <a:pt x="1289304" y="411480"/>
                </a:cubicBezTo>
                <a:cubicBezTo>
                  <a:pt x="1286256" y="466344"/>
                  <a:pt x="1285370" y="521371"/>
                  <a:pt x="1280160" y="576072"/>
                </a:cubicBezTo>
                <a:cubicBezTo>
                  <a:pt x="1277456" y="604464"/>
                  <a:pt x="1265057" y="606277"/>
                  <a:pt x="1252728" y="630936"/>
                </a:cubicBezTo>
                <a:cubicBezTo>
                  <a:pt x="1248417" y="639557"/>
                  <a:pt x="1248265" y="649942"/>
                  <a:pt x="1243584" y="658368"/>
                </a:cubicBezTo>
                <a:cubicBezTo>
                  <a:pt x="1203627" y="730291"/>
                  <a:pt x="1214142" y="698547"/>
                  <a:pt x="1161288" y="758952"/>
                </a:cubicBezTo>
                <a:cubicBezTo>
                  <a:pt x="1112753" y="814420"/>
                  <a:pt x="1183220" y="757135"/>
                  <a:pt x="1106424" y="822960"/>
                </a:cubicBezTo>
                <a:cubicBezTo>
                  <a:pt x="1098080" y="830112"/>
                  <a:pt x="1087935" y="834860"/>
                  <a:pt x="1078992" y="841248"/>
                </a:cubicBezTo>
                <a:cubicBezTo>
                  <a:pt x="1066591" y="850106"/>
                  <a:pt x="1055339" y="860603"/>
                  <a:pt x="1042416" y="868680"/>
                </a:cubicBezTo>
                <a:cubicBezTo>
                  <a:pt x="1011663" y="887901"/>
                  <a:pt x="986153" y="893530"/>
                  <a:pt x="950976" y="905256"/>
                </a:cubicBezTo>
                <a:lnTo>
                  <a:pt x="923544" y="914400"/>
                </a:lnTo>
                <a:cubicBezTo>
                  <a:pt x="900041" y="922234"/>
                  <a:pt x="884796" y="928095"/>
                  <a:pt x="859536" y="932688"/>
                </a:cubicBezTo>
                <a:cubicBezTo>
                  <a:pt x="838331" y="936543"/>
                  <a:pt x="816864" y="938784"/>
                  <a:pt x="795528" y="941832"/>
                </a:cubicBezTo>
                <a:cubicBezTo>
                  <a:pt x="657000" y="988008"/>
                  <a:pt x="756602" y="958266"/>
                  <a:pt x="411480" y="941832"/>
                </a:cubicBezTo>
                <a:cubicBezTo>
                  <a:pt x="401852" y="941374"/>
                  <a:pt x="392669" y="936999"/>
                  <a:pt x="384048" y="932688"/>
                </a:cubicBezTo>
                <a:cubicBezTo>
                  <a:pt x="289892" y="885610"/>
                  <a:pt x="386564" y="922202"/>
                  <a:pt x="292608" y="886968"/>
                </a:cubicBezTo>
                <a:cubicBezTo>
                  <a:pt x="283583" y="883584"/>
                  <a:pt x="274172" y="881284"/>
                  <a:pt x="265176" y="877824"/>
                </a:cubicBezTo>
                <a:cubicBezTo>
                  <a:pt x="250318" y="872109"/>
                  <a:pt x="166044" y="841013"/>
                  <a:pt x="137160" y="822960"/>
                </a:cubicBezTo>
                <a:cubicBezTo>
                  <a:pt x="124237" y="814883"/>
                  <a:pt x="111861" y="805780"/>
                  <a:pt x="100584" y="795528"/>
                </a:cubicBezTo>
                <a:cubicBezTo>
                  <a:pt x="78257" y="775231"/>
                  <a:pt x="50070" y="758508"/>
                  <a:pt x="36576" y="731520"/>
                </a:cubicBezTo>
                <a:cubicBezTo>
                  <a:pt x="10947" y="680263"/>
                  <a:pt x="23350" y="707600"/>
                  <a:pt x="0" y="649224"/>
                </a:cubicBezTo>
                <a:cubicBezTo>
                  <a:pt x="3048" y="594360"/>
                  <a:pt x="-4183" y="537940"/>
                  <a:pt x="9144" y="484632"/>
                </a:cubicBezTo>
                <a:cubicBezTo>
                  <a:pt x="17765" y="450148"/>
                  <a:pt x="44291" y="422768"/>
                  <a:pt x="64008" y="393192"/>
                </a:cubicBezTo>
                <a:cubicBezTo>
                  <a:pt x="105353" y="331175"/>
                  <a:pt x="53710" y="406922"/>
                  <a:pt x="118872" y="320040"/>
                </a:cubicBezTo>
                <a:cubicBezTo>
                  <a:pt x="125466" y="311248"/>
                  <a:pt x="129923" y="300879"/>
                  <a:pt x="137160" y="292608"/>
                </a:cubicBezTo>
                <a:cubicBezTo>
                  <a:pt x="174604" y="249815"/>
                  <a:pt x="173130" y="253388"/>
                  <a:pt x="210312" y="228600"/>
                </a:cubicBezTo>
                <a:cubicBezTo>
                  <a:pt x="216408" y="219456"/>
                  <a:pt x="220329" y="208405"/>
                  <a:pt x="228600" y="201168"/>
                </a:cubicBezTo>
                <a:cubicBezTo>
                  <a:pt x="305483" y="133895"/>
                  <a:pt x="256473" y="182659"/>
                  <a:pt x="310896" y="155448"/>
                </a:cubicBezTo>
                <a:cubicBezTo>
                  <a:pt x="320726" y="150533"/>
                  <a:pt x="328498" y="142075"/>
                  <a:pt x="338328" y="137160"/>
                </a:cubicBezTo>
                <a:cubicBezTo>
                  <a:pt x="346949" y="132849"/>
                  <a:pt x="356764" y="131476"/>
                  <a:pt x="365760" y="128016"/>
                </a:cubicBezTo>
                <a:cubicBezTo>
                  <a:pt x="396400" y="116231"/>
                  <a:pt x="426057" y="101821"/>
                  <a:pt x="457200" y="91440"/>
                </a:cubicBezTo>
                <a:cubicBezTo>
                  <a:pt x="519465" y="70685"/>
                  <a:pt x="442881" y="96810"/>
                  <a:pt x="530352" y="64008"/>
                </a:cubicBezTo>
                <a:cubicBezTo>
                  <a:pt x="560676" y="52637"/>
                  <a:pt x="557784" y="45625"/>
                  <a:pt x="557784" y="64008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10" name="Freeform 9"/>
          <p:cNvSpPr/>
          <p:nvPr/>
        </p:nvSpPr>
        <p:spPr>
          <a:xfrm>
            <a:off x="6623304" y="5378082"/>
            <a:ext cx="1289304" cy="966514"/>
          </a:xfrm>
          <a:custGeom>
            <a:avLst/>
            <a:gdLst>
              <a:gd name="connsiteX0" fmla="*/ 118872 w 1289304"/>
              <a:gd name="connsiteY0" fmla="*/ 91440 h 966514"/>
              <a:gd name="connsiteX1" fmla="*/ 274320 w 1289304"/>
              <a:gd name="connsiteY1" fmla="*/ 27432 h 966514"/>
              <a:gd name="connsiteX2" fmla="*/ 301752 w 1289304"/>
              <a:gd name="connsiteY2" fmla="*/ 18288 h 966514"/>
              <a:gd name="connsiteX3" fmla="*/ 393192 w 1289304"/>
              <a:gd name="connsiteY3" fmla="*/ 9144 h 966514"/>
              <a:gd name="connsiteX4" fmla="*/ 457200 w 1289304"/>
              <a:gd name="connsiteY4" fmla="*/ 0 h 966514"/>
              <a:gd name="connsiteX5" fmla="*/ 649224 w 1289304"/>
              <a:gd name="connsiteY5" fmla="*/ 9144 h 966514"/>
              <a:gd name="connsiteX6" fmla="*/ 777240 w 1289304"/>
              <a:gd name="connsiteY6" fmla="*/ 27432 h 966514"/>
              <a:gd name="connsiteX7" fmla="*/ 841248 w 1289304"/>
              <a:gd name="connsiteY7" fmla="*/ 45720 h 966514"/>
              <a:gd name="connsiteX8" fmla="*/ 905256 w 1289304"/>
              <a:gd name="connsiteY8" fmla="*/ 54864 h 966514"/>
              <a:gd name="connsiteX9" fmla="*/ 1051560 w 1289304"/>
              <a:gd name="connsiteY9" fmla="*/ 109728 h 966514"/>
              <a:gd name="connsiteX10" fmla="*/ 1088136 w 1289304"/>
              <a:gd name="connsiteY10" fmla="*/ 137160 h 966514"/>
              <a:gd name="connsiteX11" fmla="*/ 1133856 w 1289304"/>
              <a:gd name="connsiteY11" fmla="*/ 155448 h 966514"/>
              <a:gd name="connsiteX12" fmla="*/ 1170432 w 1289304"/>
              <a:gd name="connsiteY12" fmla="*/ 182880 h 966514"/>
              <a:gd name="connsiteX13" fmla="*/ 1225296 w 1289304"/>
              <a:gd name="connsiteY13" fmla="*/ 237744 h 966514"/>
              <a:gd name="connsiteX14" fmla="*/ 1243584 w 1289304"/>
              <a:gd name="connsiteY14" fmla="*/ 283464 h 966514"/>
              <a:gd name="connsiteX15" fmla="*/ 1261872 w 1289304"/>
              <a:gd name="connsiteY15" fmla="*/ 320040 h 966514"/>
              <a:gd name="connsiteX16" fmla="*/ 1280160 w 1289304"/>
              <a:gd name="connsiteY16" fmla="*/ 384048 h 966514"/>
              <a:gd name="connsiteX17" fmla="*/ 1289304 w 1289304"/>
              <a:gd name="connsiteY17" fmla="*/ 411480 h 966514"/>
              <a:gd name="connsiteX18" fmla="*/ 1280160 w 1289304"/>
              <a:gd name="connsiteY18" fmla="*/ 576072 h 966514"/>
              <a:gd name="connsiteX19" fmla="*/ 1252728 w 1289304"/>
              <a:gd name="connsiteY19" fmla="*/ 630936 h 966514"/>
              <a:gd name="connsiteX20" fmla="*/ 1243584 w 1289304"/>
              <a:gd name="connsiteY20" fmla="*/ 658368 h 966514"/>
              <a:gd name="connsiteX21" fmla="*/ 1161288 w 1289304"/>
              <a:gd name="connsiteY21" fmla="*/ 758952 h 966514"/>
              <a:gd name="connsiteX22" fmla="*/ 1106424 w 1289304"/>
              <a:gd name="connsiteY22" fmla="*/ 822960 h 966514"/>
              <a:gd name="connsiteX23" fmla="*/ 1078992 w 1289304"/>
              <a:gd name="connsiteY23" fmla="*/ 841248 h 966514"/>
              <a:gd name="connsiteX24" fmla="*/ 1042416 w 1289304"/>
              <a:gd name="connsiteY24" fmla="*/ 868680 h 966514"/>
              <a:gd name="connsiteX25" fmla="*/ 950976 w 1289304"/>
              <a:gd name="connsiteY25" fmla="*/ 905256 h 966514"/>
              <a:gd name="connsiteX26" fmla="*/ 923544 w 1289304"/>
              <a:gd name="connsiteY26" fmla="*/ 914400 h 966514"/>
              <a:gd name="connsiteX27" fmla="*/ 859536 w 1289304"/>
              <a:gd name="connsiteY27" fmla="*/ 932688 h 966514"/>
              <a:gd name="connsiteX28" fmla="*/ 795528 w 1289304"/>
              <a:gd name="connsiteY28" fmla="*/ 941832 h 966514"/>
              <a:gd name="connsiteX29" fmla="*/ 411480 w 1289304"/>
              <a:gd name="connsiteY29" fmla="*/ 941832 h 966514"/>
              <a:gd name="connsiteX30" fmla="*/ 384048 w 1289304"/>
              <a:gd name="connsiteY30" fmla="*/ 932688 h 966514"/>
              <a:gd name="connsiteX31" fmla="*/ 292608 w 1289304"/>
              <a:gd name="connsiteY31" fmla="*/ 886968 h 966514"/>
              <a:gd name="connsiteX32" fmla="*/ 265176 w 1289304"/>
              <a:gd name="connsiteY32" fmla="*/ 877824 h 966514"/>
              <a:gd name="connsiteX33" fmla="*/ 137160 w 1289304"/>
              <a:gd name="connsiteY33" fmla="*/ 822960 h 966514"/>
              <a:gd name="connsiteX34" fmla="*/ 100584 w 1289304"/>
              <a:gd name="connsiteY34" fmla="*/ 795528 h 966514"/>
              <a:gd name="connsiteX35" fmla="*/ 36576 w 1289304"/>
              <a:gd name="connsiteY35" fmla="*/ 731520 h 966514"/>
              <a:gd name="connsiteX36" fmla="*/ 0 w 1289304"/>
              <a:gd name="connsiteY36" fmla="*/ 649224 h 966514"/>
              <a:gd name="connsiteX37" fmla="*/ 9144 w 1289304"/>
              <a:gd name="connsiteY37" fmla="*/ 484632 h 966514"/>
              <a:gd name="connsiteX38" fmla="*/ 64008 w 1289304"/>
              <a:gd name="connsiteY38" fmla="*/ 393192 h 966514"/>
              <a:gd name="connsiteX39" fmla="*/ 118872 w 1289304"/>
              <a:gd name="connsiteY39" fmla="*/ 320040 h 966514"/>
              <a:gd name="connsiteX40" fmla="*/ 137160 w 1289304"/>
              <a:gd name="connsiteY40" fmla="*/ 292608 h 966514"/>
              <a:gd name="connsiteX41" fmla="*/ 210312 w 1289304"/>
              <a:gd name="connsiteY41" fmla="*/ 228600 h 966514"/>
              <a:gd name="connsiteX42" fmla="*/ 228600 w 1289304"/>
              <a:gd name="connsiteY42" fmla="*/ 201168 h 966514"/>
              <a:gd name="connsiteX43" fmla="*/ 310896 w 1289304"/>
              <a:gd name="connsiteY43" fmla="*/ 155448 h 966514"/>
              <a:gd name="connsiteX44" fmla="*/ 338328 w 1289304"/>
              <a:gd name="connsiteY44" fmla="*/ 137160 h 966514"/>
              <a:gd name="connsiteX45" fmla="*/ 365760 w 1289304"/>
              <a:gd name="connsiteY45" fmla="*/ 128016 h 966514"/>
              <a:gd name="connsiteX46" fmla="*/ 457200 w 1289304"/>
              <a:gd name="connsiteY46" fmla="*/ 91440 h 966514"/>
              <a:gd name="connsiteX47" fmla="*/ 530352 w 1289304"/>
              <a:gd name="connsiteY47" fmla="*/ 64008 h 966514"/>
              <a:gd name="connsiteX48" fmla="*/ 557784 w 1289304"/>
              <a:gd name="connsiteY48" fmla="*/ 64008 h 96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289304" h="966514">
                <a:moveTo>
                  <a:pt x="118872" y="91440"/>
                </a:moveTo>
                <a:lnTo>
                  <a:pt x="274320" y="27432"/>
                </a:lnTo>
                <a:cubicBezTo>
                  <a:pt x="283269" y="23852"/>
                  <a:pt x="292225" y="19754"/>
                  <a:pt x="301752" y="18288"/>
                </a:cubicBezTo>
                <a:cubicBezTo>
                  <a:pt x="332028" y="13630"/>
                  <a:pt x="362770" y="12723"/>
                  <a:pt x="393192" y="9144"/>
                </a:cubicBezTo>
                <a:cubicBezTo>
                  <a:pt x="414597" y="6626"/>
                  <a:pt x="435864" y="3048"/>
                  <a:pt x="457200" y="0"/>
                </a:cubicBezTo>
                <a:cubicBezTo>
                  <a:pt x="521208" y="3048"/>
                  <a:pt x="585378" y="3671"/>
                  <a:pt x="649224" y="9144"/>
                </a:cubicBezTo>
                <a:cubicBezTo>
                  <a:pt x="692172" y="12825"/>
                  <a:pt x="777240" y="27432"/>
                  <a:pt x="777240" y="27432"/>
                </a:cubicBezTo>
                <a:cubicBezTo>
                  <a:pt x="800743" y="35266"/>
                  <a:pt x="815988" y="41127"/>
                  <a:pt x="841248" y="45720"/>
                </a:cubicBezTo>
                <a:cubicBezTo>
                  <a:pt x="862453" y="49575"/>
                  <a:pt x="883920" y="51816"/>
                  <a:pt x="905256" y="54864"/>
                </a:cubicBezTo>
                <a:cubicBezTo>
                  <a:pt x="937331" y="65556"/>
                  <a:pt x="1034066" y="96607"/>
                  <a:pt x="1051560" y="109728"/>
                </a:cubicBezTo>
                <a:cubicBezTo>
                  <a:pt x="1063752" y="118872"/>
                  <a:pt x="1074814" y="129759"/>
                  <a:pt x="1088136" y="137160"/>
                </a:cubicBezTo>
                <a:cubicBezTo>
                  <a:pt x="1102484" y="145131"/>
                  <a:pt x="1119508" y="147477"/>
                  <a:pt x="1133856" y="155448"/>
                </a:cubicBezTo>
                <a:cubicBezTo>
                  <a:pt x="1147178" y="162849"/>
                  <a:pt x="1159104" y="172685"/>
                  <a:pt x="1170432" y="182880"/>
                </a:cubicBezTo>
                <a:cubicBezTo>
                  <a:pt x="1189656" y="200182"/>
                  <a:pt x="1225296" y="237744"/>
                  <a:pt x="1225296" y="237744"/>
                </a:cubicBezTo>
                <a:cubicBezTo>
                  <a:pt x="1231392" y="252984"/>
                  <a:pt x="1236918" y="268465"/>
                  <a:pt x="1243584" y="283464"/>
                </a:cubicBezTo>
                <a:cubicBezTo>
                  <a:pt x="1249120" y="295920"/>
                  <a:pt x="1256502" y="307511"/>
                  <a:pt x="1261872" y="320040"/>
                </a:cubicBezTo>
                <a:cubicBezTo>
                  <a:pt x="1271268" y="341964"/>
                  <a:pt x="1273531" y="360847"/>
                  <a:pt x="1280160" y="384048"/>
                </a:cubicBezTo>
                <a:cubicBezTo>
                  <a:pt x="1282808" y="393316"/>
                  <a:pt x="1286256" y="402336"/>
                  <a:pt x="1289304" y="411480"/>
                </a:cubicBezTo>
                <a:cubicBezTo>
                  <a:pt x="1286256" y="466344"/>
                  <a:pt x="1285370" y="521371"/>
                  <a:pt x="1280160" y="576072"/>
                </a:cubicBezTo>
                <a:cubicBezTo>
                  <a:pt x="1277456" y="604464"/>
                  <a:pt x="1265057" y="606277"/>
                  <a:pt x="1252728" y="630936"/>
                </a:cubicBezTo>
                <a:cubicBezTo>
                  <a:pt x="1248417" y="639557"/>
                  <a:pt x="1248265" y="649942"/>
                  <a:pt x="1243584" y="658368"/>
                </a:cubicBezTo>
                <a:cubicBezTo>
                  <a:pt x="1203627" y="730291"/>
                  <a:pt x="1214142" y="698547"/>
                  <a:pt x="1161288" y="758952"/>
                </a:cubicBezTo>
                <a:cubicBezTo>
                  <a:pt x="1112753" y="814420"/>
                  <a:pt x="1183220" y="757135"/>
                  <a:pt x="1106424" y="822960"/>
                </a:cubicBezTo>
                <a:cubicBezTo>
                  <a:pt x="1098080" y="830112"/>
                  <a:pt x="1087935" y="834860"/>
                  <a:pt x="1078992" y="841248"/>
                </a:cubicBezTo>
                <a:cubicBezTo>
                  <a:pt x="1066591" y="850106"/>
                  <a:pt x="1055339" y="860603"/>
                  <a:pt x="1042416" y="868680"/>
                </a:cubicBezTo>
                <a:cubicBezTo>
                  <a:pt x="1011663" y="887901"/>
                  <a:pt x="986153" y="893530"/>
                  <a:pt x="950976" y="905256"/>
                </a:cubicBezTo>
                <a:lnTo>
                  <a:pt x="923544" y="914400"/>
                </a:lnTo>
                <a:cubicBezTo>
                  <a:pt x="900041" y="922234"/>
                  <a:pt x="884796" y="928095"/>
                  <a:pt x="859536" y="932688"/>
                </a:cubicBezTo>
                <a:cubicBezTo>
                  <a:pt x="838331" y="936543"/>
                  <a:pt x="816864" y="938784"/>
                  <a:pt x="795528" y="941832"/>
                </a:cubicBezTo>
                <a:cubicBezTo>
                  <a:pt x="657000" y="988008"/>
                  <a:pt x="756602" y="958266"/>
                  <a:pt x="411480" y="941832"/>
                </a:cubicBezTo>
                <a:cubicBezTo>
                  <a:pt x="401852" y="941374"/>
                  <a:pt x="392669" y="936999"/>
                  <a:pt x="384048" y="932688"/>
                </a:cubicBezTo>
                <a:cubicBezTo>
                  <a:pt x="289892" y="885610"/>
                  <a:pt x="386564" y="922202"/>
                  <a:pt x="292608" y="886968"/>
                </a:cubicBezTo>
                <a:cubicBezTo>
                  <a:pt x="283583" y="883584"/>
                  <a:pt x="274172" y="881284"/>
                  <a:pt x="265176" y="877824"/>
                </a:cubicBezTo>
                <a:cubicBezTo>
                  <a:pt x="250318" y="872109"/>
                  <a:pt x="166044" y="841013"/>
                  <a:pt x="137160" y="822960"/>
                </a:cubicBezTo>
                <a:cubicBezTo>
                  <a:pt x="124237" y="814883"/>
                  <a:pt x="111861" y="805780"/>
                  <a:pt x="100584" y="795528"/>
                </a:cubicBezTo>
                <a:cubicBezTo>
                  <a:pt x="78257" y="775231"/>
                  <a:pt x="50070" y="758508"/>
                  <a:pt x="36576" y="731520"/>
                </a:cubicBezTo>
                <a:cubicBezTo>
                  <a:pt x="10947" y="680263"/>
                  <a:pt x="23350" y="707600"/>
                  <a:pt x="0" y="649224"/>
                </a:cubicBezTo>
                <a:cubicBezTo>
                  <a:pt x="3048" y="594360"/>
                  <a:pt x="-4183" y="537940"/>
                  <a:pt x="9144" y="484632"/>
                </a:cubicBezTo>
                <a:cubicBezTo>
                  <a:pt x="17765" y="450148"/>
                  <a:pt x="44291" y="422768"/>
                  <a:pt x="64008" y="393192"/>
                </a:cubicBezTo>
                <a:cubicBezTo>
                  <a:pt x="105353" y="331175"/>
                  <a:pt x="53710" y="406922"/>
                  <a:pt x="118872" y="320040"/>
                </a:cubicBezTo>
                <a:cubicBezTo>
                  <a:pt x="125466" y="311248"/>
                  <a:pt x="129923" y="300879"/>
                  <a:pt x="137160" y="292608"/>
                </a:cubicBezTo>
                <a:cubicBezTo>
                  <a:pt x="174604" y="249815"/>
                  <a:pt x="173130" y="253388"/>
                  <a:pt x="210312" y="228600"/>
                </a:cubicBezTo>
                <a:cubicBezTo>
                  <a:pt x="216408" y="219456"/>
                  <a:pt x="220329" y="208405"/>
                  <a:pt x="228600" y="201168"/>
                </a:cubicBezTo>
                <a:cubicBezTo>
                  <a:pt x="305483" y="133895"/>
                  <a:pt x="256473" y="182659"/>
                  <a:pt x="310896" y="155448"/>
                </a:cubicBezTo>
                <a:cubicBezTo>
                  <a:pt x="320726" y="150533"/>
                  <a:pt x="328498" y="142075"/>
                  <a:pt x="338328" y="137160"/>
                </a:cubicBezTo>
                <a:cubicBezTo>
                  <a:pt x="346949" y="132849"/>
                  <a:pt x="356764" y="131476"/>
                  <a:pt x="365760" y="128016"/>
                </a:cubicBezTo>
                <a:cubicBezTo>
                  <a:pt x="396400" y="116231"/>
                  <a:pt x="426057" y="101821"/>
                  <a:pt x="457200" y="91440"/>
                </a:cubicBezTo>
                <a:cubicBezTo>
                  <a:pt x="519465" y="70685"/>
                  <a:pt x="442881" y="96810"/>
                  <a:pt x="530352" y="64008"/>
                </a:cubicBezTo>
                <a:cubicBezTo>
                  <a:pt x="560676" y="52637"/>
                  <a:pt x="557784" y="45625"/>
                  <a:pt x="557784" y="64008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11" name="Freeform 10"/>
          <p:cNvSpPr/>
          <p:nvPr/>
        </p:nvSpPr>
        <p:spPr>
          <a:xfrm>
            <a:off x="5632242" y="1627632"/>
            <a:ext cx="1289304" cy="966514"/>
          </a:xfrm>
          <a:custGeom>
            <a:avLst/>
            <a:gdLst>
              <a:gd name="connsiteX0" fmla="*/ 118872 w 1289304"/>
              <a:gd name="connsiteY0" fmla="*/ 91440 h 966514"/>
              <a:gd name="connsiteX1" fmla="*/ 274320 w 1289304"/>
              <a:gd name="connsiteY1" fmla="*/ 27432 h 966514"/>
              <a:gd name="connsiteX2" fmla="*/ 301752 w 1289304"/>
              <a:gd name="connsiteY2" fmla="*/ 18288 h 966514"/>
              <a:gd name="connsiteX3" fmla="*/ 393192 w 1289304"/>
              <a:gd name="connsiteY3" fmla="*/ 9144 h 966514"/>
              <a:gd name="connsiteX4" fmla="*/ 457200 w 1289304"/>
              <a:gd name="connsiteY4" fmla="*/ 0 h 966514"/>
              <a:gd name="connsiteX5" fmla="*/ 649224 w 1289304"/>
              <a:gd name="connsiteY5" fmla="*/ 9144 h 966514"/>
              <a:gd name="connsiteX6" fmla="*/ 777240 w 1289304"/>
              <a:gd name="connsiteY6" fmla="*/ 27432 h 966514"/>
              <a:gd name="connsiteX7" fmla="*/ 841248 w 1289304"/>
              <a:gd name="connsiteY7" fmla="*/ 45720 h 966514"/>
              <a:gd name="connsiteX8" fmla="*/ 905256 w 1289304"/>
              <a:gd name="connsiteY8" fmla="*/ 54864 h 966514"/>
              <a:gd name="connsiteX9" fmla="*/ 1051560 w 1289304"/>
              <a:gd name="connsiteY9" fmla="*/ 109728 h 966514"/>
              <a:gd name="connsiteX10" fmla="*/ 1088136 w 1289304"/>
              <a:gd name="connsiteY10" fmla="*/ 137160 h 966514"/>
              <a:gd name="connsiteX11" fmla="*/ 1133856 w 1289304"/>
              <a:gd name="connsiteY11" fmla="*/ 155448 h 966514"/>
              <a:gd name="connsiteX12" fmla="*/ 1170432 w 1289304"/>
              <a:gd name="connsiteY12" fmla="*/ 182880 h 966514"/>
              <a:gd name="connsiteX13" fmla="*/ 1225296 w 1289304"/>
              <a:gd name="connsiteY13" fmla="*/ 237744 h 966514"/>
              <a:gd name="connsiteX14" fmla="*/ 1243584 w 1289304"/>
              <a:gd name="connsiteY14" fmla="*/ 283464 h 966514"/>
              <a:gd name="connsiteX15" fmla="*/ 1261872 w 1289304"/>
              <a:gd name="connsiteY15" fmla="*/ 320040 h 966514"/>
              <a:gd name="connsiteX16" fmla="*/ 1280160 w 1289304"/>
              <a:gd name="connsiteY16" fmla="*/ 384048 h 966514"/>
              <a:gd name="connsiteX17" fmla="*/ 1289304 w 1289304"/>
              <a:gd name="connsiteY17" fmla="*/ 411480 h 966514"/>
              <a:gd name="connsiteX18" fmla="*/ 1280160 w 1289304"/>
              <a:gd name="connsiteY18" fmla="*/ 576072 h 966514"/>
              <a:gd name="connsiteX19" fmla="*/ 1252728 w 1289304"/>
              <a:gd name="connsiteY19" fmla="*/ 630936 h 966514"/>
              <a:gd name="connsiteX20" fmla="*/ 1243584 w 1289304"/>
              <a:gd name="connsiteY20" fmla="*/ 658368 h 966514"/>
              <a:gd name="connsiteX21" fmla="*/ 1161288 w 1289304"/>
              <a:gd name="connsiteY21" fmla="*/ 758952 h 966514"/>
              <a:gd name="connsiteX22" fmla="*/ 1106424 w 1289304"/>
              <a:gd name="connsiteY22" fmla="*/ 822960 h 966514"/>
              <a:gd name="connsiteX23" fmla="*/ 1078992 w 1289304"/>
              <a:gd name="connsiteY23" fmla="*/ 841248 h 966514"/>
              <a:gd name="connsiteX24" fmla="*/ 1042416 w 1289304"/>
              <a:gd name="connsiteY24" fmla="*/ 868680 h 966514"/>
              <a:gd name="connsiteX25" fmla="*/ 950976 w 1289304"/>
              <a:gd name="connsiteY25" fmla="*/ 905256 h 966514"/>
              <a:gd name="connsiteX26" fmla="*/ 923544 w 1289304"/>
              <a:gd name="connsiteY26" fmla="*/ 914400 h 966514"/>
              <a:gd name="connsiteX27" fmla="*/ 859536 w 1289304"/>
              <a:gd name="connsiteY27" fmla="*/ 932688 h 966514"/>
              <a:gd name="connsiteX28" fmla="*/ 795528 w 1289304"/>
              <a:gd name="connsiteY28" fmla="*/ 941832 h 966514"/>
              <a:gd name="connsiteX29" fmla="*/ 411480 w 1289304"/>
              <a:gd name="connsiteY29" fmla="*/ 941832 h 966514"/>
              <a:gd name="connsiteX30" fmla="*/ 384048 w 1289304"/>
              <a:gd name="connsiteY30" fmla="*/ 932688 h 966514"/>
              <a:gd name="connsiteX31" fmla="*/ 292608 w 1289304"/>
              <a:gd name="connsiteY31" fmla="*/ 886968 h 966514"/>
              <a:gd name="connsiteX32" fmla="*/ 265176 w 1289304"/>
              <a:gd name="connsiteY32" fmla="*/ 877824 h 966514"/>
              <a:gd name="connsiteX33" fmla="*/ 137160 w 1289304"/>
              <a:gd name="connsiteY33" fmla="*/ 822960 h 966514"/>
              <a:gd name="connsiteX34" fmla="*/ 100584 w 1289304"/>
              <a:gd name="connsiteY34" fmla="*/ 795528 h 966514"/>
              <a:gd name="connsiteX35" fmla="*/ 36576 w 1289304"/>
              <a:gd name="connsiteY35" fmla="*/ 731520 h 966514"/>
              <a:gd name="connsiteX36" fmla="*/ 0 w 1289304"/>
              <a:gd name="connsiteY36" fmla="*/ 649224 h 966514"/>
              <a:gd name="connsiteX37" fmla="*/ 9144 w 1289304"/>
              <a:gd name="connsiteY37" fmla="*/ 484632 h 966514"/>
              <a:gd name="connsiteX38" fmla="*/ 64008 w 1289304"/>
              <a:gd name="connsiteY38" fmla="*/ 393192 h 966514"/>
              <a:gd name="connsiteX39" fmla="*/ 118872 w 1289304"/>
              <a:gd name="connsiteY39" fmla="*/ 320040 h 966514"/>
              <a:gd name="connsiteX40" fmla="*/ 137160 w 1289304"/>
              <a:gd name="connsiteY40" fmla="*/ 292608 h 966514"/>
              <a:gd name="connsiteX41" fmla="*/ 210312 w 1289304"/>
              <a:gd name="connsiteY41" fmla="*/ 228600 h 966514"/>
              <a:gd name="connsiteX42" fmla="*/ 228600 w 1289304"/>
              <a:gd name="connsiteY42" fmla="*/ 201168 h 966514"/>
              <a:gd name="connsiteX43" fmla="*/ 310896 w 1289304"/>
              <a:gd name="connsiteY43" fmla="*/ 155448 h 966514"/>
              <a:gd name="connsiteX44" fmla="*/ 338328 w 1289304"/>
              <a:gd name="connsiteY44" fmla="*/ 137160 h 966514"/>
              <a:gd name="connsiteX45" fmla="*/ 365760 w 1289304"/>
              <a:gd name="connsiteY45" fmla="*/ 128016 h 966514"/>
              <a:gd name="connsiteX46" fmla="*/ 457200 w 1289304"/>
              <a:gd name="connsiteY46" fmla="*/ 91440 h 966514"/>
              <a:gd name="connsiteX47" fmla="*/ 530352 w 1289304"/>
              <a:gd name="connsiteY47" fmla="*/ 64008 h 966514"/>
              <a:gd name="connsiteX48" fmla="*/ 557784 w 1289304"/>
              <a:gd name="connsiteY48" fmla="*/ 64008 h 96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289304" h="966514">
                <a:moveTo>
                  <a:pt x="118872" y="91440"/>
                </a:moveTo>
                <a:lnTo>
                  <a:pt x="274320" y="27432"/>
                </a:lnTo>
                <a:cubicBezTo>
                  <a:pt x="283269" y="23852"/>
                  <a:pt x="292225" y="19754"/>
                  <a:pt x="301752" y="18288"/>
                </a:cubicBezTo>
                <a:cubicBezTo>
                  <a:pt x="332028" y="13630"/>
                  <a:pt x="362770" y="12723"/>
                  <a:pt x="393192" y="9144"/>
                </a:cubicBezTo>
                <a:cubicBezTo>
                  <a:pt x="414597" y="6626"/>
                  <a:pt x="435864" y="3048"/>
                  <a:pt x="457200" y="0"/>
                </a:cubicBezTo>
                <a:cubicBezTo>
                  <a:pt x="521208" y="3048"/>
                  <a:pt x="585378" y="3671"/>
                  <a:pt x="649224" y="9144"/>
                </a:cubicBezTo>
                <a:cubicBezTo>
                  <a:pt x="692172" y="12825"/>
                  <a:pt x="777240" y="27432"/>
                  <a:pt x="777240" y="27432"/>
                </a:cubicBezTo>
                <a:cubicBezTo>
                  <a:pt x="800743" y="35266"/>
                  <a:pt x="815988" y="41127"/>
                  <a:pt x="841248" y="45720"/>
                </a:cubicBezTo>
                <a:cubicBezTo>
                  <a:pt x="862453" y="49575"/>
                  <a:pt x="883920" y="51816"/>
                  <a:pt x="905256" y="54864"/>
                </a:cubicBezTo>
                <a:cubicBezTo>
                  <a:pt x="937331" y="65556"/>
                  <a:pt x="1034066" y="96607"/>
                  <a:pt x="1051560" y="109728"/>
                </a:cubicBezTo>
                <a:cubicBezTo>
                  <a:pt x="1063752" y="118872"/>
                  <a:pt x="1074814" y="129759"/>
                  <a:pt x="1088136" y="137160"/>
                </a:cubicBezTo>
                <a:cubicBezTo>
                  <a:pt x="1102484" y="145131"/>
                  <a:pt x="1119508" y="147477"/>
                  <a:pt x="1133856" y="155448"/>
                </a:cubicBezTo>
                <a:cubicBezTo>
                  <a:pt x="1147178" y="162849"/>
                  <a:pt x="1159104" y="172685"/>
                  <a:pt x="1170432" y="182880"/>
                </a:cubicBezTo>
                <a:cubicBezTo>
                  <a:pt x="1189656" y="200182"/>
                  <a:pt x="1225296" y="237744"/>
                  <a:pt x="1225296" y="237744"/>
                </a:cubicBezTo>
                <a:cubicBezTo>
                  <a:pt x="1231392" y="252984"/>
                  <a:pt x="1236918" y="268465"/>
                  <a:pt x="1243584" y="283464"/>
                </a:cubicBezTo>
                <a:cubicBezTo>
                  <a:pt x="1249120" y="295920"/>
                  <a:pt x="1256502" y="307511"/>
                  <a:pt x="1261872" y="320040"/>
                </a:cubicBezTo>
                <a:cubicBezTo>
                  <a:pt x="1271268" y="341964"/>
                  <a:pt x="1273531" y="360847"/>
                  <a:pt x="1280160" y="384048"/>
                </a:cubicBezTo>
                <a:cubicBezTo>
                  <a:pt x="1282808" y="393316"/>
                  <a:pt x="1286256" y="402336"/>
                  <a:pt x="1289304" y="411480"/>
                </a:cubicBezTo>
                <a:cubicBezTo>
                  <a:pt x="1286256" y="466344"/>
                  <a:pt x="1285370" y="521371"/>
                  <a:pt x="1280160" y="576072"/>
                </a:cubicBezTo>
                <a:cubicBezTo>
                  <a:pt x="1277456" y="604464"/>
                  <a:pt x="1265057" y="606277"/>
                  <a:pt x="1252728" y="630936"/>
                </a:cubicBezTo>
                <a:cubicBezTo>
                  <a:pt x="1248417" y="639557"/>
                  <a:pt x="1248265" y="649942"/>
                  <a:pt x="1243584" y="658368"/>
                </a:cubicBezTo>
                <a:cubicBezTo>
                  <a:pt x="1203627" y="730291"/>
                  <a:pt x="1214142" y="698547"/>
                  <a:pt x="1161288" y="758952"/>
                </a:cubicBezTo>
                <a:cubicBezTo>
                  <a:pt x="1112753" y="814420"/>
                  <a:pt x="1183220" y="757135"/>
                  <a:pt x="1106424" y="822960"/>
                </a:cubicBezTo>
                <a:cubicBezTo>
                  <a:pt x="1098080" y="830112"/>
                  <a:pt x="1087935" y="834860"/>
                  <a:pt x="1078992" y="841248"/>
                </a:cubicBezTo>
                <a:cubicBezTo>
                  <a:pt x="1066591" y="850106"/>
                  <a:pt x="1055339" y="860603"/>
                  <a:pt x="1042416" y="868680"/>
                </a:cubicBezTo>
                <a:cubicBezTo>
                  <a:pt x="1011663" y="887901"/>
                  <a:pt x="986153" y="893530"/>
                  <a:pt x="950976" y="905256"/>
                </a:cubicBezTo>
                <a:lnTo>
                  <a:pt x="923544" y="914400"/>
                </a:lnTo>
                <a:cubicBezTo>
                  <a:pt x="900041" y="922234"/>
                  <a:pt x="884796" y="928095"/>
                  <a:pt x="859536" y="932688"/>
                </a:cubicBezTo>
                <a:cubicBezTo>
                  <a:pt x="838331" y="936543"/>
                  <a:pt x="816864" y="938784"/>
                  <a:pt x="795528" y="941832"/>
                </a:cubicBezTo>
                <a:cubicBezTo>
                  <a:pt x="657000" y="988008"/>
                  <a:pt x="756602" y="958266"/>
                  <a:pt x="411480" y="941832"/>
                </a:cubicBezTo>
                <a:cubicBezTo>
                  <a:pt x="401852" y="941374"/>
                  <a:pt x="392669" y="936999"/>
                  <a:pt x="384048" y="932688"/>
                </a:cubicBezTo>
                <a:cubicBezTo>
                  <a:pt x="289892" y="885610"/>
                  <a:pt x="386564" y="922202"/>
                  <a:pt x="292608" y="886968"/>
                </a:cubicBezTo>
                <a:cubicBezTo>
                  <a:pt x="283583" y="883584"/>
                  <a:pt x="274172" y="881284"/>
                  <a:pt x="265176" y="877824"/>
                </a:cubicBezTo>
                <a:cubicBezTo>
                  <a:pt x="250318" y="872109"/>
                  <a:pt x="166044" y="841013"/>
                  <a:pt x="137160" y="822960"/>
                </a:cubicBezTo>
                <a:cubicBezTo>
                  <a:pt x="124237" y="814883"/>
                  <a:pt x="111861" y="805780"/>
                  <a:pt x="100584" y="795528"/>
                </a:cubicBezTo>
                <a:cubicBezTo>
                  <a:pt x="78257" y="775231"/>
                  <a:pt x="50070" y="758508"/>
                  <a:pt x="36576" y="731520"/>
                </a:cubicBezTo>
                <a:cubicBezTo>
                  <a:pt x="10947" y="680263"/>
                  <a:pt x="23350" y="707600"/>
                  <a:pt x="0" y="649224"/>
                </a:cubicBezTo>
                <a:cubicBezTo>
                  <a:pt x="3048" y="594360"/>
                  <a:pt x="-4183" y="537940"/>
                  <a:pt x="9144" y="484632"/>
                </a:cubicBezTo>
                <a:cubicBezTo>
                  <a:pt x="17765" y="450148"/>
                  <a:pt x="44291" y="422768"/>
                  <a:pt x="64008" y="393192"/>
                </a:cubicBezTo>
                <a:cubicBezTo>
                  <a:pt x="105353" y="331175"/>
                  <a:pt x="53710" y="406922"/>
                  <a:pt x="118872" y="320040"/>
                </a:cubicBezTo>
                <a:cubicBezTo>
                  <a:pt x="125466" y="311248"/>
                  <a:pt x="129923" y="300879"/>
                  <a:pt x="137160" y="292608"/>
                </a:cubicBezTo>
                <a:cubicBezTo>
                  <a:pt x="174604" y="249815"/>
                  <a:pt x="173130" y="253388"/>
                  <a:pt x="210312" y="228600"/>
                </a:cubicBezTo>
                <a:cubicBezTo>
                  <a:pt x="216408" y="219456"/>
                  <a:pt x="220329" y="208405"/>
                  <a:pt x="228600" y="201168"/>
                </a:cubicBezTo>
                <a:cubicBezTo>
                  <a:pt x="305483" y="133895"/>
                  <a:pt x="256473" y="182659"/>
                  <a:pt x="310896" y="155448"/>
                </a:cubicBezTo>
                <a:cubicBezTo>
                  <a:pt x="320726" y="150533"/>
                  <a:pt x="328498" y="142075"/>
                  <a:pt x="338328" y="137160"/>
                </a:cubicBezTo>
                <a:cubicBezTo>
                  <a:pt x="346949" y="132849"/>
                  <a:pt x="356764" y="131476"/>
                  <a:pt x="365760" y="128016"/>
                </a:cubicBezTo>
                <a:cubicBezTo>
                  <a:pt x="396400" y="116231"/>
                  <a:pt x="426057" y="101821"/>
                  <a:pt x="457200" y="91440"/>
                </a:cubicBezTo>
                <a:cubicBezTo>
                  <a:pt x="519465" y="70685"/>
                  <a:pt x="442881" y="96810"/>
                  <a:pt x="530352" y="64008"/>
                </a:cubicBezTo>
                <a:cubicBezTo>
                  <a:pt x="560676" y="52637"/>
                  <a:pt x="557784" y="45625"/>
                  <a:pt x="557784" y="64008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202653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710" y="544041"/>
            <a:ext cx="10643257" cy="599303"/>
          </a:xfrm>
        </p:spPr>
        <p:txBody>
          <a:bodyPr>
            <a:noAutofit/>
          </a:bodyPr>
          <a:lstStyle/>
          <a:p>
            <a:r>
              <a:rPr lang="sl-SI" sz="4000" b="1">
                <a:latin typeface="Titillium Web" panose="00000500000000000000" pitchFamily="2" charset="-18"/>
              </a:rPr>
              <a:t>Bernoulli</a:t>
            </a:r>
            <a:r>
              <a:rPr lang="en-US" sz="4000" b="1" err="1">
                <a:latin typeface="Titillium Web" panose="00000500000000000000" pitchFamily="2" charset="-18"/>
              </a:rPr>
              <a:t>jeva</a:t>
            </a:r>
            <a:r>
              <a:rPr lang="en-US" sz="4000" b="1">
                <a:latin typeface="Titillium Web" panose="00000500000000000000" pitchFamily="2" charset="-18"/>
              </a:rPr>
              <a:t> </a:t>
            </a:r>
            <a:r>
              <a:rPr lang="en-US" sz="4000" b="1" err="1">
                <a:latin typeface="Titillium Web" panose="00000500000000000000" pitchFamily="2" charset="-18"/>
              </a:rPr>
              <a:t>porazdelitev</a:t>
            </a:r>
            <a:endParaRPr lang="sl-SI" sz="4000" b="1">
              <a:latin typeface="Titillium Web" panose="00000500000000000000" pitchFamily="2" charset="-18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530710" y="5924458"/>
            <a:ext cx="10354626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l-SI" sz="4000">
                <a:solidFill>
                  <a:srgbClr val="FF0000"/>
                </a:solidFill>
                <a:latin typeface="Titillium Web" panose="00000500000000000000" pitchFamily="2" charset="-18"/>
              </a:rPr>
              <a:t>Q: </a:t>
            </a:r>
            <a:r>
              <a:rPr lang="en-US" sz="4000">
                <a:latin typeface="Titillium Web" panose="00000500000000000000" pitchFamily="2" charset="-18"/>
              </a:rPr>
              <a:t>Ali </a:t>
            </a:r>
            <a:r>
              <a:rPr lang="en-US" sz="4000" err="1">
                <a:latin typeface="Titillium Web" panose="00000500000000000000" pitchFamily="2" charset="-18"/>
              </a:rPr>
              <a:t>bo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naslednji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teden</a:t>
            </a:r>
            <a:r>
              <a:rPr lang="en-US" sz="4000">
                <a:latin typeface="Titillium Web" panose="00000500000000000000" pitchFamily="2" charset="-18"/>
              </a:rPr>
              <a:t> v </a:t>
            </a:r>
            <a:r>
              <a:rPr lang="en-US" sz="4000" err="1">
                <a:latin typeface="Titillium Web" panose="00000500000000000000" pitchFamily="2" charset="-18"/>
              </a:rPr>
              <a:t>Ljubljani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deževalo</a:t>
            </a:r>
            <a:r>
              <a:rPr lang="en-US" sz="4000">
                <a:latin typeface="Titillium Web" panose="00000500000000000000" pitchFamily="2" charset="-18"/>
              </a:rPr>
              <a:t>?</a:t>
            </a:r>
            <a:endParaRPr lang="sl-SI" sz="4000">
              <a:latin typeface="Titillium Web" panose="00000500000000000000" pitchFamily="2" charset="-1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551" y="1361182"/>
            <a:ext cx="10883376" cy="1073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928" y="2858287"/>
            <a:ext cx="3523488" cy="264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296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710" y="544041"/>
            <a:ext cx="10643257" cy="599303"/>
          </a:xfrm>
        </p:spPr>
        <p:txBody>
          <a:bodyPr>
            <a:noAutofit/>
          </a:bodyPr>
          <a:lstStyle/>
          <a:p>
            <a:r>
              <a:rPr lang="sl-SI" sz="4000" b="1">
                <a:latin typeface="Titillium Web" panose="00000500000000000000" pitchFamily="2" charset="-18"/>
              </a:rPr>
              <a:t>Normal</a:t>
            </a:r>
            <a:r>
              <a:rPr lang="en-US" sz="4000" b="1" err="1">
                <a:latin typeface="Titillium Web" panose="00000500000000000000" pitchFamily="2" charset="-18"/>
              </a:rPr>
              <a:t>na</a:t>
            </a:r>
            <a:r>
              <a:rPr lang="sl-SI" sz="4000" b="1">
                <a:latin typeface="Titillium Web" panose="00000500000000000000" pitchFamily="2" charset="-18"/>
              </a:rPr>
              <a:t> (Gauss</a:t>
            </a:r>
            <a:r>
              <a:rPr lang="en-US" sz="4000" b="1">
                <a:latin typeface="Titillium Web" panose="00000500000000000000" pitchFamily="2" charset="-18"/>
              </a:rPr>
              <a:t>ova</a:t>
            </a:r>
            <a:r>
              <a:rPr lang="sl-SI" sz="4000" b="1">
                <a:latin typeface="Titillium Web" panose="00000500000000000000" pitchFamily="2" charset="-18"/>
              </a:rPr>
              <a:t>) </a:t>
            </a:r>
            <a:r>
              <a:rPr lang="en-US" sz="4000" b="1" err="1">
                <a:latin typeface="Titillium Web" panose="00000500000000000000" pitchFamily="2" charset="-18"/>
              </a:rPr>
              <a:t>porazdelitev</a:t>
            </a:r>
            <a:endParaRPr lang="sl-SI" sz="4000" b="1">
              <a:latin typeface="Titillium Web" panose="00000500000000000000" pitchFamily="2" charset="-1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1963"/>
          <a:stretch/>
        </p:blipFill>
        <p:spPr>
          <a:xfrm>
            <a:off x="704445" y="2049616"/>
            <a:ext cx="11310771" cy="6101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5820"/>
          <a:stretch/>
        </p:blipFill>
        <p:spPr>
          <a:xfrm>
            <a:off x="768453" y="1555885"/>
            <a:ext cx="10899291" cy="4937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316" y="2782823"/>
            <a:ext cx="4751451" cy="304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392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710" y="544041"/>
            <a:ext cx="10643257" cy="599303"/>
          </a:xfrm>
        </p:spPr>
        <p:txBody>
          <a:bodyPr>
            <a:noAutofit/>
          </a:bodyPr>
          <a:lstStyle/>
          <a:p>
            <a:r>
              <a:rPr lang="sl-SI" sz="4000" b="1">
                <a:latin typeface="Titillium Web" panose="00000500000000000000" pitchFamily="2" charset="-18"/>
              </a:rPr>
              <a:t>Normal</a:t>
            </a:r>
            <a:r>
              <a:rPr lang="en-US" sz="4000" b="1" err="1">
                <a:latin typeface="Titillium Web" panose="00000500000000000000" pitchFamily="2" charset="-18"/>
              </a:rPr>
              <a:t>na</a:t>
            </a:r>
            <a:r>
              <a:rPr lang="sl-SI" sz="4000" b="1">
                <a:latin typeface="Titillium Web" panose="00000500000000000000" pitchFamily="2" charset="-18"/>
              </a:rPr>
              <a:t> (Gauss</a:t>
            </a:r>
            <a:r>
              <a:rPr lang="en-US" sz="4000" b="1">
                <a:latin typeface="Titillium Web" panose="00000500000000000000" pitchFamily="2" charset="-18"/>
              </a:rPr>
              <a:t>ova</a:t>
            </a:r>
            <a:r>
              <a:rPr lang="sl-SI" sz="4000" b="1">
                <a:latin typeface="Titillium Web" panose="00000500000000000000" pitchFamily="2" charset="-18"/>
              </a:rPr>
              <a:t>) </a:t>
            </a:r>
            <a:r>
              <a:rPr lang="en-US" sz="4000" b="1" err="1">
                <a:latin typeface="Titillium Web" panose="00000500000000000000" pitchFamily="2" charset="-18"/>
              </a:rPr>
              <a:t>porazdelitev</a:t>
            </a:r>
            <a:endParaRPr lang="sl-SI" sz="4000" b="1">
              <a:latin typeface="Titillium Web" panose="00000500000000000000" pitchFamily="2" charset="-18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530710" y="5924458"/>
            <a:ext cx="11063882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l-SI" sz="4000">
                <a:solidFill>
                  <a:srgbClr val="FF0000"/>
                </a:solidFill>
                <a:latin typeface="Titillium Web" panose="00000500000000000000" pitchFamily="2" charset="-18"/>
              </a:rPr>
              <a:t>Q: </a:t>
            </a:r>
            <a:r>
              <a:rPr lang="en-US" sz="4000" err="1">
                <a:latin typeface="Titillium Web" panose="00000500000000000000" pitchFamily="2" charset="-18"/>
              </a:rPr>
              <a:t>Kako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toplo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sl-SI" sz="4000">
                <a:latin typeface="Titillium Web" panose="00000500000000000000" pitchFamily="2" charset="-18"/>
              </a:rPr>
              <a:t>(°C) </a:t>
            </a:r>
            <a:r>
              <a:rPr lang="en-US" sz="4000" err="1">
                <a:latin typeface="Titillium Web" panose="00000500000000000000" pitchFamily="2" charset="-18"/>
              </a:rPr>
              <a:t>bo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jutri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opoldne</a:t>
            </a:r>
            <a:r>
              <a:rPr lang="en-US" sz="4000">
                <a:latin typeface="Titillium Web" panose="00000500000000000000" pitchFamily="2" charset="-18"/>
              </a:rPr>
              <a:t> v </a:t>
            </a:r>
            <a:r>
              <a:rPr lang="en-US" sz="4000" err="1">
                <a:latin typeface="Titillium Web" panose="00000500000000000000" pitchFamily="2" charset="-18"/>
              </a:rPr>
              <a:t>Ljubljani</a:t>
            </a:r>
            <a:r>
              <a:rPr lang="sl-SI" sz="4000">
                <a:latin typeface="Titillium Web" panose="00000500000000000000" pitchFamily="2" charset="-18"/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1963"/>
          <a:stretch/>
        </p:blipFill>
        <p:spPr>
          <a:xfrm>
            <a:off x="704445" y="2049616"/>
            <a:ext cx="11310771" cy="6101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5820"/>
          <a:stretch/>
        </p:blipFill>
        <p:spPr>
          <a:xfrm>
            <a:off x="768453" y="1555885"/>
            <a:ext cx="10899291" cy="4937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316" y="2782823"/>
            <a:ext cx="4751451" cy="304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52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710" y="544041"/>
            <a:ext cx="10643257" cy="599303"/>
          </a:xfrm>
        </p:spPr>
        <p:txBody>
          <a:bodyPr>
            <a:noAutofit/>
          </a:bodyPr>
          <a:lstStyle/>
          <a:p>
            <a:r>
              <a:rPr lang="sl-SI" sz="4000" b="1">
                <a:latin typeface="Titillium Web" panose="00000500000000000000" pitchFamily="2" charset="-18"/>
              </a:rPr>
              <a:t>Normal</a:t>
            </a:r>
            <a:r>
              <a:rPr lang="en-US" sz="4000" b="1" err="1">
                <a:latin typeface="Titillium Web" panose="00000500000000000000" pitchFamily="2" charset="-18"/>
              </a:rPr>
              <a:t>na</a:t>
            </a:r>
            <a:r>
              <a:rPr lang="sl-SI" sz="4000" b="1">
                <a:latin typeface="Titillium Web" panose="00000500000000000000" pitchFamily="2" charset="-18"/>
              </a:rPr>
              <a:t> (Gauss</a:t>
            </a:r>
            <a:r>
              <a:rPr lang="en-US" sz="4000" b="1">
                <a:latin typeface="Titillium Web" panose="00000500000000000000" pitchFamily="2" charset="-18"/>
              </a:rPr>
              <a:t>ova</a:t>
            </a:r>
            <a:r>
              <a:rPr lang="sl-SI" sz="4000" b="1">
                <a:latin typeface="Titillium Web" panose="00000500000000000000" pitchFamily="2" charset="-18"/>
              </a:rPr>
              <a:t>) </a:t>
            </a:r>
            <a:r>
              <a:rPr lang="en-US" sz="4000" b="1" err="1">
                <a:latin typeface="Titillium Web" panose="00000500000000000000" pitchFamily="2" charset="-18"/>
              </a:rPr>
              <a:t>porazdelitev</a:t>
            </a:r>
            <a:endParaRPr lang="sl-SI" sz="4000" b="1">
              <a:latin typeface="Titillium Web" panose="00000500000000000000" pitchFamily="2" charset="-18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530710" y="5924458"/>
            <a:ext cx="11063882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l-SI" sz="3800">
                <a:solidFill>
                  <a:srgbClr val="FF0000"/>
                </a:solidFill>
                <a:latin typeface="Titillium Web" panose="00000500000000000000" pitchFamily="2" charset="-18"/>
              </a:rPr>
              <a:t>Q: </a:t>
            </a:r>
            <a:r>
              <a:rPr lang="en-US" sz="3800" err="1">
                <a:latin typeface="Titillium Web" panose="00000500000000000000" pitchFamily="2" charset="-18"/>
              </a:rPr>
              <a:t>Kako</a:t>
            </a:r>
            <a:r>
              <a:rPr lang="en-US" sz="3800">
                <a:latin typeface="Titillium Web" panose="00000500000000000000" pitchFamily="2" charset="-18"/>
              </a:rPr>
              <a:t> </a:t>
            </a:r>
            <a:r>
              <a:rPr lang="en-US" sz="3800" err="1">
                <a:latin typeface="Titillium Web" panose="00000500000000000000" pitchFamily="2" charset="-18"/>
              </a:rPr>
              <a:t>toplo</a:t>
            </a:r>
            <a:r>
              <a:rPr lang="en-US" sz="3800">
                <a:latin typeface="Titillium Web" panose="00000500000000000000" pitchFamily="2" charset="-18"/>
              </a:rPr>
              <a:t> </a:t>
            </a:r>
            <a:r>
              <a:rPr lang="sl-SI" sz="3800">
                <a:latin typeface="Titillium Web" panose="00000500000000000000" pitchFamily="2" charset="-18"/>
              </a:rPr>
              <a:t>(°C) </a:t>
            </a:r>
            <a:r>
              <a:rPr lang="en-US" sz="3800">
                <a:latin typeface="Titillium Web" panose="00000500000000000000" pitchFamily="2" charset="-18"/>
              </a:rPr>
              <a:t>je </a:t>
            </a:r>
            <a:r>
              <a:rPr lang="en-US" sz="3800" err="1">
                <a:latin typeface="Titillium Web" panose="00000500000000000000" pitchFamily="2" charset="-18"/>
              </a:rPr>
              <a:t>bilo</a:t>
            </a:r>
            <a:r>
              <a:rPr lang="en-US" sz="3800">
                <a:latin typeface="Titillium Web" panose="00000500000000000000" pitchFamily="2" charset="-18"/>
              </a:rPr>
              <a:t> </a:t>
            </a:r>
            <a:r>
              <a:rPr lang="en-US" sz="3800" err="1">
                <a:latin typeface="Titillium Web" panose="00000500000000000000" pitchFamily="2" charset="-18"/>
              </a:rPr>
              <a:t>na</a:t>
            </a:r>
            <a:r>
              <a:rPr lang="en-US" sz="3800">
                <a:latin typeface="Titillium Web" panose="00000500000000000000" pitchFamily="2" charset="-18"/>
              </a:rPr>
              <a:t> </a:t>
            </a:r>
            <a:r>
              <a:rPr lang="en-US" sz="3800" err="1">
                <a:latin typeface="Titillium Web" panose="00000500000000000000" pitchFamily="2" charset="-18"/>
              </a:rPr>
              <a:t>današnji</a:t>
            </a:r>
            <a:r>
              <a:rPr lang="en-US" sz="3800">
                <a:latin typeface="Titillium Web" panose="00000500000000000000" pitchFamily="2" charset="-18"/>
              </a:rPr>
              <a:t> </a:t>
            </a:r>
            <a:r>
              <a:rPr lang="en-US" sz="3800" err="1">
                <a:latin typeface="Titillium Web" panose="00000500000000000000" pitchFamily="2" charset="-18"/>
              </a:rPr>
              <a:t>dan</a:t>
            </a:r>
            <a:r>
              <a:rPr lang="en-US" sz="3800">
                <a:latin typeface="Titillium Web" panose="00000500000000000000" pitchFamily="2" charset="-18"/>
              </a:rPr>
              <a:t> </a:t>
            </a:r>
            <a:r>
              <a:rPr lang="en-US" sz="3800" err="1">
                <a:latin typeface="Titillium Web" panose="00000500000000000000" pitchFamily="2" charset="-18"/>
              </a:rPr>
              <a:t>pred</a:t>
            </a:r>
            <a:r>
              <a:rPr lang="en-US" sz="3800">
                <a:latin typeface="Titillium Web" panose="00000500000000000000" pitchFamily="2" charset="-18"/>
              </a:rPr>
              <a:t> 50 </a:t>
            </a:r>
            <a:r>
              <a:rPr lang="en-US" sz="3800" err="1">
                <a:latin typeface="Titillium Web" panose="00000500000000000000" pitchFamily="2" charset="-18"/>
              </a:rPr>
              <a:t>leti</a:t>
            </a:r>
            <a:r>
              <a:rPr lang="sl-SI" sz="3800">
                <a:latin typeface="Titillium Web" panose="00000500000000000000" pitchFamily="2" charset="-18"/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1963"/>
          <a:stretch/>
        </p:blipFill>
        <p:spPr>
          <a:xfrm>
            <a:off x="704445" y="2049616"/>
            <a:ext cx="11310771" cy="6101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5820"/>
          <a:stretch/>
        </p:blipFill>
        <p:spPr>
          <a:xfrm>
            <a:off x="768453" y="1555885"/>
            <a:ext cx="10899291" cy="4937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316" y="2782823"/>
            <a:ext cx="4751451" cy="304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52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820"/>
          <a:stretch/>
        </p:blipFill>
        <p:spPr>
          <a:xfrm>
            <a:off x="768453" y="1555885"/>
            <a:ext cx="10826139" cy="4904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453" y="2214261"/>
            <a:ext cx="11220347" cy="4957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787" y="2796696"/>
            <a:ext cx="3652384" cy="2921907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530710" y="544041"/>
            <a:ext cx="10643257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latin typeface="Titillium Web" panose="00000500000000000000" pitchFamily="2" charset="-18"/>
              </a:rPr>
              <a:t>Porazdelitev Beta</a:t>
            </a:r>
            <a:endParaRPr lang="sl-SI" sz="4000" b="1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191303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710" y="544041"/>
            <a:ext cx="10643257" cy="599303"/>
          </a:xfrm>
        </p:spPr>
        <p:txBody>
          <a:bodyPr>
            <a:noAutofit/>
          </a:bodyPr>
          <a:lstStyle/>
          <a:p>
            <a:r>
              <a:rPr lang="en-US" sz="4000" b="1" err="1">
                <a:latin typeface="Titillium Web" panose="00000500000000000000" pitchFamily="2" charset="-18"/>
              </a:rPr>
              <a:t>Porazdelitev</a:t>
            </a:r>
            <a:r>
              <a:rPr lang="en-US" sz="4000" b="1">
                <a:latin typeface="Titillium Web" panose="00000500000000000000" pitchFamily="2" charset="-18"/>
              </a:rPr>
              <a:t> Beta</a:t>
            </a:r>
            <a:endParaRPr lang="sl-SI" sz="4000" b="1">
              <a:latin typeface="Titillium Web" panose="00000500000000000000" pitchFamily="2" charset="-18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530709" y="5924458"/>
            <a:ext cx="11539371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l-SI" sz="3800">
                <a:solidFill>
                  <a:srgbClr val="FF0000"/>
                </a:solidFill>
                <a:latin typeface="Titillium Web" panose="00000500000000000000" pitchFamily="2" charset="-18"/>
              </a:rPr>
              <a:t>Q: </a:t>
            </a:r>
            <a:r>
              <a:rPr lang="en-US" sz="3800" err="1">
                <a:latin typeface="Titillium Web" panose="00000500000000000000" pitchFamily="2" charset="-18"/>
              </a:rPr>
              <a:t>Kolikšna</a:t>
            </a:r>
            <a:r>
              <a:rPr lang="en-US" sz="3800">
                <a:latin typeface="Titillium Web" panose="00000500000000000000" pitchFamily="2" charset="-18"/>
              </a:rPr>
              <a:t> je </a:t>
            </a:r>
            <a:r>
              <a:rPr lang="en-US" sz="3800" err="1">
                <a:latin typeface="Titillium Web" panose="00000500000000000000" pitchFamily="2" charset="-18"/>
              </a:rPr>
              <a:t>verjetnost</a:t>
            </a:r>
            <a:r>
              <a:rPr lang="en-US" sz="3800">
                <a:latin typeface="Titillium Web" panose="00000500000000000000" pitchFamily="2" charset="-18"/>
              </a:rPr>
              <a:t>, da </a:t>
            </a:r>
            <a:r>
              <a:rPr lang="en-US" sz="3800" err="1">
                <a:latin typeface="Titillium Web" panose="00000500000000000000" pitchFamily="2" charset="-18"/>
              </a:rPr>
              <a:t>naslednji</a:t>
            </a:r>
            <a:r>
              <a:rPr lang="en-US" sz="3800">
                <a:latin typeface="Titillium Web" panose="00000500000000000000" pitchFamily="2" charset="-18"/>
              </a:rPr>
              <a:t> </a:t>
            </a:r>
            <a:r>
              <a:rPr lang="en-US" sz="3800" err="1">
                <a:latin typeface="Titillium Web" panose="00000500000000000000" pitchFamily="2" charset="-18"/>
              </a:rPr>
              <a:t>teden</a:t>
            </a:r>
            <a:r>
              <a:rPr lang="en-US" sz="3800">
                <a:latin typeface="Titillium Web" panose="00000500000000000000" pitchFamily="2" charset="-18"/>
              </a:rPr>
              <a:t> v LJ </a:t>
            </a:r>
            <a:r>
              <a:rPr lang="en-US" sz="3800" err="1">
                <a:latin typeface="Titillium Web" panose="00000500000000000000" pitchFamily="2" charset="-18"/>
              </a:rPr>
              <a:t>dežuje</a:t>
            </a:r>
            <a:r>
              <a:rPr lang="sl-SI" sz="3800">
                <a:latin typeface="Titillium Web" panose="00000500000000000000" pitchFamily="2" charset="-18"/>
              </a:rPr>
              <a:t>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820"/>
          <a:stretch/>
        </p:blipFill>
        <p:spPr>
          <a:xfrm>
            <a:off x="768453" y="1555885"/>
            <a:ext cx="10826139" cy="4904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453" y="2214261"/>
            <a:ext cx="11220347" cy="4957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787" y="2796696"/>
            <a:ext cx="3652384" cy="292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578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710" y="544041"/>
            <a:ext cx="10643257" cy="599303"/>
          </a:xfrm>
        </p:spPr>
        <p:txBody>
          <a:bodyPr>
            <a:noAutofit/>
          </a:bodyPr>
          <a:lstStyle/>
          <a:p>
            <a:r>
              <a:rPr lang="en-US" sz="4000" b="1" err="1">
                <a:latin typeface="Titillium Web" panose="00000500000000000000" pitchFamily="2" charset="-18"/>
              </a:rPr>
              <a:t>Preizkus</a:t>
            </a:r>
            <a:r>
              <a:rPr lang="en-US" sz="4000" b="1">
                <a:latin typeface="Titillium Web" panose="00000500000000000000" pitchFamily="2" charset="-18"/>
              </a:rPr>
              <a:t> </a:t>
            </a:r>
            <a:r>
              <a:rPr lang="en-US" sz="4000" b="1" err="1">
                <a:latin typeface="Titillium Web" panose="00000500000000000000" pitchFamily="2" charset="-18"/>
              </a:rPr>
              <a:t>probabilističnega</a:t>
            </a:r>
            <a:r>
              <a:rPr lang="en-US" sz="4000" b="1">
                <a:latin typeface="Titillium Web" panose="00000500000000000000" pitchFamily="2" charset="-18"/>
              </a:rPr>
              <a:t> </a:t>
            </a:r>
            <a:r>
              <a:rPr lang="en-US" sz="4000" b="1" err="1">
                <a:latin typeface="Titillium Web" panose="00000500000000000000" pitchFamily="2" charset="-18"/>
              </a:rPr>
              <a:t>razmišljanja</a:t>
            </a:r>
            <a:endParaRPr lang="sl-SI" sz="4000" b="1">
              <a:latin typeface="Titillium Web" panose="00000500000000000000" pitchFamily="2" charset="-18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530710" y="3158357"/>
            <a:ext cx="11063882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sl-SI" sz="2800">
              <a:latin typeface="Titillium Web" panose="00000500000000000000" pitchFamily="2" charset="-18"/>
            </a:endParaRPr>
          </a:p>
          <a:p>
            <a:r>
              <a:rPr lang="en-US" sz="2800">
                <a:latin typeface="Titillium Web" panose="00000500000000000000" pitchFamily="2" charset="-18"/>
              </a:rPr>
              <a:t>To so </a:t>
            </a:r>
            <a:r>
              <a:rPr lang="en-US" sz="2800" err="1">
                <a:latin typeface="Titillium Web" panose="00000500000000000000" pitchFamily="2" charset="-18"/>
              </a:rPr>
              <a:t>izidi</a:t>
            </a:r>
            <a:r>
              <a:rPr lang="en-US" sz="2800">
                <a:latin typeface="Titillium Web" panose="00000500000000000000" pitchFamily="2" charset="-18"/>
              </a:rPr>
              <a:t> 10 </a:t>
            </a:r>
            <a:r>
              <a:rPr lang="en-US" sz="2800" err="1">
                <a:latin typeface="Titillium Web" panose="00000500000000000000" pitchFamily="2" charset="-18"/>
              </a:rPr>
              <a:t>metov</a:t>
            </a:r>
            <a:r>
              <a:rPr lang="en-US" sz="2800">
                <a:latin typeface="Titillium Web" panose="00000500000000000000" pitchFamily="2" charset="-18"/>
              </a:rPr>
              <a:t> (</a:t>
            </a:r>
            <a:r>
              <a:rPr lang="en-US" sz="2800" err="1">
                <a:latin typeface="Titillium Web" panose="00000500000000000000" pitchFamily="2" charset="-18"/>
              </a:rPr>
              <a:t>morda</a:t>
            </a:r>
            <a:r>
              <a:rPr lang="en-US" sz="2800">
                <a:latin typeface="Titillium Web" panose="00000500000000000000" pitchFamily="2" charset="-18"/>
              </a:rPr>
              <a:t> </a:t>
            </a:r>
            <a:r>
              <a:rPr lang="en-US" sz="2800" err="1">
                <a:latin typeface="Titillium Web" panose="00000500000000000000" pitchFamily="2" charset="-18"/>
              </a:rPr>
              <a:t>nepoštenega</a:t>
            </a:r>
            <a:r>
              <a:rPr lang="en-US" sz="2800">
                <a:latin typeface="Titillium Web" panose="00000500000000000000" pitchFamily="2" charset="-18"/>
              </a:rPr>
              <a:t>) </a:t>
            </a:r>
            <a:r>
              <a:rPr lang="en-US" sz="2800" err="1">
                <a:latin typeface="Titillium Web" panose="00000500000000000000" pitchFamily="2" charset="-18"/>
              </a:rPr>
              <a:t>konvanca</a:t>
            </a:r>
            <a:r>
              <a:rPr lang="sl-SI" sz="2800">
                <a:latin typeface="Titillium Web" panose="00000500000000000000" pitchFamily="2" charset="-18"/>
              </a:rPr>
              <a:t>:</a:t>
            </a:r>
          </a:p>
          <a:p>
            <a:pPr algn="ctr"/>
            <a:br>
              <a:rPr lang="sl-SI" sz="1600">
                <a:latin typeface="Titillium Web" panose="00000500000000000000" pitchFamily="2" charset="-18"/>
              </a:rPr>
            </a:br>
            <a:r>
              <a:rPr lang="en-US" sz="2800" b="1">
                <a:latin typeface="Titillium Web" panose="00000500000000000000" pitchFamily="2" charset="-18"/>
              </a:rPr>
              <a:t>c  </a:t>
            </a:r>
            <a:r>
              <a:rPr lang="en-US" sz="2800" b="1" err="1">
                <a:latin typeface="Titillium Web" panose="00000500000000000000" pitchFamily="2" charset="-18"/>
              </a:rPr>
              <a:t>c</a:t>
            </a:r>
            <a:r>
              <a:rPr lang="en-US" sz="2800" b="1">
                <a:latin typeface="Titillium Web" panose="00000500000000000000" pitchFamily="2" charset="-18"/>
              </a:rPr>
              <a:t>  g  c  </a:t>
            </a:r>
            <a:r>
              <a:rPr lang="en-US" sz="2800" b="1" err="1">
                <a:latin typeface="Titillium Web" panose="00000500000000000000" pitchFamily="2" charset="-18"/>
              </a:rPr>
              <a:t>c</a:t>
            </a:r>
            <a:r>
              <a:rPr lang="en-US" sz="2800" b="1">
                <a:latin typeface="Titillium Web" panose="00000500000000000000" pitchFamily="2" charset="-18"/>
              </a:rPr>
              <a:t>  g  c  </a:t>
            </a:r>
            <a:r>
              <a:rPr lang="en-US" sz="2800" b="1" err="1">
                <a:latin typeface="Titillium Web" panose="00000500000000000000" pitchFamily="2" charset="-18"/>
              </a:rPr>
              <a:t>c</a:t>
            </a:r>
            <a:r>
              <a:rPr lang="en-US" sz="2800" b="1">
                <a:latin typeface="Titillium Web" panose="00000500000000000000" pitchFamily="2" charset="-18"/>
              </a:rPr>
              <a:t>  </a:t>
            </a:r>
            <a:r>
              <a:rPr lang="en-US" sz="2800" b="1" err="1">
                <a:latin typeface="Titillium Web" panose="00000500000000000000" pitchFamily="2" charset="-18"/>
              </a:rPr>
              <a:t>c</a:t>
            </a:r>
            <a:r>
              <a:rPr lang="en-US" sz="2800" b="1">
                <a:latin typeface="Titillium Web" panose="00000500000000000000" pitchFamily="2" charset="-18"/>
              </a:rPr>
              <a:t>  g</a:t>
            </a:r>
            <a:r>
              <a:rPr lang="sl-SI" sz="2800" b="1">
                <a:latin typeface="Titillium Web" panose="00000500000000000000" pitchFamily="2" charset="-18"/>
              </a:rPr>
              <a:t> </a:t>
            </a:r>
            <a:r>
              <a:rPr lang="en-US" sz="2800" b="1">
                <a:latin typeface="Titillium Web" panose="00000500000000000000" pitchFamily="2" charset="-18"/>
              </a:rPr>
              <a:t> </a:t>
            </a:r>
            <a:r>
              <a:rPr lang="sl-SI" sz="2800">
                <a:solidFill>
                  <a:srgbClr val="FF0000"/>
                </a:solidFill>
                <a:latin typeface="Titillium Web" panose="00000500000000000000" pitchFamily="2" charset="-18"/>
              </a:rPr>
              <a:t>(?)</a:t>
            </a:r>
            <a:r>
              <a:rPr lang="sl-SI" sz="2800" b="1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</a:p>
          <a:p>
            <a:endParaRPr lang="sl-SI" sz="2800">
              <a:latin typeface="Titillium Web" panose="00000500000000000000" pitchFamily="2" charset="-18"/>
            </a:endParaRPr>
          </a:p>
          <a:p>
            <a:endParaRPr lang="sl-SI" sz="2800">
              <a:solidFill>
                <a:srgbClr val="FF0000"/>
              </a:solidFill>
              <a:latin typeface="Titillium Web" panose="00000500000000000000" pitchFamily="2" charset="-18"/>
            </a:endParaRPr>
          </a:p>
          <a:p>
            <a:r>
              <a:rPr lang="sl-SI" sz="2800">
                <a:solidFill>
                  <a:srgbClr val="FF0000"/>
                </a:solidFill>
                <a:latin typeface="Titillium Web" panose="00000500000000000000" pitchFamily="2" charset="-18"/>
              </a:rPr>
              <a:t>Q1: </a:t>
            </a:r>
            <a:r>
              <a:rPr lang="en-US" sz="2800">
                <a:latin typeface="Titillium Web" panose="00000500000000000000" pitchFamily="2" charset="-18"/>
              </a:rPr>
              <a:t>Je </a:t>
            </a:r>
            <a:r>
              <a:rPr lang="en-US" sz="2800" err="1">
                <a:latin typeface="Titillium Web" panose="00000500000000000000" pitchFamily="2" charset="-18"/>
              </a:rPr>
              <a:t>enajsti</a:t>
            </a:r>
            <a:r>
              <a:rPr lang="en-US" sz="2800">
                <a:latin typeface="Titillium Web" panose="00000500000000000000" pitchFamily="2" charset="-18"/>
              </a:rPr>
              <a:t> met </a:t>
            </a:r>
            <a:r>
              <a:rPr lang="en-US" sz="2800" b="1" err="1">
                <a:latin typeface="Titillium Web" panose="00000500000000000000" pitchFamily="2" charset="-18"/>
              </a:rPr>
              <a:t>c</a:t>
            </a:r>
            <a:r>
              <a:rPr lang="en-US" sz="2800" err="1">
                <a:latin typeface="Titillium Web" panose="00000500000000000000" pitchFamily="2" charset="-18"/>
              </a:rPr>
              <a:t>ifra</a:t>
            </a:r>
            <a:r>
              <a:rPr lang="en-US" sz="2800">
                <a:latin typeface="Titillium Web" panose="00000500000000000000" pitchFamily="2" charset="-18"/>
              </a:rPr>
              <a:t> </a:t>
            </a:r>
            <a:r>
              <a:rPr lang="en-US" sz="2800" err="1">
                <a:latin typeface="Titillium Web" panose="00000500000000000000" pitchFamily="2" charset="-18"/>
              </a:rPr>
              <a:t>ali</a:t>
            </a:r>
            <a:r>
              <a:rPr lang="en-US" sz="2800">
                <a:latin typeface="Titillium Web" panose="00000500000000000000" pitchFamily="2" charset="-18"/>
              </a:rPr>
              <a:t> </a:t>
            </a:r>
            <a:r>
              <a:rPr lang="en-US" sz="2800" b="1" err="1">
                <a:latin typeface="Titillium Web" panose="00000500000000000000" pitchFamily="2" charset="-18"/>
              </a:rPr>
              <a:t>g</a:t>
            </a:r>
            <a:r>
              <a:rPr lang="en-US" sz="2800" err="1">
                <a:latin typeface="Titillium Web" panose="00000500000000000000" pitchFamily="2" charset="-18"/>
              </a:rPr>
              <a:t>rb</a:t>
            </a:r>
            <a:r>
              <a:rPr lang="sl-SI" sz="2800">
                <a:latin typeface="Titillium Web" panose="00000500000000000000" pitchFamily="2" charset="-18"/>
              </a:rPr>
              <a:t>?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0710" y="4124857"/>
            <a:ext cx="11063882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l-SI" sz="2800">
                <a:solidFill>
                  <a:srgbClr val="FF0000"/>
                </a:solidFill>
                <a:latin typeface="Titillium Web" panose="00000500000000000000" pitchFamily="2" charset="-18"/>
              </a:rPr>
              <a:t>Q2: </a:t>
            </a:r>
            <a:r>
              <a:rPr lang="en-US" sz="2800" err="1">
                <a:latin typeface="Titillium Web" panose="00000500000000000000" pitchFamily="2" charset="-18"/>
              </a:rPr>
              <a:t>Kolikšna</a:t>
            </a:r>
            <a:r>
              <a:rPr lang="en-US" sz="2800">
                <a:latin typeface="Titillium Web" panose="00000500000000000000" pitchFamily="2" charset="-18"/>
              </a:rPr>
              <a:t> je </a:t>
            </a:r>
            <a:r>
              <a:rPr lang="en-US" sz="2800" err="1">
                <a:latin typeface="Titillium Web" panose="00000500000000000000" pitchFamily="2" charset="-18"/>
              </a:rPr>
              <a:t>verjetnost</a:t>
            </a:r>
            <a:r>
              <a:rPr lang="en-US" sz="2800">
                <a:latin typeface="Titillium Web" panose="00000500000000000000" pitchFamily="2" charset="-18"/>
              </a:rPr>
              <a:t> </a:t>
            </a:r>
            <a:r>
              <a:rPr lang="en-US" sz="2800" i="1">
                <a:latin typeface="Titillium Web" panose="00000500000000000000" pitchFamily="2" charset="-18"/>
              </a:rPr>
              <a:t>p</a:t>
            </a:r>
            <a:r>
              <a:rPr lang="en-US" sz="2800">
                <a:latin typeface="Titillium Web" panose="00000500000000000000" pitchFamily="2" charset="-18"/>
              </a:rPr>
              <a:t>, da </a:t>
            </a:r>
            <a:r>
              <a:rPr lang="en-US" sz="2800" err="1">
                <a:latin typeface="Titillium Web" panose="00000500000000000000" pitchFamily="2" charset="-18"/>
              </a:rPr>
              <a:t>na</a:t>
            </a:r>
            <a:r>
              <a:rPr lang="en-US" sz="2800">
                <a:latin typeface="Titillium Web" panose="00000500000000000000" pitchFamily="2" charset="-18"/>
              </a:rPr>
              <a:t> tem </a:t>
            </a:r>
            <a:r>
              <a:rPr lang="en-US" sz="2800" err="1">
                <a:latin typeface="Titillium Web" panose="00000500000000000000" pitchFamily="2" charset="-18"/>
              </a:rPr>
              <a:t>kovancu</a:t>
            </a:r>
            <a:r>
              <a:rPr lang="en-US" sz="2800">
                <a:latin typeface="Titillium Web" panose="00000500000000000000" pitchFamily="2" charset="-18"/>
              </a:rPr>
              <a:t> </a:t>
            </a:r>
            <a:r>
              <a:rPr lang="en-US" sz="2800" err="1">
                <a:latin typeface="Titillium Web" panose="00000500000000000000" pitchFamily="2" charset="-18"/>
              </a:rPr>
              <a:t>pade</a:t>
            </a:r>
            <a:r>
              <a:rPr lang="en-US" sz="2800">
                <a:latin typeface="Titillium Web" panose="00000500000000000000" pitchFamily="2" charset="-18"/>
              </a:rPr>
              <a:t> </a:t>
            </a:r>
            <a:r>
              <a:rPr lang="en-US" sz="2800" err="1">
                <a:latin typeface="Titillium Web" panose="00000500000000000000" pitchFamily="2" charset="-18"/>
              </a:rPr>
              <a:t>grb</a:t>
            </a:r>
            <a:r>
              <a:rPr lang="sl-SI" sz="2800">
                <a:latin typeface="Titillium Web" panose="00000500000000000000" pitchFamily="2" charset="-18"/>
              </a:rPr>
              <a:t>?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30710" y="5218579"/>
            <a:ext cx="11063882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l-SI" sz="2800">
                <a:solidFill>
                  <a:srgbClr val="FF0000"/>
                </a:solidFill>
                <a:latin typeface="Titillium Web" panose="00000500000000000000" pitchFamily="2" charset="-18"/>
              </a:rPr>
              <a:t>Q3: </a:t>
            </a:r>
            <a:r>
              <a:rPr lang="en-US" sz="2800">
                <a:latin typeface="Titillium Web" panose="00000500000000000000" pitchFamily="2" charset="-18"/>
              </a:rPr>
              <a:t>Je </a:t>
            </a:r>
            <a:r>
              <a:rPr lang="en-US" sz="2800" err="1">
                <a:latin typeface="Titillium Web" panose="00000500000000000000" pitchFamily="2" charset="-18"/>
              </a:rPr>
              <a:t>kovanec</a:t>
            </a:r>
            <a:r>
              <a:rPr lang="en-US" sz="2800">
                <a:latin typeface="Titillium Web" panose="00000500000000000000" pitchFamily="2" charset="-18"/>
              </a:rPr>
              <a:t> </a:t>
            </a:r>
            <a:r>
              <a:rPr lang="en-US" sz="2800" err="1">
                <a:latin typeface="Titillium Web" panose="00000500000000000000" pitchFamily="2" charset="-18"/>
              </a:rPr>
              <a:t>pošten</a:t>
            </a:r>
            <a:r>
              <a:rPr lang="sl-SI" sz="2800">
                <a:latin typeface="Titillium Web" panose="00000500000000000000" pitchFamily="2" charset="-18"/>
              </a:rPr>
              <a:t>? </a:t>
            </a:r>
            <a:r>
              <a:rPr lang="en-US" sz="2800" err="1">
                <a:latin typeface="Titillium Web" panose="00000500000000000000" pitchFamily="2" charset="-18"/>
              </a:rPr>
              <a:t>Poštenost</a:t>
            </a:r>
            <a:r>
              <a:rPr lang="en-US" sz="2800">
                <a:latin typeface="Titillium Web" panose="00000500000000000000" pitchFamily="2" charset="-18"/>
              </a:rPr>
              <a:t> je </a:t>
            </a:r>
            <a:r>
              <a:rPr lang="en-US" sz="2800" err="1">
                <a:latin typeface="Titillium Web" panose="00000500000000000000" pitchFamily="2" charset="-18"/>
              </a:rPr>
              <a:t>npr</a:t>
            </a:r>
            <a:r>
              <a:rPr lang="en-US" sz="2800">
                <a:latin typeface="Titillium Web" panose="00000500000000000000" pitchFamily="2" charset="-18"/>
              </a:rPr>
              <a:t>., da je </a:t>
            </a:r>
            <a:r>
              <a:rPr lang="en-US" sz="2800" i="1">
                <a:latin typeface="Titillium Web" panose="00000500000000000000" pitchFamily="2" charset="-18"/>
              </a:rPr>
              <a:t>p</a:t>
            </a:r>
            <a:r>
              <a:rPr lang="en-US" sz="2800">
                <a:latin typeface="Titillium Web" panose="00000500000000000000" pitchFamily="2" charset="-18"/>
              </a:rPr>
              <a:t> med 48% and 52%.</a:t>
            </a:r>
            <a:endParaRPr lang="sl-SI" sz="280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435942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288667" y="727892"/>
            <a:ext cx="7750104" cy="599303"/>
          </a:xfrm>
        </p:spPr>
        <p:txBody>
          <a:bodyPr>
            <a:noAutofit/>
          </a:bodyPr>
          <a:lstStyle/>
          <a:p>
            <a:r>
              <a:rPr lang="en-US" sz="4000" b="1" err="1">
                <a:latin typeface="Titillium Web" pitchFamily="2" charset="0"/>
              </a:rPr>
              <a:t>Zakaj</a:t>
            </a:r>
            <a:r>
              <a:rPr lang="en-US" sz="4000" b="1">
                <a:latin typeface="Titillium Web" pitchFamily="2" charset="0"/>
              </a:rPr>
              <a:t> </a:t>
            </a:r>
            <a:r>
              <a:rPr lang="en-US" sz="4000" b="1" err="1">
                <a:latin typeface="Titillium Web" pitchFamily="2" charset="0"/>
              </a:rPr>
              <a:t>naj</a:t>
            </a:r>
            <a:r>
              <a:rPr lang="en-US" sz="4000" b="1">
                <a:latin typeface="Titillium Web" pitchFamily="2" charset="0"/>
              </a:rPr>
              <a:t> mi </a:t>
            </a:r>
            <a:r>
              <a:rPr lang="en-US" sz="4000" b="1" err="1">
                <a:latin typeface="Titillium Web" pitchFamily="2" charset="0"/>
              </a:rPr>
              <a:t>bo</a:t>
            </a:r>
            <a:r>
              <a:rPr lang="en-US" sz="4000" b="1">
                <a:latin typeface="Titillium Web" pitchFamily="2" charset="0"/>
              </a:rPr>
              <a:t> mar </a:t>
            </a:r>
            <a:r>
              <a:rPr lang="en-US" sz="4000" b="1" err="1">
                <a:latin typeface="Titillium Web" pitchFamily="2" charset="0"/>
              </a:rPr>
              <a:t>za</a:t>
            </a:r>
            <a:r>
              <a:rPr lang="en-US" sz="4000" b="1">
                <a:latin typeface="Titillium Web" pitchFamily="2" charset="0"/>
              </a:rPr>
              <a:t> </a:t>
            </a:r>
            <a:r>
              <a:rPr lang="en-US" sz="4000" b="1" err="1">
                <a:latin typeface="Titillium Web" pitchFamily="2" charset="0"/>
              </a:rPr>
              <a:t>probabilistično</a:t>
            </a:r>
            <a:r>
              <a:rPr lang="en-US" sz="4000" b="1">
                <a:latin typeface="Titillium Web" pitchFamily="2" charset="0"/>
              </a:rPr>
              <a:t> </a:t>
            </a:r>
            <a:r>
              <a:rPr lang="en-US" sz="4000" b="1" err="1">
                <a:latin typeface="Titillium Web" pitchFamily="2" charset="0"/>
              </a:rPr>
              <a:t>programiranje</a:t>
            </a:r>
            <a:r>
              <a:rPr lang="en-US" sz="4000" b="1">
                <a:latin typeface="Titillium Web" pitchFamily="2" charset="0"/>
              </a:rPr>
              <a:t>?</a:t>
            </a:r>
            <a:endParaRPr lang="sl-SI" sz="4000" b="1">
              <a:latin typeface="Titillium Web" pitchFamily="2" charset="0"/>
            </a:endParaRPr>
          </a:p>
        </p:txBody>
      </p:sp>
      <p:sp>
        <p:nvSpPr>
          <p:cNvPr id="5" name="AutoShape 2" descr="Image result for probabilistic graphical modelling"/>
          <p:cNvSpPr>
            <a:spLocks noChangeAspect="1" noChangeArrowheads="1"/>
          </p:cNvSpPr>
          <p:nvPr/>
        </p:nvSpPr>
        <p:spPr bwMode="auto">
          <a:xfrm>
            <a:off x="5963251" y="1777463"/>
            <a:ext cx="3905250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l-SI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333" y="2485125"/>
            <a:ext cx="1420976" cy="15010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692" y="514189"/>
            <a:ext cx="1582617" cy="1367782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75916" y="4158635"/>
            <a:ext cx="6372386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endParaRPr lang="sl-SI" sz="2400">
              <a:latin typeface="Titillium Web" panose="00000500000000000000" pitchFamily="2" charset="-18"/>
            </a:endParaRP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err="1">
                <a:latin typeface="Titillium Web" panose="00000500000000000000" pitchFamily="2" charset="-18"/>
              </a:rPr>
              <a:t>Temelj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statističnega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modeliranja</a:t>
            </a:r>
            <a:r>
              <a:rPr lang="en-US" sz="2400">
                <a:latin typeface="Titillium Web" panose="00000500000000000000" pitchFamily="2" charset="-18"/>
              </a:rPr>
              <a:t> in </a:t>
            </a:r>
            <a:r>
              <a:rPr lang="en-US" sz="2400" err="1">
                <a:latin typeface="Titillium Web" panose="00000500000000000000" pitchFamily="2" charset="-18"/>
              </a:rPr>
              <a:t>probabilističnega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strojnega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učenja</a:t>
            </a:r>
            <a:r>
              <a:rPr lang="en-US" sz="2400">
                <a:latin typeface="Titillium Web" panose="00000500000000000000" pitchFamily="2" charset="-18"/>
              </a:rPr>
              <a:t>.</a:t>
            </a:r>
            <a:endParaRPr lang="sl-SI" sz="2400">
              <a:latin typeface="Titillium Web" panose="00000500000000000000" pitchFamily="2" charset="-18"/>
            </a:endParaRP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err="1">
                <a:latin typeface="Titillium Web" panose="00000500000000000000" pitchFamily="2" charset="-18"/>
              </a:rPr>
              <a:t>Prihodnost</a:t>
            </a:r>
            <a:r>
              <a:rPr lang="en-US" sz="2400">
                <a:latin typeface="Titillium Web" panose="00000500000000000000" pitchFamily="2" charset="-18"/>
              </a:rPr>
              <a:t> “</a:t>
            </a:r>
            <a:r>
              <a:rPr lang="en-US" sz="2400" err="1">
                <a:latin typeface="Titillium Web" panose="00000500000000000000" pitchFamily="2" charset="-18"/>
              </a:rPr>
              <a:t>podatkovnega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inženirstva</a:t>
            </a:r>
            <a:r>
              <a:rPr lang="en-US" sz="2400">
                <a:latin typeface="Titillium Web" panose="00000500000000000000" pitchFamily="2" charset="-18"/>
              </a:rPr>
              <a:t>”.</a:t>
            </a:r>
            <a:endParaRPr lang="sl-SI" sz="2400">
              <a:latin typeface="Titillium Web" panose="00000500000000000000" pitchFamily="2" charset="-18"/>
            </a:endParaRP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err="1">
                <a:solidFill>
                  <a:srgbClr val="FF0000"/>
                </a:solidFill>
                <a:latin typeface="Titillium Web" panose="00000500000000000000" pitchFamily="2" charset="-18"/>
              </a:rPr>
              <a:t>Obvezno</a:t>
            </a:r>
            <a:r>
              <a:rPr lang="en-US" sz="240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2400" err="1">
                <a:solidFill>
                  <a:srgbClr val="FF0000"/>
                </a:solidFill>
                <a:latin typeface="Titillium Web" panose="00000500000000000000" pitchFamily="2" charset="-18"/>
              </a:rPr>
              <a:t>orodje</a:t>
            </a:r>
            <a:r>
              <a:rPr lang="en-US" sz="240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za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vsakega</a:t>
            </a:r>
            <a:r>
              <a:rPr lang="en-US" sz="2400">
                <a:latin typeface="Titillium Web" panose="00000500000000000000" pitchFamily="2" charset="-18"/>
              </a:rPr>
              <a:t>, </a:t>
            </a:r>
            <a:r>
              <a:rPr lang="en-US" sz="2400" err="1">
                <a:latin typeface="Titillium Web" panose="00000500000000000000" pitchFamily="2" charset="-18"/>
              </a:rPr>
              <a:t>ki</a:t>
            </a:r>
            <a:r>
              <a:rPr lang="en-US" sz="2400">
                <a:latin typeface="Titillium Web" panose="00000500000000000000" pitchFamily="2" charset="-18"/>
              </a:rPr>
              <a:t> se </a:t>
            </a:r>
            <a:r>
              <a:rPr lang="en-US" sz="2400" err="1">
                <a:latin typeface="Titillium Web" panose="00000500000000000000" pitchFamily="2" charset="-18"/>
              </a:rPr>
              <a:t>želi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resno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ukvarjati</a:t>
            </a:r>
            <a:r>
              <a:rPr lang="en-US" sz="2400">
                <a:latin typeface="Titillium Web" panose="00000500000000000000" pitchFamily="2" charset="-18"/>
              </a:rPr>
              <a:t> s </a:t>
            </a:r>
            <a:r>
              <a:rPr lang="en-US" sz="2400" err="1">
                <a:latin typeface="Titillium Web" panose="00000500000000000000" pitchFamily="2" charset="-18"/>
              </a:rPr>
              <a:t>kvantitativno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analizo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podatkov</a:t>
            </a:r>
            <a:r>
              <a:rPr lang="sl-SI" sz="2400">
                <a:latin typeface="Titillium Web" panose="00000500000000000000" pitchFamily="2" charset="-18"/>
              </a:rPr>
              <a:t>!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448"/>
          <a:stretch/>
        </p:blipFill>
        <p:spPr>
          <a:xfrm>
            <a:off x="8665057" y="4759133"/>
            <a:ext cx="2279903" cy="1274537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8665057" y="1582318"/>
            <a:ext cx="2997679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i="1" err="1">
                <a:solidFill>
                  <a:srgbClr val="FF0000"/>
                </a:solidFill>
                <a:latin typeface="Titillium Web" panose="00000500000000000000" pitchFamily="2" charset="-18"/>
              </a:rPr>
              <a:t>uporabna</a:t>
            </a:r>
            <a:r>
              <a:rPr lang="en-US" sz="1600" i="1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1600" i="1" err="1">
                <a:solidFill>
                  <a:srgbClr val="FF0000"/>
                </a:solidFill>
                <a:latin typeface="Titillium Web" panose="00000500000000000000" pitchFamily="2" charset="-18"/>
              </a:rPr>
              <a:t>statistika</a:t>
            </a:r>
            <a:endParaRPr lang="sl-SI" sz="1600" i="1">
              <a:solidFill>
                <a:srgbClr val="FF0000"/>
              </a:solidFill>
              <a:latin typeface="Titillium Web" panose="00000500000000000000" pitchFamily="2" charset="-18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8382286" y="3747665"/>
            <a:ext cx="2997679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i="1" err="1">
                <a:solidFill>
                  <a:srgbClr val="FF0000"/>
                </a:solidFill>
                <a:latin typeface="Titillium Web" panose="00000500000000000000" pitchFamily="2" charset="-18"/>
              </a:rPr>
              <a:t>probabilistični</a:t>
            </a:r>
            <a:r>
              <a:rPr lang="en-US" sz="1600" i="1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1600" i="1" err="1">
                <a:solidFill>
                  <a:srgbClr val="FF0000"/>
                </a:solidFill>
                <a:latin typeface="Titillium Web" panose="00000500000000000000" pitchFamily="2" charset="-18"/>
              </a:rPr>
              <a:t>grafični</a:t>
            </a:r>
            <a:r>
              <a:rPr lang="en-US" sz="1600" i="1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1600" i="1" err="1">
                <a:solidFill>
                  <a:srgbClr val="FF0000"/>
                </a:solidFill>
                <a:latin typeface="Titillium Web" panose="00000500000000000000" pitchFamily="2" charset="-18"/>
              </a:rPr>
              <a:t>modeli</a:t>
            </a:r>
            <a:endParaRPr lang="sl-SI" sz="1600" i="1">
              <a:solidFill>
                <a:srgbClr val="FF0000"/>
              </a:solidFill>
              <a:latin typeface="Titillium Web" panose="00000500000000000000" pitchFamily="2" charset="-18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8461793" y="5925916"/>
            <a:ext cx="2966947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i="1">
                <a:solidFill>
                  <a:srgbClr val="FF0000"/>
                </a:solidFill>
                <a:latin typeface="Titillium Web" panose="00000500000000000000" pitchFamily="2" charset="-18"/>
              </a:rPr>
              <a:t>(</a:t>
            </a:r>
            <a:r>
              <a:rPr lang="en-US" sz="1600" i="1" err="1">
                <a:solidFill>
                  <a:srgbClr val="FF0000"/>
                </a:solidFill>
                <a:latin typeface="Titillium Web" panose="00000500000000000000" pitchFamily="2" charset="-18"/>
              </a:rPr>
              <a:t>generativno</a:t>
            </a:r>
            <a:r>
              <a:rPr lang="en-US" sz="1600" i="1">
                <a:solidFill>
                  <a:srgbClr val="FF0000"/>
                </a:solidFill>
                <a:latin typeface="Titillium Web" panose="00000500000000000000" pitchFamily="2" charset="-18"/>
              </a:rPr>
              <a:t>) </a:t>
            </a:r>
            <a:r>
              <a:rPr lang="en-US" sz="1600" i="1" err="1">
                <a:solidFill>
                  <a:srgbClr val="FF0000"/>
                </a:solidFill>
                <a:latin typeface="Titillium Web" panose="00000500000000000000" pitchFamily="2" charset="-18"/>
              </a:rPr>
              <a:t>globoko</a:t>
            </a:r>
            <a:r>
              <a:rPr lang="en-US" sz="1600" i="1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1600" i="1" err="1">
                <a:solidFill>
                  <a:srgbClr val="FF0000"/>
                </a:solidFill>
                <a:latin typeface="Titillium Web" panose="00000500000000000000" pitchFamily="2" charset="-18"/>
              </a:rPr>
              <a:t>učenje</a:t>
            </a:r>
            <a:endParaRPr lang="sl-SI" sz="1600" i="1">
              <a:solidFill>
                <a:srgbClr val="FF0000"/>
              </a:solidFill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000571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710" y="544041"/>
            <a:ext cx="10643257" cy="599303"/>
          </a:xfrm>
        </p:spPr>
        <p:txBody>
          <a:bodyPr>
            <a:noAutofit/>
          </a:bodyPr>
          <a:lstStyle/>
          <a:p>
            <a:r>
              <a:rPr lang="en-US" sz="4000" b="1">
                <a:latin typeface="Titillium Web" panose="00000500000000000000" pitchFamily="2" charset="-18"/>
              </a:rPr>
              <a:t>V </a:t>
            </a:r>
            <a:r>
              <a:rPr lang="en-US" sz="4000" b="1" err="1">
                <a:latin typeface="Titillium Web" panose="00000500000000000000" pitchFamily="2" charset="-18"/>
              </a:rPr>
              <a:t>razmislek</a:t>
            </a:r>
            <a:r>
              <a:rPr lang="en-US" sz="4000" b="1">
                <a:latin typeface="Titillium Web" panose="00000500000000000000" pitchFamily="2" charset="-18"/>
              </a:rPr>
              <a:t>…</a:t>
            </a:r>
            <a:endParaRPr lang="sl-SI" sz="4000" b="1">
              <a:latin typeface="Titillium Web" panose="00000500000000000000" pitchFamily="2" charset="-18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530708" y="4170814"/>
            <a:ext cx="6188143" cy="2217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err="1">
                <a:latin typeface="Titillium Web" panose="00000500000000000000" pitchFamily="2" charset="-18"/>
              </a:rPr>
              <a:t>Verjetnost</a:t>
            </a:r>
            <a:r>
              <a:rPr lang="en-US" sz="2000" b="1">
                <a:latin typeface="Titillium Web" panose="00000500000000000000" pitchFamily="2" charset="-18"/>
              </a:rPr>
              <a:t> je </a:t>
            </a:r>
            <a:r>
              <a:rPr lang="en-US" sz="2000" b="1" err="1">
                <a:latin typeface="Titillium Web" panose="00000500000000000000" pitchFamily="2" charset="-18"/>
              </a:rPr>
              <a:t>koherenten</a:t>
            </a:r>
            <a:r>
              <a:rPr lang="en-US" sz="2000" b="1">
                <a:latin typeface="Titillium Web" panose="00000500000000000000" pitchFamily="2" charset="-18"/>
              </a:rPr>
              <a:t> in </a:t>
            </a:r>
            <a:r>
              <a:rPr lang="en-US" sz="2000" b="1" err="1">
                <a:latin typeface="Titillium Web" panose="00000500000000000000" pitchFamily="2" charset="-18"/>
              </a:rPr>
              <a:t>natančen</a:t>
            </a:r>
            <a:r>
              <a:rPr lang="en-US" sz="2000" b="1">
                <a:latin typeface="Titillium Web" panose="00000500000000000000" pitchFamily="2" charset="-18"/>
              </a:rPr>
              <a:t> </a:t>
            </a:r>
            <a:r>
              <a:rPr lang="en-US" sz="2000" b="1" err="1">
                <a:latin typeface="Titillium Web" panose="00000500000000000000" pitchFamily="2" charset="-18"/>
              </a:rPr>
              <a:t>jezik</a:t>
            </a:r>
            <a:r>
              <a:rPr lang="en-US" sz="2000" b="1">
                <a:latin typeface="Titillium Web" panose="00000500000000000000" pitchFamily="2" charset="-18"/>
              </a:rPr>
              <a:t> </a:t>
            </a:r>
            <a:r>
              <a:rPr lang="en-US" sz="2000" b="1" err="1">
                <a:latin typeface="Titillium Web" panose="00000500000000000000" pitchFamily="2" charset="-18"/>
              </a:rPr>
              <a:t>za</a:t>
            </a:r>
            <a:r>
              <a:rPr lang="en-US" sz="2000" b="1">
                <a:latin typeface="Titillium Web" panose="00000500000000000000" pitchFamily="2" charset="-18"/>
              </a:rPr>
              <a:t> </a:t>
            </a:r>
            <a:r>
              <a:rPr lang="en-US" sz="2000" b="1" err="1">
                <a:latin typeface="Titillium Web" panose="00000500000000000000" pitchFamily="2" charset="-18"/>
              </a:rPr>
              <a:t>izražanje</a:t>
            </a:r>
            <a:r>
              <a:rPr lang="en-US" sz="2000" b="1">
                <a:latin typeface="Titillium Web" panose="00000500000000000000" pitchFamily="2" charset="-18"/>
              </a:rPr>
              <a:t> </a:t>
            </a:r>
            <a:r>
              <a:rPr lang="en-US" sz="2000" b="1" err="1">
                <a:latin typeface="Titillium Web" panose="00000500000000000000" pitchFamily="2" charset="-18"/>
              </a:rPr>
              <a:t>negotovosti</a:t>
            </a:r>
            <a:r>
              <a:rPr lang="en-US" sz="2000" b="1">
                <a:latin typeface="Titillium Web" panose="00000500000000000000" pitchFamily="2" charset="-18"/>
              </a:rPr>
              <a:t>:</a:t>
            </a:r>
            <a:endParaRPr lang="sl-SI" sz="2000" b="1">
              <a:latin typeface="Titillium Web" panose="00000500000000000000" pitchFamily="2" charset="-18"/>
            </a:endParaRPr>
          </a:p>
          <a:p>
            <a:endParaRPr lang="sl-SI" sz="2000">
              <a:latin typeface="Titillium Web" panose="00000500000000000000" pitchFamily="2" charset="-1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err="1">
                <a:latin typeface="Titillium Web" panose="00000500000000000000" pitchFamily="2" charset="-18"/>
              </a:rPr>
              <a:t>Če</a:t>
            </a:r>
            <a:r>
              <a:rPr lang="en-US" sz="2000">
                <a:latin typeface="Titillium Web" panose="00000500000000000000" pitchFamily="2" charset="-18"/>
              </a:rPr>
              <a:t> ne </a:t>
            </a:r>
            <a:r>
              <a:rPr lang="en-US" sz="2000" err="1">
                <a:latin typeface="Titillium Web" panose="00000500000000000000" pitchFamily="2" charset="-18"/>
              </a:rPr>
              <a:t>sledimo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zakonom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verjetnosti</a:t>
            </a:r>
            <a:r>
              <a:rPr lang="en-US" sz="2000">
                <a:latin typeface="Titillium Web" panose="00000500000000000000" pitchFamily="2" charset="-18"/>
              </a:rPr>
              <a:t>, </a:t>
            </a:r>
            <a:r>
              <a:rPr lang="en-US" sz="2000" err="1">
                <a:latin typeface="Titillium Web" panose="00000500000000000000" pitchFamily="2" charset="-18"/>
              </a:rPr>
              <a:t>nas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nihče</a:t>
            </a:r>
            <a:r>
              <a:rPr lang="en-US" sz="2000">
                <a:latin typeface="Titillium Web" panose="00000500000000000000" pitchFamily="2" charset="-18"/>
              </a:rPr>
              <a:t> ne </a:t>
            </a:r>
            <a:r>
              <a:rPr lang="en-US" sz="2000" err="1">
                <a:latin typeface="Titillium Web" panose="00000500000000000000" pitchFamily="2" charset="-18"/>
              </a:rPr>
              <a:t>bo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razumel</a:t>
            </a:r>
            <a:r>
              <a:rPr lang="en-US" sz="2000">
                <a:latin typeface="Titillium Web" panose="00000500000000000000" pitchFamily="2" charset="-18"/>
              </a:rPr>
              <a:t>!</a:t>
            </a:r>
            <a:br>
              <a:rPr lang="sl-SI" sz="2000">
                <a:latin typeface="Titillium Web" panose="00000500000000000000" pitchFamily="2" charset="-18"/>
              </a:rPr>
            </a:br>
            <a:endParaRPr lang="sl-SI" sz="2000">
              <a:latin typeface="Titillium Web" panose="00000500000000000000" pitchFamily="2" charset="-1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err="1">
                <a:latin typeface="Titillium Web" panose="00000500000000000000" pitchFamily="2" charset="-18"/>
              </a:rPr>
              <a:t>Sicer</a:t>
            </a:r>
            <a:r>
              <a:rPr lang="en-US" sz="2000">
                <a:latin typeface="Titillium Web" panose="00000500000000000000" pitchFamily="2" charset="-18"/>
              </a:rPr>
              <a:t> pa so </a:t>
            </a:r>
            <a:r>
              <a:rPr lang="en-US" sz="2000" err="1">
                <a:latin typeface="Titillium Web" panose="00000500000000000000" pitchFamily="2" charset="-18"/>
              </a:rPr>
              <a:t>probabilistične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izjave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lahko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subjektivne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ali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navidez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popolnoma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nesmiselne</a:t>
            </a:r>
            <a:r>
              <a:rPr lang="en-US" sz="2000">
                <a:latin typeface="Titillium Web" panose="00000500000000000000" pitchFamily="2" charset="-18"/>
              </a:rPr>
              <a:t>.</a:t>
            </a:r>
            <a:br>
              <a:rPr lang="sl-SI" sz="2000">
                <a:latin typeface="Titillium Web" panose="00000500000000000000" pitchFamily="2" charset="-18"/>
              </a:rPr>
            </a:br>
            <a:endParaRPr lang="sl-SI" sz="2000">
              <a:latin typeface="Titillium Web" panose="00000500000000000000" pitchFamily="2" charset="-1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err="1">
                <a:latin typeface="Titillium Web" panose="00000500000000000000" pitchFamily="2" charset="-18"/>
              </a:rPr>
              <a:t>Precej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naravno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nam</a:t>
            </a:r>
            <a:r>
              <a:rPr lang="en-US" sz="2000">
                <a:latin typeface="Titillium Web" panose="00000500000000000000" pitchFamily="2" charset="-18"/>
              </a:rPr>
              <a:t> je, da </a:t>
            </a:r>
            <a:r>
              <a:rPr lang="en-US" sz="2000" err="1">
                <a:latin typeface="Titillium Web" panose="00000500000000000000" pitchFamily="2" charset="-18"/>
              </a:rPr>
              <a:t>imamo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verjetnostno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mnenje</a:t>
            </a:r>
            <a:r>
              <a:rPr lang="en-US" sz="2000">
                <a:latin typeface="Titillium Web" panose="00000500000000000000" pitchFamily="2" charset="-18"/>
              </a:rPr>
              <a:t> o </a:t>
            </a:r>
            <a:r>
              <a:rPr lang="en-US" sz="2000" err="1">
                <a:latin typeface="Titillium Web" panose="00000500000000000000" pitchFamily="2" charset="-18"/>
              </a:rPr>
              <a:t>stvareh</a:t>
            </a:r>
            <a:r>
              <a:rPr lang="en-US" sz="2000">
                <a:latin typeface="Titillium Web" panose="00000500000000000000" pitchFamily="2" charset="-18"/>
              </a:rPr>
              <a:t>, </a:t>
            </a:r>
            <a:r>
              <a:rPr lang="en-US" sz="2000" err="1">
                <a:latin typeface="Titillium Web" panose="00000500000000000000" pitchFamily="2" charset="-18"/>
              </a:rPr>
              <a:t>ki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niso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naključne</a:t>
            </a:r>
            <a:r>
              <a:rPr lang="sl-SI" sz="2000">
                <a:latin typeface="Titillium Web" panose="00000500000000000000" pitchFamily="2" charset="-18"/>
              </a:rPr>
              <a:t>.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Naključje</a:t>
            </a:r>
            <a:r>
              <a:rPr lang="en-US" sz="2000">
                <a:latin typeface="Titillium Web" panose="00000500000000000000" pitchFamily="2" charset="-18"/>
              </a:rPr>
              <a:t> je </a:t>
            </a:r>
            <a:r>
              <a:rPr lang="en-US" sz="2000" err="1">
                <a:latin typeface="Titillium Web" panose="00000500000000000000" pitchFamily="2" charset="-18"/>
              </a:rPr>
              <a:t>samo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eden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izmed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virov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negotovosti</a:t>
            </a:r>
            <a:r>
              <a:rPr lang="en-US" sz="2000">
                <a:latin typeface="Titillium Web" panose="00000500000000000000" pitchFamily="2" charset="-18"/>
              </a:rPr>
              <a:t> (in ne </a:t>
            </a:r>
            <a:r>
              <a:rPr lang="en-US" sz="2000" err="1">
                <a:latin typeface="Titillium Web" panose="00000500000000000000" pitchFamily="2" charset="-18"/>
              </a:rPr>
              <a:t>preveč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pogost</a:t>
            </a:r>
            <a:r>
              <a:rPr lang="en-US" sz="2000">
                <a:latin typeface="Titillium Web" panose="00000500000000000000" pitchFamily="2" charset="-18"/>
              </a:rPr>
              <a:t>).</a:t>
            </a:r>
            <a:r>
              <a:rPr lang="sl-SI" sz="2000">
                <a:latin typeface="Titillium Web" panose="00000500000000000000" pitchFamily="2" charset="-18"/>
              </a:rPr>
              <a:t> </a:t>
            </a:r>
          </a:p>
          <a:p>
            <a:endParaRPr lang="sl-SI" sz="2000">
              <a:latin typeface="Titillium Web" panose="00000500000000000000" pitchFamily="2" charset="-18"/>
            </a:endParaRPr>
          </a:p>
          <a:p>
            <a:r>
              <a:rPr lang="en-US" sz="2000" err="1">
                <a:latin typeface="Titillium Web" panose="00000500000000000000" pitchFamily="2" charset="-18"/>
              </a:rPr>
              <a:t>Uporaba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verjetnosti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za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izražanje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negotovosti</a:t>
            </a:r>
            <a:r>
              <a:rPr lang="en-US" sz="2000">
                <a:latin typeface="Titillium Web" panose="00000500000000000000" pitchFamily="2" charset="-18"/>
              </a:rPr>
              <a:t> je </a:t>
            </a:r>
            <a:r>
              <a:rPr lang="en-US" sz="2000" err="1">
                <a:latin typeface="Titillium Web" panose="00000500000000000000" pitchFamily="2" charset="-18"/>
              </a:rPr>
              <a:t>bistvo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bayesovskega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pogleda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na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statistišno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sklepanje</a:t>
            </a:r>
            <a:r>
              <a:rPr lang="en-US" sz="2000">
                <a:latin typeface="Titillium Web" panose="00000500000000000000" pitchFamily="2" charset="-18"/>
              </a:rPr>
              <a:t>!</a:t>
            </a:r>
            <a:endParaRPr lang="sl-SI" sz="2000">
              <a:latin typeface="Titillium Web" panose="00000500000000000000" pitchFamily="2" charset="-18"/>
            </a:endParaRPr>
          </a:p>
          <a:p>
            <a:r>
              <a:rPr lang="sl-SI" sz="2000">
                <a:latin typeface="Titillium Web" panose="00000500000000000000" pitchFamily="2" charset="-1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3496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91092" y="5602137"/>
            <a:ext cx="6921674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6600" b="1">
                <a:latin typeface="Titillium Web" panose="00000500000000000000" pitchFamily="2" charset="-18"/>
              </a:rPr>
              <a:t>2 del</a:t>
            </a:r>
            <a:endParaRPr lang="sl-SI" sz="6600">
              <a:latin typeface="Titillium Web" panose="00000500000000000000" pitchFamily="2" charset="-18"/>
            </a:endParaRPr>
          </a:p>
          <a:p>
            <a:pPr>
              <a:spcAft>
                <a:spcPts val="1800"/>
              </a:spcAft>
            </a:pPr>
            <a:r>
              <a:rPr lang="en-US" sz="6600" err="1">
                <a:latin typeface="Titillium Web" panose="00000500000000000000" pitchFamily="2" charset="-18"/>
              </a:rPr>
              <a:t>Statistično</a:t>
            </a:r>
            <a:r>
              <a:rPr lang="en-US" sz="6600">
                <a:latin typeface="Titillium Web" panose="00000500000000000000" pitchFamily="2" charset="-18"/>
              </a:rPr>
              <a:t> </a:t>
            </a:r>
            <a:r>
              <a:rPr lang="en-US" sz="6600" err="1">
                <a:latin typeface="Titillium Web" panose="00000500000000000000" pitchFamily="2" charset="-18"/>
              </a:rPr>
              <a:t>modeliranje</a:t>
            </a:r>
            <a:endParaRPr lang="sl-SI" sz="660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151714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91091" y="5602137"/>
            <a:ext cx="8901549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6600" b="1">
                <a:latin typeface="Titillium Web" panose="00000500000000000000" pitchFamily="2" charset="-18"/>
              </a:rPr>
              <a:t>Model </a:t>
            </a:r>
            <a:r>
              <a:rPr lang="sl-SI" sz="6600" b="1">
                <a:solidFill>
                  <a:srgbClr val="FF0000"/>
                </a:solidFill>
                <a:latin typeface="Titillium Web" panose="00000500000000000000" pitchFamily="2" charset="-18"/>
              </a:rPr>
              <a:t>=</a:t>
            </a:r>
            <a:r>
              <a:rPr lang="sl-SI" sz="6600" b="1">
                <a:latin typeface="Titillium Web" panose="00000500000000000000" pitchFamily="2" charset="-18"/>
              </a:rPr>
              <a:t> </a:t>
            </a:r>
          </a:p>
          <a:p>
            <a:pPr>
              <a:spcAft>
                <a:spcPts val="1200"/>
              </a:spcAft>
            </a:pPr>
            <a:r>
              <a:rPr lang="en-US" sz="6600" b="1" err="1">
                <a:latin typeface="Titillium Web" panose="00000500000000000000" pitchFamily="2" charset="-18"/>
              </a:rPr>
              <a:t>Hipoteza</a:t>
            </a:r>
            <a:r>
              <a:rPr lang="en-US" sz="6600" b="1">
                <a:latin typeface="Titillium Web" panose="00000500000000000000" pitchFamily="2" charset="-18"/>
              </a:rPr>
              <a:t>, </a:t>
            </a:r>
            <a:r>
              <a:rPr lang="en-US" sz="6600" b="1" err="1">
                <a:latin typeface="Titillium Web" panose="00000500000000000000" pitchFamily="2" charset="-18"/>
              </a:rPr>
              <a:t>kako</a:t>
            </a:r>
            <a:r>
              <a:rPr lang="en-US" sz="6600" b="1">
                <a:latin typeface="Titillium Web" panose="00000500000000000000" pitchFamily="2" charset="-18"/>
              </a:rPr>
              <a:t> so </a:t>
            </a:r>
            <a:r>
              <a:rPr lang="en-US" sz="6600" b="1" err="1">
                <a:latin typeface="Titillium Web" panose="00000500000000000000" pitchFamily="2" charset="-18"/>
              </a:rPr>
              <a:t>nastali</a:t>
            </a:r>
            <a:r>
              <a:rPr lang="en-US" sz="6600" b="1">
                <a:latin typeface="Titillium Web" panose="00000500000000000000" pitchFamily="2" charset="-18"/>
              </a:rPr>
              <a:t> </a:t>
            </a:r>
            <a:r>
              <a:rPr lang="en-US" sz="6600" b="1" err="1">
                <a:latin typeface="Titillium Web" panose="00000500000000000000" pitchFamily="2" charset="-18"/>
              </a:rPr>
              <a:t>naši</a:t>
            </a:r>
            <a:r>
              <a:rPr lang="en-US" sz="6600" b="1">
                <a:latin typeface="Titillium Web" panose="00000500000000000000" pitchFamily="2" charset="-18"/>
              </a:rPr>
              <a:t> </a:t>
            </a:r>
            <a:r>
              <a:rPr lang="en-US" sz="6600" b="1" err="1">
                <a:latin typeface="Titillium Web" panose="00000500000000000000" pitchFamily="2" charset="-18"/>
              </a:rPr>
              <a:t>podatki</a:t>
            </a:r>
            <a:r>
              <a:rPr lang="sl-SI" sz="6600" b="1">
                <a:latin typeface="Titillium Web" panose="00000500000000000000" pitchFamily="2" charset="-18"/>
              </a:rPr>
              <a:t>.</a:t>
            </a:r>
            <a:endParaRPr lang="sl-SI" sz="660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597752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91091" y="5602137"/>
            <a:ext cx="7047811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6600" b="1">
                <a:latin typeface="Titillium Web" panose="00000500000000000000" pitchFamily="2" charset="-18"/>
              </a:rPr>
              <a:t>Ni </a:t>
            </a:r>
            <a:r>
              <a:rPr lang="en-US" sz="6600" b="1" err="1">
                <a:latin typeface="Titillium Web" panose="00000500000000000000" pitchFamily="2" charset="-18"/>
              </a:rPr>
              <a:t>modeliranja</a:t>
            </a:r>
            <a:r>
              <a:rPr lang="en-US" sz="6600" b="1">
                <a:latin typeface="Titillium Web" panose="00000500000000000000" pitchFamily="2" charset="-18"/>
              </a:rPr>
              <a:t> </a:t>
            </a:r>
            <a:r>
              <a:rPr lang="en-US" sz="6600" b="1" err="1">
                <a:latin typeface="Titillium Web" panose="00000500000000000000" pitchFamily="2" charset="-18"/>
              </a:rPr>
              <a:t>brez</a:t>
            </a:r>
            <a:r>
              <a:rPr lang="en-US" sz="6600" b="1">
                <a:latin typeface="Titillium Web" panose="00000500000000000000" pitchFamily="2" charset="-18"/>
              </a:rPr>
              <a:t> </a:t>
            </a:r>
            <a:r>
              <a:rPr lang="en-US" sz="6600" b="1" err="1">
                <a:latin typeface="Titillium Web" panose="00000500000000000000" pitchFamily="2" charset="-18"/>
              </a:rPr>
              <a:t>modela</a:t>
            </a:r>
            <a:r>
              <a:rPr lang="en-US" sz="6600" b="1">
                <a:latin typeface="Titillium Web" panose="00000500000000000000" pitchFamily="2" charset="-18"/>
              </a:rPr>
              <a:t>.</a:t>
            </a:r>
            <a:endParaRPr lang="sl-SI" sz="660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2397094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840968" y="5140962"/>
            <a:ext cx="10152680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6600" b="1">
                <a:latin typeface="Titillium Web" panose="00000500000000000000" pitchFamily="2" charset="-18"/>
              </a:rPr>
              <a:t>Ne, </a:t>
            </a:r>
            <a:r>
              <a:rPr lang="en-US" sz="6600" b="1" err="1">
                <a:latin typeface="Titillium Web" panose="00000500000000000000" pitchFamily="2" charset="-18"/>
              </a:rPr>
              <a:t>resno</a:t>
            </a:r>
            <a:r>
              <a:rPr lang="en-US" sz="6600" b="1">
                <a:latin typeface="Titillium Web" panose="00000500000000000000" pitchFamily="2" charset="-18"/>
              </a:rPr>
              <a:t>, </a:t>
            </a:r>
            <a:r>
              <a:rPr lang="en-US" sz="6600" b="1" err="1">
                <a:latin typeface="Titillium Web" panose="00000500000000000000" pitchFamily="2" charset="-18"/>
              </a:rPr>
              <a:t>ni</a:t>
            </a:r>
            <a:r>
              <a:rPr lang="en-US" sz="6600" b="1">
                <a:latin typeface="Titillium Web" panose="00000500000000000000" pitchFamily="2" charset="-18"/>
              </a:rPr>
              <a:t>.</a:t>
            </a:r>
            <a:endParaRPr lang="sl-SI" sz="6600" b="1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850214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384" y="4083553"/>
            <a:ext cx="9888836" cy="599303"/>
          </a:xfrm>
        </p:spPr>
        <p:txBody>
          <a:bodyPr>
            <a:noAutofit/>
          </a:bodyPr>
          <a:lstStyle/>
          <a:p>
            <a:r>
              <a:rPr lang="sl-SI" sz="4000">
                <a:solidFill>
                  <a:srgbClr val="FF0000"/>
                </a:solidFill>
                <a:latin typeface="Titillium Web" panose="00000500000000000000" pitchFamily="2" charset="-18"/>
              </a:rPr>
              <a:t>Q: </a:t>
            </a:r>
            <a:r>
              <a:rPr lang="en-US" sz="4000" err="1">
                <a:latin typeface="Titillium Web" panose="00000500000000000000" pitchFamily="2" charset="-18"/>
              </a:rPr>
              <a:t>Zapišite</a:t>
            </a:r>
            <a:r>
              <a:rPr lang="en-US" sz="4000">
                <a:latin typeface="Titillium Web" panose="00000500000000000000" pitchFamily="2" charset="-18"/>
              </a:rPr>
              <a:t> 1 </a:t>
            </a:r>
            <a:r>
              <a:rPr lang="en-US" sz="4000" err="1">
                <a:latin typeface="Titillium Web" panose="00000500000000000000" pitchFamily="2" charset="-18"/>
              </a:rPr>
              <a:t>metodo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iz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statistike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ali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strojnega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učenja</a:t>
            </a:r>
            <a:r>
              <a:rPr lang="en-US" sz="4000">
                <a:latin typeface="Titillium Web" panose="00000500000000000000" pitchFamily="2" charset="-18"/>
              </a:rPr>
              <a:t>, </a:t>
            </a:r>
            <a:r>
              <a:rPr lang="en-US" sz="4000" err="1">
                <a:latin typeface="Titillium Web" panose="00000500000000000000" pitchFamily="2" charset="-18"/>
              </a:rPr>
              <a:t>ki</a:t>
            </a:r>
            <a:r>
              <a:rPr lang="en-US" sz="4000">
                <a:latin typeface="Titillium Web" panose="00000500000000000000" pitchFamily="2" charset="-18"/>
              </a:rPr>
              <a:t> se </a:t>
            </a:r>
            <a:r>
              <a:rPr lang="en-US" sz="4000" err="1">
                <a:latin typeface="Titillium Web" panose="00000500000000000000" pitchFamily="2" charset="-18"/>
              </a:rPr>
              <a:t>uporablja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za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napovedovanje</a:t>
            </a:r>
            <a:r>
              <a:rPr lang="en-US" sz="4000">
                <a:latin typeface="Titillium Web" panose="00000500000000000000" pitchFamily="2" charset="-18"/>
              </a:rPr>
              <a:t>, </a:t>
            </a:r>
            <a:r>
              <a:rPr lang="en-US" sz="4000" err="1">
                <a:latin typeface="Titillium Web" panose="00000500000000000000" pitchFamily="2" charset="-18"/>
              </a:rPr>
              <a:t>razpoznavanje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vzorcev</a:t>
            </a:r>
            <a:r>
              <a:rPr lang="en-US" sz="4000">
                <a:latin typeface="Titillium Web" panose="00000500000000000000" pitchFamily="2" charset="-18"/>
              </a:rPr>
              <a:t>, </a:t>
            </a:r>
            <a:r>
              <a:rPr lang="en-US" sz="4000" err="1">
                <a:latin typeface="Titillium Web" panose="00000500000000000000" pitchFamily="2" charset="-18"/>
              </a:rPr>
              <a:t>gručenje</a:t>
            </a:r>
            <a:r>
              <a:rPr lang="en-US" sz="4000">
                <a:latin typeface="Titillium Web" panose="00000500000000000000" pitchFamily="2" charset="-18"/>
              </a:rPr>
              <a:t>, </a:t>
            </a:r>
            <a:r>
              <a:rPr lang="en-US" sz="4000" err="1">
                <a:latin typeface="Titillium Web" panose="00000500000000000000" pitchFamily="2" charset="-18"/>
              </a:rPr>
              <a:t>testiranje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hipotez</a:t>
            </a:r>
            <a:r>
              <a:rPr lang="en-US" sz="4000">
                <a:latin typeface="Titillium Web" panose="00000500000000000000" pitchFamily="2" charset="-18"/>
              </a:rPr>
              <a:t>, </a:t>
            </a:r>
            <a:r>
              <a:rPr lang="en-US" sz="4000" err="1">
                <a:latin typeface="Titillium Web" panose="00000500000000000000" pitchFamily="2" charset="-18"/>
              </a:rPr>
              <a:t>ipd</a:t>
            </a:r>
            <a:r>
              <a:rPr lang="sl-SI" sz="4000">
                <a:latin typeface="Titillium Web" panose="00000500000000000000" pitchFamily="2" charset="-18"/>
              </a:rPr>
              <a:t>.</a:t>
            </a:r>
          </a:p>
        </p:txBody>
      </p:sp>
      <p:sp>
        <p:nvSpPr>
          <p:cNvPr id="5" name="AutoShape 2" descr="Image result for probabilistic graphical modelling"/>
          <p:cNvSpPr>
            <a:spLocks noChangeAspect="1" noChangeArrowheads="1"/>
          </p:cNvSpPr>
          <p:nvPr/>
        </p:nvSpPr>
        <p:spPr bwMode="auto">
          <a:xfrm>
            <a:off x="5963251" y="1777463"/>
            <a:ext cx="3905250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5383069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283092" y="0"/>
            <a:ext cx="5290394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2000" b="1" err="1">
                <a:latin typeface="Titillium Web" panose="00000500000000000000" pitchFamily="2" charset="-18"/>
              </a:rPr>
              <a:t>Zaporedje</a:t>
            </a:r>
            <a:r>
              <a:rPr lang="en-US" sz="2000" b="1">
                <a:latin typeface="Titillium Web" panose="00000500000000000000" pitchFamily="2" charset="-18"/>
              </a:rPr>
              <a:t> </a:t>
            </a:r>
            <a:r>
              <a:rPr lang="en-US" sz="2000" b="1" err="1">
                <a:latin typeface="Titillium Web" panose="00000500000000000000" pitchFamily="2" charset="-18"/>
              </a:rPr>
              <a:t>enic</a:t>
            </a:r>
            <a:r>
              <a:rPr lang="en-US" sz="2000" b="1">
                <a:latin typeface="Titillium Web" panose="00000500000000000000" pitchFamily="2" charset="-18"/>
              </a:rPr>
              <a:t> in </a:t>
            </a:r>
            <a:r>
              <a:rPr lang="en-US" sz="2000" b="1" err="1">
                <a:latin typeface="Titillium Web" panose="00000500000000000000" pitchFamily="2" charset="-18"/>
              </a:rPr>
              <a:t>ničel</a:t>
            </a:r>
            <a:r>
              <a:rPr lang="en-US" sz="2000" b="1">
                <a:latin typeface="Titillium Web" panose="00000500000000000000" pitchFamily="2" charset="-18"/>
              </a:rPr>
              <a:t> </a:t>
            </a:r>
            <a:r>
              <a:rPr lang="sl-SI" sz="2000" b="1">
                <a:latin typeface="Titillium Web" panose="00000500000000000000" pitchFamily="2" charset="-18"/>
              </a:rPr>
              <a:t>(</a:t>
            </a:r>
            <a:r>
              <a:rPr lang="sl-SI" sz="2000">
                <a:latin typeface="Titillium Web" panose="00000500000000000000" pitchFamily="2" charset="-18"/>
              </a:rPr>
              <a:t>= </a:t>
            </a:r>
            <a:r>
              <a:rPr lang="en-US" sz="2000" err="1">
                <a:latin typeface="Titillium Web" panose="00000500000000000000" pitchFamily="2" charset="-18"/>
              </a:rPr>
              <a:t>podatki</a:t>
            </a:r>
            <a:r>
              <a:rPr lang="sl-SI" sz="2000" b="1">
                <a:latin typeface="Titillium Web" panose="00000500000000000000" pitchFamily="2" charset="-18"/>
              </a:rPr>
              <a:t>):</a:t>
            </a:r>
          </a:p>
        </p:txBody>
      </p:sp>
      <p:sp>
        <p:nvSpPr>
          <p:cNvPr id="2" name="Rectangle 1"/>
          <p:cNvSpPr/>
          <p:nvPr/>
        </p:nvSpPr>
        <p:spPr>
          <a:xfrm>
            <a:off x="283091" y="668035"/>
            <a:ext cx="44485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l-SI" altLang="sl-SI">
                <a:solidFill>
                  <a:srgbClr val="000000"/>
                </a:solidFill>
                <a:latin typeface="Lucida Console" panose="020B0609040504020204" pitchFamily="49" charset="0"/>
              </a:rPr>
              <a:t>100100101011011001111111111101</a:t>
            </a:r>
            <a:endParaRPr lang="sl-SI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83091" y="1037367"/>
            <a:ext cx="11154166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2000" b="1" err="1">
                <a:latin typeface="Titillium Web" panose="00000500000000000000" pitchFamily="2" charset="-18"/>
              </a:rPr>
              <a:t>Statistični</a:t>
            </a:r>
            <a:r>
              <a:rPr lang="en-US" sz="2000" b="1">
                <a:latin typeface="Titillium Web" panose="00000500000000000000" pitchFamily="2" charset="-18"/>
              </a:rPr>
              <a:t> model </a:t>
            </a:r>
            <a:r>
              <a:rPr lang="sl-SI" sz="2000" b="1">
                <a:latin typeface="Titillium Web" panose="00000500000000000000" pitchFamily="2" charset="-18"/>
              </a:rPr>
              <a:t>(</a:t>
            </a:r>
            <a:r>
              <a:rPr lang="sl-SI" sz="2000">
                <a:latin typeface="Titillium Web" panose="00000500000000000000" pitchFamily="2" charset="-18"/>
              </a:rPr>
              <a:t>= </a:t>
            </a:r>
            <a:r>
              <a:rPr lang="en-US" sz="2000" err="1">
                <a:latin typeface="Titillium Web" panose="00000500000000000000" pitchFamily="2" charset="-18"/>
              </a:rPr>
              <a:t>poskus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statistične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interpretacije</a:t>
            </a:r>
            <a:r>
              <a:rPr lang="sl-SI" sz="2000" b="1">
                <a:latin typeface="Titillium Web" panose="00000500000000000000" pitchFamily="2" charset="-18"/>
              </a:rPr>
              <a:t>):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83091" y="1900563"/>
            <a:ext cx="4956567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2000" err="1">
                <a:latin typeface="Titillium Web" panose="00000500000000000000" pitchFamily="2" charset="-18"/>
              </a:rPr>
              <a:t>Zaporedje</a:t>
            </a:r>
            <a:r>
              <a:rPr lang="en-US" sz="2000">
                <a:latin typeface="Titillium Web" panose="00000500000000000000" pitchFamily="2" charset="-18"/>
              </a:rPr>
              <a:t> je </a:t>
            </a:r>
            <a:r>
              <a:rPr lang="en-US" sz="2000" err="1">
                <a:latin typeface="Titillium Web" panose="00000500000000000000" pitchFamily="2" charset="-18"/>
              </a:rPr>
              <a:t>nastalo</a:t>
            </a:r>
            <a:r>
              <a:rPr lang="en-US" sz="2000">
                <a:latin typeface="Titillium Web" panose="00000500000000000000" pitchFamily="2" charset="-18"/>
              </a:rPr>
              <a:t> s 30 </a:t>
            </a:r>
            <a:r>
              <a:rPr lang="en-US" sz="2000" err="1">
                <a:latin typeface="Titillium Web" panose="00000500000000000000" pitchFamily="2" charset="-18"/>
              </a:rPr>
              <a:t>neodvisnimi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meti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kovanca</a:t>
            </a:r>
            <a:r>
              <a:rPr lang="en-US" sz="2000">
                <a:latin typeface="Titillium Web" panose="00000500000000000000" pitchFamily="2" charset="-18"/>
              </a:rPr>
              <a:t> z </a:t>
            </a:r>
            <a:r>
              <a:rPr lang="en-US" sz="2000" err="1">
                <a:latin typeface="Titillium Web" panose="00000500000000000000" pitchFamily="2" charset="-18"/>
              </a:rPr>
              <a:t>neznano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verjetnostjo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enice</a:t>
            </a:r>
            <a:r>
              <a:rPr lang="sl-SI" sz="2000">
                <a:latin typeface="Titillium Web" panose="00000500000000000000" pitchFamily="2" charset="-18"/>
              </a:rPr>
              <a:t> </a:t>
            </a:r>
            <a:r>
              <a:rPr lang="el-GR" sz="2000">
                <a:solidFill>
                  <a:srgbClr val="FF0000"/>
                </a:solidFill>
                <a:latin typeface="Titillium Web" panose="00000500000000000000" pitchFamily="2" charset="-18"/>
              </a:rPr>
              <a:t>θ</a:t>
            </a:r>
            <a:r>
              <a:rPr lang="sl-SI" sz="2000">
                <a:latin typeface="Titillium Web" panose="00000500000000000000" pitchFamily="2" charset="-18"/>
              </a:rPr>
              <a:t>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83091" y="2568598"/>
            <a:ext cx="11154166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2000" b="1" err="1">
                <a:latin typeface="Titillium Web" panose="00000500000000000000" pitchFamily="2" charset="-18"/>
              </a:rPr>
              <a:t>Predhodno</a:t>
            </a:r>
            <a:r>
              <a:rPr lang="en-US" sz="2000" b="1">
                <a:latin typeface="Titillium Web" panose="00000500000000000000" pitchFamily="2" charset="-18"/>
              </a:rPr>
              <a:t> </a:t>
            </a:r>
            <a:r>
              <a:rPr lang="en-US" sz="2000" b="1" err="1">
                <a:latin typeface="Titillium Web" panose="00000500000000000000" pitchFamily="2" charset="-18"/>
              </a:rPr>
              <a:t>mnenje</a:t>
            </a:r>
            <a:r>
              <a:rPr lang="en-US" sz="2000" b="1">
                <a:latin typeface="Titillium Web" panose="00000500000000000000" pitchFamily="2" charset="-18"/>
              </a:rPr>
              <a:t> o </a:t>
            </a:r>
            <a:r>
              <a:rPr lang="en-US" sz="2000" b="1" err="1">
                <a:latin typeface="Titillium Web" panose="00000500000000000000" pitchFamily="2" charset="-18"/>
              </a:rPr>
              <a:t>parametrih</a:t>
            </a:r>
            <a:r>
              <a:rPr lang="en-US" sz="2000" b="1">
                <a:latin typeface="Titillium Web" panose="00000500000000000000" pitchFamily="2" charset="-18"/>
              </a:rPr>
              <a:t> </a:t>
            </a:r>
            <a:r>
              <a:rPr lang="en-US" sz="2000" b="1" err="1">
                <a:latin typeface="Titillium Web" panose="00000500000000000000" pitchFamily="2" charset="-18"/>
              </a:rPr>
              <a:t>modela</a:t>
            </a:r>
            <a:r>
              <a:rPr lang="sl-SI" sz="2000" b="1">
                <a:latin typeface="Titillium Web" panose="00000500000000000000" pitchFamily="2" charset="-18"/>
              </a:rPr>
              <a:t>: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3091" y="3431794"/>
            <a:ext cx="5130738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2000" err="1">
                <a:latin typeface="Titillium Web" panose="00000500000000000000" pitchFamily="2" charset="-18"/>
              </a:rPr>
              <a:t>Nimam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pojma</a:t>
            </a:r>
            <a:r>
              <a:rPr lang="en-US" sz="2000">
                <a:latin typeface="Titillium Web" panose="00000500000000000000" pitchFamily="2" charset="-18"/>
              </a:rPr>
              <a:t>, </a:t>
            </a:r>
            <a:r>
              <a:rPr lang="en-US" sz="2000" err="1">
                <a:latin typeface="Titillium Web" panose="00000500000000000000" pitchFamily="2" charset="-18"/>
              </a:rPr>
              <a:t>koliko</a:t>
            </a:r>
            <a:r>
              <a:rPr lang="en-US" sz="2000">
                <a:latin typeface="Titillium Web" panose="00000500000000000000" pitchFamily="2" charset="-18"/>
              </a:rPr>
              <a:t> je </a:t>
            </a:r>
            <a:r>
              <a:rPr lang="el-GR" sz="2000">
                <a:solidFill>
                  <a:srgbClr val="FF0000"/>
                </a:solidFill>
                <a:latin typeface="Titillium Web" panose="00000500000000000000" pitchFamily="2" charset="-18"/>
              </a:rPr>
              <a:t>θ</a:t>
            </a:r>
            <a:r>
              <a:rPr lang="en-US" sz="2000">
                <a:latin typeface="Titillium Web" panose="00000500000000000000" pitchFamily="2" charset="-18"/>
              </a:rPr>
              <a:t>, </a:t>
            </a:r>
            <a:r>
              <a:rPr lang="en-US" sz="2000" err="1">
                <a:latin typeface="Titillium Web" panose="00000500000000000000" pitchFamily="2" charset="-18"/>
              </a:rPr>
              <a:t>zato</a:t>
            </a:r>
            <a:r>
              <a:rPr lang="en-US" sz="2000">
                <a:latin typeface="Titillium Web" panose="00000500000000000000" pitchFamily="2" charset="-18"/>
              </a:rPr>
              <a:t> ne </a:t>
            </a:r>
            <a:r>
              <a:rPr lang="en-US" sz="2000" err="1">
                <a:latin typeface="Titillium Web" panose="00000500000000000000" pitchFamily="2" charset="-18"/>
              </a:rPr>
              <a:t>bom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izrazil</a:t>
            </a:r>
            <a:r>
              <a:rPr lang="en-US" sz="2000">
                <a:latin typeface="Titillium Web" panose="00000500000000000000" pitchFamily="2" charset="-18"/>
              </a:rPr>
              <a:t> preference do </a:t>
            </a:r>
            <a:r>
              <a:rPr lang="en-US" sz="2000" err="1">
                <a:latin typeface="Titillium Web" panose="00000500000000000000" pitchFamily="2" charset="-18"/>
              </a:rPr>
              <a:t>nobene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vrednosti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l-GR" sz="2000">
                <a:solidFill>
                  <a:srgbClr val="FF0000"/>
                </a:solidFill>
                <a:latin typeface="Titillium Web" panose="00000500000000000000" pitchFamily="2" charset="-18"/>
              </a:rPr>
              <a:t>θ</a:t>
            </a:r>
            <a:r>
              <a:rPr lang="sl-SI" sz="2000">
                <a:latin typeface="Titillium Web" panose="00000500000000000000" pitchFamily="2" charset="-18"/>
              </a:rPr>
              <a:t>.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83091" y="4099829"/>
            <a:ext cx="11154166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2000" b="1" err="1">
                <a:latin typeface="Titillium Web" panose="00000500000000000000" pitchFamily="2" charset="-18"/>
              </a:rPr>
              <a:t>Statistično</a:t>
            </a:r>
            <a:r>
              <a:rPr lang="en-US" sz="2000" b="1">
                <a:latin typeface="Titillium Web" panose="00000500000000000000" pitchFamily="2" charset="-18"/>
              </a:rPr>
              <a:t> </a:t>
            </a:r>
            <a:r>
              <a:rPr lang="en-US" sz="2000" b="1" err="1">
                <a:latin typeface="Titillium Web" panose="00000500000000000000" pitchFamily="2" charset="-18"/>
              </a:rPr>
              <a:t>sklepanje</a:t>
            </a:r>
            <a:r>
              <a:rPr lang="en-US" sz="2000" b="1">
                <a:latin typeface="Titillium Web" panose="00000500000000000000" pitchFamily="2" charset="-18"/>
              </a:rPr>
              <a:t> </a:t>
            </a:r>
            <a:r>
              <a:rPr lang="sl-SI" sz="2000" b="1">
                <a:latin typeface="Titillium Web" panose="00000500000000000000" pitchFamily="2" charset="-18"/>
              </a:rPr>
              <a:t>(</a:t>
            </a:r>
            <a:r>
              <a:rPr lang="sl-SI" sz="2000">
                <a:latin typeface="Titillium Web" panose="00000500000000000000" pitchFamily="2" charset="-18"/>
              </a:rPr>
              <a:t>= </a:t>
            </a:r>
            <a:r>
              <a:rPr lang="en-US" sz="2000" err="1">
                <a:latin typeface="Titillium Web" panose="00000500000000000000" pitchFamily="2" charset="-18"/>
              </a:rPr>
              <a:t>učenje</a:t>
            </a:r>
            <a:r>
              <a:rPr lang="sl-SI" sz="2000" b="1">
                <a:latin typeface="Titillium Web" panose="00000500000000000000" pitchFamily="2" charset="-18"/>
              </a:rPr>
              <a:t>):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83091" y="5244884"/>
            <a:ext cx="5130738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2000" err="1">
                <a:latin typeface="Titillium Web" panose="00000500000000000000" pitchFamily="2" charset="-18"/>
              </a:rPr>
              <a:t>Pri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vseh</a:t>
            </a:r>
            <a:r>
              <a:rPr lang="en-US" sz="2000">
                <a:latin typeface="Titillium Web" panose="00000500000000000000" pitchFamily="2" charset="-18"/>
              </a:rPr>
              <a:t> the </a:t>
            </a:r>
            <a:r>
              <a:rPr lang="en-US" sz="2000" err="1">
                <a:latin typeface="Titillium Web" panose="00000500000000000000" pitchFamily="2" charset="-18"/>
              </a:rPr>
              <a:t>predpostavkah</a:t>
            </a:r>
            <a:r>
              <a:rPr lang="en-US" sz="2000">
                <a:latin typeface="Titillium Web" panose="00000500000000000000" pitchFamily="2" charset="-18"/>
              </a:rPr>
              <a:t> in </a:t>
            </a:r>
            <a:r>
              <a:rPr lang="en-US" sz="2000" err="1">
                <a:latin typeface="Titillium Web" panose="00000500000000000000" pitchFamily="2" charset="-18"/>
              </a:rPr>
              <a:t>upoštevajoč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zakone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verjetnosti</a:t>
            </a:r>
            <a:r>
              <a:rPr lang="en-US" sz="2000">
                <a:latin typeface="Titillium Web" panose="00000500000000000000" pitchFamily="2" charset="-18"/>
              </a:rPr>
              <a:t>, </a:t>
            </a:r>
            <a:r>
              <a:rPr lang="en-US" sz="2000" err="1">
                <a:latin typeface="Titillium Web" panose="00000500000000000000" pitchFamily="2" charset="-18"/>
              </a:rPr>
              <a:t>kakšno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mora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biti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moje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mnenje</a:t>
            </a:r>
            <a:r>
              <a:rPr lang="en-US" sz="2000">
                <a:latin typeface="Titillium Web" panose="00000500000000000000" pitchFamily="2" charset="-18"/>
              </a:rPr>
              <a:t> o</a:t>
            </a:r>
            <a:r>
              <a:rPr lang="sl-SI" sz="2000">
                <a:latin typeface="Titillium Web" panose="00000500000000000000" pitchFamily="2" charset="-18"/>
              </a:rPr>
              <a:t> </a:t>
            </a:r>
            <a:r>
              <a:rPr lang="el-GR" sz="2000">
                <a:solidFill>
                  <a:srgbClr val="FF0000"/>
                </a:solidFill>
                <a:latin typeface="Titillium Web" panose="00000500000000000000" pitchFamily="2" charset="-18"/>
              </a:rPr>
              <a:t>θ</a:t>
            </a:r>
            <a:r>
              <a:rPr lang="en-US" sz="2000">
                <a:latin typeface="Titillium Web" panose="00000500000000000000" pitchFamily="2" charset="-18"/>
              </a:rPr>
              <a:t>, </a:t>
            </a:r>
            <a:r>
              <a:rPr lang="en-US" sz="2000" err="1">
                <a:latin typeface="Titillium Web" panose="00000500000000000000" pitchFamily="2" charset="-18"/>
              </a:rPr>
              <a:t>ko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vidim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podatke</a:t>
            </a:r>
            <a:r>
              <a:rPr lang="en-US" sz="2000">
                <a:latin typeface="Titillium Web" panose="00000500000000000000" pitchFamily="2" charset="-18"/>
              </a:rPr>
              <a:t>?</a:t>
            </a:r>
            <a:endParaRPr lang="sl-SI" sz="200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4911142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283092" y="0"/>
            <a:ext cx="5290394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2000" b="1" err="1">
                <a:latin typeface="Titillium Web" panose="00000500000000000000" pitchFamily="2" charset="-18"/>
              </a:rPr>
              <a:t>Zaporedje</a:t>
            </a:r>
            <a:r>
              <a:rPr lang="en-US" sz="2000" b="1">
                <a:latin typeface="Titillium Web" panose="00000500000000000000" pitchFamily="2" charset="-18"/>
              </a:rPr>
              <a:t> </a:t>
            </a:r>
            <a:r>
              <a:rPr lang="en-US" sz="2000" b="1" err="1">
                <a:latin typeface="Titillium Web" panose="00000500000000000000" pitchFamily="2" charset="-18"/>
              </a:rPr>
              <a:t>enic</a:t>
            </a:r>
            <a:r>
              <a:rPr lang="en-US" sz="2000" b="1">
                <a:latin typeface="Titillium Web" panose="00000500000000000000" pitchFamily="2" charset="-18"/>
              </a:rPr>
              <a:t> in </a:t>
            </a:r>
            <a:r>
              <a:rPr lang="en-US" sz="2000" b="1" err="1">
                <a:latin typeface="Titillium Web" panose="00000500000000000000" pitchFamily="2" charset="-18"/>
              </a:rPr>
              <a:t>ničel</a:t>
            </a:r>
            <a:r>
              <a:rPr lang="en-US" sz="2000" b="1">
                <a:latin typeface="Titillium Web" panose="00000500000000000000" pitchFamily="2" charset="-18"/>
              </a:rPr>
              <a:t> </a:t>
            </a:r>
            <a:r>
              <a:rPr lang="sl-SI" sz="2000" b="1">
                <a:latin typeface="Titillium Web" panose="00000500000000000000" pitchFamily="2" charset="-18"/>
              </a:rPr>
              <a:t>(</a:t>
            </a:r>
            <a:r>
              <a:rPr lang="sl-SI" sz="2000">
                <a:latin typeface="Titillium Web" panose="00000500000000000000" pitchFamily="2" charset="-18"/>
              </a:rPr>
              <a:t>= </a:t>
            </a:r>
            <a:r>
              <a:rPr lang="en-US" sz="2000" err="1">
                <a:latin typeface="Titillium Web" panose="00000500000000000000" pitchFamily="2" charset="-18"/>
              </a:rPr>
              <a:t>podatki</a:t>
            </a:r>
            <a:r>
              <a:rPr lang="sl-SI" sz="2000" b="1">
                <a:latin typeface="Titillium Web" panose="00000500000000000000" pitchFamily="2" charset="-18"/>
              </a:rPr>
              <a:t>):</a:t>
            </a:r>
          </a:p>
        </p:txBody>
      </p:sp>
      <p:sp>
        <p:nvSpPr>
          <p:cNvPr id="2" name="Rectangle 1"/>
          <p:cNvSpPr/>
          <p:nvPr/>
        </p:nvSpPr>
        <p:spPr>
          <a:xfrm>
            <a:off x="283091" y="668035"/>
            <a:ext cx="44485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l-SI" altLang="sl-SI">
                <a:solidFill>
                  <a:srgbClr val="000000"/>
                </a:solidFill>
                <a:latin typeface="Lucida Console" panose="020B0609040504020204" pitchFamily="49" charset="0"/>
              </a:rPr>
              <a:t>100100101011011001111111111101</a:t>
            </a:r>
            <a:endParaRPr lang="sl-SI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83091" y="1037367"/>
            <a:ext cx="11154166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2000" b="1" err="1">
                <a:latin typeface="Titillium Web" panose="00000500000000000000" pitchFamily="2" charset="-18"/>
              </a:rPr>
              <a:t>Statistični</a:t>
            </a:r>
            <a:r>
              <a:rPr lang="en-US" sz="2000" b="1">
                <a:latin typeface="Titillium Web" panose="00000500000000000000" pitchFamily="2" charset="-18"/>
              </a:rPr>
              <a:t> model </a:t>
            </a:r>
            <a:r>
              <a:rPr lang="sl-SI" sz="2000" b="1">
                <a:latin typeface="Titillium Web" panose="00000500000000000000" pitchFamily="2" charset="-18"/>
              </a:rPr>
              <a:t>(</a:t>
            </a:r>
            <a:r>
              <a:rPr lang="sl-SI" sz="2000">
                <a:latin typeface="Titillium Web" panose="00000500000000000000" pitchFamily="2" charset="-18"/>
              </a:rPr>
              <a:t>= </a:t>
            </a:r>
            <a:r>
              <a:rPr lang="en-US" sz="2000" err="1">
                <a:latin typeface="Titillium Web" panose="00000500000000000000" pitchFamily="2" charset="-18"/>
              </a:rPr>
              <a:t>poskus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statistične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interpretacije</a:t>
            </a:r>
            <a:r>
              <a:rPr lang="sl-SI" sz="2000" b="1">
                <a:latin typeface="Titillium Web" panose="00000500000000000000" pitchFamily="2" charset="-18"/>
              </a:rPr>
              <a:t>):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83091" y="1900563"/>
            <a:ext cx="4956567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2000" err="1">
                <a:latin typeface="Titillium Web" panose="00000500000000000000" pitchFamily="2" charset="-18"/>
              </a:rPr>
              <a:t>Zaporedje</a:t>
            </a:r>
            <a:r>
              <a:rPr lang="en-US" sz="2000">
                <a:latin typeface="Titillium Web" panose="00000500000000000000" pitchFamily="2" charset="-18"/>
              </a:rPr>
              <a:t> je </a:t>
            </a:r>
            <a:r>
              <a:rPr lang="en-US" sz="2000" err="1">
                <a:latin typeface="Titillium Web" panose="00000500000000000000" pitchFamily="2" charset="-18"/>
              </a:rPr>
              <a:t>nastalo</a:t>
            </a:r>
            <a:r>
              <a:rPr lang="en-US" sz="2000">
                <a:latin typeface="Titillium Web" panose="00000500000000000000" pitchFamily="2" charset="-18"/>
              </a:rPr>
              <a:t> s 30 </a:t>
            </a:r>
            <a:r>
              <a:rPr lang="en-US" sz="2000" err="1">
                <a:latin typeface="Titillium Web" panose="00000500000000000000" pitchFamily="2" charset="-18"/>
              </a:rPr>
              <a:t>neodvisnimi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meti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kovanca</a:t>
            </a:r>
            <a:r>
              <a:rPr lang="en-US" sz="2000">
                <a:latin typeface="Titillium Web" panose="00000500000000000000" pitchFamily="2" charset="-18"/>
              </a:rPr>
              <a:t> z </a:t>
            </a:r>
            <a:r>
              <a:rPr lang="en-US" sz="2000" err="1">
                <a:latin typeface="Titillium Web" panose="00000500000000000000" pitchFamily="2" charset="-18"/>
              </a:rPr>
              <a:t>neznano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verjetnostjo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enice</a:t>
            </a:r>
            <a:r>
              <a:rPr lang="sl-SI" sz="2000">
                <a:latin typeface="Titillium Web" panose="00000500000000000000" pitchFamily="2" charset="-18"/>
              </a:rPr>
              <a:t> </a:t>
            </a:r>
            <a:r>
              <a:rPr lang="el-GR" sz="2000">
                <a:solidFill>
                  <a:srgbClr val="FF0000"/>
                </a:solidFill>
                <a:latin typeface="Titillium Web" panose="00000500000000000000" pitchFamily="2" charset="-18"/>
              </a:rPr>
              <a:t>θ</a:t>
            </a:r>
            <a:r>
              <a:rPr lang="sl-SI" sz="2000">
                <a:latin typeface="Titillium Web" panose="00000500000000000000" pitchFamily="2" charset="-18"/>
              </a:rPr>
              <a:t>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83091" y="2568598"/>
            <a:ext cx="11154166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2000" b="1" err="1">
                <a:latin typeface="Titillium Web" panose="00000500000000000000" pitchFamily="2" charset="-18"/>
              </a:rPr>
              <a:t>Predhodno</a:t>
            </a:r>
            <a:r>
              <a:rPr lang="en-US" sz="2000" b="1">
                <a:latin typeface="Titillium Web" panose="00000500000000000000" pitchFamily="2" charset="-18"/>
              </a:rPr>
              <a:t> </a:t>
            </a:r>
            <a:r>
              <a:rPr lang="en-US" sz="2000" b="1" err="1">
                <a:latin typeface="Titillium Web" panose="00000500000000000000" pitchFamily="2" charset="-18"/>
              </a:rPr>
              <a:t>mnenje</a:t>
            </a:r>
            <a:r>
              <a:rPr lang="en-US" sz="2000" b="1">
                <a:latin typeface="Titillium Web" panose="00000500000000000000" pitchFamily="2" charset="-18"/>
              </a:rPr>
              <a:t> o </a:t>
            </a:r>
            <a:r>
              <a:rPr lang="en-US" sz="2000" b="1" err="1">
                <a:latin typeface="Titillium Web" panose="00000500000000000000" pitchFamily="2" charset="-18"/>
              </a:rPr>
              <a:t>parametrih</a:t>
            </a:r>
            <a:r>
              <a:rPr lang="en-US" sz="2000" b="1">
                <a:latin typeface="Titillium Web" panose="00000500000000000000" pitchFamily="2" charset="-18"/>
              </a:rPr>
              <a:t> </a:t>
            </a:r>
            <a:r>
              <a:rPr lang="en-US" sz="2000" b="1" err="1">
                <a:latin typeface="Titillium Web" panose="00000500000000000000" pitchFamily="2" charset="-18"/>
              </a:rPr>
              <a:t>modela</a:t>
            </a:r>
            <a:r>
              <a:rPr lang="sl-SI" sz="2000" b="1">
                <a:latin typeface="Titillium Web" panose="00000500000000000000" pitchFamily="2" charset="-18"/>
              </a:rPr>
              <a:t>: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3091" y="3431794"/>
            <a:ext cx="5130738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2000" err="1">
                <a:latin typeface="Titillium Web" panose="00000500000000000000" pitchFamily="2" charset="-18"/>
              </a:rPr>
              <a:t>Nimam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pojma</a:t>
            </a:r>
            <a:r>
              <a:rPr lang="en-US" sz="2000">
                <a:latin typeface="Titillium Web" panose="00000500000000000000" pitchFamily="2" charset="-18"/>
              </a:rPr>
              <a:t>, </a:t>
            </a:r>
            <a:r>
              <a:rPr lang="en-US" sz="2000" err="1">
                <a:latin typeface="Titillium Web" panose="00000500000000000000" pitchFamily="2" charset="-18"/>
              </a:rPr>
              <a:t>koliko</a:t>
            </a:r>
            <a:r>
              <a:rPr lang="en-US" sz="2000">
                <a:latin typeface="Titillium Web" panose="00000500000000000000" pitchFamily="2" charset="-18"/>
              </a:rPr>
              <a:t> je </a:t>
            </a:r>
            <a:r>
              <a:rPr lang="el-GR" sz="2000">
                <a:solidFill>
                  <a:srgbClr val="FF0000"/>
                </a:solidFill>
                <a:latin typeface="Titillium Web" panose="00000500000000000000" pitchFamily="2" charset="-18"/>
              </a:rPr>
              <a:t>θ</a:t>
            </a:r>
            <a:r>
              <a:rPr lang="en-US" sz="2000">
                <a:latin typeface="Titillium Web" panose="00000500000000000000" pitchFamily="2" charset="-18"/>
              </a:rPr>
              <a:t>, </a:t>
            </a:r>
            <a:r>
              <a:rPr lang="en-US" sz="2000" err="1">
                <a:latin typeface="Titillium Web" panose="00000500000000000000" pitchFamily="2" charset="-18"/>
              </a:rPr>
              <a:t>zato</a:t>
            </a:r>
            <a:r>
              <a:rPr lang="en-US" sz="2000">
                <a:latin typeface="Titillium Web" panose="00000500000000000000" pitchFamily="2" charset="-18"/>
              </a:rPr>
              <a:t> ne </a:t>
            </a:r>
            <a:r>
              <a:rPr lang="en-US" sz="2000" err="1">
                <a:latin typeface="Titillium Web" panose="00000500000000000000" pitchFamily="2" charset="-18"/>
              </a:rPr>
              <a:t>bom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izrazil</a:t>
            </a:r>
            <a:r>
              <a:rPr lang="en-US" sz="2000">
                <a:latin typeface="Titillium Web" panose="00000500000000000000" pitchFamily="2" charset="-18"/>
              </a:rPr>
              <a:t> preference do </a:t>
            </a:r>
            <a:r>
              <a:rPr lang="en-US" sz="2000" err="1">
                <a:latin typeface="Titillium Web" panose="00000500000000000000" pitchFamily="2" charset="-18"/>
              </a:rPr>
              <a:t>nobene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vrednosti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l-GR" sz="2000">
                <a:solidFill>
                  <a:srgbClr val="FF0000"/>
                </a:solidFill>
                <a:latin typeface="Titillium Web" panose="00000500000000000000" pitchFamily="2" charset="-18"/>
              </a:rPr>
              <a:t>θ</a:t>
            </a:r>
            <a:r>
              <a:rPr lang="sl-SI" sz="2000">
                <a:latin typeface="Titillium Web" panose="00000500000000000000" pitchFamily="2" charset="-18"/>
              </a:rPr>
              <a:t>.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83091" y="4099829"/>
            <a:ext cx="11154166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2000" b="1" err="1">
                <a:latin typeface="Titillium Web" panose="00000500000000000000" pitchFamily="2" charset="-18"/>
              </a:rPr>
              <a:t>Statistično</a:t>
            </a:r>
            <a:r>
              <a:rPr lang="en-US" sz="2000" b="1">
                <a:latin typeface="Titillium Web" panose="00000500000000000000" pitchFamily="2" charset="-18"/>
              </a:rPr>
              <a:t> </a:t>
            </a:r>
            <a:r>
              <a:rPr lang="en-US" sz="2000" b="1" err="1">
                <a:latin typeface="Titillium Web" panose="00000500000000000000" pitchFamily="2" charset="-18"/>
              </a:rPr>
              <a:t>sklepanje</a:t>
            </a:r>
            <a:r>
              <a:rPr lang="en-US" sz="2000" b="1">
                <a:latin typeface="Titillium Web" panose="00000500000000000000" pitchFamily="2" charset="-18"/>
              </a:rPr>
              <a:t> </a:t>
            </a:r>
            <a:r>
              <a:rPr lang="sl-SI" sz="2000" b="1">
                <a:latin typeface="Titillium Web" panose="00000500000000000000" pitchFamily="2" charset="-18"/>
              </a:rPr>
              <a:t>(</a:t>
            </a:r>
            <a:r>
              <a:rPr lang="sl-SI" sz="2000">
                <a:latin typeface="Titillium Web" panose="00000500000000000000" pitchFamily="2" charset="-18"/>
              </a:rPr>
              <a:t>= </a:t>
            </a:r>
            <a:r>
              <a:rPr lang="en-US" sz="2000" err="1">
                <a:latin typeface="Titillium Web" panose="00000500000000000000" pitchFamily="2" charset="-18"/>
              </a:rPr>
              <a:t>učenje</a:t>
            </a:r>
            <a:r>
              <a:rPr lang="sl-SI" sz="2000" b="1">
                <a:latin typeface="Titillium Web" panose="00000500000000000000" pitchFamily="2" charset="-18"/>
              </a:rPr>
              <a:t>):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83091" y="5244884"/>
            <a:ext cx="5130738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2000" err="1">
                <a:latin typeface="Titillium Web" panose="00000500000000000000" pitchFamily="2" charset="-18"/>
              </a:rPr>
              <a:t>Pri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vseh</a:t>
            </a:r>
            <a:r>
              <a:rPr lang="en-US" sz="2000">
                <a:latin typeface="Titillium Web" panose="00000500000000000000" pitchFamily="2" charset="-18"/>
              </a:rPr>
              <a:t> the </a:t>
            </a:r>
            <a:r>
              <a:rPr lang="en-US" sz="2000" err="1">
                <a:latin typeface="Titillium Web" panose="00000500000000000000" pitchFamily="2" charset="-18"/>
              </a:rPr>
              <a:t>predpostavkah</a:t>
            </a:r>
            <a:r>
              <a:rPr lang="en-US" sz="2000">
                <a:latin typeface="Titillium Web" panose="00000500000000000000" pitchFamily="2" charset="-18"/>
              </a:rPr>
              <a:t> in </a:t>
            </a:r>
            <a:r>
              <a:rPr lang="en-US" sz="2000" err="1">
                <a:latin typeface="Titillium Web" panose="00000500000000000000" pitchFamily="2" charset="-18"/>
              </a:rPr>
              <a:t>upoštevajoč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zakone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verjetnosti</a:t>
            </a:r>
            <a:r>
              <a:rPr lang="en-US" sz="2000">
                <a:latin typeface="Titillium Web" panose="00000500000000000000" pitchFamily="2" charset="-18"/>
              </a:rPr>
              <a:t>, </a:t>
            </a:r>
            <a:r>
              <a:rPr lang="en-US" sz="2000" err="1">
                <a:latin typeface="Titillium Web" panose="00000500000000000000" pitchFamily="2" charset="-18"/>
              </a:rPr>
              <a:t>kakšno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mora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biti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moje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mnenje</a:t>
            </a:r>
            <a:r>
              <a:rPr lang="en-US" sz="2000">
                <a:latin typeface="Titillium Web" panose="00000500000000000000" pitchFamily="2" charset="-18"/>
              </a:rPr>
              <a:t> o</a:t>
            </a:r>
            <a:r>
              <a:rPr lang="sl-SI" sz="2000">
                <a:latin typeface="Titillium Web" panose="00000500000000000000" pitchFamily="2" charset="-18"/>
              </a:rPr>
              <a:t> </a:t>
            </a:r>
            <a:r>
              <a:rPr lang="el-GR" sz="2000">
                <a:solidFill>
                  <a:srgbClr val="FF0000"/>
                </a:solidFill>
                <a:latin typeface="Titillium Web" panose="00000500000000000000" pitchFamily="2" charset="-18"/>
              </a:rPr>
              <a:t>θ</a:t>
            </a:r>
            <a:r>
              <a:rPr lang="en-US" sz="2000">
                <a:latin typeface="Titillium Web" panose="00000500000000000000" pitchFamily="2" charset="-18"/>
              </a:rPr>
              <a:t>, </a:t>
            </a:r>
            <a:r>
              <a:rPr lang="en-US" sz="2000" err="1">
                <a:latin typeface="Titillium Web" panose="00000500000000000000" pitchFamily="2" charset="-18"/>
              </a:rPr>
              <a:t>ko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vidim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podatke</a:t>
            </a:r>
            <a:r>
              <a:rPr lang="en-US" sz="2000">
                <a:latin typeface="Titillium Web" panose="00000500000000000000" pitchFamily="2" charset="-18"/>
              </a:rPr>
              <a:t>?</a:t>
            </a:r>
            <a:endParaRPr lang="sl-SI" sz="2000">
              <a:latin typeface="Titillium Web" panose="00000500000000000000" pitchFamily="2" charset="-1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4971" y="641267"/>
            <a:ext cx="3405600" cy="3815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6571" y="1991083"/>
            <a:ext cx="3354000" cy="42033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065" y="3623228"/>
            <a:ext cx="1267506" cy="21672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482" y="5082227"/>
            <a:ext cx="3390089" cy="56385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7771" y="6103934"/>
            <a:ext cx="4282800" cy="32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7381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932" y="1217223"/>
            <a:ext cx="4870910" cy="3896728"/>
          </a:xfrm>
          <a:prstGeom prst="rect">
            <a:avLst/>
          </a:prstGeom>
        </p:spPr>
      </p:pic>
      <p:sp>
        <p:nvSpPr>
          <p:cNvPr id="19" name="Title 1"/>
          <p:cNvSpPr txBox="1">
            <a:spLocks/>
          </p:cNvSpPr>
          <p:nvPr/>
        </p:nvSpPr>
        <p:spPr>
          <a:xfrm>
            <a:off x="1369485" y="5390085"/>
            <a:ext cx="11154166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2000" err="1">
                <a:latin typeface="Titillium Web" panose="00000500000000000000" pitchFamily="2" charset="-18"/>
              </a:rPr>
              <a:t>Naše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mnenje</a:t>
            </a:r>
            <a:r>
              <a:rPr lang="en-US" sz="2000">
                <a:latin typeface="Titillium Web" panose="00000500000000000000" pitchFamily="2" charset="-18"/>
              </a:rPr>
              <a:t> o </a:t>
            </a:r>
            <a:r>
              <a:rPr lang="el-GR" sz="2000">
                <a:solidFill>
                  <a:srgbClr val="FF0000"/>
                </a:solidFill>
                <a:latin typeface="Titillium Web" panose="00000500000000000000" pitchFamily="2" charset="-18"/>
              </a:rPr>
              <a:t>θ</a:t>
            </a:r>
            <a:r>
              <a:rPr lang="sl-SI" sz="200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2000" b="1" err="1">
                <a:solidFill>
                  <a:srgbClr val="1212FF"/>
                </a:solidFill>
                <a:latin typeface="Titillium Web" panose="00000500000000000000" pitchFamily="2" charset="-18"/>
              </a:rPr>
              <a:t>prej</a:t>
            </a:r>
            <a:r>
              <a:rPr lang="en-US" sz="2000" b="1">
                <a:solidFill>
                  <a:srgbClr val="1212FF"/>
                </a:solidFill>
                <a:latin typeface="Titillium Web" panose="00000500000000000000" pitchFamily="2" charset="-18"/>
              </a:rPr>
              <a:t> </a:t>
            </a:r>
            <a:r>
              <a:rPr lang="en-US" sz="2000">
                <a:latin typeface="Titillium Web" panose="00000500000000000000" pitchFamily="2" charset="-18"/>
              </a:rPr>
              <a:t>in </a:t>
            </a:r>
            <a:r>
              <a:rPr lang="en-US" sz="2000" b="1" err="1">
                <a:latin typeface="Titillium Web" panose="00000500000000000000" pitchFamily="2" charset="-18"/>
              </a:rPr>
              <a:t>potem</a:t>
            </a:r>
            <a:r>
              <a:rPr lang="en-US" sz="2000">
                <a:latin typeface="Titillium Web" panose="00000500000000000000" pitchFamily="2" charset="-18"/>
              </a:rPr>
              <a:t>, </a:t>
            </a:r>
            <a:r>
              <a:rPr lang="en-US" sz="2000" err="1">
                <a:latin typeface="Titillium Web" panose="00000500000000000000" pitchFamily="2" charset="-18"/>
              </a:rPr>
              <a:t>ko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smo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videli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zaporedje</a:t>
            </a:r>
            <a:r>
              <a:rPr lang="en-US" sz="2000">
                <a:latin typeface="Titillium Web" panose="00000500000000000000" pitchFamily="2" charset="-18"/>
              </a:rPr>
              <a:t>, </a:t>
            </a:r>
            <a:r>
              <a:rPr lang="en-US" sz="2000" err="1">
                <a:latin typeface="Titillium Web" panose="00000500000000000000" pitchFamily="2" charset="-18"/>
              </a:rPr>
              <a:t>ki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vsebuje</a:t>
            </a:r>
            <a:r>
              <a:rPr lang="en-US" sz="2000">
                <a:latin typeface="Titillium Web" panose="00000500000000000000" pitchFamily="2" charset="-18"/>
              </a:rPr>
              <a:t> 20 </a:t>
            </a:r>
            <a:r>
              <a:rPr lang="en-US" sz="2000" err="1">
                <a:latin typeface="Titillium Web" panose="00000500000000000000" pitchFamily="2" charset="-18"/>
              </a:rPr>
              <a:t>enic</a:t>
            </a:r>
            <a:r>
              <a:rPr lang="en-US" sz="2000">
                <a:latin typeface="Titillium Web" panose="00000500000000000000" pitchFamily="2" charset="-18"/>
              </a:rPr>
              <a:t> in 10 </a:t>
            </a:r>
            <a:r>
              <a:rPr lang="en-US" sz="2000" err="1">
                <a:latin typeface="Titillium Web" panose="00000500000000000000" pitchFamily="2" charset="-18"/>
              </a:rPr>
              <a:t>ničel</a:t>
            </a:r>
            <a:r>
              <a:rPr lang="en-US" sz="2000">
                <a:latin typeface="Titillium Web" panose="00000500000000000000" pitchFamily="2" charset="-18"/>
              </a:rPr>
              <a:t>.</a:t>
            </a:r>
            <a:endParaRPr lang="sl-SI" sz="200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7848878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883" y="1248170"/>
            <a:ext cx="4876805" cy="390144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369485" y="5390085"/>
            <a:ext cx="11154166" cy="6680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2000" err="1">
                <a:latin typeface="Titillium Web" panose="00000500000000000000" pitchFamily="2" charset="-18"/>
              </a:rPr>
              <a:t>Naše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mnenje</a:t>
            </a:r>
            <a:r>
              <a:rPr lang="en-US" sz="2000">
                <a:latin typeface="Titillium Web" panose="00000500000000000000" pitchFamily="2" charset="-18"/>
              </a:rPr>
              <a:t> o </a:t>
            </a:r>
            <a:r>
              <a:rPr lang="el-GR" sz="2000">
                <a:solidFill>
                  <a:srgbClr val="FF0000"/>
                </a:solidFill>
                <a:latin typeface="Titillium Web" panose="00000500000000000000" pitchFamily="2" charset="-18"/>
              </a:rPr>
              <a:t>θ</a:t>
            </a:r>
            <a:r>
              <a:rPr lang="en-US" sz="200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2000" b="1" err="1">
                <a:solidFill>
                  <a:srgbClr val="FF0000"/>
                </a:solidFill>
                <a:latin typeface="Titillium Web" panose="00000500000000000000" pitchFamily="2" charset="-18"/>
              </a:rPr>
              <a:t>potem</a:t>
            </a:r>
            <a:r>
              <a:rPr lang="en-US" sz="2000">
                <a:latin typeface="Titillium Web" panose="00000500000000000000" pitchFamily="2" charset="-18"/>
              </a:rPr>
              <a:t>, </a:t>
            </a:r>
            <a:r>
              <a:rPr lang="en-US" sz="2000" err="1">
                <a:latin typeface="Titillium Web" panose="00000500000000000000" pitchFamily="2" charset="-18"/>
              </a:rPr>
              <a:t>ko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smo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videli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zaporedje</a:t>
            </a:r>
            <a:r>
              <a:rPr lang="en-US" sz="2000">
                <a:latin typeface="Titillium Web" panose="00000500000000000000" pitchFamily="2" charset="-18"/>
              </a:rPr>
              <a:t>, </a:t>
            </a:r>
            <a:r>
              <a:rPr lang="en-US" sz="2000" err="1">
                <a:latin typeface="Titillium Web" panose="00000500000000000000" pitchFamily="2" charset="-18"/>
              </a:rPr>
              <a:t>ki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vsebuje</a:t>
            </a:r>
            <a:r>
              <a:rPr lang="en-US" sz="2000">
                <a:latin typeface="Titillium Web" panose="00000500000000000000" pitchFamily="2" charset="-18"/>
              </a:rPr>
              <a:t> 20 </a:t>
            </a:r>
            <a:r>
              <a:rPr lang="en-US" sz="2000" err="1">
                <a:latin typeface="Titillium Web" panose="00000500000000000000" pitchFamily="2" charset="-18"/>
              </a:rPr>
              <a:t>enic</a:t>
            </a:r>
            <a:r>
              <a:rPr lang="en-US" sz="2000">
                <a:latin typeface="Titillium Web" panose="00000500000000000000" pitchFamily="2" charset="-18"/>
              </a:rPr>
              <a:t> in 10 </a:t>
            </a:r>
            <a:r>
              <a:rPr lang="en-US" sz="2000" err="1">
                <a:latin typeface="Titillium Web" panose="00000500000000000000" pitchFamily="2" charset="-18"/>
              </a:rPr>
              <a:t>ničel</a:t>
            </a:r>
            <a:r>
              <a:rPr lang="en-US" sz="2000">
                <a:latin typeface="Titillium Web" panose="00000500000000000000" pitchFamily="2" charset="-18"/>
              </a:rPr>
              <a:t>.</a:t>
            </a:r>
            <a:endParaRPr lang="sl-SI" sz="200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934639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>
          <a:xfrm>
            <a:off x="301128" y="365760"/>
            <a:ext cx="6505188" cy="59930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err="1">
                <a:latin typeface="Titillium Web" panose="00000500000000000000" pitchFamily="2" charset="-18"/>
              </a:rPr>
              <a:t>Oris</a:t>
            </a:r>
            <a:r>
              <a:rPr lang="en-US" sz="4000" b="1">
                <a:latin typeface="Titillium Web" panose="00000500000000000000" pitchFamily="2" charset="-18"/>
              </a:rPr>
              <a:t> </a:t>
            </a:r>
            <a:r>
              <a:rPr lang="en-US" sz="4000" b="1" err="1">
                <a:latin typeface="Titillium Web" panose="00000500000000000000" pitchFamily="2" charset="-18"/>
              </a:rPr>
              <a:t>vsebine</a:t>
            </a:r>
            <a:endParaRPr lang="sl-SI" sz="4000" b="1">
              <a:latin typeface="Titillium Web" panose="00000500000000000000" pitchFamily="2" charset="-18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546109" y="5052769"/>
            <a:ext cx="6015225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endParaRPr lang="sl-SI" sz="2400">
              <a:latin typeface="Titillium Web" panose="00000500000000000000" pitchFamily="2" charset="-18"/>
            </a:endParaRPr>
          </a:p>
          <a:p>
            <a:pPr>
              <a:spcAft>
                <a:spcPts val="1800"/>
              </a:spcAft>
            </a:pPr>
            <a:r>
              <a:rPr lang="en-US" sz="2400" b="1">
                <a:latin typeface="Titillium Web" panose="00000500000000000000" pitchFamily="2" charset="-18"/>
              </a:rPr>
              <a:t>1 </a:t>
            </a:r>
            <a:r>
              <a:rPr lang="en-US" sz="2400" err="1">
                <a:latin typeface="Titillium Web" panose="00000500000000000000" pitchFamily="2" charset="-18"/>
              </a:rPr>
              <a:t>Negotovost</a:t>
            </a:r>
            <a:r>
              <a:rPr lang="en-US" sz="2400">
                <a:latin typeface="Titillium Web" panose="00000500000000000000" pitchFamily="2" charset="-18"/>
              </a:rPr>
              <a:t> in </a:t>
            </a:r>
            <a:r>
              <a:rPr lang="en-US" sz="2400" err="1">
                <a:latin typeface="Titillium Web" panose="00000500000000000000" pitchFamily="2" charset="-18"/>
              </a:rPr>
              <a:t>probabilistično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razmišljanje</a:t>
            </a:r>
            <a:r>
              <a:rPr lang="en-US" sz="2400">
                <a:latin typeface="Titillium Web" panose="00000500000000000000" pitchFamily="2" charset="-18"/>
              </a:rPr>
              <a:t>,</a:t>
            </a:r>
            <a:endParaRPr lang="sl-SI" sz="2400">
              <a:latin typeface="Titillium Web" panose="00000500000000000000" pitchFamily="2" charset="-18"/>
            </a:endParaRPr>
          </a:p>
          <a:p>
            <a:pPr>
              <a:spcAft>
                <a:spcPts val="1800"/>
              </a:spcAft>
            </a:pPr>
            <a:r>
              <a:rPr lang="en-US" sz="2400" b="1">
                <a:latin typeface="Titillium Web" panose="00000500000000000000" pitchFamily="2" charset="-18"/>
              </a:rPr>
              <a:t>2 </a:t>
            </a:r>
            <a:r>
              <a:rPr lang="en-US" sz="2400" err="1">
                <a:latin typeface="Titillium Web" panose="00000500000000000000" pitchFamily="2" charset="-18"/>
              </a:rPr>
              <a:t>statistično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modeliranje</a:t>
            </a:r>
            <a:r>
              <a:rPr lang="en-US" sz="2400">
                <a:latin typeface="Titillium Web" panose="00000500000000000000" pitchFamily="2" charset="-18"/>
              </a:rPr>
              <a:t>,</a:t>
            </a:r>
            <a:endParaRPr lang="sl-SI" sz="2400">
              <a:latin typeface="Titillium Web" panose="00000500000000000000" pitchFamily="2" charset="-18"/>
            </a:endParaRPr>
          </a:p>
          <a:p>
            <a:pPr>
              <a:spcAft>
                <a:spcPts val="1800"/>
              </a:spcAft>
            </a:pPr>
            <a:r>
              <a:rPr lang="en-US" sz="2400" b="1">
                <a:latin typeface="Titillium Web" panose="00000500000000000000" pitchFamily="2" charset="-18"/>
              </a:rPr>
              <a:t>3 </a:t>
            </a:r>
            <a:r>
              <a:rPr lang="en-US" sz="2400" err="1">
                <a:latin typeface="Titillium Web" panose="00000500000000000000" pitchFamily="2" charset="-18"/>
              </a:rPr>
              <a:t>probabilistično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programiranje</a:t>
            </a:r>
            <a:r>
              <a:rPr lang="en-US" sz="2400">
                <a:latin typeface="Titillium Web" panose="00000500000000000000" pitchFamily="2" charset="-18"/>
              </a:rPr>
              <a:t>,</a:t>
            </a:r>
            <a:endParaRPr lang="sl-SI" sz="2400">
              <a:latin typeface="Titillium Web" panose="00000500000000000000" pitchFamily="2" charset="-18"/>
            </a:endParaRPr>
          </a:p>
          <a:p>
            <a:pPr>
              <a:spcAft>
                <a:spcPts val="1800"/>
              </a:spcAft>
            </a:pPr>
            <a:r>
              <a:rPr lang="en-US" sz="2400" b="1">
                <a:latin typeface="Titillium Web" panose="00000500000000000000" pitchFamily="2" charset="-18"/>
              </a:rPr>
              <a:t>4 </a:t>
            </a:r>
            <a:r>
              <a:rPr lang="en-US" sz="2400" err="1">
                <a:latin typeface="Titillium Web" panose="00000500000000000000" pitchFamily="2" charset="-18"/>
              </a:rPr>
              <a:t>programski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jezik</a:t>
            </a:r>
            <a:r>
              <a:rPr lang="en-US" sz="2400">
                <a:latin typeface="Titillium Web" panose="00000500000000000000" pitchFamily="2" charset="-18"/>
              </a:rPr>
              <a:t> Stan,</a:t>
            </a:r>
            <a:endParaRPr lang="sl-SI" sz="2400">
              <a:latin typeface="Titillium Web" panose="00000500000000000000" pitchFamily="2" charset="-18"/>
            </a:endParaRPr>
          </a:p>
          <a:p>
            <a:pPr>
              <a:spcAft>
                <a:spcPts val="1800"/>
              </a:spcAft>
            </a:pPr>
            <a:r>
              <a:rPr lang="en-US" sz="2400" b="1">
                <a:latin typeface="Titillium Web" panose="00000500000000000000" pitchFamily="2" charset="-18"/>
              </a:rPr>
              <a:t>5 </a:t>
            </a:r>
            <a:r>
              <a:rPr lang="en-US" sz="2400" err="1">
                <a:latin typeface="Titillium Web" panose="00000500000000000000" pitchFamily="2" charset="-18"/>
              </a:rPr>
              <a:t>praktični</a:t>
            </a:r>
            <a:r>
              <a:rPr lang="en-US" sz="2400">
                <a:latin typeface="Titillium Web" panose="00000500000000000000" pitchFamily="2" charset="-18"/>
              </a:rPr>
              <a:t> del.</a:t>
            </a:r>
            <a:br>
              <a:rPr lang="en-US" sz="2000">
                <a:latin typeface="Titillium Web" panose="00000500000000000000" pitchFamily="2" charset="-18"/>
              </a:rPr>
            </a:br>
            <a:endParaRPr lang="en-US" sz="2000">
              <a:latin typeface="Titillium Web" panose="00000500000000000000" pitchFamily="2" charset="-18"/>
            </a:endParaRPr>
          </a:p>
          <a:p>
            <a:pPr>
              <a:spcAft>
                <a:spcPts val="1800"/>
              </a:spcAft>
            </a:pPr>
            <a:r>
              <a:rPr lang="en-US" sz="2000" err="1">
                <a:latin typeface="Titillium Web" panose="00000500000000000000" pitchFamily="2" charset="-18"/>
              </a:rPr>
              <a:t>Predpostavljamo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znanje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programiranja</a:t>
            </a:r>
            <a:r>
              <a:rPr lang="en-US" sz="2000">
                <a:latin typeface="Titillium Web" panose="00000500000000000000" pitchFamily="2" charset="-18"/>
              </a:rPr>
              <a:t> in </a:t>
            </a:r>
            <a:r>
              <a:rPr lang="en-US" sz="2000" err="1">
                <a:latin typeface="Titillium Web" panose="00000500000000000000" pitchFamily="2" charset="-18"/>
              </a:rPr>
              <a:t>osnovno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razumevanje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verjetnosti</a:t>
            </a:r>
            <a:r>
              <a:rPr lang="en-US" sz="2000">
                <a:latin typeface="Titillium Web" panose="00000500000000000000" pitchFamily="2" charset="-18"/>
              </a:rPr>
              <a:t>.</a:t>
            </a:r>
            <a:endParaRPr lang="sl-SI" sz="2400">
              <a:latin typeface="Titillium Web" panose="00000500000000000000" pitchFamily="2" charset="-1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6" t="5660" r="3403" b="32930"/>
          <a:stretch/>
        </p:blipFill>
        <p:spPr>
          <a:xfrm>
            <a:off x="7488937" y="2176272"/>
            <a:ext cx="4434840" cy="295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933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91091" y="5602137"/>
            <a:ext cx="8498051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6600" b="1">
                <a:latin typeface="Titillium Web" panose="00000500000000000000" pitchFamily="2" charset="-18"/>
              </a:rPr>
              <a:t>3 del</a:t>
            </a:r>
            <a:endParaRPr lang="sl-SI" sz="6600">
              <a:latin typeface="Titillium Web" panose="00000500000000000000" pitchFamily="2" charset="-18"/>
            </a:endParaRPr>
          </a:p>
          <a:p>
            <a:pPr>
              <a:spcAft>
                <a:spcPts val="1800"/>
              </a:spcAft>
            </a:pPr>
            <a:r>
              <a:rPr lang="en-US" sz="6600" err="1">
                <a:latin typeface="Titillium Web" panose="00000500000000000000" pitchFamily="2" charset="-18"/>
              </a:rPr>
              <a:t>Probabilistično</a:t>
            </a:r>
            <a:r>
              <a:rPr lang="en-US" sz="6600">
                <a:latin typeface="Titillium Web" panose="00000500000000000000" pitchFamily="2" charset="-18"/>
              </a:rPr>
              <a:t> </a:t>
            </a:r>
            <a:r>
              <a:rPr lang="en-US" sz="6600" err="1">
                <a:latin typeface="Titillium Web" panose="00000500000000000000" pitchFamily="2" charset="-18"/>
              </a:rPr>
              <a:t>programiranje</a:t>
            </a:r>
            <a:endParaRPr lang="sl-SI" sz="660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5034085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1015536" y="4114158"/>
            <a:ext cx="9707884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4000" dirty="0" err="1">
                <a:solidFill>
                  <a:srgbClr val="FF0000"/>
                </a:solidFill>
                <a:latin typeface="Titillium Web" panose="00000500000000000000" pitchFamily="2" charset="-18"/>
              </a:rPr>
              <a:t>Probabilistični</a:t>
            </a:r>
            <a:r>
              <a:rPr lang="en-US" sz="4000" dirty="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Titillium Web" panose="00000500000000000000" pitchFamily="2" charset="-18"/>
              </a:rPr>
              <a:t>programski</a:t>
            </a:r>
            <a:r>
              <a:rPr lang="en-US" sz="4000" dirty="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Titillium Web" panose="00000500000000000000" pitchFamily="2" charset="-18"/>
              </a:rPr>
              <a:t>jezik</a:t>
            </a:r>
            <a:r>
              <a:rPr lang="en-US" sz="4000" dirty="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4000" dirty="0">
                <a:latin typeface="Titillium Web" panose="00000500000000000000" pitchFamily="2" charset="-18"/>
              </a:rPr>
              <a:t>(PPL) je </a:t>
            </a:r>
            <a:r>
              <a:rPr lang="en-US" sz="4000" dirty="0" err="1">
                <a:latin typeface="Titillium Web" panose="00000500000000000000" pitchFamily="2" charset="-18"/>
              </a:rPr>
              <a:t>programski</a:t>
            </a:r>
            <a:r>
              <a:rPr lang="en-US" sz="4000" dirty="0">
                <a:latin typeface="Titillium Web" panose="00000500000000000000" pitchFamily="2" charset="-18"/>
              </a:rPr>
              <a:t> </a:t>
            </a:r>
            <a:r>
              <a:rPr lang="en-US" sz="4000" dirty="0" err="1">
                <a:latin typeface="Titillium Web" panose="00000500000000000000" pitchFamily="2" charset="-18"/>
              </a:rPr>
              <a:t>jezik</a:t>
            </a:r>
            <a:r>
              <a:rPr lang="en-US" sz="4000" dirty="0">
                <a:latin typeface="Titillium Web" panose="00000500000000000000" pitchFamily="2" charset="-18"/>
              </a:rPr>
              <a:t>, </a:t>
            </a:r>
            <a:r>
              <a:rPr lang="en-US" sz="4000" dirty="0" err="1">
                <a:latin typeface="Titillium Web" panose="00000500000000000000" pitchFamily="2" charset="-18"/>
              </a:rPr>
              <a:t>ki</a:t>
            </a:r>
            <a:r>
              <a:rPr lang="en-US" sz="4000" dirty="0">
                <a:latin typeface="Titillium Web" panose="00000500000000000000" pitchFamily="2" charset="-18"/>
              </a:rPr>
              <a:t> je </a:t>
            </a:r>
            <a:r>
              <a:rPr lang="en-US" sz="4000" dirty="0" err="1">
                <a:latin typeface="Titillium Web" panose="00000500000000000000" pitchFamily="2" charset="-18"/>
              </a:rPr>
              <a:t>zasnovan</a:t>
            </a:r>
            <a:r>
              <a:rPr lang="en-US" sz="4000" dirty="0">
                <a:latin typeface="Titillium Web" panose="00000500000000000000" pitchFamily="2" charset="-18"/>
              </a:rPr>
              <a:t> za </a:t>
            </a:r>
            <a:r>
              <a:rPr lang="en-US" sz="4000" dirty="0" err="1">
                <a:solidFill>
                  <a:srgbClr val="FF0000"/>
                </a:solidFill>
                <a:latin typeface="Titillium Web" panose="00000500000000000000" pitchFamily="2" charset="-18"/>
              </a:rPr>
              <a:t>opisovanje</a:t>
            </a:r>
            <a:r>
              <a:rPr lang="en-US" sz="4000" dirty="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Titillium Web" panose="00000500000000000000" pitchFamily="2" charset="-18"/>
              </a:rPr>
              <a:t>probabilističnih</a:t>
            </a:r>
            <a:r>
              <a:rPr lang="en-US" sz="4000" dirty="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Titillium Web" panose="00000500000000000000" pitchFamily="2" charset="-18"/>
              </a:rPr>
              <a:t>modelov</a:t>
            </a:r>
            <a:r>
              <a:rPr lang="en-US" sz="4000" dirty="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4000" dirty="0">
                <a:latin typeface="Titillium Web" panose="00000500000000000000" pitchFamily="2" charset="-18"/>
              </a:rPr>
              <a:t>in </a:t>
            </a:r>
            <a:r>
              <a:rPr lang="en-US" sz="4000" dirty="0" err="1">
                <a:solidFill>
                  <a:srgbClr val="FF0000"/>
                </a:solidFill>
                <a:latin typeface="Titillium Web" panose="00000500000000000000" pitchFamily="2" charset="-18"/>
              </a:rPr>
              <a:t>računsko</a:t>
            </a:r>
            <a:r>
              <a:rPr lang="en-US" sz="4000" dirty="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Titillium Web" panose="00000500000000000000" pitchFamily="2" charset="-18"/>
              </a:rPr>
              <a:t>sklepanje</a:t>
            </a:r>
            <a:r>
              <a:rPr lang="en-US" sz="4000" dirty="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4000" dirty="0" err="1">
                <a:latin typeface="Titillium Web" panose="00000500000000000000" pitchFamily="2" charset="-18"/>
              </a:rPr>
              <a:t>iz</a:t>
            </a:r>
            <a:r>
              <a:rPr lang="en-US" sz="4000" dirty="0">
                <a:latin typeface="Titillium Web" panose="00000500000000000000" pitchFamily="2" charset="-18"/>
              </a:rPr>
              <a:t> </a:t>
            </a:r>
            <a:r>
              <a:rPr lang="en-US" sz="4000" dirty="0" err="1">
                <a:latin typeface="Titillium Web" panose="00000500000000000000" pitchFamily="2" charset="-18"/>
              </a:rPr>
              <a:t>teh</a:t>
            </a:r>
            <a:r>
              <a:rPr lang="en-US" sz="4000" dirty="0">
                <a:latin typeface="Titillium Web" panose="00000500000000000000" pitchFamily="2" charset="-18"/>
              </a:rPr>
              <a:t> </a:t>
            </a:r>
            <a:r>
              <a:rPr lang="en-US" sz="4000" dirty="0" err="1">
                <a:latin typeface="Titillium Web" panose="00000500000000000000" pitchFamily="2" charset="-18"/>
              </a:rPr>
              <a:t>modelov</a:t>
            </a:r>
            <a:r>
              <a:rPr lang="en-US" sz="4000" dirty="0">
                <a:latin typeface="Titillium Web" panose="00000500000000000000" pitchFamily="2" charset="-18"/>
              </a:rPr>
              <a:t>.</a:t>
            </a:r>
            <a:endParaRPr lang="sl-SI" sz="4000" dirty="0">
              <a:latin typeface="Titillium Web" panose="00000500000000000000" pitchFamily="2" charset="-18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25877" y="5131082"/>
            <a:ext cx="9707884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Aft>
                <a:spcPts val="1200"/>
              </a:spcAft>
            </a:pPr>
            <a:r>
              <a:rPr lang="en-US" sz="2400" err="1">
                <a:latin typeface="Titillium Web" panose="00000500000000000000" pitchFamily="2" charset="-18"/>
              </a:rPr>
              <a:t>Vir</a:t>
            </a:r>
            <a:r>
              <a:rPr lang="sl-SI" sz="2400">
                <a:latin typeface="Titillium Web" panose="00000500000000000000" pitchFamily="2" charset="-18"/>
              </a:rPr>
              <a:t>: Wikipedia</a:t>
            </a:r>
          </a:p>
        </p:txBody>
      </p:sp>
    </p:spTree>
    <p:extLst>
      <p:ext uri="{BB962C8B-B14F-4D97-AF65-F5344CB8AC3E}">
        <p14:creationId xmlns:p14="http://schemas.microsoft.com/office/powerpoint/2010/main" val="2787154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1007223" y="4114158"/>
            <a:ext cx="9707884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4000" err="1">
                <a:latin typeface="Titillium Web" panose="00000500000000000000" pitchFamily="2" charset="-18"/>
              </a:rPr>
              <a:t>Probabilistični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programski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jezik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nam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omogoča</a:t>
            </a:r>
            <a:r>
              <a:rPr lang="en-US" sz="4000">
                <a:latin typeface="Titillium Web" panose="00000500000000000000" pitchFamily="2" charset="-18"/>
              </a:rPr>
              <a:t>, da se </a:t>
            </a:r>
            <a:r>
              <a:rPr lang="en-US" sz="4000" err="1">
                <a:solidFill>
                  <a:srgbClr val="FF0000"/>
                </a:solidFill>
                <a:latin typeface="Titillium Web" panose="00000500000000000000" pitchFamily="2" charset="-18"/>
              </a:rPr>
              <a:t>osredotočimo</a:t>
            </a:r>
            <a:r>
              <a:rPr lang="en-US" sz="400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4000" err="1">
                <a:solidFill>
                  <a:srgbClr val="FF0000"/>
                </a:solidFill>
                <a:latin typeface="Titillium Web" panose="00000500000000000000" pitchFamily="2" charset="-18"/>
              </a:rPr>
              <a:t>na</a:t>
            </a:r>
            <a:r>
              <a:rPr lang="en-US" sz="400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4000" err="1">
                <a:solidFill>
                  <a:srgbClr val="FF0000"/>
                </a:solidFill>
                <a:latin typeface="Titillium Web" panose="00000500000000000000" pitchFamily="2" charset="-18"/>
              </a:rPr>
              <a:t>modeliranje</a:t>
            </a:r>
            <a:r>
              <a:rPr lang="en-US" sz="400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4000">
                <a:latin typeface="Titillium Web" panose="00000500000000000000" pitchFamily="2" charset="-18"/>
              </a:rPr>
              <a:t>in </a:t>
            </a:r>
            <a:r>
              <a:rPr lang="en-US" sz="4000" err="1">
                <a:solidFill>
                  <a:srgbClr val="FF0000"/>
                </a:solidFill>
                <a:latin typeface="Titillium Web" panose="00000500000000000000" pitchFamily="2" charset="-18"/>
              </a:rPr>
              <a:t>preskočimo</a:t>
            </a:r>
            <a:r>
              <a:rPr lang="en-US" sz="400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4000" err="1">
                <a:solidFill>
                  <a:srgbClr val="FF0000"/>
                </a:solidFill>
                <a:latin typeface="Titillium Web" panose="00000500000000000000" pitchFamily="2" charset="-18"/>
              </a:rPr>
              <a:t>matematične</a:t>
            </a:r>
            <a:r>
              <a:rPr lang="en-US" sz="4000">
                <a:solidFill>
                  <a:srgbClr val="FF0000"/>
                </a:solidFill>
                <a:latin typeface="Titillium Web" panose="00000500000000000000" pitchFamily="2" charset="-18"/>
              </a:rPr>
              <a:t> in </a:t>
            </a:r>
            <a:r>
              <a:rPr lang="en-US" sz="4000" err="1">
                <a:solidFill>
                  <a:srgbClr val="FF0000"/>
                </a:solidFill>
                <a:latin typeface="Titillium Web" panose="00000500000000000000" pitchFamily="2" charset="-18"/>
              </a:rPr>
              <a:t>računske</a:t>
            </a:r>
            <a:r>
              <a:rPr lang="en-US" sz="400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4000" err="1">
                <a:solidFill>
                  <a:srgbClr val="FF0000"/>
                </a:solidFill>
                <a:latin typeface="Titillium Web" panose="00000500000000000000" pitchFamily="2" charset="-18"/>
              </a:rPr>
              <a:t>probleme</a:t>
            </a:r>
            <a:r>
              <a:rPr lang="en-US" sz="400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pri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sklepanju</a:t>
            </a:r>
            <a:r>
              <a:rPr lang="en-US" sz="4000">
                <a:latin typeface="Titillium Web" panose="00000500000000000000" pitchFamily="2" charset="-18"/>
              </a:rPr>
              <a:t>.</a:t>
            </a:r>
            <a:endParaRPr lang="sl-SI" sz="400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9077047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916" y="310098"/>
            <a:ext cx="7901693" cy="599303"/>
          </a:xfrm>
        </p:spPr>
        <p:txBody>
          <a:bodyPr>
            <a:noAutofit/>
          </a:bodyPr>
          <a:lstStyle/>
          <a:p>
            <a:r>
              <a:rPr lang="en-US" sz="2800" b="1" err="1">
                <a:latin typeface="Titillium Web" panose="00000500000000000000" pitchFamily="2" charset="-18"/>
              </a:rPr>
              <a:t>Dva</a:t>
            </a:r>
            <a:r>
              <a:rPr lang="en-US" sz="2800" b="1">
                <a:latin typeface="Titillium Web" panose="00000500000000000000" pitchFamily="2" charset="-18"/>
              </a:rPr>
              <a:t> </a:t>
            </a:r>
            <a:r>
              <a:rPr lang="en-US" sz="2800" b="1" err="1">
                <a:latin typeface="Titillium Web" panose="00000500000000000000" pitchFamily="2" charset="-18"/>
              </a:rPr>
              <a:t>primera</a:t>
            </a:r>
            <a:r>
              <a:rPr lang="en-US" sz="2800" b="1">
                <a:latin typeface="Titillium Web" panose="00000500000000000000" pitchFamily="2" charset="-18"/>
              </a:rPr>
              <a:t> </a:t>
            </a:r>
            <a:r>
              <a:rPr lang="en-US" sz="2800" b="1" err="1">
                <a:latin typeface="Titillium Web" panose="00000500000000000000" pitchFamily="2" charset="-18"/>
              </a:rPr>
              <a:t>imperativnega</a:t>
            </a:r>
            <a:r>
              <a:rPr lang="en-US" sz="2800" b="1">
                <a:latin typeface="Titillium Web" panose="00000500000000000000" pitchFamily="2" charset="-18"/>
              </a:rPr>
              <a:t> </a:t>
            </a:r>
            <a:r>
              <a:rPr lang="en-US" sz="2800" b="1" err="1">
                <a:latin typeface="Titillium Web" panose="00000500000000000000" pitchFamily="2" charset="-18"/>
              </a:rPr>
              <a:t>programiranja</a:t>
            </a:r>
            <a:endParaRPr lang="sl-SI" sz="1400">
              <a:solidFill>
                <a:schemeClr val="bg1">
                  <a:lumMod val="95000"/>
                </a:schemeClr>
              </a:solidFill>
              <a:latin typeface="Titillium Web" panose="00000500000000000000" pitchFamily="2" charset="-1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671" t="10228" r="80624" b="61147"/>
          <a:stretch/>
        </p:blipFill>
        <p:spPr>
          <a:xfrm>
            <a:off x="462818" y="1379096"/>
            <a:ext cx="5444610" cy="46867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837" t="10303" r="81860" b="68033"/>
          <a:stretch/>
        </p:blipFill>
        <p:spPr>
          <a:xfrm>
            <a:off x="6336016" y="1379096"/>
            <a:ext cx="5258171" cy="370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1734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916" y="310098"/>
            <a:ext cx="10629904" cy="599303"/>
          </a:xfrm>
        </p:spPr>
        <p:txBody>
          <a:bodyPr>
            <a:noAutofit/>
          </a:bodyPr>
          <a:lstStyle/>
          <a:p>
            <a:r>
              <a:rPr lang="en-US" sz="2800" b="1" err="1">
                <a:latin typeface="Titillium Web" panose="00000500000000000000" pitchFamily="2" charset="-18"/>
              </a:rPr>
              <a:t>Imperativno</a:t>
            </a:r>
            <a:r>
              <a:rPr lang="en-US" sz="2800" b="1">
                <a:latin typeface="Titillium Web" panose="00000500000000000000" pitchFamily="2" charset="-18"/>
              </a:rPr>
              <a:t> </a:t>
            </a:r>
            <a:r>
              <a:rPr lang="en-US" sz="2800" b="1" err="1">
                <a:latin typeface="Titillium Web" panose="00000500000000000000" pitchFamily="2" charset="-18"/>
              </a:rPr>
              <a:t>programiranje</a:t>
            </a:r>
            <a:r>
              <a:rPr lang="en-US" sz="2800" b="1">
                <a:latin typeface="Titillium Web" panose="00000500000000000000" pitchFamily="2" charset="-18"/>
              </a:rPr>
              <a:t>             </a:t>
            </a:r>
            <a:r>
              <a:rPr lang="en-US" sz="2800" b="1">
                <a:solidFill>
                  <a:srgbClr val="FF0000"/>
                </a:solidFill>
                <a:latin typeface="Titillium Web" panose="00000500000000000000" pitchFamily="2" charset="-18"/>
              </a:rPr>
              <a:t>in</a:t>
            </a:r>
            <a:r>
              <a:rPr lang="sl-SI" sz="2800" b="1">
                <a:latin typeface="Titillium Web" panose="00000500000000000000" pitchFamily="2" charset="-18"/>
              </a:rPr>
              <a:t>      </a:t>
            </a:r>
            <a:r>
              <a:rPr lang="en-US" sz="2800" b="1" err="1">
                <a:latin typeface="Titillium Web" panose="00000500000000000000" pitchFamily="2" charset="-18"/>
              </a:rPr>
              <a:t>Statistično</a:t>
            </a:r>
            <a:r>
              <a:rPr lang="en-US" sz="2800" b="1">
                <a:latin typeface="Titillium Web" panose="00000500000000000000" pitchFamily="2" charset="-18"/>
              </a:rPr>
              <a:t> </a:t>
            </a:r>
            <a:r>
              <a:rPr lang="en-US" sz="2800" b="1" err="1">
                <a:latin typeface="Titillium Web" panose="00000500000000000000" pitchFamily="2" charset="-18"/>
              </a:rPr>
              <a:t>modeliranje</a:t>
            </a:r>
            <a:endParaRPr lang="sl-SI" sz="1400">
              <a:solidFill>
                <a:schemeClr val="bg1">
                  <a:lumMod val="95000"/>
                </a:schemeClr>
              </a:solidFill>
              <a:latin typeface="Titillium Web" panose="00000500000000000000" pitchFamily="2" charset="-1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837" t="10303" r="81860" b="68033"/>
          <a:stretch/>
        </p:blipFill>
        <p:spPr>
          <a:xfrm>
            <a:off x="312916" y="1114268"/>
            <a:ext cx="5258171" cy="3703334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12916" y="4935478"/>
            <a:ext cx="5619011" cy="12983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err="1">
                <a:latin typeface="Titillium Web" panose="00000500000000000000" pitchFamily="2" charset="-18"/>
              </a:rPr>
              <a:t>Podane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imamo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solidFill>
                  <a:srgbClr val="FF0000"/>
                </a:solidFill>
                <a:latin typeface="Titillium Web" panose="00000500000000000000" pitchFamily="2" charset="-18"/>
              </a:rPr>
              <a:t>vhodne</a:t>
            </a:r>
            <a:r>
              <a:rPr lang="en-US" sz="200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2000" err="1">
                <a:solidFill>
                  <a:srgbClr val="FF0000"/>
                </a:solidFill>
                <a:latin typeface="Titillium Web" panose="00000500000000000000" pitchFamily="2" charset="-18"/>
              </a:rPr>
              <a:t>podatke</a:t>
            </a:r>
            <a:r>
              <a:rPr lang="en-US" sz="200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2000">
                <a:latin typeface="Titillium Web" panose="00000500000000000000" pitchFamily="2" charset="-18"/>
              </a:rPr>
              <a:t>in </a:t>
            </a:r>
            <a:r>
              <a:rPr lang="en-US" sz="2000" err="1">
                <a:solidFill>
                  <a:srgbClr val="FF0000"/>
                </a:solidFill>
                <a:latin typeface="Titillium Web" panose="00000500000000000000" pitchFamily="2" charset="-18"/>
              </a:rPr>
              <a:t>parametre</a:t>
            </a:r>
            <a:r>
              <a:rPr lang="sl-SI" sz="2000">
                <a:latin typeface="Titillium Web" panose="00000500000000000000" pitchFamily="2" charset="-18"/>
              </a:rPr>
              <a:t>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err="1">
                <a:latin typeface="Titillium Web" panose="00000500000000000000" pitchFamily="2" charset="-18"/>
              </a:rPr>
              <a:t>sprogramiramo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algoritem</a:t>
            </a:r>
            <a:r>
              <a:rPr lang="en-US" sz="2000">
                <a:latin typeface="Titillium Web" panose="00000500000000000000" pitchFamily="2" charset="-18"/>
              </a:rPr>
              <a:t>, </a:t>
            </a:r>
            <a:r>
              <a:rPr lang="en-US" sz="2000" err="1">
                <a:latin typeface="Titillium Web" panose="00000500000000000000" pitchFamily="2" charset="-18"/>
              </a:rPr>
              <a:t>ki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generira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zahtevane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izhodne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podatke</a:t>
            </a:r>
            <a:r>
              <a:rPr lang="en-US" sz="2000">
                <a:latin typeface="Titillium Web" panose="00000500000000000000" pitchFamily="2" charset="-18"/>
              </a:rPr>
              <a:t>.</a:t>
            </a:r>
            <a:endParaRPr lang="sl-SI" sz="1100">
              <a:latin typeface="Titillium Web" panose="00000500000000000000" pitchFamily="2" charset="-1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931927" y="4935478"/>
            <a:ext cx="6084814" cy="12983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err="1">
                <a:latin typeface="Titillium Web" panose="00000500000000000000" pitchFamily="2" charset="-18"/>
              </a:rPr>
              <a:t>Podane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imamo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solidFill>
                  <a:srgbClr val="FF0000"/>
                </a:solidFill>
                <a:latin typeface="Titillium Web" panose="00000500000000000000" pitchFamily="2" charset="-18"/>
              </a:rPr>
              <a:t>vhodne</a:t>
            </a:r>
            <a:r>
              <a:rPr lang="en-US" sz="2000">
                <a:latin typeface="Titillium Web" panose="00000500000000000000" pitchFamily="2" charset="-18"/>
              </a:rPr>
              <a:t> in </a:t>
            </a:r>
            <a:r>
              <a:rPr lang="en-US" sz="2000" err="1">
                <a:solidFill>
                  <a:srgbClr val="FF0000"/>
                </a:solidFill>
                <a:latin typeface="Titillium Web" panose="00000500000000000000" pitchFamily="2" charset="-18"/>
              </a:rPr>
              <a:t>izhodne</a:t>
            </a:r>
            <a:r>
              <a:rPr lang="en-US" sz="200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2000" err="1">
                <a:solidFill>
                  <a:srgbClr val="FF0000"/>
                </a:solidFill>
                <a:latin typeface="Titillium Web" panose="00000500000000000000" pitchFamily="2" charset="-18"/>
              </a:rPr>
              <a:t>podatke</a:t>
            </a:r>
            <a:r>
              <a:rPr lang="sl-SI" sz="2000">
                <a:latin typeface="Titillium Web" panose="00000500000000000000" pitchFamily="2" charset="-18"/>
              </a:rPr>
              <a:t>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err="1">
                <a:latin typeface="Titillium Web" panose="00000500000000000000" pitchFamily="2" charset="-18"/>
              </a:rPr>
              <a:t>opišemo</a:t>
            </a:r>
            <a:r>
              <a:rPr lang="en-US" sz="2000">
                <a:latin typeface="Titillium Web" panose="00000500000000000000" pitchFamily="2" charset="-18"/>
              </a:rPr>
              <a:t> generator, </a:t>
            </a:r>
            <a:r>
              <a:rPr lang="en-US" sz="2000" err="1">
                <a:latin typeface="Titillium Web" panose="00000500000000000000" pitchFamily="2" charset="-18"/>
              </a:rPr>
              <a:t>ki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naj</a:t>
            </a:r>
            <a:r>
              <a:rPr lang="en-US" sz="2000">
                <a:latin typeface="Titillium Web" panose="00000500000000000000" pitchFamily="2" charset="-18"/>
              </a:rPr>
              <a:t> bi </a:t>
            </a:r>
            <a:r>
              <a:rPr lang="en-US" sz="2000" err="1">
                <a:latin typeface="Titillium Web" panose="00000500000000000000" pitchFamily="2" charset="-18"/>
              </a:rPr>
              <a:t>generiral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podatke</a:t>
            </a:r>
            <a:r>
              <a:rPr lang="en-US" sz="2000">
                <a:latin typeface="Titillium Web" panose="00000500000000000000" pitchFamily="2" charset="-18"/>
              </a:rPr>
              <a:t>,</a:t>
            </a:r>
            <a:endParaRPr lang="sl-SI" sz="2000">
              <a:latin typeface="Titillium Web" panose="00000500000000000000" pitchFamily="2" charset="-1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err="1">
                <a:latin typeface="Titillium Web" panose="00000500000000000000" pitchFamily="2" charset="-18"/>
              </a:rPr>
              <a:t>sklepamo</a:t>
            </a:r>
            <a:r>
              <a:rPr lang="en-US" sz="2000">
                <a:latin typeface="Titillium Web" panose="00000500000000000000" pitchFamily="2" charset="-18"/>
              </a:rPr>
              <a:t> o </a:t>
            </a:r>
            <a:r>
              <a:rPr lang="en-US" sz="2000" err="1">
                <a:latin typeface="Titillium Web" panose="00000500000000000000" pitchFamily="2" charset="-18"/>
              </a:rPr>
              <a:t>najbolj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verjetnih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vrednostih</a:t>
            </a:r>
            <a:r>
              <a:rPr lang="en-US" sz="2000">
                <a:latin typeface="Titillium Web" panose="00000500000000000000" pitchFamily="2" charset="-18"/>
              </a:rPr>
              <a:t> </a:t>
            </a:r>
            <a:r>
              <a:rPr lang="en-US" sz="2000" err="1">
                <a:latin typeface="Titillium Web" panose="00000500000000000000" pitchFamily="2" charset="-18"/>
              </a:rPr>
              <a:t>parametrov</a:t>
            </a:r>
            <a:r>
              <a:rPr lang="sl-SI" sz="2000">
                <a:latin typeface="Titillium Web" panose="00000500000000000000" pitchFamily="2" charset="-18"/>
              </a:rPr>
              <a:t>.</a:t>
            </a:r>
            <a:endParaRPr lang="sl-SI" sz="1100">
              <a:latin typeface="Titillium Web" panose="00000500000000000000" pitchFamily="2" charset="-1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0154" y="2641054"/>
            <a:ext cx="3405600" cy="3815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0154" y="3050262"/>
            <a:ext cx="3354000" cy="4203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861" y="3526990"/>
            <a:ext cx="1267506" cy="21672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395196" y="1735080"/>
            <a:ext cx="44485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l-SI" altLang="sl-SI">
                <a:solidFill>
                  <a:srgbClr val="000000"/>
                </a:solidFill>
                <a:latin typeface="Lucida Console" panose="020B0609040504020204" pitchFamily="49" charset="0"/>
              </a:rPr>
              <a:t>100100101011011001111111111101</a:t>
            </a:r>
            <a:endParaRPr lang="sl-SI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236726" y="1331326"/>
            <a:ext cx="5863834" cy="4381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i="1">
                <a:solidFill>
                  <a:srgbClr val="679B9B"/>
                </a:solidFill>
                <a:latin typeface="Titillium Web" panose="00000500000000000000" pitchFamily="2" charset="-18"/>
              </a:rPr>
              <a:t># </a:t>
            </a:r>
            <a:r>
              <a:rPr lang="en-US" sz="1800" b="1" err="1">
                <a:solidFill>
                  <a:srgbClr val="679B9B"/>
                </a:solidFill>
                <a:latin typeface="Titillium Web" panose="00000500000000000000" pitchFamily="2" charset="-18"/>
              </a:rPr>
              <a:t>Sklepanje</a:t>
            </a:r>
            <a:r>
              <a:rPr lang="en-US" sz="1800" b="1">
                <a:solidFill>
                  <a:srgbClr val="679B9B"/>
                </a:solidFill>
                <a:latin typeface="Titillium Web" panose="00000500000000000000" pitchFamily="2" charset="-18"/>
              </a:rPr>
              <a:t> o </a:t>
            </a:r>
            <a:r>
              <a:rPr lang="en-US" sz="1800" b="1" err="1">
                <a:solidFill>
                  <a:srgbClr val="679B9B"/>
                </a:solidFill>
                <a:latin typeface="Titillium Web" panose="00000500000000000000" pitchFamily="2" charset="-18"/>
              </a:rPr>
              <a:t>relativni</a:t>
            </a:r>
            <a:r>
              <a:rPr lang="en-US" sz="1800" b="1">
                <a:solidFill>
                  <a:srgbClr val="679B9B"/>
                </a:solidFill>
                <a:latin typeface="Titillium Web" panose="00000500000000000000" pitchFamily="2" charset="-18"/>
              </a:rPr>
              <a:t> </a:t>
            </a:r>
            <a:r>
              <a:rPr lang="en-US" sz="1800" b="1" err="1">
                <a:solidFill>
                  <a:srgbClr val="679B9B"/>
                </a:solidFill>
                <a:latin typeface="Titillium Web" panose="00000500000000000000" pitchFamily="2" charset="-18"/>
              </a:rPr>
              <a:t>frekvenci</a:t>
            </a:r>
            <a:r>
              <a:rPr lang="en-US" sz="1800" b="1">
                <a:solidFill>
                  <a:srgbClr val="679B9B"/>
                </a:solidFill>
                <a:latin typeface="Titillium Web" panose="00000500000000000000" pitchFamily="2" charset="-18"/>
              </a:rPr>
              <a:t> </a:t>
            </a:r>
            <a:r>
              <a:rPr lang="en-US" sz="1800" b="1" err="1">
                <a:solidFill>
                  <a:srgbClr val="679B9B"/>
                </a:solidFill>
                <a:latin typeface="Titillium Web" panose="00000500000000000000" pitchFamily="2" charset="-18"/>
              </a:rPr>
              <a:t>tega</a:t>
            </a:r>
            <a:r>
              <a:rPr lang="en-US" sz="1800" b="1">
                <a:solidFill>
                  <a:srgbClr val="679B9B"/>
                </a:solidFill>
                <a:latin typeface="Titillium Web" panose="00000500000000000000" pitchFamily="2" charset="-18"/>
              </a:rPr>
              <a:t> </a:t>
            </a:r>
            <a:r>
              <a:rPr lang="en-US" sz="1800" b="1" err="1">
                <a:solidFill>
                  <a:srgbClr val="679B9B"/>
                </a:solidFill>
                <a:latin typeface="Titillium Web" panose="00000500000000000000" pitchFamily="2" charset="-18"/>
              </a:rPr>
              <a:t>zaporedja</a:t>
            </a:r>
            <a:endParaRPr lang="sl-SI" sz="1050" b="1">
              <a:solidFill>
                <a:srgbClr val="679B9B"/>
              </a:solidFill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4971457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91091" y="5602137"/>
            <a:ext cx="8498051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6600" b="1" dirty="0">
                <a:latin typeface="Titillium Web" panose="00000500000000000000" pitchFamily="2" charset="-18"/>
              </a:rPr>
              <a:t>4 del</a:t>
            </a:r>
            <a:endParaRPr lang="sl-SI" sz="6600" dirty="0">
              <a:latin typeface="Titillium Web" panose="00000500000000000000" pitchFamily="2" charset="-18"/>
            </a:endParaRPr>
          </a:p>
          <a:p>
            <a:pPr>
              <a:spcAft>
                <a:spcPts val="1800"/>
              </a:spcAft>
            </a:pPr>
            <a:r>
              <a:rPr lang="en-US" sz="6600" dirty="0" err="1">
                <a:latin typeface="Titillium Web" panose="00000500000000000000" pitchFamily="2" charset="-18"/>
              </a:rPr>
              <a:t>Programski</a:t>
            </a:r>
            <a:r>
              <a:rPr lang="en-US" sz="6600" dirty="0">
                <a:latin typeface="Titillium Web" panose="00000500000000000000" pitchFamily="2" charset="-18"/>
              </a:rPr>
              <a:t> </a:t>
            </a:r>
            <a:r>
              <a:rPr lang="en-US" sz="6600" dirty="0" err="1">
                <a:latin typeface="Titillium Web" panose="00000500000000000000" pitchFamily="2" charset="-18"/>
              </a:rPr>
              <a:t>jezik</a:t>
            </a:r>
            <a:endParaRPr lang="en-US" sz="6600" dirty="0">
              <a:latin typeface="Titillium Web" panose="00000500000000000000" pitchFamily="2" charset="-18"/>
            </a:endParaRPr>
          </a:p>
          <a:p>
            <a:pPr>
              <a:spcAft>
                <a:spcPts val="1800"/>
              </a:spcAft>
            </a:pPr>
            <a:r>
              <a:rPr lang="en-US" sz="6600" dirty="0">
                <a:latin typeface="Titillium Web" panose="00000500000000000000" pitchFamily="2" charset="-18"/>
              </a:rPr>
              <a:t>Stan</a:t>
            </a:r>
            <a:endParaRPr lang="sl-SI" sz="6600" dirty="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1741936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19C6CC-6F4C-4DD7-B31D-9857C9BF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latin typeface="Titillium Web" panose="00000500000000000000" pitchFamily="2" charset="-18"/>
              </a:rPr>
              <a:t>Kaj</a:t>
            </a:r>
            <a:r>
              <a:rPr lang="en-US" sz="3600" b="1" dirty="0">
                <a:latin typeface="Titillium Web" panose="00000500000000000000" pitchFamily="2" charset="-18"/>
              </a:rPr>
              <a:t> je Stan?</a:t>
            </a:r>
            <a:endParaRPr lang="LID4096" sz="36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DE2C2F-160C-4C3E-B19E-2A10ACC4D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tillium Web" panose="00000500000000000000" pitchFamily="2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tillium Web" panose="00000500000000000000" pitchFamily="2" charset="-18"/>
              </a:rPr>
              <a:t>Orodje</a:t>
            </a:r>
            <a:r>
              <a:rPr lang="en-US" sz="2000" dirty="0">
                <a:latin typeface="Titillium Web" panose="00000500000000000000" pitchFamily="2" charset="-18"/>
              </a:rPr>
              <a:t> za </a:t>
            </a:r>
            <a:r>
              <a:rPr lang="en-US" sz="2000" dirty="0" err="1">
                <a:latin typeface="Titillium Web" panose="00000500000000000000" pitchFamily="2" charset="-18"/>
              </a:rPr>
              <a:t>učinkovito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statistično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modeliranje</a:t>
            </a:r>
            <a:r>
              <a:rPr lang="en-US" sz="2000" dirty="0">
                <a:latin typeface="Titillium Web" panose="00000500000000000000" pitchFamily="2" charset="-18"/>
              </a:rPr>
              <a:t> s </a:t>
            </a:r>
            <a:r>
              <a:rPr lang="en-US" sz="2000" dirty="0" err="1">
                <a:latin typeface="Titillium Web" panose="00000500000000000000" pitchFamily="2" charset="-18"/>
              </a:rPr>
              <a:t>pomočjo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Bayesove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statistike</a:t>
            </a:r>
            <a:r>
              <a:rPr lang="en-US" sz="2000" dirty="0">
                <a:latin typeface="Titillium Web" panose="00000500000000000000" pitchFamily="2" charset="-18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tillium Web" panose="00000500000000000000" pitchFamily="2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tillium Web" panose="00000500000000000000" pitchFamily="2" charset="-18"/>
              </a:rPr>
              <a:t>Najlažje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ga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uporabljamo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preko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vmesnikov</a:t>
            </a:r>
            <a:r>
              <a:rPr lang="en-US" sz="2000" dirty="0">
                <a:latin typeface="Titillium Web" panose="00000500000000000000" pitchFamily="2" charset="-18"/>
              </a:rPr>
              <a:t> (</a:t>
            </a:r>
            <a:r>
              <a:rPr lang="en-US" sz="2000" dirty="0" err="1">
                <a:latin typeface="Titillium Web" panose="00000500000000000000" pitchFamily="2" charset="-18"/>
              </a:rPr>
              <a:t>na</a:t>
            </a:r>
            <a:r>
              <a:rPr lang="en-US" sz="2000" dirty="0">
                <a:latin typeface="Titillium Web" panose="00000500000000000000" pitchFamily="2" charset="-18"/>
              </a:rPr>
              <a:t> primer </a:t>
            </a:r>
            <a:r>
              <a:rPr lang="en-US" sz="2000" dirty="0" err="1">
                <a:latin typeface="Titillium Web" panose="00000500000000000000" pitchFamily="2" charset="-18"/>
              </a:rPr>
              <a:t>RStan</a:t>
            </a:r>
            <a:r>
              <a:rPr lang="en-US" sz="2000" dirty="0">
                <a:latin typeface="Titillium Web" panose="00000500000000000000" pitchFamily="2" charset="-18"/>
              </a:rPr>
              <a:t>, </a:t>
            </a:r>
            <a:r>
              <a:rPr lang="en-US" sz="2000" dirty="0" err="1">
                <a:latin typeface="Titillium Web" panose="00000500000000000000" pitchFamily="2" charset="-18"/>
              </a:rPr>
              <a:t>PyStan</a:t>
            </a:r>
            <a:r>
              <a:rPr lang="en-US" sz="2000" dirty="0">
                <a:latin typeface="Titillium Web" panose="00000500000000000000" pitchFamily="2" charset="-18"/>
              </a:rPr>
              <a:t>, …).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tillium Web" panose="00000500000000000000" pitchFamily="2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" panose="00000500000000000000" pitchFamily="2" charset="-18"/>
              </a:rPr>
              <a:t>Stan je “compiled” </a:t>
            </a:r>
            <a:r>
              <a:rPr lang="en-US" sz="2000" dirty="0" err="1">
                <a:latin typeface="Titillium Web" panose="00000500000000000000" pitchFamily="2" charset="-18"/>
              </a:rPr>
              <a:t>jezik</a:t>
            </a:r>
            <a:r>
              <a:rPr lang="en-US" sz="2000" dirty="0">
                <a:latin typeface="Titillium Web" panose="00000500000000000000" pitchFamily="2" charset="-18"/>
              </a:rPr>
              <a:t>, to </a:t>
            </a:r>
            <a:r>
              <a:rPr lang="en-US" sz="2000" dirty="0" err="1">
                <a:latin typeface="Titillium Web" panose="00000500000000000000" pitchFamily="2" charset="-18"/>
              </a:rPr>
              <a:t>pomeni</a:t>
            </a:r>
            <a:r>
              <a:rPr lang="en-US" sz="2000" dirty="0">
                <a:latin typeface="Titillium Web" panose="00000500000000000000" pitchFamily="2" charset="-18"/>
              </a:rPr>
              <a:t>, da se </a:t>
            </a:r>
            <a:r>
              <a:rPr lang="en-US" sz="2000" dirty="0" err="1">
                <a:latin typeface="Titillium Web" panose="00000500000000000000" pitchFamily="2" charset="-18"/>
              </a:rPr>
              <a:t>statistični</a:t>
            </a:r>
            <a:r>
              <a:rPr lang="en-US" sz="2000" dirty="0">
                <a:latin typeface="Titillium Web" panose="00000500000000000000" pitchFamily="2" charset="-18"/>
              </a:rPr>
              <a:t> model </a:t>
            </a:r>
            <a:r>
              <a:rPr lang="en-US" sz="2000" dirty="0" err="1">
                <a:latin typeface="Titillium Web" panose="00000500000000000000" pitchFamily="2" charset="-18"/>
              </a:rPr>
              <a:t>preslika</a:t>
            </a:r>
            <a:r>
              <a:rPr lang="en-US" sz="2000" dirty="0">
                <a:latin typeface="Titillium Web" panose="00000500000000000000" pitchFamily="2" charset="-18"/>
              </a:rPr>
              <a:t> v </a:t>
            </a:r>
            <a:r>
              <a:rPr lang="en-US" sz="2000" dirty="0" err="1">
                <a:latin typeface="Titillium Web" panose="00000500000000000000" pitchFamily="2" charset="-18"/>
              </a:rPr>
              <a:t>c++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kodo</a:t>
            </a:r>
            <a:r>
              <a:rPr lang="en-US" sz="2000" dirty="0">
                <a:latin typeface="Titillium Web" panose="00000500000000000000" pitchFamily="2" charset="-18"/>
              </a:rPr>
              <a:t>, </a:t>
            </a:r>
            <a:r>
              <a:rPr lang="en-US" sz="2000" dirty="0" err="1">
                <a:latin typeface="Titillium Web" panose="00000500000000000000" pitchFamily="2" charset="-18"/>
              </a:rPr>
              <a:t>ki</a:t>
            </a:r>
            <a:r>
              <a:rPr lang="en-US" sz="2000" dirty="0">
                <a:latin typeface="Titillium Web" panose="00000500000000000000" pitchFamily="2" charset="-18"/>
              </a:rPr>
              <a:t> se </a:t>
            </a:r>
            <a:r>
              <a:rPr lang="en-US" sz="2000" dirty="0" err="1">
                <a:latin typeface="Titillium Web" panose="00000500000000000000" pitchFamily="2" charset="-18"/>
              </a:rPr>
              <a:t>nato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pred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uporabo</a:t>
            </a:r>
            <a:r>
              <a:rPr lang="en-US" sz="2000" dirty="0">
                <a:latin typeface="Titillium Web" panose="00000500000000000000" pitchFamily="2" charset="-18"/>
              </a:rPr>
              <a:t> </a:t>
            </a:r>
            <a:r>
              <a:rPr lang="en-US" sz="2000" dirty="0" err="1">
                <a:latin typeface="Titillium Web" panose="00000500000000000000" pitchFamily="2" charset="-18"/>
              </a:rPr>
              <a:t>prevede</a:t>
            </a:r>
            <a:r>
              <a:rPr lang="en-US" sz="2000" dirty="0">
                <a:latin typeface="Titillium Web" panose="00000500000000000000" pitchFamily="2" charset="-18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tillium Web" panose="00000500000000000000" pitchFamily="2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LID4096" dirty="0"/>
          </a:p>
        </p:txBody>
      </p:sp>
      <p:pic>
        <p:nvPicPr>
          <p:cNvPr id="8" name="Picture 4" descr="Image result for stan logo bayes">
            <a:extLst>
              <a:ext uri="{FF2B5EF4-FFF2-40B4-BE49-F238E27FC236}">
                <a16:creationId xmlns:a16="http://schemas.microsoft.com/office/drawing/2014/main" id="{9E4FFCC0-461B-4FDD-9B1A-A4011FF131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800" y="1832516"/>
            <a:ext cx="3174976" cy="3183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8035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19C6CC-6F4C-4DD7-B31D-9857C9BF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latin typeface="Titillium Web" panose="00000500000000000000" pitchFamily="2" charset="0"/>
              </a:rPr>
              <a:t>Osnovni</a:t>
            </a:r>
            <a:r>
              <a:rPr lang="en-US" sz="3600" b="1" dirty="0">
                <a:latin typeface="Titillium Web" panose="00000500000000000000" pitchFamily="2" charset="0"/>
              </a:rPr>
              <a:t> tipi </a:t>
            </a:r>
            <a:r>
              <a:rPr lang="en-US" sz="3600" b="1" dirty="0" err="1">
                <a:latin typeface="Titillium Web" panose="00000500000000000000" pitchFamily="2" charset="0"/>
              </a:rPr>
              <a:t>spremenljivk</a:t>
            </a:r>
            <a:endParaRPr lang="LID4096" sz="3600" dirty="0">
              <a:latin typeface="Titillium Web" panose="00000500000000000000" pitchFamily="2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5EA119-4747-4D32-9491-BFA819BAF1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 b="1" dirty="0">
                <a:latin typeface="Titillium Web" panose="00000500000000000000" pitchFamily="2" charset="0"/>
              </a:rPr>
              <a:t>int </a:t>
            </a:r>
            <a:r>
              <a:rPr lang="en-US" sz="1800" dirty="0">
                <a:latin typeface="Titillium Web" panose="00000500000000000000" pitchFamily="2" charset="0"/>
              </a:rPr>
              <a:t>– </a:t>
            </a:r>
            <a:r>
              <a:rPr lang="en-US" sz="1800" dirty="0" err="1">
                <a:latin typeface="Titillium Web" panose="00000500000000000000" pitchFamily="2" charset="0"/>
              </a:rPr>
              <a:t>celo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število</a:t>
            </a:r>
            <a:endParaRPr lang="en-US" sz="1800" dirty="0">
              <a:latin typeface="Titillium Web" panose="00000500000000000000" pitchFamily="2" charset="0"/>
            </a:endParaRPr>
          </a:p>
          <a:p>
            <a:endParaRPr lang="en-US" sz="1800" dirty="0">
              <a:latin typeface="Titillium Web" panose="00000500000000000000" pitchFamily="2" charset="0"/>
            </a:endParaRPr>
          </a:p>
          <a:p>
            <a:r>
              <a:rPr lang="en-US" sz="1800" b="1" dirty="0">
                <a:latin typeface="Titillium Web" panose="00000500000000000000" pitchFamily="2" charset="0"/>
              </a:rPr>
              <a:t>real</a:t>
            </a:r>
            <a:r>
              <a:rPr lang="en-US" sz="1800" dirty="0">
                <a:latin typeface="Titillium Web" panose="00000500000000000000" pitchFamily="2" charset="0"/>
              </a:rPr>
              <a:t> – </a:t>
            </a:r>
            <a:r>
              <a:rPr lang="en-US" sz="1800" dirty="0" err="1">
                <a:latin typeface="Titillium Web" panose="00000500000000000000" pitchFamily="2" charset="0"/>
              </a:rPr>
              <a:t>realno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število</a:t>
            </a:r>
            <a:endParaRPr lang="en-US" sz="1800" dirty="0">
              <a:latin typeface="Titillium Web" panose="00000500000000000000" pitchFamily="2" charset="0"/>
            </a:endParaRPr>
          </a:p>
          <a:p>
            <a:endParaRPr lang="en-US" sz="1800" b="1" dirty="0">
              <a:latin typeface="Titillium Web" panose="00000500000000000000" pitchFamily="2" charset="0"/>
            </a:endParaRPr>
          </a:p>
          <a:p>
            <a:r>
              <a:rPr lang="en-US" sz="1800" b="1" dirty="0" err="1">
                <a:latin typeface="Titillium Web" panose="00000500000000000000" pitchFamily="2" charset="0"/>
              </a:rPr>
              <a:t>seznam</a:t>
            </a:r>
            <a:r>
              <a:rPr lang="en-US" sz="1800" b="1" dirty="0">
                <a:latin typeface="Titillium Web" panose="00000500000000000000" pitchFamily="2" charset="0"/>
              </a:rPr>
              <a:t> </a:t>
            </a:r>
            <a:r>
              <a:rPr lang="en-US" sz="1800" dirty="0">
                <a:latin typeface="Titillium Web" panose="00000500000000000000" pitchFamily="2" charset="0"/>
              </a:rPr>
              <a:t>(array) – </a:t>
            </a:r>
            <a:r>
              <a:rPr lang="en-US" sz="1800" dirty="0" err="1">
                <a:latin typeface="Titillium Web" panose="00000500000000000000" pitchFamily="2" charset="0"/>
              </a:rPr>
              <a:t>seznam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celih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ali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realnih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števil</a:t>
            </a:r>
            <a:endParaRPr lang="en-US" sz="1800" b="1" dirty="0">
              <a:latin typeface="Titillium Web" panose="00000500000000000000" pitchFamily="2" charset="0"/>
            </a:endParaRPr>
          </a:p>
          <a:p>
            <a:endParaRPr lang="en-US" sz="1800" b="1" dirty="0">
              <a:latin typeface="Titillium Web" panose="00000500000000000000" pitchFamily="2" charset="0"/>
            </a:endParaRPr>
          </a:p>
          <a:p>
            <a:r>
              <a:rPr lang="en-US" sz="1800" b="1" dirty="0">
                <a:latin typeface="Titillium Web" panose="00000500000000000000" pitchFamily="2" charset="0"/>
              </a:rPr>
              <a:t>vector </a:t>
            </a:r>
            <a:r>
              <a:rPr lang="en-US" sz="1800" dirty="0">
                <a:latin typeface="Titillium Web" panose="00000500000000000000" pitchFamily="2" charset="0"/>
              </a:rPr>
              <a:t>– </a:t>
            </a:r>
            <a:r>
              <a:rPr lang="en-US" sz="1800" dirty="0" err="1">
                <a:latin typeface="Titillium Web" panose="00000500000000000000" pitchFamily="2" charset="0"/>
              </a:rPr>
              <a:t>vektor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realnih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števil</a:t>
            </a:r>
            <a:r>
              <a:rPr lang="en-US" sz="1800" dirty="0">
                <a:latin typeface="Titillium Web" panose="00000500000000000000" pitchFamily="2" charset="0"/>
              </a:rPr>
              <a:t> (</a:t>
            </a:r>
            <a:r>
              <a:rPr lang="en-US" sz="1800" dirty="0" err="1">
                <a:latin typeface="Titillium Web" panose="00000500000000000000" pitchFamily="2" charset="0"/>
              </a:rPr>
              <a:t>optimiziran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seznam</a:t>
            </a:r>
            <a:r>
              <a:rPr lang="en-US" sz="1800" dirty="0">
                <a:latin typeface="Titillium Web" panose="00000500000000000000" pitchFamily="2" charset="0"/>
              </a:rPr>
              <a:t>)</a:t>
            </a:r>
          </a:p>
          <a:p>
            <a:endParaRPr lang="en-US" sz="1800" b="1" dirty="0">
              <a:latin typeface="Titillium Web" panose="00000500000000000000" pitchFamily="2" charset="0"/>
            </a:endParaRPr>
          </a:p>
          <a:p>
            <a:r>
              <a:rPr lang="en-US" sz="1800" dirty="0" err="1">
                <a:latin typeface="Titillium Web" panose="00000500000000000000" pitchFamily="2" charset="0"/>
              </a:rPr>
              <a:t>vsem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spremenljivkam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lahko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določimo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zgornjo</a:t>
            </a:r>
            <a:r>
              <a:rPr lang="en-US" sz="1800" dirty="0">
                <a:latin typeface="Titillium Web" panose="00000500000000000000" pitchFamily="2" charset="0"/>
              </a:rPr>
              <a:t> in </a:t>
            </a:r>
            <a:r>
              <a:rPr lang="en-US" sz="1800" dirty="0" err="1">
                <a:latin typeface="Titillium Web" panose="00000500000000000000" pitchFamily="2" charset="0"/>
              </a:rPr>
              <a:t>spodnjo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mejo</a:t>
            </a:r>
            <a:endParaRPr lang="LID4096" sz="1800" dirty="0">
              <a:latin typeface="Titillium Web" panose="00000500000000000000" pitchFamily="2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5F002D-0110-4E8F-AB13-58A795157E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int a;</a:t>
            </a:r>
          </a:p>
          <a:p>
            <a:pPr marL="0" indent="0">
              <a:buNone/>
            </a:pPr>
            <a:endParaRPr 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real b</a:t>
            </a:r>
            <a:r>
              <a:rPr lang="en-GB" sz="18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GB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>
                <a:latin typeface="Courier New" panose="02070309020205020404" pitchFamily="49" charset="0"/>
                <a:cs typeface="Courier New" panose="02070309020205020404" pitchFamily="49" charset="0"/>
              </a:rPr>
              <a:t>int a[10]; real b[n];</a:t>
            </a:r>
          </a:p>
          <a:p>
            <a:pPr marL="0" indent="0">
              <a:buNone/>
            </a:pPr>
            <a:endParaRPr lang="en-GB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>
                <a:latin typeface="Courier New" panose="02070309020205020404" pitchFamily="49" charset="0"/>
                <a:cs typeface="Courier New" panose="02070309020205020404" pitchFamily="49" charset="0"/>
              </a:rPr>
              <a:t>vector[n] v;</a:t>
            </a:r>
          </a:p>
          <a:p>
            <a:pPr marL="0" indent="0">
              <a:buNone/>
            </a:pPr>
            <a:endParaRPr lang="en-GB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>
                <a:latin typeface="Courier New" panose="02070309020205020404" pitchFamily="49" charset="0"/>
                <a:cs typeface="Courier New" panose="02070309020205020404" pitchFamily="49" charset="0"/>
              </a:rPr>
              <a:t>real&lt;lower=0&gt; sigma;</a:t>
            </a:r>
          </a:p>
          <a:p>
            <a:pPr marL="0" indent="0">
              <a:buNone/>
            </a:pPr>
            <a:r>
              <a:rPr lang="en-GB" sz="1800">
                <a:latin typeface="Courier New" panose="02070309020205020404" pitchFamily="49" charset="0"/>
                <a:cs typeface="Courier New" panose="02070309020205020404" pitchFamily="49" charset="0"/>
              </a:rPr>
              <a:t>real&lt;lower=0,upper=1&gt; </a:t>
            </a:r>
            <a:r>
              <a:rPr lang="en-GB" sz="1800" err="1">
                <a:latin typeface="Courier New" panose="02070309020205020404" pitchFamily="49" charset="0"/>
                <a:cs typeface="Courier New" panose="02070309020205020404" pitchFamily="49" charset="0"/>
              </a:rPr>
              <a:t>success_rate</a:t>
            </a:r>
            <a:r>
              <a:rPr lang="en-GB" sz="18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666241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19C6CC-6F4C-4DD7-B31D-9857C9BF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latin typeface="Titillium Web" panose="00000500000000000000" pitchFamily="2" charset="0"/>
              </a:rPr>
              <a:t>Obvezni</a:t>
            </a:r>
            <a:r>
              <a:rPr lang="en-US" sz="3600" b="1" dirty="0">
                <a:latin typeface="Titillium Web" panose="00000500000000000000" pitchFamily="2" charset="0"/>
              </a:rPr>
              <a:t> </a:t>
            </a:r>
            <a:r>
              <a:rPr lang="en-US" sz="3600" b="1" dirty="0" err="1">
                <a:latin typeface="Titillium Web" panose="00000500000000000000" pitchFamily="2" charset="0"/>
              </a:rPr>
              <a:t>bloki</a:t>
            </a:r>
            <a:r>
              <a:rPr lang="en-US" sz="3600" b="1" dirty="0">
                <a:latin typeface="Titillium Web" panose="00000500000000000000" pitchFamily="2" charset="0"/>
              </a:rPr>
              <a:t> </a:t>
            </a:r>
            <a:r>
              <a:rPr lang="en-US" sz="3600" b="1" dirty="0" err="1">
                <a:latin typeface="Titillium Web" panose="00000500000000000000" pitchFamily="2" charset="0"/>
              </a:rPr>
              <a:t>vsakega</a:t>
            </a:r>
            <a:r>
              <a:rPr lang="en-US" sz="3600" b="1" dirty="0">
                <a:latin typeface="Titillium Web" panose="00000500000000000000" pitchFamily="2" charset="0"/>
              </a:rPr>
              <a:t> Stan </a:t>
            </a:r>
            <a:r>
              <a:rPr lang="en-US" sz="3600" b="1" dirty="0" err="1">
                <a:latin typeface="Titillium Web" panose="00000500000000000000" pitchFamily="2" charset="0"/>
              </a:rPr>
              <a:t>programa</a:t>
            </a:r>
            <a:endParaRPr lang="LID4096" sz="3600" dirty="0">
              <a:latin typeface="Titillium Web" panose="00000500000000000000" pitchFamily="2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5EA119-4747-4D32-9491-BFA819BAF1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 b="1" dirty="0">
                <a:latin typeface="Titillium Web" panose="00000500000000000000" pitchFamily="2" charset="0"/>
              </a:rPr>
              <a:t>data </a:t>
            </a:r>
            <a:r>
              <a:rPr lang="en-US" sz="1800" dirty="0">
                <a:latin typeface="Titillium Web" panose="00000500000000000000" pitchFamily="2" charset="0"/>
              </a:rPr>
              <a:t>– </a:t>
            </a:r>
            <a:r>
              <a:rPr lang="en-US" sz="1800" dirty="0" err="1">
                <a:latin typeface="Titillium Web" panose="00000500000000000000" pitchFamily="2" charset="0"/>
              </a:rPr>
              <a:t>blok</a:t>
            </a:r>
            <a:r>
              <a:rPr lang="en-US" sz="1800" dirty="0">
                <a:latin typeface="Titillium Web" panose="00000500000000000000" pitchFamily="2" charset="0"/>
              </a:rPr>
              <a:t> v </a:t>
            </a:r>
            <a:r>
              <a:rPr lang="en-US" sz="1800" dirty="0" err="1">
                <a:latin typeface="Titillium Web" panose="00000500000000000000" pitchFamily="2" charset="0"/>
              </a:rPr>
              <a:t>katerem</a:t>
            </a:r>
            <a:r>
              <a:rPr lang="en-US" sz="1800" dirty="0">
                <a:latin typeface="Titillium Web" panose="00000500000000000000" pitchFamily="2" charset="0"/>
              </a:rPr>
              <a:t> s </a:t>
            </a:r>
            <a:r>
              <a:rPr lang="en-US" sz="1800" dirty="0" err="1">
                <a:latin typeface="Titillium Web" panose="00000500000000000000" pitchFamily="2" charset="0"/>
              </a:rPr>
              <a:t>pomočjo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spremenljivk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deklariramo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vhodne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podatke</a:t>
            </a:r>
            <a:r>
              <a:rPr lang="en-US" sz="1800" dirty="0">
                <a:latin typeface="Titillium Web" panose="00000500000000000000" pitchFamily="2" charset="0"/>
              </a:rPr>
              <a:t>. </a:t>
            </a:r>
            <a:r>
              <a:rPr lang="en-US" sz="1800" dirty="0" err="1">
                <a:latin typeface="Titillium Web" panose="00000500000000000000" pitchFamily="2" charset="0"/>
              </a:rPr>
              <a:t>Vrednosti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vhodnih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podatkov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pripravi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uporabnik</a:t>
            </a:r>
            <a:r>
              <a:rPr lang="en-US" sz="1800" dirty="0">
                <a:latin typeface="Titillium Web" panose="00000500000000000000" pitchFamily="2" charset="0"/>
              </a:rPr>
              <a:t>/</a:t>
            </a:r>
            <a:r>
              <a:rPr lang="en-US" sz="1800" dirty="0" err="1">
                <a:latin typeface="Titillium Web" panose="00000500000000000000" pitchFamily="2" charset="0"/>
              </a:rPr>
              <a:t>razvijalec</a:t>
            </a:r>
            <a:r>
              <a:rPr lang="en-US" sz="1800" dirty="0">
                <a:latin typeface="Titillium Web" panose="00000500000000000000" pitchFamily="2" charset="0"/>
              </a:rPr>
              <a:t>.</a:t>
            </a:r>
          </a:p>
          <a:p>
            <a:pPr marL="0" indent="0">
              <a:buNone/>
            </a:pPr>
            <a:endParaRPr lang="en-US" sz="1800" dirty="0">
              <a:latin typeface="Titillium Web" panose="00000500000000000000" pitchFamily="2" charset="0"/>
            </a:endParaRPr>
          </a:p>
          <a:p>
            <a:r>
              <a:rPr lang="en-US" sz="1800" b="1" dirty="0">
                <a:latin typeface="Titillium Web" panose="00000500000000000000" pitchFamily="2" charset="0"/>
              </a:rPr>
              <a:t>parameters</a:t>
            </a:r>
            <a:r>
              <a:rPr lang="en-US" sz="1800" dirty="0">
                <a:latin typeface="Titillium Web" panose="00000500000000000000" pitchFamily="2" charset="0"/>
              </a:rPr>
              <a:t> – </a:t>
            </a:r>
            <a:r>
              <a:rPr lang="en-US" sz="1800" dirty="0" err="1">
                <a:latin typeface="Titillium Web" panose="00000500000000000000" pitchFamily="2" charset="0"/>
              </a:rPr>
              <a:t>blok</a:t>
            </a:r>
            <a:r>
              <a:rPr lang="en-US" sz="1800" dirty="0">
                <a:latin typeface="Titillium Web" panose="00000500000000000000" pitchFamily="2" charset="0"/>
              </a:rPr>
              <a:t> v </a:t>
            </a:r>
            <a:r>
              <a:rPr lang="en-US" sz="1800" dirty="0" err="1">
                <a:latin typeface="Titillium Web" panose="00000500000000000000" pitchFamily="2" charset="0"/>
              </a:rPr>
              <a:t>katerem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deklariramo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parametre</a:t>
            </a:r>
            <a:r>
              <a:rPr lang="en-US" sz="1800" dirty="0">
                <a:latin typeface="Titillium Web" panose="00000500000000000000" pitchFamily="2" charset="0"/>
              </a:rPr>
              <a:t>, </a:t>
            </a:r>
            <a:r>
              <a:rPr lang="en-US" sz="1800" dirty="0" err="1">
                <a:latin typeface="Titillium Web" panose="00000500000000000000" pitchFamily="2" charset="0"/>
              </a:rPr>
              <a:t>ki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jih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želimo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oceniti</a:t>
            </a:r>
            <a:r>
              <a:rPr lang="en-US" sz="1800" dirty="0">
                <a:latin typeface="Titillium Web" panose="00000500000000000000" pitchFamily="2" charset="0"/>
              </a:rPr>
              <a:t> (</a:t>
            </a:r>
            <a:r>
              <a:rPr lang="en-US" sz="1800" dirty="0" err="1">
                <a:latin typeface="Titillium Web" panose="00000500000000000000" pitchFamily="2" charset="0"/>
              </a:rPr>
              <a:t>kateri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parametri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našega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statističnega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modela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nas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zanimajo</a:t>
            </a:r>
            <a:r>
              <a:rPr lang="en-US" sz="1800" dirty="0">
                <a:latin typeface="Titillium Web" panose="00000500000000000000" pitchFamily="2" charset="0"/>
              </a:rPr>
              <a:t>).</a:t>
            </a:r>
          </a:p>
          <a:p>
            <a:endParaRPr lang="en-US" sz="1800" b="1" dirty="0">
              <a:latin typeface="Titillium Web" panose="00000500000000000000" pitchFamily="2" charset="0"/>
            </a:endParaRPr>
          </a:p>
          <a:p>
            <a:r>
              <a:rPr lang="en-US" sz="1800" b="1" dirty="0">
                <a:latin typeface="Titillium Web" panose="00000500000000000000" pitchFamily="2" charset="0"/>
              </a:rPr>
              <a:t>model </a:t>
            </a:r>
            <a:r>
              <a:rPr lang="en-US" sz="1800" dirty="0">
                <a:latin typeface="Titillium Web" panose="00000500000000000000" pitchFamily="2" charset="0"/>
              </a:rPr>
              <a:t>– </a:t>
            </a:r>
            <a:r>
              <a:rPr lang="en-US" sz="1800" dirty="0" err="1">
                <a:latin typeface="Titillium Web" panose="00000500000000000000" pitchFamily="2" charset="0"/>
              </a:rPr>
              <a:t>opis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statističnega</a:t>
            </a:r>
            <a:r>
              <a:rPr lang="en-US" sz="1800" dirty="0">
                <a:latin typeface="Titillium Web" panose="00000500000000000000" pitchFamily="2" charset="0"/>
              </a:rPr>
              <a:t> </a:t>
            </a:r>
            <a:r>
              <a:rPr lang="en-US" sz="1800" dirty="0" err="1">
                <a:latin typeface="Titillium Web" panose="00000500000000000000" pitchFamily="2" charset="0"/>
              </a:rPr>
              <a:t>modela</a:t>
            </a:r>
            <a:endParaRPr lang="en-US" sz="1800" b="1" dirty="0">
              <a:latin typeface="Titillium Web" panose="00000500000000000000" pitchFamily="2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5F002D-0110-4E8F-AB13-58A795157E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Primer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komentarja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obsega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več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vrstic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marL="0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data {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tukaj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definiramo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vhodne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podatke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parameters {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parametri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jih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želimo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oceniti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model {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spada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statistično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modeliranje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0218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19C6CC-6F4C-4DD7-B31D-9857C9BF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latin typeface="Titillium Web" panose="00000500000000000000" pitchFamily="2" charset="-18"/>
              </a:rPr>
              <a:t>Naš</a:t>
            </a:r>
            <a:r>
              <a:rPr lang="en-US" sz="3600" b="1" dirty="0">
                <a:latin typeface="Titillium Web" panose="00000500000000000000" pitchFamily="2" charset="-18"/>
              </a:rPr>
              <a:t> </a:t>
            </a:r>
            <a:r>
              <a:rPr lang="en-US" sz="3600" b="1" dirty="0" err="1">
                <a:latin typeface="Titillium Web" panose="00000500000000000000" pitchFamily="2" charset="-18"/>
              </a:rPr>
              <a:t>prvi</a:t>
            </a:r>
            <a:r>
              <a:rPr lang="en-US" sz="3600" b="1" dirty="0">
                <a:latin typeface="Titillium Web" panose="00000500000000000000" pitchFamily="2" charset="-18"/>
              </a:rPr>
              <a:t> model – </a:t>
            </a:r>
            <a:r>
              <a:rPr lang="en-US" sz="3600" b="1" dirty="0" err="1">
                <a:latin typeface="Titillium Web" panose="00000500000000000000" pitchFamily="2" charset="-18"/>
              </a:rPr>
              <a:t>meti</a:t>
            </a:r>
            <a:r>
              <a:rPr lang="en-US" sz="3600" b="1" dirty="0">
                <a:latin typeface="Titillium Web" panose="00000500000000000000" pitchFamily="2" charset="-18"/>
              </a:rPr>
              <a:t> </a:t>
            </a:r>
            <a:r>
              <a:rPr lang="en-US" sz="3600" b="1" dirty="0" err="1">
                <a:latin typeface="Titillium Web" panose="00000500000000000000" pitchFamily="2" charset="-18"/>
              </a:rPr>
              <a:t>na</a:t>
            </a:r>
            <a:r>
              <a:rPr lang="en-US" sz="3600" b="1" dirty="0">
                <a:latin typeface="Titillium Web" panose="00000500000000000000" pitchFamily="2" charset="-18"/>
              </a:rPr>
              <a:t> </a:t>
            </a:r>
            <a:r>
              <a:rPr lang="en-US" sz="3600" b="1" dirty="0" err="1">
                <a:latin typeface="Titillium Web" panose="00000500000000000000" pitchFamily="2" charset="-18"/>
              </a:rPr>
              <a:t>koš</a:t>
            </a:r>
            <a:endParaRPr lang="LID4096" sz="36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5EA119-4747-4D32-9491-BFA819BAF1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 b="1" dirty="0">
                <a:latin typeface="Titillium Web" panose="00000500000000000000" pitchFamily="2" charset="0"/>
              </a:rPr>
              <a:t>data</a:t>
            </a:r>
          </a:p>
          <a:p>
            <a:pPr marL="457200" lvl="1" indent="0">
              <a:buNone/>
            </a:pPr>
            <a:r>
              <a:rPr lang="en-US" sz="1400" dirty="0">
                <a:latin typeface="Titillium Web" panose="00000500000000000000" pitchFamily="2" charset="0"/>
              </a:rPr>
              <a:t>n – </a:t>
            </a:r>
            <a:r>
              <a:rPr lang="en-US" sz="1400" dirty="0" err="1">
                <a:latin typeface="Titillium Web" panose="00000500000000000000" pitchFamily="2" charset="0"/>
              </a:rPr>
              <a:t>število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metov</a:t>
            </a:r>
            <a:endParaRPr lang="en-US" sz="1400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r>
              <a:rPr lang="en-US" sz="1400" dirty="0">
                <a:latin typeface="Titillium Web" panose="00000500000000000000" pitchFamily="2" charset="0"/>
              </a:rPr>
              <a:t>y – </a:t>
            </a:r>
            <a:r>
              <a:rPr lang="en-US" sz="1400" dirty="0" err="1">
                <a:latin typeface="Titillium Web" panose="00000500000000000000" pitchFamily="2" charset="0"/>
              </a:rPr>
              <a:t>rezultat</a:t>
            </a:r>
            <a:r>
              <a:rPr lang="en-US" sz="1400" dirty="0">
                <a:latin typeface="Titillium Web" panose="00000500000000000000" pitchFamily="2" charset="0"/>
              </a:rPr>
              <a:t> meta (0 – </a:t>
            </a:r>
            <a:r>
              <a:rPr lang="en-US" sz="1400" dirty="0" err="1">
                <a:latin typeface="Titillium Web" panose="00000500000000000000" pitchFamily="2" charset="0"/>
              </a:rPr>
              <a:t>nespešen</a:t>
            </a:r>
            <a:r>
              <a:rPr lang="en-US" sz="1400" dirty="0">
                <a:latin typeface="Titillium Web" panose="00000500000000000000" pitchFamily="2" charset="0"/>
              </a:rPr>
              <a:t> met, 1 – </a:t>
            </a:r>
            <a:r>
              <a:rPr lang="en-US" sz="1400" dirty="0" err="1">
                <a:latin typeface="Titillium Web" panose="00000500000000000000" pitchFamily="2" charset="0"/>
              </a:rPr>
              <a:t>uspešen</a:t>
            </a:r>
            <a:r>
              <a:rPr lang="en-US" sz="1400" dirty="0">
                <a:latin typeface="Titillium Web" panose="00000500000000000000" pitchFamily="2" charset="0"/>
              </a:rPr>
              <a:t>)</a:t>
            </a:r>
          </a:p>
          <a:p>
            <a:pPr marL="457200" lvl="1" indent="0">
              <a:buNone/>
            </a:pPr>
            <a:endParaRPr lang="en-US" sz="1400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endParaRPr lang="en-US" sz="1400" dirty="0">
              <a:latin typeface="Titillium Web" panose="00000500000000000000" pitchFamily="2" charset="0"/>
            </a:endParaRPr>
          </a:p>
          <a:p>
            <a:r>
              <a:rPr lang="en-US" sz="1800" b="1" dirty="0">
                <a:latin typeface="Titillium Web" panose="00000500000000000000" pitchFamily="2" charset="0"/>
              </a:rPr>
              <a:t>parameters</a:t>
            </a:r>
          </a:p>
          <a:p>
            <a:pPr marL="457200" lvl="1" indent="0">
              <a:buNone/>
            </a:pPr>
            <a:r>
              <a:rPr lang="en-US" sz="1400" dirty="0">
                <a:latin typeface="Titillium Web" panose="00000500000000000000" pitchFamily="2" charset="0"/>
              </a:rPr>
              <a:t>theta – parameter Bernoulli </a:t>
            </a:r>
            <a:r>
              <a:rPr lang="en-US" sz="1400" dirty="0" err="1">
                <a:latin typeface="Titillium Web" panose="00000500000000000000" pitchFamily="2" charset="0"/>
              </a:rPr>
              <a:t>distribucije</a:t>
            </a:r>
            <a:r>
              <a:rPr lang="en-US" sz="1400" dirty="0">
                <a:latin typeface="Titillium Web" panose="00000500000000000000" pitchFamily="2" charset="0"/>
              </a:rPr>
              <a:t>, </a:t>
            </a:r>
            <a:r>
              <a:rPr lang="en-US" sz="1400" dirty="0" err="1">
                <a:latin typeface="Titillium Web" panose="00000500000000000000" pitchFamily="2" charset="0"/>
              </a:rPr>
              <a:t>ki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ocenjuje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uspešnost</a:t>
            </a:r>
            <a:endParaRPr lang="en-US" sz="1400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endParaRPr lang="en-US" sz="1400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endParaRPr lang="en-US" sz="1400" dirty="0">
              <a:latin typeface="Titillium Web" panose="00000500000000000000" pitchFamily="2" charset="0"/>
            </a:endParaRPr>
          </a:p>
          <a:p>
            <a:r>
              <a:rPr lang="en-US" sz="1800" b="1" dirty="0">
                <a:latin typeface="Titillium Web" panose="00000500000000000000" pitchFamily="2" charset="0"/>
              </a:rPr>
              <a:t>model</a:t>
            </a:r>
          </a:p>
          <a:p>
            <a:pPr marL="457200" lvl="1" indent="0">
              <a:buNone/>
            </a:pPr>
            <a:r>
              <a:rPr lang="en-US" sz="1400" dirty="0" err="1">
                <a:latin typeface="Titillium Web" panose="00000500000000000000" pitchFamily="2" charset="0"/>
              </a:rPr>
              <a:t>predznanje</a:t>
            </a:r>
            <a:r>
              <a:rPr lang="en-US" sz="1400" dirty="0">
                <a:latin typeface="Titillium Web" panose="00000500000000000000" pitchFamily="2" charset="0"/>
              </a:rPr>
              <a:t> (prior)</a:t>
            </a:r>
          </a:p>
          <a:p>
            <a:pPr marL="457200" lvl="1" indent="0">
              <a:buNone/>
            </a:pPr>
            <a:r>
              <a:rPr lang="en-US" sz="1400" dirty="0" err="1">
                <a:latin typeface="Titillium Web" panose="00000500000000000000" pitchFamily="2" charset="0"/>
              </a:rPr>
              <a:t>opis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modela</a:t>
            </a:r>
            <a:endParaRPr lang="en-US" sz="1400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endParaRPr lang="en-US" sz="1400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endParaRPr lang="en-US" sz="1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5F002D-0110-4E8F-AB13-58A795157E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data {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int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&lt;lower=1&gt;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int y[n];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parameters {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real&lt;lower=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0,upper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=1&gt; theta;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model {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// prior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theta ~ beta(1,1);</a:t>
            </a:r>
          </a:p>
          <a:p>
            <a:pPr marL="0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1:n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y[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 ~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bernoulli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(theta);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7655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2921" y="3907835"/>
            <a:ext cx="8480659" cy="599303"/>
          </a:xfrm>
        </p:spPr>
        <p:txBody>
          <a:bodyPr>
            <a:noAutofit/>
          </a:bodyPr>
          <a:lstStyle/>
          <a:p>
            <a:pPr algn="ctr"/>
            <a:r>
              <a:rPr lang="en-US" sz="7200" err="1">
                <a:latin typeface="Titillium Web" panose="00000500000000000000" pitchFamily="2" charset="-18"/>
              </a:rPr>
              <a:t>Interaktivni</a:t>
            </a:r>
            <a:r>
              <a:rPr lang="en-US" sz="7200">
                <a:latin typeface="Titillium Web" panose="00000500000000000000" pitchFamily="2" charset="-18"/>
              </a:rPr>
              <a:t> test </a:t>
            </a:r>
            <a:r>
              <a:rPr lang="en-US" sz="7200" err="1">
                <a:latin typeface="Titillium Web" panose="00000500000000000000" pitchFamily="2" charset="-18"/>
              </a:rPr>
              <a:t>opreme</a:t>
            </a:r>
            <a:r>
              <a:rPr lang="en-US" sz="7200">
                <a:latin typeface="Titillium Web" panose="00000500000000000000" pitchFamily="2" charset="-18"/>
              </a:rPr>
              <a:t> </a:t>
            </a:r>
            <a:r>
              <a:rPr lang="en-US" sz="7200" err="1">
                <a:latin typeface="Titillium Web" panose="00000500000000000000" pitchFamily="2" charset="-18"/>
              </a:rPr>
              <a:t>za</a:t>
            </a:r>
            <a:r>
              <a:rPr lang="en-US" sz="7200">
                <a:latin typeface="Titillium Web" panose="00000500000000000000" pitchFamily="2" charset="-18"/>
              </a:rPr>
              <a:t> </a:t>
            </a:r>
            <a:r>
              <a:rPr lang="en-US" sz="7200" err="1">
                <a:latin typeface="Titillium Web" panose="00000500000000000000" pitchFamily="2" charset="-18"/>
              </a:rPr>
              <a:t>delavnico</a:t>
            </a:r>
            <a:endParaRPr lang="sl-SI" sz="7200">
              <a:latin typeface="Titillium Web" panose="00000500000000000000" pitchFamily="2" charset="-18"/>
            </a:endParaRPr>
          </a:p>
        </p:txBody>
      </p:sp>
      <p:sp>
        <p:nvSpPr>
          <p:cNvPr id="5" name="AutoShape 2" descr="Image result for probabilistic graphical modelling"/>
          <p:cNvSpPr>
            <a:spLocks noChangeAspect="1" noChangeArrowheads="1"/>
          </p:cNvSpPr>
          <p:nvPr/>
        </p:nvSpPr>
        <p:spPr bwMode="auto">
          <a:xfrm>
            <a:off x="5963251" y="1777463"/>
            <a:ext cx="3905250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1122141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19C6CC-6F4C-4DD7-B31D-9857C9BF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tillium Web" panose="00000500000000000000" pitchFamily="2" charset="-18"/>
              </a:rPr>
              <a:t>Prior</a:t>
            </a:r>
            <a:endParaRPr lang="LID4096" sz="36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5EA119-4747-4D32-9491-BFA819BAF1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 b="1" dirty="0" err="1">
                <a:latin typeface="Titillium Web" panose="00000500000000000000" pitchFamily="2" charset="0"/>
              </a:rPr>
              <a:t>brez</a:t>
            </a:r>
            <a:endParaRPr lang="en-US" sz="1800" b="1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r>
              <a:rPr lang="en-US" sz="1400" dirty="0">
                <a:latin typeface="Titillium Web" panose="00000500000000000000" pitchFamily="2" charset="0"/>
              </a:rPr>
              <a:t>“flat” </a:t>
            </a:r>
            <a:r>
              <a:rPr lang="en-US" sz="1400" dirty="0" err="1">
                <a:latin typeface="Titillium Web" panose="00000500000000000000" pitchFamily="2" charset="0"/>
              </a:rPr>
              <a:t>porazdelitev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na</a:t>
            </a:r>
            <a:r>
              <a:rPr lang="en-US" sz="1400" dirty="0">
                <a:latin typeface="Titillium Web" panose="00000500000000000000" pitchFamily="2" charset="0"/>
              </a:rPr>
              <a:t> </a:t>
            </a:r>
            <a:r>
              <a:rPr lang="en-US" sz="1400" dirty="0" err="1">
                <a:latin typeface="Titillium Web" panose="00000500000000000000" pitchFamily="2" charset="0"/>
              </a:rPr>
              <a:t>intervalu</a:t>
            </a:r>
            <a:r>
              <a:rPr lang="en-US" sz="1400" dirty="0">
                <a:latin typeface="Titillium Web" panose="00000500000000000000" pitchFamily="2" charset="0"/>
              </a:rPr>
              <a:t> [-∞, ∞]</a:t>
            </a:r>
          </a:p>
          <a:p>
            <a:pPr marL="457200" lvl="1" indent="0">
              <a:buNone/>
            </a:pPr>
            <a:endParaRPr lang="en-US" sz="1400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endParaRPr lang="en-US" sz="1400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endParaRPr lang="en-US" sz="1400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endParaRPr lang="en-US" sz="1400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endParaRPr lang="en-US" sz="1400" dirty="0">
              <a:latin typeface="Titillium Web" panose="00000500000000000000" pitchFamily="2" charset="0"/>
            </a:endParaRPr>
          </a:p>
          <a:p>
            <a:r>
              <a:rPr lang="en-US" sz="1800" b="1" dirty="0">
                <a:latin typeface="Titillium Web" panose="00000500000000000000" pitchFamily="2" charset="0"/>
              </a:rPr>
              <a:t>beta(4, 2)</a:t>
            </a:r>
          </a:p>
          <a:p>
            <a:endParaRPr lang="en-US" sz="1800" b="1" dirty="0">
              <a:latin typeface="Titillium Web" panose="00000500000000000000" pitchFamily="2" charset="0"/>
            </a:endParaRPr>
          </a:p>
          <a:p>
            <a:endParaRPr lang="en-US" sz="1800" b="1" dirty="0">
              <a:latin typeface="Titillium Web" panose="00000500000000000000" pitchFamily="2" charset="0"/>
            </a:endParaRPr>
          </a:p>
          <a:p>
            <a:endParaRPr lang="en-US" sz="1800" b="1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endParaRPr lang="en-US" sz="1400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endParaRPr lang="en-US" sz="14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C26C20-71DB-43BA-8759-AAB436F7B99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800" b="1" dirty="0">
                <a:latin typeface="Titillium Web" panose="00000500000000000000" pitchFamily="2" charset="0"/>
              </a:rPr>
              <a:t>beta(1, 1)</a:t>
            </a:r>
          </a:p>
          <a:p>
            <a:endParaRPr lang="LID4096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A44C64-A3F3-4D98-9266-D995C8EE7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925" y="2207111"/>
            <a:ext cx="2743200" cy="18785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23946D8-A5F3-4FCA-BE3A-9581E5D9A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536" y="4305434"/>
            <a:ext cx="2743200" cy="187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0121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91091" y="5602137"/>
            <a:ext cx="8498051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US" sz="6600" b="1">
                <a:latin typeface="Titillium Web" panose="00000500000000000000" pitchFamily="2" charset="-18"/>
              </a:rPr>
              <a:t>5 del</a:t>
            </a:r>
            <a:endParaRPr lang="sl-SI" sz="6600">
              <a:latin typeface="Titillium Web" panose="00000500000000000000" pitchFamily="2" charset="-18"/>
            </a:endParaRPr>
          </a:p>
          <a:p>
            <a:pPr>
              <a:spcAft>
                <a:spcPts val="1800"/>
              </a:spcAft>
            </a:pPr>
            <a:r>
              <a:rPr lang="en-US" sz="6600" err="1">
                <a:latin typeface="Titillium Web" panose="00000500000000000000" pitchFamily="2" charset="-18"/>
              </a:rPr>
              <a:t>Praktični</a:t>
            </a:r>
            <a:endParaRPr lang="en-US" sz="6600">
              <a:latin typeface="Titillium Web" panose="00000500000000000000" pitchFamily="2" charset="-18"/>
            </a:endParaRPr>
          </a:p>
          <a:p>
            <a:pPr>
              <a:spcAft>
                <a:spcPts val="1800"/>
              </a:spcAft>
            </a:pPr>
            <a:r>
              <a:rPr lang="en-US" sz="6600" err="1">
                <a:latin typeface="Titillium Web" panose="00000500000000000000" pitchFamily="2" charset="-18"/>
              </a:rPr>
              <a:t>primeri</a:t>
            </a:r>
            <a:endParaRPr lang="sl-SI" sz="660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8746593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19C6CC-6F4C-4DD7-B31D-9857C9BF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latin typeface="Titillium Web" panose="00000500000000000000" pitchFamily="2" charset="-18"/>
              </a:rPr>
              <a:t>TODO</a:t>
            </a:r>
            <a:r>
              <a:rPr lang="en-US" sz="3600" b="1" dirty="0">
                <a:latin typeface="Titillium Web" panose="00000500000000000000" pitchFamily="2" charset="-18"/>
              </a:rPr>
              <a:t> </a:t>
            </a:r>
            <a:r>
              <a:rPr lang="en-US" sz="3600" b="1" dirty="0" err="1">
                <a:latin typeface="Titillium Web" panose="00000500000000000000" pitchFamily="2" charset="-18"/>
              </a:rPr>
              <a:t>OPIS</a:t>
            </a:r>
            <a:r>
              <a:rPr lang="en-US" sz="3600" b="1" dirty="0">
                <a:latin typeface="Titillium Web" panose="00000500000000000000" pitchFamily="2" charset="-18"/>
              </a:rPr>
              <a:t> </a:t>
            </a:r>
            <a:r>
              <a:rPr lang="en-US" sz="3600" b="1" dirty="0" err="1">
                <a:latin typeface="Titillium Web" panose="00000500000000000000" pitchFamily="2" charset="-18"/>
              </a:rPr>
              <a:t>PROBLEMOV</a:t>
            </a:r>
            <a:r>
              <a:rPr lang="en-US" sz="3600" b="1" dirty="0">
                <a:latin typeface="Titillium Web" panose="00000500000000000000" pitchFamily="2" charset="-18"/>
              </a:rPr>
              <a:t> TER </a:t>
            </a:r>
            <a:r>
              <a:rPr lang="en-US" sz="3600" b="1" dirty="0" err="1">
                <a:latin typeface="Titillium Web" panose="00000500000000000000" pitchFamily="2" charset="-18"/>
              </a:rPr>
              <a:t>NAMIGI</a:t>
            </a:r>
            <a:endParaRPr lang="LID4096" sz="36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5EA119-4747-4D32-9491-BFA819BAF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b="1" dirty="0">
                <a:latin typeface="Titillium Web" panose="00000500000000000000" pitchFamily="2" charset="0"/>
              </a:rPr>
              <a:t>Bernoulli-beta </a:t>
            </a:r>
            <a:r>
              <a:rPr lang="en-US" sz="1800" b="1" dirty="0" err="1">
                <a:latin typeface="Titillium Web" panose="00000500000000000000" pitchFamily="2" charset="0"/>
              </a:rPr>
              <a:t>meti</a:t>
            </a:r>
            <a:r>
              <a:rPr lang="en-US" sz="1800" b="1" dirty="0">
                <a:latin typeface="Titillium Web" panose="00000500000000000000" pitchFamily="2" charset="0"/>
              </a:rPr>
              <a:t> </a:t>
            </a:r>
            <a:r>
              <a:rPr lang="en-US" sz="1800" b="1" dirty="0" err="1">
                <a:latin typeface="Titillium Web" panose="00000500000000000000" pitchFamily="2" charset="0"/>
              </a:rPr>
              <a:t>na</a:t>
            </a:r>
            <a:r>
              <a:rPr lang="en-US" sz="1800" b="1" dirty="0">
                <a:latin typeface="Titillium Web" panose="00000500000000000000" pitchFamily="2" charset="0"/>
              </a:rPr>
              <a:t> </a:t>
            </a:r>
            <a:r>
              <a:rPr lang="en-US" sz="1800" b="1" dirty="0" err="1">
                <a:latin typeface="Titillium Web" panose="00000500000000000000" pitchFamily="2" charset="0"/>
              </a:rPr>
              <a:t>koš</a:t>
            </a:r>
            <a:endParaRPr lang="en-US" sz="1800" b="1" dirty="0">
              <a:latin typeface="Titillium Web" panose="000005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800" b="1" dirty="0">
              <a:latin typeface="Titillium Web" panose="000005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b="1" dirty="0">
                <a:latin typeface="Titillium Web" panose="00000500000000000000" pitchFamily="2" charset="0"/>
              </a:rPr>
              <a:t>Normal – temperature 1980-2010 vs 2010+</a:t>
            </a:r>
          </a:p>
          <a:p>
            <a:pPr marL="342900" indent="-342900">
              <a:buFont typeface="+mj-lt"/>
              <a:buAutoNum type="arabicPeriod"/>
            </a:pPr>
            <a:endParaRPr lang="en-US" sz="1800" b="1" dirty="0">
              <a:latin typeface="Titillium Web" panose="000005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b="1" dirty="0">
                <a:latin typeface="Titillium Web" panose="00000500000000000000" pitchFamily="2" charset="0"/>
              </a:rPr>
              <a:t>Linear normal regression – </a:t>
            </a:r>
            <a:r>
              <a:rPr lang="en-US" sz="1800" b="1" dirty="0" err="1">
                <a:latin typeface="Titillium Web" panose="00000500000000000000" pitchFamily="2" charset="0"/>
              </a:rPr>
              <a:t>rast</a:t>
            </a:r>
            <a:r>
              <a:rPr lang="en-US" sz="1800" b="1" dirty="0">
                <a:latin typeface="Titillium Web" panose="00000500000000000000" pitchFamily="2" charset="0"/>
              </a:rPr>
              <a:t> temperature od 1900 </a:t>
            </a:r>
            <a:r>
              <a:rPr lang="en-US" sz="1800" b="1" dirty="0" err="1">
                <a:latin typeface="Titillium Web" panose="00000500000000000000" pitchFamily="2" charset="0"/>
              </a:rPr>
              <a:t>naprej</a:t>
            </a:r>
            <a:endParaRPr lang="en-US" sz="1800" b="1" dirty="0">
              <a:latin typeface="Titillium Web" panose="000005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800" b="1" dirty="0">
              <a:latin typeface="Titillium Web" panose="000005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b="1" dirty="0">
                <a:latin typeface="Titillium Web" panose="00000500000000000000" pitchFamily="2" charset="0"/>
              </a:rPr>
              <a:t>Multiple linear normal regression</a:t>
            </a:r>
          </a:p>
          <a:p>
            <a:pPr marL="342900" indent="-342900">
              <a:buFont typeface="+mj-lt"/>
              <a:buAutoNum type="arabicPeriod"/>
            </a:pPr>
            <a:endParaRPr lang="en-US" sz="1800" b="1" dirty="0">
              <a:latin typeface="Titillium Web" panose="000005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b="1" dirty="0">
                <a:latin typeface="Titillium Web" panose="00000500000000000000" pitchFamily="2" charset="0"/>
              </a:rPr>
              <a:t>?Beta regression – met </a:t>
            </a:r>
            <a:r>
              <a:rPr lang="en-US" sz="1800" b="1" dirty="0" err="1">
                <a:latin typeface="Titillium Web" panose="00000500000000000000" pitchFamily="2" charset="0"/>
              </a:rPr>
              <a:t>na</a:t>
            </a:r>
            <a:r>
              <a:rPr lang="en-US" sz="1800" b="1" dirty="0">
                <a:latin typeface="Titillium Web" panose="00000500000000000000" pitchFamily="2" charset="0"/>
              </a:rPr>
              <a:t> </a:t>
            </a:r>
            <a:r>
              <a:rPr lang="en-US" sz="1800" b="1" dirty="0" err="1">
                <a:latin typeface="Titillium Web" panose="00000500000000000000" pitchFamily="2" charset="0"/>
              </a:rPr>
              <a:t>koš</a:t>
            </a:r>
            <a:r>
              <a:rPr lang="en-US" sz="1800" b="1" dirty="0">
                <a:latin typeface="Titillium Web" panose="00000500000000000000" pitchFamily="2" charset="0"/>
              </a:rPr>
              <a:t> + </a:t>
            </a:r>
            <a:r>
              <a:rPr lang="en-US" sz="1800" b="1" dirty="0" err="1">
                <a:latin typeface="Titillium Web" panose="00000500000000000000" pitchFamily="2" charset="0"/>
              </a:rPr>
              <a:t>časovna</a:t>
            </a:r>
            <a:r>
              <a:rPr lang="en-US" sz="1800" b="1" dirty="0">
                <a:latin typeface="Titillium Web" panose="00000500000000000000" pitchFamily="2" charset="0"/>
              </a:rPr>
              <a:t> </a:t>
            </a:r>
            <a:r>
              <a:rPr lang="en-US" sz="1800" b="1" dirty="0" err="1">
                <a:latin typeface="Titillium Web" panose="00000500000000000000" pitchFamily="2" charset="0"/>
              </a:rPr>
              <a:t>komponenta</a:t>
            </a:r>
            <a:endParaRPr lang="en-US" sz="1800" b="1" dirty="0">
              <a:latin typeface="Titillium Web" panose="000005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800" b="1" dirty="0">
              <a:latin typeface="Titillium Web" panose="000005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b="1" dirty="0">
                <a:latin typeface="Titillium Web" panose="00000500000000000000" pitchFamily="2" charset="0"/>
              </a:rPr>
              <a:t>?Elections modelling</a:t>
            </a:r>
          </a:p>
          <a:p>
            <a:pPr marL="342900" indent="-342900">
              <a:buFont typeface="+mj-lt"/>
              <a:buAutoNum type="arabicPeriod"/>
            </a:pPr>
            <a:endParaRPr lang="en-US" sz="1800" b="1" dirty="0">
              <a:latin typeface="Titillium Web" panose="000005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800" b="1" dirty="0">
              <a:latin typeface="Titillium Web" panose="000005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400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379288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19C6CC-6F4C-4DD7-B31D-9857C9BF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latin typeface="Titillium Web" panose="00000500000000000000" pitchFamily="2" charset="-18"/>
              </a:rPr>
              <a:t>TODO</a:t>
            </a:r>
            <a:endParaRPr lang="LID4096" sz="36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5EA119-4747-4D32-9491-BFA819BAF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err="1">
                <a:latin typeface="Titillium Web" panose="00000500000000000000" pitchFamily="2" charset="0"/>
              </a:rPr>
              <a:t>Prvi</a:t>
            </a:r>
            <a:r>
              <a:rPr lang="en-US" sz="1800" b="1" dirty="0">
                <a:latin typeface="Titillium Web" panose="00000500000000000000" pitchFamily="2" charset="0"/>
              </a:rPr>
              <a:t> primer </a:t>
            </a:r>
            <a:r>
              <a:rPr lang="en-US" sz="1800" b="1" dirty="0" err="1">
                <a:latin typeface="Titillium Web" panose="00000500000000000000" pitchFamily="2" charset="0"/>
              </a:rPr>
              <a:t>naredimo</a:t>
            </a:r>
            <a:r>
              <a:rPr lang="en-US" sz="1800" b="1" dirty="0">
                <a:latin typeface="Titillium Web" panose="00000500000000000000" pitchFamily="2" charset="0"/>
              </a:rPr>
              <a:t> </a:t>
            </a:r>
            <a:r>
              <a:rPr lang="en-US" sz="1800" b="1" dirty="0" err="1">
                <a:latin typeface="Titillium Web" panose="00000500000000000000" pitchFamily="2" charset="0"/>
              </a:rPr>
              <a:t>skupaj</a:t>
            </a:r>
            <a:r>
              <a:rPr lang="en-US" sz="1800" b="1" dirty="0">
                <a:latin typeface="Titillium Web" panose="00000500000000000000" pitchFamily="2" charset="0"/>
              </a:rPr>
              <a:t>, </a:t>
            </a:r>
            <a:r>
              <a:rPr lang="en-US" sz="1800" b="1" dirty="0" err="1">
                <a:latin typeface="Titillium Web" panose="00000500000000000000" pitchFamily="2" charset="0"/>
              </a:rPr>
              <a:t>pokažem</a:t>
            </a:r>
            <a:r>
              <a:rPr lang="en-US" sz="1800" b="1" dirty="0">
                <a:latin typeface="Titillium Web" panose="00000500000000000000" pitchFamily="2" charset="0"/>
              </a:rPr>
              <a:t>:</a:t>
            </a:r>
          </a:p>
          <a:p>
            <a:pPr marL="0" indent="0">
              <a:buNone/>
            </a:pPr>
            <a:r>
              <a:rPr lang="en-US" sz="1800" b="1" dirty="0">
                <a:latin typeface="Titillium Web" panose="00000500000000000000" pitchFamily="2" charset="0"/>
              </a:rPr>
              <a:t>	</a:t>
            </a:r>
            <a:r>
              <a:rPr lang="en-US" sz="1800" b="1" dirty="0" err="1">
                <a:latin typeface="Titillium Web" panose="00000500000000000000" pitchFamily="2" charset="0"/>
              </a:rPr>
              <a:t>kako</a:t>
            </a:r>
            <a:r>
              <a:rPr lang="en-US" sz="1800" b="1" dirty="0">
                <a:latin typeface="Titillium Web" panose="00000500000000000000" pitchFamily="2" charset="0"/>
              </a:rPr>
              <a:t> </a:t>
            </a:r>
            <a:r>
              <a:rPr lang="en-US" sz="1800" b="1" dirty="0" err="1">
                <a:latin typeface="Titillium Web" panose="00000500000000000000" pitchFamily="2" charset="0"/>
              </a:rPr>
              <a:t>poganjati</a:t>
            </a:r>
            <a:r>
              <a:rPr lang="en-US" sz="1800" b="1" dirty="0">
                <a:latin typeface="Titillium Web" panose="00000500000000000000" pitchFamily="2" charset="0"/>
              </a:rPr>
              <a:t> </a:t>
            </a:r>
            <a:r>
              <a:rPr lang="en-US" sz="1800" b="1" dirty="0" err="1">
                <a:latin typeface="Titillium Web" panose="00000500000000000000" pitchFamily="2" charset="0"/>
              </a:rPr>
              <a:t>pripravljene</a:t>
            </a:r>
            <a:r>
              <a:rPr lang="en-US" sz="1800" b="1" dirty="0">
                <a:latin typeface="Titillium Web" panose="00000500000000000000" pitchFamily="2" charset="0"/>
              </a:rPr>
              <a:t> R </a:t>
            </a:r>
            <a:r>
              <a:rPr lang="en-US" sz="1800" b="1" dirty="0" err="1">
                <a:latin typeface="Titillium Web" panose="00000500000000000000" pitchFamily="2" charset="0"/>
              </a:rPr>
              <a:t>skripte</a:t>
            </a:r>
            <a:r>
              <a:rPr lang="en-US" sz="1800" b="1" dirty="0">
                <a:latin typeface="Titillium Web" panose="00000500000000000000" pitchFamily="2" charset="0"/>
              </a:rPr>
              <a:t> (</a:t>
            </a:r>
            <a:r>
              <a:rPr lang="en-US" sz="1800" b="1" dirty="0" err="1">
                <a:latin typeface="Titillium Web" panose="00000500000000000000" pitchFamily="2" charset="0"/>
              </a:rPr>
              <a:t>razložim</a:t>
            </a:r>
            <a:r>
              <a:rPr lang="en-US" sz="1800" b="1" dirty="0">
                <a:latin typeface="Titillium Web" panose="00000500000000000000" pitchFamily="2" charset="0"/>
              </a:rPr>
              <a:t> </a:t>
            </a:r>
            <a:r>
              <a:rPr lang="en-US" sz="1800" b="1" dirty="0" err="1">
                <a:latin typeface="Titillium Web" panose="00000500000000000000" pitchFamily="2" charset="0"/>
              </a:rPr>
              <a:t>kodo</a:t>
            </a:r>
            <a:r>
              <a:rPr lang="en-US" sz="1800" b="1" dirty="0">
                <a:latin typeface="Titillium Web" panose="00000500000000000000" pitchFamily="2" charset="0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Titillium Web" panose="00000500000000000000" pitchFamily="2" charset="0"/>
              </a:rPr>
              <a:t>	</a:t>
            </a:r>
            <a:r>
              <a:rPr lang="en-US" sz="1800" b="1" dirty="0" err="1">
                <a:latin typeface="Titillium Web" panose="00000500000000000000" pitchFamily="2" charset="0"/>
              </a:rPr>
              <a:t>kako</a:t>
            </a:r>
            <a:r>
              <a:rPr lang="en-US" sz="1800" b="1" dirty="0">
                <a:latin typeface="Titillium Web" panose="00000500000000000000" pitchFamily="2" charset="0"/>
              </a:rPr>
              <a:t> </a:t>
            </a:r>
            <a:r>
              <a:rPr lang="en-US" sz="1800" b="1" dirty="0" err="1">
                <a:latin typeface="Titillium Web" panose="00000500000000000000" pitchFamily="2" charset="0"/>
              </a:rPr>
              <a:t>pisati</a:t>
            </a:r>
            <a:r>
              <a:rPr lang="en-US" sz="1800" b="1" dirty="0">
                <a:latin typeface="Titillium Web" panose="00000500000000000000" pitchFamily="2" charset="0"/>
              </a:rPr>
              <a:t> </a:t>
            </a:r>
            <a:r>
              <a:rPr lang="en-US" sz="1800" b="1" dirty="0" err="1">
                <a:latin typeface="Titillium Web" panose="00000500000000000000" pitchFamily="2" charset="0"/>
              </a:rPr>
              <a:t>modele</a:t>
            </a:r>
            <a:r>
              <a:rPr lang="en-US" sz="1800" b="1" dirty="0">
                <a:latin typeface="Titillium Web" panose="00000500000000000000" pitchFamily="2" charset="0"/>
              </a:rPr>
              <a:t>,</a:t>
            </a:r>
          </a:p>
          <a:p>
            <a:pPr marL="0" indent="0">
              <a:buNone/>
            </a:pPr>
            <a:r>
              <a:rPr lang="en-US" sz="1800" b="1" dirty="0">
                <a:latin typeface="Titillium Web" panose="00000500000000000000" pitchFamily="2" charset="0"/>
              </a:rPr>
              <a:t>	</a:t>
            </a:r>
            <a:r>
              <a:rPr lang="en-US" sz="1800" b="1" dirty="0" err="1">
                <a:latin typeface="Titillium Web" panose="00000500000000000000" pitchFamily="2" charset="0"/>
              </a:rPr>
              <a:t>kako</a:t>
            </a:r>
            <a:r>
              <a:rPr lang="en-US" sz="1800" b="1" dirty="0">
                <a:latin typeface="Titillium Web" panose="00000500000000000000" pitchFamily="2" charset="0"/>
              </a:rPr>
              <a:t> </a:t>
            </a:r>
            <a:r>
              <a:rPr lang="en-US" sz="1800" b="1" dirty="0" err="1">
                <a:latin typeface="Titillium Web" panose="00000500000000000000" pitchFamily="2" charset="0"/>
              </a:rPr>
              <a:t>diagnosticirati</a:t>
            </a:r>
            <a:r>
              <a:rPr lang="en-US" sz="1800" b="1" dirty="0">
                <a:latin typeface="Titillium Web" panose="00000500000000000000" pitchFamily="2" charset="0"/>
              </a:rPr>
              <a:t> </a:t>
            </a:r>
            <a:r>
              <a:rPr lang="en-US" sz="1800" b="1" dirty="0" err="1">
                <a:latin typeface="Titillium Web" panose="00000500000000000000" pitchFamily="2" charset="0"/>
              </a:rPr>
              <a:t>rezultate</a:t>
            </a:r>
            <a:r>
              <a:rPr lang="en-US" sz="1800" b="1" dirty="0">
                <a:latin typeface="Titillium Web" panose="00000500000000000000" pitchFamily="2" charset="0"/>
              </a:rPr>
              <a:t> in </a:t>
            </a:r>
            <a:r>
              <a:rPr lang="en-US" sz="1800" b="1" dirty="0" err="1">
                <a:latin typeface="Titillium Web" panose="00000500000000000000" pitchFamily="2" charset="0"/>
              </a:rPr>
              <a:t>ekstrahirati</a:t>
            </a:r>
            <a:r>
              <a:rPr lang="en-US" sz="1800" b="1" dirty="0">
                <a:latin typeface="Titillium Web" panose="00000500000000000000" pitchFamily="2" charset="0"/>
              </a:rPr>
              <a:t> </a:t>
            </a:r>
            <a:r>
              <a:rPr lang="en-US" sz="1800" b="1" dirty="0" err="1">
                <a:latin typeface="Titillium Web" panose="00000500000000000000" pitchFamily="2" charset="0"/>
              </a:rPr>
              <a:t>vrednosti</a:t>
            </a:r>
            <a:r>
              <a:rPr lang="en-US" sz="1800" b="1" dirty="0">
                <a:latin typeface="Titillium Web" panose="00000500000000000000" pitchFamily="2" charset="0"/>
              </a:rPr>
              <a:t> </a:t>
            </a:r>
            <a:r>
              <a:rPr lang="en-US" sz="1800" b="1" dirty="0" err="1">
                <a:latin typeface="Titillium Web" panose="00000500000000000000" pitchFamily="2" charset="0"/>
              </a:rPr>
              <a:t>parametrov</a:t>
            </a:r>
            <a:endParaRPr lang="en-US" sz="1800" b="1" dirty="0">
              <a:latin typeface="Titillium Web" panose="00000500000000000000" pitchFamily="2" charset="0"/>
            </a:endParaRPr>
          </a:p>
          <a:p>
            <a:pPr marL="0" indent="0">
              <a:buNone/>
            </a:pPr>
            <a:endParaRPr lang="en-US" sz="1800" b="1" dirty="0">
              <a:latin typeface="Titillium Web" panose="00000500000000000000" pitchFamily="2" charset="0"/>
            </a:endParaRPr>
          </a:p>
          <a:p>
            <a:pPr marL="0" indent="0">
              <a:buNone/>
            </a:pPr>
            <a:endParaRPr lang="en-US" sz="1800" b="1" dirty="0">
              <a:latin typeface="Titillium Web" panose="00000500000000000000" pitchFamily="2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sz="1000" dirty="0">
              <a:latin typeface="Titillium Web" panose="00000500000000000000" pitchFamily="2" charset="0"/>
            </a:endParaRPr>
          </a:p>
          <a:p>
            <a:pPr marL="457200" lvl="1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11003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91091" y="5602137"/>
            <a:ext cx="9800046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sl-SI" sz="6600" b="1">
                <a:latin typeface="Titillium Web" panose="00000500000000000000" pitchFamily="2" charset="-18"/>
              </a:rPr>
              <a:t>1</a:t>
            </a:r>
            <a:r>
              <a:rPr lang="en-US" sz="6600" b="1">
                <a:latin typeface="Titillium Web" panose="00000500000000000000" pitchFamily="2" charset="-18"/>
              </a:rPr>
              <a:t> del</a:t>
            </a:r>
            <a:r>
              <a:rPr lang="sl-SI" sz="6600" b="1">
                <a:latin typeface="Titillium Web" panose="00000500000000000000" pitchFamily="2" charset="-18"/>
              </a:rPr>
              <a:t> </a:t>
            </a:r>
          </a:p>
          <a:p>
            <a:pPr>
              <a:spcAft>
                <a:spcPts val="1200"/>
              </a:spcAft>
            </a:pPr>
            <a:r>
              <a:rPr lang="en-US" sz="6600" err="1">
                <a:latin typeface="Titillium Web" panose="00000500000000000000" pitchFamily="2" charset="-18"/>
              </a:rPr>
              <a:t>Negotovost</a:t>
            </a:r>
            <a:r>
              <a:rPr lang="en-US" sz="6600">
                <a:latin typeface="Titillium Web" panose="00000500000000000000" pitchFamily="2" charset="-18"/>
              </a:rPr>
              <a:t> in </a:t>
            </a:r>
            <a:r>
              <a:rPr lang="en-US" sz="6600" err="1">
                <a:latin typeface="Titillium Web" panose="00000500000000000000" pitchFamily="2" charset="-18"/>
              </a:rPr>
              <a:t>probabilistično</a:t>
            </a:r>
            <a:r>
              <a:rPr lang="en-US" sz="6600">
                <a:latin typeface="Titillium Web" panose="00000500000000000000" pitchFamily="2" charset="-18"/>
              </a:rPr>
              <a:t> </a:t>
            </a:r>
            <a:r>
              <a:rPr lang="en-US" sz="6600" err="1">
                <a:latin typeface="Titillium Web" panose="00000500000000000000" pitchFamily="2" charset="-18"/>
              </a:rPr>
              <a:t>razmišljanje</a:t>
            </a:r>
            <a:endParaRPr lang="sl-SI" sz="600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218407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1164" y="3739042"/>
            <a:ext cx="9459067" cy="599303"/>
          </a:xfrm>
        </p:spPr>
        <p:txBody>
          <a:bodyPr>
            <a:noAutofit/>
          </a:bodyPr>
          <a:lstStyle/>
          <a:p>
            <a:r>
              <a:rPr lang="sl-SI" sz="7200">
                <a:solidFill>
                  <a:srgbClr val="FF0000"/>
                </a:solidFill>
                <a:latin typeface="Titillium Web" panose="00000500000000000000" pitchFamily="2" charset="-18"/>
              </a:rPr>
              <a:t>Q: </a:t>
            </a:r>
            <a:r>
              <a:rPr lang="en-US" sz="7200">
                <a:latin typeface="Titillium Web" panose="00000500000000000000" pitchFamily="2" charset="-18"/>
              </a:rPr>
              <a:t>Ali </a:t>
            </a:r>
            <a:r>
              <a:rPr lang="en-US" sz="7200" err="1">
                <a:latin typeface="Titillium Web" panose="00000500000000000000" pitchFamily="2" charset="-18"/>
              </a:rPr>
              <a:t>bo</a:t>
            </a:r>
            <a:r>
              <a:rPr lang="en-US" sz="7200">
                <a:latin typeface="Titillium Web" panose="00000500000000000000" pitchFamily="2" charset="-18"/>
              </a:rPr>
              <a:t> </a:t>
            </a:r>
            <a:r>
              <a:rPr lang="en-US" sz="7200" err="1">
                <a:latin typeface="Titillium Web" panose="00000500000000000000" pitchFamily="2" charset="-18"/>
              </a:rPr>
              <a:t>naslednji</a:t>
            </a:r>
            <a:r>
              <a:rPr lang="en-US" sz="7200">
                <a:latin typeface="Titillium Web" panose="00000500000000000000" pitchFamily="2" charset="-18"/>
              </a:rPr>
              <a:t> </a:t>
            </a:r>
            <a:r>
              <a:rPr lang="en-US" sz="7200" err="1">
                <a:latin typeface="Titillium Web" panose="00000500000000000000" pitchFamily="2" charset="-18"/>
              </a:rPr>
              <a:t>teden</a:t>
            </a:r>
            <a:r>
              <a:rPr lang="en-US" sz="7200">
                <a:latin typeface="Titillium Web" panose="00000500000000000000" pitchFamily="2" charset="-18"/>
              </a:rPr>
              <a:t> v </a:t>
            </a:r>
            <a:r>
              <a:rPr lang="en-US" sz="7200" err="1">
                <a:latin typeface="Titillium Web" panose="00000500000000000000" pitchFamily="2" charset="-18"/>
              </a:rPr>
              <a:t>Ljubljani</a:t>
            </a:r>
            <a:r>
              <a:rPr lang="en-US" sz="7200">
                <a:latin typeface="Titillium Web" panose="00000500000000000000" pitchFamily="2" charset="-18"/>
              </a:rPr>
              <a:t> </a:t>
            </a:r>
            <a:r>
              <a:rPr lang="en-US" sz="7200" err="1">
                <a:latin typeface="Titillium Web" panose="00000500000000000000" pitchFamily="2" charset="-18"/>
              </a:rPr>
              <a:t>deževalo</a:t>
            </a:r>
            <a:r>
              <a:rPr lang="en-US" sz="7200">
                <a:latin typeface="Titillium Web" panose="00000500000000000000" pitchFamily="2" charset="-18"/>
              </a:rPr>
              <a:t>?</a:t>
            </a:r>
            <a:endParaRPr lang="sl-SI" sz="7200">
              <a:latin typeface="Titillium Web" panose="00000500000000000000" pitchFamily="2" charset="-18"/>
            </a:endParaRPr>
          </a:p>
        </p:txBody>
      </p:sp>
      <p:sp>
        <p:nvSpPr>
          <p:cNvPr id="5" name="AutoShape 2" descr="Image result for probabilistic graphical modelling"/>
          <p:cNvSpPr>
            <a:spLocks noChangeAspect="1" noChangeArrowheads="1"/>
          </p:cNvSpPr>
          <p:nvPr/>
        </p:nvSpPr>
        <p:spPr bwMode="auto">
          <a:xfrm>
            <a:off x="5963251" y="1777463"/>
            <a:ext cx="3905250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711816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Image result for probabilistic graphical modelling"/>
          <p:cNvSpPr>
            <a:spLocks noChangeAspect="1" noChangeArrowheads="1"/>
          </p:cNvSpPr>
          <p:nvPr/>
        </p:nvSpPr>
        <p:spPr bwMode="auto">
          <a:xfrm>
            <a:off x="5963251" y="1777463"/>
            <a:ext cx="3905250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l-SI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677" y="1258170"/>
            <a:ext cx="8113148" cy="5162912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43620" y="439225"/>
            <a:ext cx="10328012" cy="599303"/>
          </a:xfrm>
        </p:spPr>
        <p:txBody>
          <a:bodyPr>
            <a:noAutofit/>
          </a:bodyPr>
          <a:lstStyle/>
          <a:p>
            <a:r>
              <a:rPr lang="en-US" sz="4000" err="1">
                <a:latin typeface="Titillium Web" panose="00000500000000000000" pitchFamily="2" charset="-18"/>
              </a:rPr>
              <a:t>Probabilistični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izrazi</a:t>
            </a:r>
            <a:r>
              <a:rPr lang="en-US" sz="4000">
                <a:latin typeface="Titillium Web" panose="00000500000000000000" pitchFamily="2" charset="-18"/>
              </a:rPr>
              <a:t> v </a:t>
            </a:r>
            <a:r>
              <a:rPr lang="en-US" sz="4000" err="1">
                <a:latin typeface="Titillium Web" panose="00000500000000000000" pitchFamily="2" charset="-18"/>
              </a:rPr>
              <a:t>naravnem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jeziku</a:t>
            </a:r>
            <a:endParaRPr lang="sl-SI" sz="400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898628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132" y="4077370"/>
            <a:ext cx="9888836" cy="599303"/>
          </a:xfrm>
        </p:spPr>
        <p:txBody>
          <a:bodyPr>
            <a:noAutofit/>
          </a:bodyPr>
          <a:lstStyle/>
          <a:p>
            <a:r>
              <a:rPr lang="sl-SI" sz="7200">
                <a:solidFill>
                  <a:srgbClr val="FF0000"/>
                </a:solidFill>
                <a:latin typeface="Titillium Web" panose="00000500000000000000" pitchFamily="2" charset="-18"/>
              </a:rPr>
              <a:t>Q: </a:t>
            </a:r>
            <a:r>
              <a:rPr lang="en-US" sz="7200" err="1">
                <a:latin typeface="Titillium Web" panose="00000500000000000000" pitchFamily="2" charset="-18"/>
              </a:rPr>
              <a:t>Kako</a:t>
            </a:r>
            <a:r>
              <a:rPr lang="en-US" sz="7200">
                <a:latin typeface="Titillium Web" panose="00000500000000000000" pitchFamily="2" charset="-18"/>
              </a:rPr>
              <a:t> </a:t>
            </a:r>
            <a:r>
              <a:rPr lang="en-US" sz="7200" err="1">
                <a:latin typeface="Titillium Web" panose="00000500000000000000" pitchFamily="2" charset="-18"/>
              </a:rPr>
              <a:t>toplo</a:t>
            </a:r>
            <a:r>
              <a:rPr lang="en-US" sz="7200">
                <a:latin typeface="Titillium Web" panose="00000500000000000000" pitchFamily="2" charset="-18"/>
              </a:rPr>
              <a:t> </a:t>
            </a:r>
            <a:r>
              <a:rPr lang="sl-SI" sz="7200">
                <a:latin typeface="Titillium Web" panose="00000500000000000000" pitchFamily="2" charset="-18"/>
              </a:rPr>
              <a:t>(°C) </a:t>
            </a:r>
            <a:r>
              <a:rPr lang="en-US" sz="7200" err="1">
                <a:latin typeface="Titillium Web" panose="00000500000000000000" pitchFamily="2" charset="-18"/>
              </a:rPr>
              <a:t>bo</a:t>
            </a:r>
            <a:r>
              <a:rPr lang="en-US" sz="7200">
                <a:latin typeface="Titillium Web" panose="00000500000000000000" pitchFamily="2" charset="-18"/>
              </a:rPr>
              <a:t> </a:t>
            </a:r>
            <a:r>
              <a:rPr lang="en-US" sz="7200" err="1">
                <a:latin typeface="Titillium Web" panose="00000500000000000000" pitchFamily="2" charset="-18"/>
              </a:rPr>
              <a:t>jutri</a:t>
            </a:r>
            <a:r>
              <a:rPr lang="en-US" sz="7200">
                <a:latin typeface="Titillium Web" panose="00000500000000000000" pitchFamily="2" charset="-18"/>
              </a:rPr>
              <a:t> </a:t>
            </a:r>
            <a:r>
              <a:rPr lang="en-US" sz="7200" err="1">
                <a:latin typeface="Titillium Web" panose="00000500000000000000" pitchFamily="2" charset="-18"/>
              </a:rPr>
              <a:t>opoldne</a:t>
            </a:r>
            <a:r>
              <a:rPr lang="en-US" sz="7200">
                <a:latin typeface="Titillium Web" panose="00000500000000000000" pitchFamily="2" charset="-18"/>
              </a:rPr>
              <a:t> v </a:t>
            </a:r>
            <a:r>
              <a:rPr lang="en-US" sz="7200" err="1">
                <a:latin typeface="Titillium Web" panose="00000500000000000000" pitchFamily="2" charset="-18"/>
              </a:rPr>
              <a:t>Ljubljani</a:t>
            </a:r>
            <a:r>
              <a:rPr lang="sl-SI" sz="7200">
                <a:latin typeface="Titillium Web" panose="00000500000000000000" pitchFamily="2" charset="-18"/>
              </a:rPr>
              <a:t>?</a:t>
            </a:r>
          </a:p>
        </p:txBody>
      </p:sp>
      <p:sp>
        <p:nvSpPr>
          <p:cNvPr id="5" name="AutoShape 2" descr="Image result for probabilistic graphical modelling"/>
          <p:cNvSpPr>
            <a:spLocks noChangeAspect="1" noChangeArrowheads="1"/>
          </p:cNvSpPr>
          <p:nvPr/>
        </p:nvSpPr>
        <p:spPr bwMode="auto">
          <a:xfrm>
            <a:off x="5963251" y="1777463"/>
            <a:ext cx="3905250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177380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854" y="1477811"/>
            <a:ext cx="11054738" cy="599303"/>
          </a:xfrm>
        </p:spPr>
        <p:txBody>
          <a:bodyPr>
            <a:noAutofit/>
          </a:bodyPr>
          <a:lstStyle/>
          <a:p>
            <a:r>
              <a:rPr lang="en-US" sz="4000" b="1" err="1">
                <a:latin typeface="Titillium Web" panose="00000500000000000000" pitchFamily="2" charset="-18"/>
              </a:rPr>
              <a:t>Naravni</a:t>
            </a:r>
            <a:r>
              <a:rPr lang="en-US" sz="4000" b="1">
                <a:latin typeface="Titillium Web" panose="00000500000000000000" pitchFamily="2" charset="-18"/>
              </a:rPr>
              <a:t> </a:t>
            </a:r>
            <a:r>
              <a:rPr lang="en-US" sz="4000" b="1" err="1">
                <a:latin typeface="Titillium Web" panose="00000500000000000000" pitchFamily="2" charset="-18"/>
              </a:rPr>
              <a:t>jezik</a:t>
            </a:r>
            <a:r>
              <a:rPr lang="en-US" sz="4000" b="1">
                <a:latin typeface="Titillium Web" panose="00000500000000000000" pitchFamily="2" charset="-18"/>
              </a:rPr>
              <a:t> </a:t>
            </a:r>
            <a:r>
              <a:rPr lang="en-US" sz="4000">
                <a:latin typeface="Titillium Web" panose="00000500000000000000" pitchFamily="2" charset="-18"/>
              </a:rPr>
              <a:t>je</a:t>
            </a:r>
            <a:r>
              <a:rPr lang="sl-SI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solidFill>
                  <a:srgbClr val="FF0000"/>
                </a:solidFill>
                <a:latin typeface="Titillium Web" panose="00000500000000000000" pitchFamily="2" charset="-18"/>
              </a:rPr>
              <a:t>nekonsistenten</a:t>
            </a:r>
            <a:r>
              <a:rPr lang="sl-SI" sz="4000">
                <a:latin typeface="Titillium Web" panose="00000500000000000000" pitchFamily="2" charset="-18"/>
              </a:rPr>
              <a:t>, </a:t>
            </a:r>
            <a:r>
              <a:rPr lang="en-US" sz="4000" err="1">
                <a:solidFill>
                  <a:srgbClr val="FF0000"/>
                </a:solidFill>
                <a:latin typeface="Titillium Web" panose="00000500000000000000" pitchFamily="2" charset="-18"/>
              </a:rPr>
              <a:t>nenatačnen</a:t>
            </a:r>
            <a:r>
              <a:rPr lang="en-US" sz="4000">
                <a:latin typeface="Titillium Web" panose="00000500000000000000" pitchFamily="2" charset="-18"/>
              </a:rPr>
              <a:t> in </a:t>
            </a:r>
            <a:r>
              <a:rPr lang="en-US" sz="4000" err="1">
                <a:solidFill>
                  <a:srgbClr val="FF0000"/>
                </a:solidFill>
                <a:latin typeface="Titillium Web" panose="00000500000000000000" pitchFamily="2" charset="-18"/>
              </a:rPr>
              <a:t>premalo</a:t>
            </a:r>
            <a:r>
              <a:rPr lang="en-US" sz="400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4000" err="1">
                <a:solidFill>
                  <a:srgbClr val="FF0000"/>
                </a:solidFill>
                <a:latin typeface="Titillium Web" panose="00000500000000000000" pitchFamily="2" charset="-18"/>
              </a:rPr>
              <a:t>ekspresiven</a:t>
            </a:r>
            <a:r>
              <a:rPr lang="sl-SI" sz="4000">
                <a:solidFill>
                  <a:srgbClr val="FF0000"/>
                </a:solidFill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za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resno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kvantitativno</a:t>
            </a:r>
            <a:r>
              <a:rPr lang="en-US" sz="4000">
                <a:latin typeface="Titillium Web" panose="00000500000000000000" pitchFamily="2" charset="-18"/>
              </a:rPr>
              <a:t> </a:t>
            </a:r>
            <a:r>
              <a:rPr lang="en-US" sz="4000" err="1">
                <a:latin typeface="Titillium Web" panose="00000500000000000000" pitchFamily="2" charset="-18"/>
              </a:rPr>
              <a:t>delo</a:t>
            </a:r>
            <a:r>
              <a:rPr lang="en-US" sz="4000">
                <a:latin typeface="Titillium Web" panose="00000500000000000000" pitchFamily="2" charset="-18"/>
              </a:rPr>
              <a:t>!</a:t>
            </a:r>
            <a:endParaRPr lang="sl-SI" sz="4000">
              <a:latin typeface="Titillium Web" panose="00000500000000000000" pitchFamily="2" charset="-18"/>
            </a:endParaRPr>
          </a:p>
        </p:txBody>
      </p:sp>
      <p:sp>
        <p:nvSpPr>
          <p:cNvPr id="5" name="AutoShape 2" descr="Image result for probabilistic graphical modelling"/>
          <p:cNvSpPr>
            <a:spLocks noChangeAspect="1" noChangeArrowheads="1"/>
          </p:cNvSpPr>
          <p:nvPr/>
        </p:nvSpPr>
        <p:spPr bwMode="auto">
          <a:xfrm>
            <a:off x="4463635" y="1477811"/>
            <a:ext cx="3905250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l-SI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31877" y="4523145"/>
            <a:ext cx="10272727" cy="59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br>
              <a:rPr lang="sl-SI" sz="1800">
                <a:latin typeface="Titillium Web" panose="00000500000000000000" pitchFamily="2" charset="-18"/>
              </a:rPr>
            </a:br>
            <a:endParaRPr lang="sl-SI" sz="2400">
              <a:latin typeface="Titillium Web" panose="00000500000000000000" pitchFamily="2" charset="-18"/>
            </a:endParaRP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b="1">
                <a:latin typeface="Titillium Web" panose="00000500000000000000" pitchFamily="2" charset="-18"/>
              </a:rPr>
              <a:t>Dobra </a:t>
            </a:r>
            <a:r>
              <a:rPr lang="en-US" sz="2400" b="1" err="1">
                <a:latin typeface="Titillium Web" panose="00000500000000000000" pitchFamily="2" charset="-18"/>
              </a:rPr>
              <a:t>novica</a:t>
            </a:r>
            <a:r>
              <a:rPr lang="en-US" sz="2400" b="1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Primeren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jezik</a:t>
            </a:r>
            <a:r>
              <a:rPr lang="en-US" sz="2400">
                <a:latin typeface="Titillium Web" panose="00000500000000000000" pitchFamily="2" charset="-18"/>
              </a:rPr>
              <a:t> so </a:t>
            </a:r>
            <a:r>
              <a:rPr lang="en-US" sz="2400" err="1">
                <a:latin typeface="Titillium Web" panose="00000500000000000000" pitchFamily="2" charset="-18"/>
              </a:rPr>
              <a:t>že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razvili</a:t>
            </a:r>
            <a:r>
              <a:rPr lang="en-US" sz="2400">
                <a:latin typeface="Titillium Web" panose="00000500000000000000" pitchFamily="2" charset="-18"/>
              </a:rPr>
              <a:t>!</a:t>
            </a:r>
            <a:endParaRPr lang="sl-SI" sz="2400">
              <a:latin typeface="Titillium Web" panose="00000500000000000000" pitchFamily="2" charset="-18"/>
            </a:endParaRP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b="1" err="1">
                <a:latin typeface="Titillium Web" panose="00000500000000000000" pitchFamily="2" charset="-18"/>
              </a:rPr>
              <a:t>Slaba</a:t>
            </a:r>
            <a:r>
              <a:rPr lang="en-US" sz="2400" b="1">
                <a:latin typeface="Titillium Web" panose="00000500000000000000" pitchFamily="2" charset="-18"/>
              </a:rPr>
              <a:t> </a:t>
            </a:r>
            <a:r>
              <a:rPr lang="en-US" sz="2400" b="1" err="1">
                <a:latin typeface="Titillium Web" panose="00000500000000000000" pitchFamily="2" charset="-18"/>
              </a:rPr>
              <a:t>novica</a:t>
            </a:r>
            <a:r>
              <a:rPr lang="en-US" sz="2400" b="1">
                <a:latin typeface="Titillium Web" panose="00000500000000000000" pitchFamily="2" charset="-18"/>
              </a:rPr>
              <a:t>  </a:t>
            </a:r>
            <a:r>
              <a:rPr lang="en-US" sz="2400" err="1">
                <a:latin typeface="Titillium Web" panose="00000500000000000000" pitchFamily="2" charset="-18"/>
              </a:rPr>
              <a:t>Gre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za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teorijo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verjetnosti</a:t>
            </a:r>
            <a:r>
              <a:rPr lang="en-US" sz="2400">
                <a:latin typeface="Titillium Web" panose="00000500000000000000" pitchFamily="2" charset="-18"/>
              </a:rPr>
              <a:t> – </a:t>
            </a:r>
            <a:r>
              <a:rPr lang="en-US" sz="2400" err="1">
                <a:latin typeface="Titillium Web" panose="00000500000000000000" pitchFamily="2" charset="-18"/>
              </a:rPr>
              <a:t>matematiki</a:t>
            </a:r>
            <a:r>
              <a:rPr lang="en-US" sz="2400">
                <a:latin typeface="Titillium Web" panose="00000500000000000000" pitchFamily="2" charset="-18"/>
              </a:rPr>
              <a:t> se ne </a:t>
            </a:r>
            <a:r>
              <a:rPr lang="en-US" sz="2400" err="1">
                <a:latin typeface="Titillium Web" panose="00000500000000000000" pitchFamily="2" charset="-18"/>
              </a:rPr>
              <a:t>moremo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izogniti</a:t>
            </a:r>
            <a:r>
              <a:rPr lang="en-US" sz="2400">
                <a:latin typeface="Titillium Web" panose="00000500000000000000" pitchFamily="2" charset="-18"/>
              </a:rPr>
              <a:t>.</a:t>
            </a:r>
            <a:endParaRPr lang="sl-SI" sz="2400">
              <a:latin typeface="Titillium Web" panose="00000500000000000000" pitchFamily="2" charset="-18"/>
            </a:endParaRP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b="1">
                <a:latin typeface="Titillium Web" panose="00000500000000000000" pitchFamily="2" charset="-18"/>
              </a:rPr>
              <a:t>Dobra </a:t>
            </a:r>
            <a:r>
              <a:rPr lang="en-US" sz="2400" b="1" err="1">
                <a:latin typeface="Titillium Web" panose="00000500000000000000" pitchFamily="2" charset="-18"/>
              </a:rPr>
              <a:t>novica</a:t>
            </a:r>
            <a:r>
              <a:rPr lang="en-US" sz="2400" b="1">
                <a:latin typeface="Titillium Web" panose="00000500000000000000" pitchFamily="2" charset="-18"/>
              </a:rPr>
              <a:t> </a:t>
            </a:r>
            <a:r>
              <a:rPr lang="en-US" sz="2400">
                <a:latin typeface="Titillium Web" panose="00000500000000000000" pitchFamily="2" charset="-18"/>
              </a:rPr>
              <a:t>Ni se </a:t>
            </a:r>
            <a:r>
              <a:rPr lang="en-US" sz="2400" err="1">
                <a:latin typeface="Titillium Web" panose="00000500000000000000" pitchFamily="2" charset="-18"/>
              </a:rPr>
              <a:t>nam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potrebno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naučiti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niti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vse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dodiplomske</a:t>
            </a:r>
            <a:r>
              <a:rPr lang="en-US" sz="2400">
                <a:latin typeface="Titillium Web" panose="00000500000000000000" pitchFamily="2" charset="-18"/>
              </a:rPr>
              <a:t> verjetnosti</a:t>
            </a:r>
            <a:r>
              <a:rPr lang="en-US" sz="2400" baseline="30000">
                <a:latin typeface="Titillium Web" panose="00000500000000000000" pitchFamily="2" charset="-18"/>
              </a:rPr>
              <a:t>1</a:t>
            </a:r>
            <a:r>
              <a:rPr lang="en-US" sz="2400">
                <a:latin typeface="Titillium Web" panose="00000500000000000000" pitchFamily="2" charset="-18"/>
              </a:rPr>
              <a:t> – </a:t>
            </a:r>
            <a:r>
              <a:rPr lang="en-US" sz="2400" err="1">
                <a:latin typeface="Titillium Web" panose="00000500000000000000" pitchFamily="2" charset="-18"/>
              </a:rPr>
              <a:t>potrebujemo</a:t>
            </a:r>
            <a:r>
              <a:rPr lang="en-US" sz="2400">
                <a:latin typeface="Titillium Web" panose="00000500000000000000" pitchFamily="2" charset="-18"/>
              </a:rPr>
              <a:t> je </a:t>
            </a:r>
            <a:r>
              <a:rPr lang="en-US" sz="2400" err="1">
                <a:latin typeface="Titillium Web" panose="00000500000000000000" pitchFamily="2" charset="-18"/>
              </a:rPr>
              <a:t>verjetnost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kot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jezik</a:t>
            </a:r>
            <a:r>
              <a:rPr lang="en-US" sz="2400">
                <a:latin typeface="Titillium Web" panose="00000500000000000000" pitchFamily="2" charset="-18"/>
              </a:rPr>
              <a:t>, </a:t>
            </a:r>
            <a:r>
              <a:rPr lang="en-US" sz="2400" err="1">
                <a:latin typeface="Titillium Web" panose="00000500000000000000" pitchFamily="2" charset="-18"/>
              </a:rPr>
              <a:t>računal</a:t>
            </a:r>
            <a:r>
              <a:rPr lang="en-US" sz="2400">
                <a:latin typeface="Titillium Web" panose="00000500000000000000" pitchFamily="2" charset="-18"/>
              </a:rPr>
              <a:t> pa </a:t>
            </a:r>
            <a:r>
              <a:rPr lang="en-US" sz="2400" err="1">
                <a:latin typeface="Titillium Web" panose="00000500000000000000" pitchFamily="2" charset="-18"/>
              </a:rPr>
              <a:t>bo</a:t>
            </a:r>
            <a:r>
              <a:rPr lang="en-US" sz="2400">
                <a:latin typeface="Titillium Web" panose="00000500000000000000" pitchFamily="2" charset="-18"/>
              </a:rPr>
              <a:t> </a:t>
            </a:r>
            <a:r>
              <a:rPr lang="en-US" sz="2400" err="1">
                <a:latin typeface="Titillium Web" panose="00000500000000000000" pitchFamily="2" charset="-18"/>
              </a:rPr>
              <a:t>računalnik</a:t>
            </a:r>
            <a:r>
              <a:rPr lang="en-US" sz="2400">
                <a:latin typeface="Titillium Web" panose="00000500000000000000" pitchFamily="2" charset="-18"/>
              </a:rPr>
              <a:t>.</a:t>
            </a:r>
            <a:endParaRPr lang="sl-SI" sz="2400">
              <a:latin typeface="Titillium Web" panose="00000500000000000000" pitchFamily="2" charset="-1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114801" y="6340313"/>
            <a:ext cx="7964424" cy="2876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br>
              <a:rPr lang="sl-SI" sz="1400">
                <a:latin typeface="Titillium Web" panose="00000500000000000000" pitchFamily="2" charset="-18"/>
              </a:rPr>
            </a:br>
            <a:r>
              <a:rPr lang="sl-SI" sz="1400" b="1" baseline="30000">
                <a:latin typeface="Titillium Web" panose="00000500000000000000" pitchFamily="2" charset="-18"/>
              </a:rPr>
              <a:t>1</a:t>
            </a:r>
            <a:r>
              <a:rPr lang="sl-SI" sz="1400">
                <a:latin typeface="Titillium Web" panose="00000500000000000000" pitchFamily="2" charset="-18"/>
              </a:rPr>
              <a:t> </a:t>
            </a:r>
            <a:r>
              <a:rPr lang="en-US" sz="1400" err="1">
                <a:latin typeface="Titillium Web" panose="00000500000000000000" pitchFamily="2" charset="-18"/>
              </a:rPr>
              <a:t>Kar</a:t>
            </a:r>
            <a:r>
              <a:rPr lang="en-US" sz="1400">
                <a:latin typeface="Titillium Web" panose="00000500000000000000" pitchFamily="2" charset="-18"/>
              </a:rPr>
              <a:t> pa ne </a:t>
            </a:r>
            <a:r>
              <a:rPr lang="en-US" sz="1400" err="1">
                <a:latin typeface="Titillium Web" panose="00000500000000000000" pitchFamily="2" charset="-18"/>
              </a:rPr>
              <a:t>pomeni</a:t>
            </a:r>
            <a:r>
              <a:rPr lang="en-US" sz="1400">
                <a:latin typeface="Titillium Web" panose="00000500000000000000" pitchFamily="2" charset="-18"/>
              </a:rPr>
              <a:t>, da </a:t>
            </a:r>
            <a:r>
              <a:rPr lang="en-US" sz="1400" err="1">
                <a:latin typeface="Titillium Web" panose="00000500000000000000" pitchFamily="2" charset="-18"/>
              </a:rPr>
              <a:t>nam</a:t>
            </a:r>
            <a:r>
              <a:rPr lang="en-US" sz="1400">
                <a:latin typeface="Titillium Web" panose="00000500000000000000" pitchFamily="2" charset="-18"/>
              </a:rPr>
              <a:t> ne </a:t>
            </a:r>
            <a:r>
              <a:rPr lang="en-US" sz="1400" err="1">
                <a:latin typeface="Titillium Web" panose="00000500000000000000" pitchFamily="2" charset="-18"/>
              </a:rPr>
              <a:t>bo</a:t>
            </a:r>
            <a:r>
              <a:rPr lang="en-US" sz="1400">
                <a:latin typeface="Titillium Web" panose="00000500000000000000" pitchFamily="2" charset="-18"/>
              </a:rPr>
              <a:t> </a:t>
            </a:r>
            <a:r>
              <a:rPr lang="en-US" sz="1400" err="1">
                <a:latin typeface="Titillium Web" panose="00000500000000000000" pitchFamily="2" charset="-18"/>
              </a:rPr>
              <a:t>koristilo</a:t>
            </a:r>
            <a:r>
              <a:rPr lang="en-US" sz="1400">
                <a:latin typeface="Titillium Web" panose="00000500000000000000" pitchFamily="2" charset="-18"/>
              </a:rPr>
              <a:t>! </a:t>
            </a:r>
            <a:r>
              <a:rPr lang="en-US" sz="1400" err="1">
                <a:latin typeface="Titillium Web" panose="00000500000000000000" pitchFamily="2" charset="-18"/>
              </a:rPr>
              <a:t>Verjetnost</a:t>
            </a:r>
            <a:r>
              <a:rPr lang="en-US" sz="1400">
                <a:latin typeface="Titillium Web" panose="00000500000000000000" pitchFamily="2" charset="-18"/>
              </a:rPr>
              <a:t> je </a:t>
            </a:r>
            <a:r>
              <a:rPr lang="en-US" sz="1400" err="1">
                <a:latin typeface="Titillium Web" panose="00000500000000000000" pitchFamily="2" charset="-18"/>
              </a:rPr>
              <a:t>osnova</a:t>
            </a:r>
            <a:r>
              <a:rPr lang="en-US" sz="1400">
                <a:latin typeface="Titillium Web" panose="00000500000000000000" pitchFamily="2" charset="-18"/>
              </a:rPr>
              <a:t> </a:t>
            </a:r>
            <a:r>
              <a:rPr lang="en-US" sz="1400" err="1">
                <a:latin typeface="Titillium Web" panose="00000500000000000000" pitchFamily="2" charset="-18"/>
              </a:rPr>
              <a:t>kvantitativne</a:t>
            </a:r>
            <a:r>
              <a:rPr lang="en-US" sz="1400">
                <a:latin typeface="Titillium Web" panose="00000500000000000000" pitchFamily="2" charset="-18"/>
              </a:rPr>
              <a:t> </a:t>
            </a:r>
            <a:r>
              <a:rPr lang="en-US" sz="1400" err="1">
                <a:latin typeface="Titillium Web" panose="00000500000000000000" pitchFamily="2" charset="-18"/>
              </a:rPr>
              <a:t>analize</a:t>
            </a:r>
            <a:r>
              <a:rPr lang="en-US" sz="1400">
                <a:latin typeface="Titillium Web" panose="00000500000000000000" pitchFamily="2" charset="-18"/>
              </a:rPr>
              <a:t> </a:t>
            </a:r>
            <a:r>
              <a:rPr lang="en-US" sz="1400" err="1">
                <a:latin typeface="Titillium Web" panose="00000500000000000000" pitchFamily="2" charset="-18"/>
              </a:rPr>
              <a:t>podatkov</a:t>
            </a:r>
            <a:r>
              <a:rPr lang="en-US" sz="1400">
                <a:latin typeface="Titillium Web" panose="00000500000000000000" pitchFamily="2" charset="-18"/>
              </a:rPr>
              <a:t>.</a:t>
            </a:r>
            <a:endParaRPr lang="sl-SI" sz="1400">
              <a:latin typeface="Titillium Web" panose="00000500000000000000" pitchFamily="2" charset="-1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114801" y="6478110"/>
            <a:ext cx="7964424" cy="2996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endParaRPr lang="sl-SI" sz="1400"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788295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1069</Words>
  <Application>Microsoft Office PowerPoint</Application>
  <PresentationFormat>Widescreen</PresentationFormat>
  <Paragraphs>224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Calibri Light</vt:lpstr>
      <vt:lpstr>Courier New</vt:lpstr>
      <vt:lpstr>Lucida Console</vt:lpstr>
      <vt:lpstr>Titillium Web</vt:lpstr>
      <vt:lpstr>Officeova tema</vt:lpstr>
      <vt:lpstr>Bayesova statistika s programskim jezikom Stan Erik Štrumbelj Jure Demšar</vt:lpstr>
      <vt:lpstr>Zakaj naj mi bo mar za probabilistično programiranje?</vt:lpstr>
      <vt:lpstr>PowerPoint Presentation</vt:lpstr>
      <vt:lpstr>Interaktivni test opreme za delavnico</vt:lpstr>
      <vt:lpstr>PowerPoint Presentation</vt:lpstr>
      <vt:lpstr>Q: Ali bo naslednji teden v Ljubljani deževalo?</vt:lpstr>
      <vt:lpstr>Probabilistični izrazi v naravnem jeziku</vt:lpstr>
      <vt:lpstr>Q: Kako toplo (°C) bo jutri opoldne v Ljubljani?</vt:lpstr>
      <vt:lpstr>Naravni jezik je nekonsistenten, nenatačnen in premalo ekspresiven za resno kvantitativno delo!</vt:lpstr>
      <vt:lpstr>Gramatika verjetnosti</vt:lpstr>
      <vt:lpstr>Porazdelitve</vt:lpstr>
      <vt:lpstr>Beseda na dan...</vt:lpstr>
      <vt:lpstr>Bernoullijeva porazdelitev</vt:lpstr>
      <vt:lpstr>Normalna (Gaussova) porazdelitev</vt:lpstr>
      <vt:lpstr>Normalna (Gaussova) porazdelitev</vt:lpstr>
      <vt:lpstr>Normalna (Gaussova) porazdelitev</vt:lpstr>
      <vt:lpstr>PowerPoint Presentation</vt:lpstr>
      <vt:lpstr>Porazdelitev Beta</vt:lpstr>
      <vt:lpstr>Preizkus probabilističnega razmišljanja</vt:lpstr>
      <vt:lpstr>V razmislek…</vt:lpstr>
      <vt:lpstr>PowerPoint Presentation</vt:lpstr>
      <vt:lpstr>PowerPoint Presentation</vt:lpstr>
      <vt:lpstr>PowerPoint Presentation</vt:lpstr>
      <vt:lpstr>PowerPoint Presentation</vt:lpstr>
      <vt:lpstr>Q: Zapišite 1 metodo iz statistike ali strojnega učenja, ki se uporablja za napovedovanje, razpoznavanje vzorcev, gručenje, testiranje hipotez, ipd.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Dva primera imperativnega programiranja</vt:lpstr>
      <vt:lpstr>Imperativno programiranje             in      Statistično modeliranje</vt:lpstr>
      <vt:lpstr>PowerPoint Presentation</vt:lpstr>
      <vt:lpstr>Kaj je Stan?</vt:lpstr>
      <vt:lpstr>Osnovni tipi spremenljivk</vt:lpstr>
      <vt:lpstr>Obvezni bloki vsakega Stan programa</vt:lpstr>
      <vt:lpstr>Naš prvi model – meti na koš</vt:lpstr>
      <vt:lpstr>Prior</vt:lpstr>
      <vt:lpstr>PowerPoint Presentation</vt:lpstr>
      <vt:lpstr>TODO OPIS PROBLEMOV TER NAMIGI</vt:lpstr>
      <vt:lpstr>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Dizajnerski pristop dr. Rok Stritar</dc:title>
  <dc:creator>Bone, Alenka</dc:creator>
  <cp:lastModifiedBy>Demšar, Jure</cp:lastModifiedBy>
  <cp:revision>40</cp:revision>
  <dcterms:created xsi:type="dcterms:W3CDTF">2019-03-06T14:50:05Z</dcterms:created>
  <dcterms:modified xsi:type="dcterms:W3CDTF">2019-05-24T13:46:49Z</dcterms:modified>
</cp:coreProperties>
</file>