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5" r:id="rId14"/>
    <p:sldId id="274" r:id="rId15"/>
    <p:sldId id="297" r:id="rId16"/>
    <p:sldId id="298" r:id="rId17"/>
    <p:sldId id="276" r:id="rId18"/>
    <p:sldId id="296" r:id="rId19"/>
    <p:sldId id="277" r:id="rId20"/>
    <p:sldId id="278" r:id="rId21"/>
    <p:sldId id="293" r:id="rId22"/>
    <p:sldId id="280" r:id="rId23"/>
    <p:sldId id="281" r:id="rId24"/>
    <p:sldId id="282" r:id="rId25"/>
    <p:sldId id="283" r:id="rId26"/>
    <p:sldId id="285" r:id="rId27"/>
    <p:sldId id="29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05" r:id="rId37"/>
    <p:sldId id="309" r:id="rId38"/>
    <p:sldId id="310" r:id="rId39"/>
    <p:sldId id="311" r:id="rId40"/>
    <p:sldId id="312" r:id="rId41"/>
    <p:sldId id="300" r:id="rId42"/>
    <p:sldId id="315" r:id="rId43"/>
    <p:sldId id="314" r:id="rId44"/>
    <p:sldId id="313" r:id="rId4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28. 05. 2019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5675376" y="3319271"/>
            <a:ext cx="6516624" cy="1854899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err="1">
                <a:solidFill>
                  <a:schemeClr val="bg1"/>
                </a:solidFill>
                <a:latin typeface="+mn-lt"/>
              </a:rPr>
              <a:t>Bayesova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statistika</a:t>
            </a:r>
            <a:br>
              <a:rPr lang="en-US" sz="4900">
                <a:solidFill>
                  <a:schemeClr val="bg1"/>
                </a:solidFill>
                <a:latin typeface="+mn-lt"/>
              </a:rPr>
            </a:br>
            <a:r>
              <a:rPr lang="en-US" sz="4900">
                <a:solidFill>
                  <a:schemeClr val="bg1"/>
                </a:solidFill>
                <a:latin typeface="+mn-lt"/>
              </a:rPr>
              <a:t>s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programskim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jezikom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Stan</a:t>
            </a:r>
            <a:br>
              <a:rPr lang="sl-SI">
                <a:solidFill>
                  <a:schemeClr val="bg1"/>
                </a:solidFill>
                <a:latin typeface="+mn-lt"/>
              </a:rPr>
            </a:br>
            <a:r>
              <a:rPr lang="en-US" sz="2400">
                <a:solidFill>
                  <a:schemeClr val="bg1"/>
                </a:solidFill>
                <a:latin typeface="+mn-lt"/>
              </a:rPr>
              <a:t>Erik </a:t>
            </a:r>
            <a:r>
              <a:rPr lang="en-US" sz="2400" err="1">
                <a:solidFill>
                  <a:schemeClr val="bg1"/>
                </a:solidFill>
                <a:latin typeface="+mn-lt"/>
              </a:rPr>
              <a:t>Štrumbelj</a:t>
            </a:r>
            <a:br>
              <a:rPr lang="en-US" sz="2400">
                <a:solidFill>
                  <a:schemeClr val="bg1"/>
                </a:solidFill>
                <a:latin typeface="+mn-lt"/>
              </a:rPr>
            </a:br>
            <a:r>
              <a:rPr lang="en-US" sz="2400">
                <a:solidFill>
                  <a:schemeClr val="bg1"/>
                </a:solidFill>
                <a:latin typeface="+mn-lt"/>
              </a:rPr>
              <a:t>Jure </a:t>
            </a:r>
            <a:r>
              <a:rPr lang="en-US" sz="2400" err="1">
                <a:solidFill>
                  <a:schemeClr val="bg1"/>
                </a:solidFill>
                <a:latin typeface="+mn-lt"/>
              </a:rPr>
              <a:t>Demšar</a:t>
            </a:r>
            <a:endParaRPr lang="sl-SI" sz="2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slov 4"/>
          <p:cNvSpPr txBox="1">
            <a:spLocks/>
          </p:cNvSpPr>
          <p:nvPr/>
        </p:nvSpPr>
        <p:spPr>
          <a:xfrm>
            <a:off x="9668656" y="5961888"/>
            <a:ext cx="2386184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+mn-lt"/>
              </a:rPr>
              <a:t>30. 5. 2019</a:t>
            </a:r>
            <a:endParaRPr lang="sl-SI" sz="4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Porazdelitve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so </a:t>
            </a:r>
            <a:r>
              <a:rPr lang="en-US" sz="2400" err="1">
                <a:latin typeface="Titillium Web" panose="00000500000000000000" pitchFamily="2" charset="-18"/>
              </a:rPr>
              <a:t>elementarni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osnovni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gradniki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statističnih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modelov</a:t>
            </a:r>
            <a:r>
              <a:rPr lang="sl-SI" sz="2400">
                <a:latin typeface="Titillium Web" panose="00000500000000000000" pitchFamily="2" charset="-18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Porazdelitve</a:t>
            </a:r>
            <a:r>
              <a:rPr lang="en-US" sz="2400">
                <a:latin typeface="Titillium Web" panose="00000500000000000000" pitchFamily="2" charset="-18"/>
              </a:rPr>
              <a:t> so v </a:t>
            </a:r>
            <a:r>
              <a:rPr lang="en-US" sz="2400" err="1">
                <a:latin typeface="Titillium Web" panose="00000500000000000000" pitchFamily="2" charset="-18"/>
              </a:rPr>
              <a:t>skladu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pravili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zato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probabilistične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izjave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Več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vemo</a:t>
            </a:r>
            <a:r>
              <a:rPr lang="en-US" sz="2400">
                <a:latin typeface="Titillium Web" panose="00000500000000000000" pitchFamily="2" charset="-18"/>
              </a:rPr>
              <a:t> o </a:t>
            </a:r>
            <a:r>
              <a:rPr lang="en-US" sz="2400" err="1">
                <a:latin typeface="Titillium Web" panose="00000500000000000000" pitchFamily="2" charset="-18"/>
              </a:rPr>
              <a:t>porazdelitvah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bolj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bogato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lahko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izražamo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Beseda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dan</a:t>
            </a:r>
            <a:r>
              <a:rPr lang="sl-SI" sz="4000" b="1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>
              <a:latin typeface="Titillium Web" panose="00000500000000000000" pitchFamily="2" charset="-18"/>
            </a:endParaRPr>
          </a:p>
          <a:p>
            <a:r>
              <a:rPr lang="en-US" sz="2800">
                <a:latin typeface="Titillium Web" panose="00000500000000000000" pitchFamily="2" charset="-18"/>
              </a:rPr>
              <a:t>To so </a:t>
            </a:r>
            <a:r>
              <a:rPr lang="en-US" sz="2800" err="1">
                <a:latin typeface="Titillium Web" panose="00000500000000000000" pitchFamily="2" charset="-18"/>
              </a:rPr>
              <a:t>izidi</a:t>
            </a:r>
            <a:r>
              <a:rPr lang="en-US" sz="2800">
                <a:latin typeface="Titillium Web" panose="00000500000000000000" pitchFamily="2" charset="-18"/>
              </a:rPr>
              <a:t> 10 </a:t>
            </a:r>
            <a:r>
              <a:rPr lang="en-US" sz="2800" err="1">
                <a:latin typeface="Titillium Web" panose="00000500000000000000" pitchFamily="2" charset="-18"/>
              </a:rPr>
              <a:t>metov</a:t>
            </a:r>
            <a:r>
              <a:rPr lang="en-US" sz="2800">
                <a:latin typeface="Titillium Web" panose="00000500000000000000" pitchFamily="2" charset="-18"/>
              </a:rPr>
              <a:t> (</a:t>
            </a:r>
            <a:r>
              <a:rPr lang="en-US" sz="2800" err="1">
                <a:latin typeface="Titillium Web" panose="00000500000000000000" pitchFamily="2" charset="-18"/>
              </a:rPr>
              <a:t>morda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nepoštenega</a:t>
            </a:r>
            <a:r>
              <a:rPr lang="en-US" sz="2800">
                <a:latin typeface="Titillium Web" panose="00000500000000000000" pitchFamily="2" charset="-18"/>
              </a:rPr>
              <a:t>) </a:t>
            </a:r>
            <a:r>
              <a:rPr lang="en-US" sz="2800" err="1">
                <a:latin typeface="Titillium Web" panose="00000500000000000000" pitchFamily="2" charset="-18"/>
              </a:rPr>
              <a:t>konvanca</a:t>
            </a:r>
            <a:r>
              <a:rPr lang="sl-SI" sz="2800">
                <a:latin typeface="Titillium Web" panose="00000500000000000000" pitchFamily="2" charset="-18"/>
              </a:rPr>
              <a:t>:</a:t>
            </a:r>
          </a:p>
          <a:p>
            <a:pPr algn="ctr"/>
            <a:br>
              <a:rPr lang="sl-SI" sz="1600">
                <a:latin typeface="Titillium Web" panose="00000500000000000000" pitchFamily="2" charset="-18"/>
              </a:rPr>
            </a:br>
            <a:r>
              <a:rPr lang="en-US" sz="2800" b="1">
                <a:latin typeface="Titillium Web" panose="00000500000000000000" pitchFamily="2" charset="-18"/>
              </a:rPr>
              <a:t>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</a:t>
            </a:r>
            <a:r>
              <a:rPr lang="sl-SI" sz="2800" b="1">
                <a:latin typeface="Titillium Web" panose="00000500000000000000" pitchFamily="2" charset="-18"/>
              </a:rPr>
              <a:t> 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>
              <a:latin typeface="Titillium Web" panose="00000500000000000000" pitchFamily="2" charset="-18"/>
            </a:endParaRPr>
          </a:p>
          <a:p>
            <a:endParaRPr lang="sl-SI" sz="280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Q1: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enajsti</a:t>
            </a:r>
            <a:r>
              <a:rPr lang="en-US" sz="2800">
                <a:latin typeface="Titillium Web" panose="00000500000000000000" pitchFamily="2" charset="-18"/>
              </a:rPr>
              <a:t> met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err="1">
                <a:latin typeface="Titillium Web" panose="00000500000000000000" pitchFamily="2" charset="-18"/>
              </a:rPr>
              <a:t>ifra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ali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g</a:t>
            </a:r>
            <a:r>
              <a:rPr lang="en-US" sz="2800" err="1">
                <a:latin typeface="Titillium Web" panose="00000500000000000000" pitchFamily="2" charset="-18"/>
              </a:rPr>
              <a:t>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err="1">
                <a:latin typeface="Titillium Web" panose="00000500000000000000" pitchFamily="2" charset="-18"/>
              </a:rPr>
              <a:t>Kolikšna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verjetnost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, da </a:t>
            </a:r>
            <a:r>
              <a:rPr lang="en-US" sz="2800" err="1">
                <a:latin typeface="Titillium Web" panose="00000500000000000000" pitchFamily="2" charset="-18"/>
              </a:rPr>
              <a:t>na</a:t>
            </a:r>
            <a:r>
              <a:rPr lang="en-US" sz="2800">
                <a:latin typeface="Titillium Web" panose="00000500000000000000" pitchFamily="2" charset="-18"/>
              </a:rPr>
              <a:t> tem </a:t>
            </a:r>
            <a:r>
              <a:rPr lang="en-US" sz="2800" err="1">
                <a:latin typeface="Titillium Web" panose="00000500000000000000" pitchFamily="2" charset="-18"/>
              </a:rPr>
              <a:t>kovancu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pade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grb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itchFamily="2" charset="0"/>
              </a:rPr>
              <a:t>Zakaj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naj</a:t>
            </a:r>
            <a:r>
              <a:rPr lang="en-US" sz="4000" b="1">
                <a:latin typeface="Titillium Web" pitchFamily="2" charset="0"/>
              </a:rPr>
              <a:t> mi </a:t>
            </a:r>
            <a:r>
              <a:rPr lang="en-US" sz="4000" b="1" err="1">
                <a:latin typeface="Titillium Web" pitchFamily="2" charset="0"/>
              </a:rPr>
              <a:t>bo</a:t>
            </a:r>
            <a:r>
              <a:rPr lang="en-US" sz="4000" b="1">
                <a:latin typeface="Titillium Web" pitchFamily="2" charset="0"/>
              </a:rPr>
              <a:t> mar </a:t>
            </a:r>
            <a:r>
              <a:rPr lang="en-US" sz="4000" b="1" err="1">
                <a:latin typeface="Titillium Web" pitchFamily="2" charset="0"/>
              </a:rPr>
              <a:t>za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probabilistično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programiranje</a:t>
            </a:r>
            <a:r>
              <a:rPr lang="en-US" sz="4000" b="1">
                <a:latin typeface="Titillium Web" pitchFamily="2" charset="0"/>
              </a:rPr>
              <a:t>?</a:t>
            </a:r>
            <a:endParaRPr lang="sl-SI" sz="4000" b="1">
              <a:latin typeface="Titillium Web" pitchFamily="2" charset="0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5916" y="4158635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Temelj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modeliranja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strojnega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učenja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Prihodnost</a:t>
            </a:r>
            <a:r>
              <a:rPr lang="en-US" sz="2400">
                <a:latin typeface="Titillium Web" panose="00000500000000000000" pitchFamily="2" charset="-18"/>
              </a:rPr>
              <a:t> “</a:t>
            </a:r>
            <a:r>
              <a:rPr lang="en-US" sz="2400" err="1">
                <a:latin typeface="Titillium Web" panose="00000500000000000000" pitchFamily="2" charset="-18"/>
              </a:rPr>
              <a:t>podatkovnega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inženirstva</a:t>
            </a:r>
            <a:r>
              <a:rPr lang="en-US" sz="2400">
                <a:latin typeface="Titillium Web" panose="00000500000000000000" pitchFamily="2" charset="-18"/>
              </a:rPr>
              <a:t>”.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Obvezno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orodje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vsakega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ki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želi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resno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ukvarjati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kvantitativno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analizo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podatkov</a:t>
            </a:r>
            <a:r>
              <a:rPr lang="sl-SI" sz="2400">
                <a:latin typeface="Titillium Web" panose="00000500000000000000" pitchFamily="2" charset="-18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5057" y="1582318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uporabna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statistika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286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grafični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modeli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učenje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>
                <a:latin typeface="Titillium Web" panose="00000500000000000000" pitchFamily="2" charset="-18"/>
              </a:rPr>
              <a:t>V </a:t>
            </a:r>
            <a:r>
              <a:rPr lang="en-US" sz="4000" b="1" err="1">
                <a:latin typeface="Titillium Web" panose="00000500000000000000" pitchFamily="2" charset="-18"/>
              </a:rPr>
              <a:t>razmislek</a:t>
            </a:r>
            <a:r>
              <a:rPr lang="en-US" sz="4000" b="1">
                <a:latin typeface="Titillium Web" panose="00000500000000000000" pitchFamily="2" charset="-18"/>
              </a:rPr>
              <a:t>…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latin typeface="Titillium Web" panose="00000500000000000000" pitchFamily="2" charset="-18"/>
              </a:rPr>
              <a:t>Verjetnost</a:t>
            </a:r>
            <a:r>
              <a:rPr lang="en-US" sz="2000" b="1">
                <a:latin typeface="Titillium Web" panose="00000500000000000000" pitchFamily="2" charset="-18"/>
              </a:rPr>
              <a:t> je </a:t>
            </a:r>
            <a:r>
              <a:rPr lang="en-US" sz="2000" b="1" err="1">
                <a:latin typeface="Titillium Web" panose="00000500000000000000" pitchFamily="2" charset="-18"/>
              </a:rPr>
              <a:t>koherenten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natančen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jezik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za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izražanje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negotovosti</a:t>
            </a:r>
            <a:r>
              <a:rPr lang="en-US" sz="2000" b="1">
                <a:latin typeface="Titillium Web" panose="00000500000000000000" pitchFamily="2" charset="-18"/>
              </a:rPr>
              <a:t>:</a:t>
            </a:r>
            <a:endParaRPr lang="sl-SI" sz="2000" b="1">
              <a:latin typeface="Titillium Web" panose="00000500000000000000" pitchFamily="2" charset="-18"/>
            </a:endParaRPr>
          </a:p>
          <a:p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sledimo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nas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nihče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razumel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Sicer</a:t>
            </a:r>
            <a:r>
              <a:rPr lang="en-US" sz="2000">
                <a:latin typeface="Titillium Web" panose="00000500000000000000" pitchFamily="2" charset="-18"/>
              </a:rPr>
              <a:t> pa so </a:t>
            </a:r>
            <a:r>
              <a:rPr lang="en-US" sz="2000" err="1">
                <a:latin typeface="Titillium Web" panose="00000500000000000000" pitchFamily="2" charset="-18"/>
              </a:rPr>
              <a:t>probabilistične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izjave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lahko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subjektivne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navidez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popolnoma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nesmiselne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Precej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naravno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nam</a:t>
            </a:r>
            <a:r>
              <a:rPr lang="en-US" sz="2000">
                <a:latin typeface="Titillium Web" panose="00000500000000000000" pitchFamily="2" charset="-18"/>
              </a:rPr>
              <a:t> je, da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stvareh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niso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naključne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samo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eden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izmed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virov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(in ne </a:t>
            </a:r>
            <a:r>
              <a:rPr lang="en-US" sz="2000" err="1">
                <a:latin typeface="Titillium Web" panose="00000500000000000000" pitchFamily="2" charset="-18"/>
              </a:rPr>
              <a:t>preveč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pogost</a:t>
            </a:r>
            <a:r>
              <a:rPr lang="en-US" sz="2000">
                <a:latin typeface="Titillium Web" panose="00000500000000000000" pitchFamily="2" charset="-18"/>
              </a:rPr>
              <a:t>).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</a:p>
          <a:p>
            <a:endParaRPr lang="sl-SI" sz="2000">
              <a:latin typeface="Titillium Web" panose="00000500000000000000" pitchFamily="2" charset="-18"/>
            </a:endParaRPr>
          </a:p>
          <a:p>
            <a:r>
              <a:rPr lang="en-US" sz="2000" err="1">
                <a:latin typeface="Titillium Web" panose="00000500000000000000" pitchFamily="2" charset="-18"/>
              </a:rPr>
              <a:t>Uporaba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izražanje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bistvo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bayesovskega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pogleda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sklepanje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endParaRPr lang="sl-SI" sz="2000">
              <a:latin typeface="Titillium Web" panose="00000500000000000000" pitchFamily="2" charset="-18"/>
            </a:endParaRPr>
          </a:p>
          <a:p>
            <a:r>
              <a:rPr lang="sl-SI" sz="200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2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Statistično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modeliranje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01128" y="365760"/>
            <a:ext cx="6505188" cy="599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latin typeface="Titillium Web" panose="00000500000000000000" pitchFamily="2" charset="-18"/>
              </a:rPr>
              <a:t>Oris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vsebine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6109" y="5052769"/>
            <a:ext cx="6015225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1 </a:t>
            </a:r>
            <a:r>
              <a:rPr lang="en-US" sz="2400" err="1">
                <a:latin typeface="Titillium Web" panose="00000500000000000000" pitchFamily="2" charset="-18"/>
              </a:rPr>
              <a:t>Negotovost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razmišljanje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2 </a:t>
            </a:r>
            <a:r>
              <a:rPr lang="en-US" sz="2400" err="1">
                <a:latin typeface="Titillium Web" panose="00000500000000000000" pitchFamily="2" charset="-18"/>
              </a:rPr>
              <a:t>statistično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3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programiranje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4 </a:t>
            </a:r>
            <a:r>
              <a:rPr lang="en-US" sz="2400" err="1">
                <a:latin typeface="Titillium Web" panose="00000500000000000000" pitchFamily="2" charset="-18"/>
              </a:rPr>
              <a:t>programski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Stan,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5 </a:t>
            </a:r>
            <a:r>
              <a:rPr lang="en-US" sz="2400" err="1">
                <a:latin typeface="Titillium Web" panose="00000500000000000000" pitchFamily="2" charset="-18"/>
              </a:rPr>
              <a:t>praktični</a:t>
            </a:r>
            <a:r>
              <a:rPr lang="en-US" sz="2400">
                <a:latin typeface="Titillium Web" panose="00000500000000000000" pitchFamily="2" charset="-18"/>
              </a:rPr>
              <a:t> del.</a:t>
            </a:r>
            <a:br>
              <a:rPr lang="en-US" sz="2000">
                <a:latin typeface="Titillium Web" panose="00000500000000000000" pitchFamily="2" charset="-18"/>
              </a:rPr>
            </a:br>
            <a:endParaRPr lang="en-US" sz="20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Predpostavljamo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znanje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programiranja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osnovno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razumevanje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3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programiranje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jezik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(PPL) je </a:t>
            </a:r>
            <a:r>
              <a:rPr lang="en-US" sz="4000" dirty="0" err="1"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jezik</a:t>
            </a:r>
            <a:r>
              <a:rPr lang="en-US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programski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omogoča</a:t>
            </a:r>
            <a:r>
              <a:rPr lang="en-US" sz="4000">
                <a:latin typeface="Titillium Web" panose="00000500000000000000" pitchFamily="2" charset="-18"/>
              </a:rPr>
              <a:t>, da se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modeliranje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sklepanju</a:t>
            </a:r>
            <a:r>
              <a:rPr lang="en-US" sz="4000">
                <a:latin typeface="Titillium Web" panose="00000500000000000000" pitchFamily="2" charset="-18"/>
              </a:rPr>
              <a:t>.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Imperativno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programiranje</a:t>
            </a:r>
            <a:r>
              <a:rPr lang="en-US" sz="2800" b="1">
                <a:latin typeface="Titillium Web" panose="00000500000000000000" pitchFamily="2" charset="-18"/>
              </a:rPr>
              <a:t>             </a:t>
            </a:r>
            <a:r>
              <a:rPr lang="en-US" sz="2800" b="1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>
                <a:latin typeface="Titillium Web" panose="00000500000000000000" pitchFamily="2" charset="-18"/>
              </a:rPr>
              <a:t>      </a:t>
            </a:r>
            <a:r>
              <a:rPr lang="en-US" sz="2800" b="1" err="1">
                <a:latin typeface="Titillium Web" panose="00000500000000000000" pitchFamily="2" charset="-18"/>
              </a:rPr>
              <a:t>Statistično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modeliranje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Titillium Web" panose="00000500000000000000" pitchFamily="2" charset="-18"/>
              </a:rPr>
              <a:t>4 del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Programski</a:t>
            </a:r>
            <a:r>
              <a:rPr lang="en-US" sz="6600" dirty="0">
                <a:latin typeface="Titillium Web" panose="00000500000000000000" pitchFamily="2" charset="-18"/>
              </a:rPr>
              <a:t> </a:t>
            </a:r>
            <a:r>
              <a:rPr lang="en-US" sz="6600" dirty="0" err="1">
                <a:latin typeface="Titillium Web" panose="00000500000000000000" pitchFamily="2" charset="-18"/>
              </a:rPr>
              <a:t>jezik</a:t>
            </a:r>
            <a:endParaRPr lang="en-US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Stan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7419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Kaj</a:t>
            </a:r>
            <a:r>
              <a:rPr lang="en-US" sz="3600" b="1" dirty="0">
                <a:latin typeface="Titillium Web" panose="00000500000000000000" pitchFamily="2" charset="-18"/>
              </a:rPr>
              <a:t> je Stan?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Orodje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učinkovito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modeliranje</a:t>
            </a:r>
            <a:r>
              <a:rPr lang="en-US" sz="2000" dirty="0">
                <a:latin typeface="Titillium Web" panose="00000500000000000000" pitchFamily="2" charset="-18"/>
              </a:rPr>
              <a:t> s </a:t>
            </a:r>
            <a:r>
              <a:rPr lang="en-US" sz="2000" dirty="0" err="1">
                <a:latin typeface="Titillium Web" panose="00000500000000000000" pitchFamily="2" charset="-18"/>
              </a:rPr>
              <a:t>pomočjo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statistike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Najlažje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uporabljamo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vmesnikov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primer </a:t>
            </a:r>
            <a:r>
              <a:rPr lang="en-US" sz="2000" dirty="0" err="1">
                <a:latin typeface="Titillium Web" panose="00000500000000000000" pitchFamily="2" charset="-18"/>
              </a:rPr>
              <a:t>RStan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PyStan</a:t>
            </a:r>
            <a:r>
              <a:rPr lang="en-US" sz="2000" dirty="0">
                <a:latin typeface="Titillium Web" panose="00000500000000000000" pitchFamily="2" charset="-18"/>
              </a:rPr>
              <a:t>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0000500000000000000" pitchFamily="2" charset="-18"/>
              </a:rPr>
              <a:t>Stan je “compiled” </a:t>
            </a:r>
            <a:r>
              <a:rPr lang="en-US" sz="2000" dirty="0" err="1">
                <a:latin typeface="Titillium Web" panose="00000500000000000000" pitchFamily="2" charset="-18"/>
              </a:rPr>
              <a:t>jezik</a:t>
            </a:r>
            <a:r>
              <a:rPr lang="en-US" sz="2000" dirty="0">
                <a:latin typeface="Titillium Web" panose="00000500000000000000" pitchFamily="2" charset="-18"/>
              </a:rPr>
              <a:t>, to </a:t>
            </a:r>
            <a:r>
              <a:rPr lang="en-US" sz="2000" dirty="0" err="1">
                <a:latin typeface="Titillium Web" panose="00000500000000000000" pitchFamily="2" charset="-18"/>
              </a:rPr>
              <a:t>pomeni</a:t>
            </a:r>
            <a:r>
              <a:rPr lang="en-US" sz="2000" dirty="0">
                <a:latin typeface="Titillium Web" panose="00000500000000000000" pitchFamily="2" charset="-18"/>
              </a:rPr>
              <a:t>, da se </a:t>
            </a:r>
            <a:r>
              <a:rPr lang="en-US" sz="2000" dirty="0" err="1">
                <a:latin typeface="Titillium Web" panose="00000500000000000000" pitchFamily="2" charset="-18"/>
              </a:rPr>
              <a:t>statistični</a:t>
            </a:r>
            <a:r>
              <a:rPr lang="en-US" sz="2000" dirty="0">
                <a:latin typeface="Titillium Web" panose="00000500000000000000" pitchFamily="2" charset="-18"/>
              </a:rPr>
              <a:t> model </a:t>
            </a:r>
            <a:r>
              <a:rPr lang="en-US" sz="2000" dirty="0" err="1">
                <a:latin typeface="Titillium Web" panose="00000500000000000000" pitchFamily="2" charset="-18"/>
              </a:rPr>
              <a:t>preslika</a:t>
            </a:r>
            <a:r>
              <a:rPr lang="en-US" sz="2000" dirty="0">
                <a:latin typeface="Titillium Web" panose="00000500000000000000" pitchFamily="2" charset="-18"/>
              </a:rPr>
              <a:t> v </a:t>
            </a:r>
            <a:r>
              <a:rPr lang="en-US" sz="2000" dirty="0" err="1">
                <a:latin typeface="Titillium Web" panose="00000500000000000000" pitchFamily="2" charset="-18"/>
              </a:rPr>
              <a:t>c++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kodo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se </a:t>
            </a:r>
            <a:r>
              <a:rPr lang="en-US" sz="2000" dirty="0" err="1">
                <a:latin typeface="Titillium Web" panose="00000500000000000000" pitchFamily="2" charset="-18"/>
              </a:rPr>
              <a:t>nato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prevede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00" y="1832516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>
                <a:latin typeface="Titillium Web" panose="00000500000000000000" pitchFamily="2" charset="0"/>
              </a:rPr>
              <a:t>int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celo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real</a:t>
            </a:r>
            <a:r>
              <a:rPr lang="en-US" sz="1400" dirty="0">
                <a:latin typeface="Titillium Web" panose="00000500000000000000" pitchFamily="2" charset="0"/>
              </a:rPr>
              <a:t> – </a:t>
            </a:r>
            <a:r>
              <a:rPr lang="en-US" sz="1400" dirty="0" err="1">
                <a:latin typeface="Titillium Web" panose="00000500000000000000" pitchFamily="2" charset="0"/>
              </a:rPr>
              <a:t>realno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seznam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(array) –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celih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ali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b="1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matrika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(matrix) – </a:t>
            </a:r>
            <a:r>
              <a:rPr lang="en-US" sz="1400" dirty="0" err="1">
                <a:latin typeface="Titillium Web" panose="00000500000000000000" pitchFamily="2" charset="0"/>
              </a:rPr>
              <a:t>2D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[</a:t>
            </a:r>
            <a:r>
              <a:rPr lang="en-US" sz="1400" dirty="0" err="1">
                <a:latin typeface="Titillium Web" panose="00000500000000000000" pitchFamily="2" charset="0"/>
              </a:rPr>
              <a:t>vrstice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stolpci</a:t>
            </a:r>
            <a:r>
              <a:rPr lang="en-US" sz="1400" dirty="0">
                <a:latin typeface="Titillium Web" panose="00000500000000000000" pitchFamily="2" charset="0"/>
              </a:rPr>
              <a:t>]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vector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(</a:t>
            </a:r>
            <a:r>
              <a:rPr lang="en-US" sz="1400" dirty="0" err="1">
                <a:latin typeface="Titillium Web" panose="00000500000000000000" pitchFamily="2" charset="0"/>
              </a:rPr>
              <a:t>optimiziran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simplex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pozitivnih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se </a:t>
            </a:r>
            <a:r>
              <a:rPr lang="en-US" sz="1400" dirty="0" err="1">
                <a:latin typeface="Titillium Web" panose="00000500000000000000" pitchFamily="2" charset="0"/>
              </a:rPr>
              <a:t>seštejejo</a:t>
            </a:r>
            <a:r>
              <a:rPr lang="en-US" sz="1400" dirty="0">
                <a:latin typeface="Titillium Web" panose="00000500000000000000" pitchFamily="2" charset="0"/>
              </a:rPr>
              <a:t> v 1</a:t>
            </a:r>
          </a:p>
          <a:p>
            <a:pPr marL="0" indent="0">
              <a:buNone/>
            </a:pPr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dirty="0">
                <a:latin typeface="Titillium Web" panose="00000500000000000000" pitchFamily="2" charset="0"/>
              </a:rPr>
              <a:t>(</a:t>
            </a:r>
            <a:r>
              <a:rPr lang="en-US" sz="1400" dirty="0" err="1">
                <a:latin typeface="Titillium Web" panose="00000500000000000000" pitchFamily="2" charset="0"/>
              </a:rPr>
              <a:t>skoraj</a:t>
            </a:r>
            <a:r>
              <a:rPr lang="en-US" sz="1400" dirty="0">
                <a:latin typeface="Titillium Web" panose="00000500000000000000" pitchFamily="2" charset="0"/>
              </a:rPr>
              <a:t>) </a:t>
            </a:r>
            <a:r>
              <a:rPr lang="en-US" sz="1400" dirty="0" err="1">
                <a:latin typeface="Titillium Web" panose="00000500000000000000" pitchFamily="2" charset="0"/>
              </a:rPr>
              <a:t>vsem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spremenljivkam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lahko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določimo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zgornjo</a:t>
            </a:r>
            <a:r>
              <a:rPr lang="en-US" sz="1400" dirty="0">
                <a:latin typeface="Titillium Web" panose="00000500000000000000" pitchFamily="2" charset="0"/>
              </a:rPr>
              <a:t> in </a:t>
            </a:r>
            <a:r>
              <a:rPr lang="en-US" sz="1400" dirty="0" err="1">
                <a:latin typeface="Titillium Web" panose="00000500000000000000" pitchFamily="2" charset="0"/>
              </a:rPr>
              <a:t>spodnjo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mejo</a:t>
            </a:r>
            <a:endParaRPr lang="LID4096" sz="14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A[10, 10];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simplex[n] s;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Obvezni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bloki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vsakega</a:t>
            </a:r>
            <a:r>
              <a:rPr lang="en-US" sz="3600" b="1" dirty="0">
                <a:latin typeface="Titillium Web" panose="00000500000000000000" pitchFamily="2" charset="0"/>
              </a:rPr>
              <a:t> Stan </a:t>
            </a:r>
            <a:r>
              <a:rPr lang="en-US" sz="3600" b="1" dirty="0" err="1">
                <a:latin typeface="Titillium Web" panose="00000500000000000000" pitchFamily="2" charset="0"/>
              </a:rPr>
              <a:t>programa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s </a:t>
            </a:r>
            <a:r>
              <a:rPr lang="en-US" sz="1800" dirty="0" err="1">
                <a:latin typeface="Titillium Web" panose="00000500000000000000" pitchFamily="2" charset="0"/>
              </a:rPr>
              <a:t>pomočjo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uporabnik</a:t>
            </a:r>
            <a:r>
              <a:rPr lang="en-US" sz="1800" dirty="0">
                <a:latin typeface="Titillium Web" panose="00000500000000000000" pitchFamily="2" charset="0"/>
              </a:rPr>
              <a:t>/</a:t>
            </a:r>
            <a:r>
              <a:rPr lang="en-US" sz="1800" dirty="0" err="1">
                <a:latin typeface="Titillium Web" panose="00000500000000000000" pitchFamily="2" charset="0"/>
              </a:rPr>
              <a:t>razvijalec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>
                <a:latin typeface="Titillium Web" panose="00000500000000000000" pitchFamily="2" charset="0"/>
              </a:rPr>
              <a:t>).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statistično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modeliranje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n –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metov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y – </a:t>
            </a:r>
            <a:r>
              <a:rPr lang="en-US" sz="1400" dirty="0" err="1">
                <a:latin typeface="Titillium Web" panose="00000500000000000000" pitchFamily="2" charset="0"/>
              </a:rPr>
              <a:t>rezultat</a:t>
            </a:r>
            <a:r>
              <a:rPr lang="en-US" sz="1400" dirty="0">
                <a:latin typeface="Titillium Web" panose="00000500000000000000" pitchFamily="2" charset="0"/>
              </a:rPr>
              <a:t> meta (0 – </a:t>
            </a:r>
            <a:r>
              <a:rPr lang="en-US" sz="1400" dirty="0" err="1">
                <a:latin typeface="Titillium Web" panose="00000500000000000000" pitchFamily="2" charset="0"/>
              </a:rPr>
              <a:t>nespešen</a:t>
            </a:r>
            <a:r>
              <a:rPr lang="en-US" sz="1400" dirty="0">
                <a:latin typeface="Titillium Web" panose="00000500000000000000" pitchFamily="2" charset="0"/>
              </a:rPr>
              <a:t> met, 1 – </a:t>
            </a:r>
            <a:r>
              <a:rPr lang="en-US" sz="1400" dirty="0" err="1">
                <a:latin typeface="Titillium Web" panose="00000500000000000000" pitchFamily="2" charset="0"/>
              </a:rPr>
              <a:t>uspešen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theta – parameter Bernoulli </a:t>
            </a:r>
            <a:r>
              <a:rPr lang="en-US" sz="1400" dirty="0" err="1">
                <a:latin typeface="Titillium Web" panose="00000500000000000000" pitchFamily="2" charset="0"/>
              </a:rPr>
              <a:t>distribucije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ocenjuje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uspešnost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predznanje</a:t>
            </a:r>
            <a:r>
              <a:rPr lang="en-US" sz="1400" dirty="0">
                <a:latin typeface="Titillium Web" panose="00000500000000000000" pitchFamily="2" charset="0"/>
              </a:rPr>
              <a:t> (prior)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opis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modela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&lt;lower=1&gt;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y[n];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=1&gt; theta;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prior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theta ~ beta(1,1);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1:n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6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err="1">
                <a:latin typeface="Titillium Web" panose="00000500000000000000" pitchFamily="2" charset="-18"/>
              </a:rPr>
              <a:t>Interaktivni</a:t>
            </a:r>
            <a:r>
              <a:rPr lang="en-US" sz="7200">
                <a:latin typeface="Titillium Web" panose="00000500000000000000" pitchFamily="2" charset="-18"/>
              </a:rPr>
              <a:t> test </a:t>
            </a:r>
            <a:r>
              <a:rPr lang="en-US" sz="7200" err="1">
                <a:latin typeface="Titillium Web" panose="00000500000000000000" pitchFamily="2" charset="-18"/>
              </a:rPr>
              <a:t>opreme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za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delavnico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Prior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tillium Web" panose="00000500000000000000" pitchFamily="2" charset="0"/>
              </a:rPr>
              <a:t>brez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“flat” </a:t>
            </a:r>
            <a:r>
              <a:rPr lang="en-US" sz="1400" dirty="0" err="1">
                <a:latin typeface="Titillium Web" panose="00000500000000000000" pitchFamily="2" charset="0"/>
              </a:rPr>
              <a:t>porazdelitev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na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intervalu</a:t>
            </a:r>
            <a:r>
              <a:rPr lang="en-US" sz="1400" dirty="0">
                <a:latin typeface="Titillium Web" panose="00000500000000000000" pitchFamily="2" charset="0"/>
              </a:rPr>
              <a:t> [-∞, ∞]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beta(4, 2)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26C20-71DB-43BA-8759-AAB436F7B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latin typeface="Titillium Web" panose="00000500000000000000" pitchFamily="2" charset="0"/>
              </a:rPr>
              <a:t>beta(1, 1)</a:t>
            </a:r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4C64-A3F3-4D98-9266-D995C8E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25" y="2207111"/>
            <a:ext cx="2743200" cy="1878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946D8-A5F3-4FCA-BE3A-9581E5D9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36" y="4305434"/>
            <a:ext cx="2743200" cy="1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2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5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Praktični</a:t>
            </a:r>
            <a:endParaRPr lang="en-US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primeri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Izjemno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kratek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uvod</a:t>
            </a:r>
            <a:r>
              <a:rPr lang="en-US" sz="3600" b="1" dirty="0">
                <a:latin typeface="Titillium Web" panose="00000500000000000000" pitchFamily="2" charset="-18"/>
              </a:rPr>
              <a:t> v 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tillium Web" panose="00000500000000000000" pitchFamily="2" charset="0"/>
              </a:rPr>
              <a:t>Prvi</a:t>
            </a:r>
            <a:r>
              <a:rPr lang="en-US" sz="1800" b="1" dirty="0">
                <a:latin typeface="Titillium Web" panose="00000500000000000000" pitchFamily="2" charset="0"/>
              </a:rPr>
              <a:t> primer </a:t>
            </a:r>
            <a:r>
              <a:rPr lang="en-US" sz="1800" b="1" dirty="0" err="1">
                <a:latin typeface="Titillium Web" panose="00000500000000000000" pitchFamily="2" charset="0"/>
              </a:rPr>
              <a:t>naredimo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skupaj</a:t>
            </a:r>
            <a:r>
              <a:rPr lang="en-US" sz="1800" b="1" dirty="0">
                <a:latin typeface="Titillium Web" panose="00000500000000000000" pitchFamily="2" charset="0"/>
              </a:rPr>
              <a:t>, </a:t>
            </a:r>
            <a:r>
              <a:rPr lang="en-US" sz="1800" b="1" dirty="0" err="1">
                <a:latin typeface="Titillium Web" panose="00000500000000000000" pitchFamily="2" charset="0"/>
              </a:rPr>
              <a:t>pokažem</a:t>
            </a:r>
            <a:r>
              <a:rPr lang="en-US" sz="1800" b="1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poganjati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pripravljene</a:t>
            </a:r>
            <a:r>
              <a:rPr lang="en-US" sz="1800" b="1" dirty="0">
                <a:latin typeface="Titillium Web" panose="00000500000000000000" pitchFamily="2" charset="0"/>
              </a:rPr>
              <a:t> R </a:t>
            </a:r>
            <a:r>
              <a:rPr lang="en-US" sz="1800" b="1" dirty="0" err="1">
                <a:latin typeface="Titillium Web" panose="00000500000000000000" pitchFamily="2" charset="0"/>
              </a:rPr>
              <a:t>skripte</a:t>
            </a:r>
            <a:r>
              <a:rPr lang="en-US" sz="1800" b="1" dirty="0">
                <a:latin typeface="Titillium Web" panose="00000500000000000000" pitchFamily="2" charset="0"/>
              </a:rPr>
              <a:t> (</a:t>
            </a:r>
            <a:r>
              <a:rPr lang="en-US" sz="1800" b="1" dirty="0" err="1">
                <a:latin typeface="Titillium Web" panose="00000500000000000000" pitchFamily="2" charset="0"/>
              </a:rPr>
              <a:t>razložim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kodo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pisati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modele</a:t>
            </a:r>
            <a:r>
              <a:rPr lang="en-US" sz="1800" b="1" dirty="0">
                <a:latin typeface="Titillium Web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diagnosticirati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rezultate</a:t>
            </a:r>
            <a:r>
              <a:rPr lang="en-US" sz="1800" b="1" dirty="0">
                <a:latin typeface="Titillium Web" panose="00000500000000000000" pitchFamily="2" charset="0"/>
              </a:rPr>
              <a:t> in </a:t>
            </a:r>
            <a:r>
              <a:rPr lang="en-US" sz="1800" b="1" dirty="0" err="1">
                <a:latin typeface="Titillium Web" panose="00000500000000000000" pitchFamily="2" charset="0"/>
              </a:rPr>
              <a:t>ekstrahirati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vrednosti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parametrov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8001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Uvodni</a:t>
            </a:r>
            <a:r>
              <a:rPr lang="en-US" sz="3600" b="1" dirty="0">
                <a:latin typeface="Titillium Web" panose="00000500000000000000" pitchFamily="2" charset="-18"/>
              </a:rPr>
              <a:t> primer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tillium Web" panose="00000500000000000000" pitchFamily="2" charset="0"/>
              </a:rPr>
              <a:t>Prvi</a:t>
            </a:r>
            <a:r>
              <a:rPr lang="en-US" sz="1800" b="1" dirty="0">
                <a:latin typeface="Titillium Web" panose="00000500000000000000" pitchFamily="2" charset="0"/>
              </a:rPr>
              <a:t> primer </a:t>
            </a:r>
            <a:r>
              <a:rPr lang="en-US" sz="1800" b="1" dirty="0" err="1">
                <a:latin typeface="Titillium Web" panose="00000500000000000000" pitchFamily="2" charset="0"/>
              </a:rPr>
              <a:t>naredimo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skupaj</a:t>
            </a:r>
            <a:r>
              <a:rPr lang="en-US" sz="1800" b="1" dirty="0">
                <a:latin typeface="Titillium Web" panose="00000500000000000000" pitchFamily="2" charset="0"/>
              </a:rPr>
              <a:t>, </a:t>
            </a:r>
            <a:r>
              <a:rPr lang="en-US" sz="1800" b="1" dirty="0" err="1">
                <a:latin typeface="Titillium Web" panose="00000500000000000000" pitchFamily="2" charset="0"/>
              </a:rPr>
              <a:t>pokažem</a:t>
            </a:r>
            <a:r>
              <a:rPr lang="en-US" sz="1800" b="1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poganjati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pripravljene</a:t>
            </a:r>
            <a:r>
              <a:rPr lang="en-US" sz="1800" b="1" dirty="0">
                <a:latin typeface="Titillium Web" panose="00000500000000000000" pitchFamily="2" charset="0"/>
              </a:rPr>
              <a:t> R </a:t>
            </a:r>
            <a:r>
              <a:rPr lang="en-US" sz="1800" b="1" dirty="0" err="1">
                <a:latin typeface="Titillium Web" panose="00000500000000000000" pitchFamily="2" charset="0"/>
              </a:rPr>
              <a:t>skripte</a:t>
            </a:r>
            <a:r>
              <a:rPr lang="en-US" sz="1800" b="1" dirty="0">
                <a:latin typeface="Titillium Web" panose="00000500000000000000" pitchFamily="2" charset="0"/>
              </a:rPr>
              <a:t> (</a:t>
            </a:r>
            <a:r>
              <a:rPr lang="en-US" sz="1800" b="1" dirty="0" err="1">
                <a:latin typeface="Titillium Web" panose="00000500000000000000" pitchFamily="2" charset="0"/>
              </a:rPr>
              <a:t>razložim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kodo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pisati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modele</a:t>
            </a:r>
            <a:r>
              <a:rPr lang="en-US" sz="1800" b="1" dirty="0">
                <a:latin typeface="Titillium Web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diagnosticirati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rezultate</a:t>
            </a:r>
            <a:r>
              <a:rPr lang="en-US" sz="1800" b="1" dirty="0">
                <a:latin typeface="Titillium Web" panose="00000500000000000000" pitchFamily="2" charset="0"/>
              </a:rPr>
              <a:t> in </a:t>
            </a:r>
            <a:r>
              <a:rPr lang="en-US" sz="1800" b="1" dirty="0" err="1">
                <a:latin typeface="Titillium Web" panose="00000500000000000000" pitchFamily="2" charset="0"/>
              </a:rPr>
              <a:t>ekstrahirati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vrednosti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parametrov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003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TODO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OPIS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PROBLEMOV</a:t>
            </a:r>
            <a:r>
              <a:rPr lang="en-US" sz="3600" b="1" dirty="0">
                <a:latin typeface="Titillium Web" panose="00000500000000000000" pitchFamily="2" charset="-18"/>
              </a:rPr>
              <a:t> TER </a:t>
            </a:r>
            <a:r>
              <a:rPr lang="en-US" sz="3600" b="1" dirty="0" err="1">
                <a:latin typeface="Titillium Web" panose="00000500000000000000" pitchFamily="2" charset="-18"/>
              </a:rPr>
              <a:t>NAMIGI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Bernoulli-beta </a:t>
            </a:r>
            <a:r>
              <a:rPr lang="en-US" sz="1800" b="1" dirty="0" err="1">
                <a:latin typeface="Titillium Web" panose="00000500000000000000" pitchFamily="2" charset="0"/>
              </a:rPr>
              <a:t>meti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na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koš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Normal – temperature 1980-2010 vs 2010+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Linear normal regression – </a:t>
            </a:r>
            <a:r>
              <a:rPr lang="en-US" sz="1800" b="1" dirty="0" err="1">
                <a:latin typeface="Titillium Web" panose="00000500000000000000" pitchFamily="2" charset="0"/>
              </a:rPr>
              <a:t>rast</a:t>
            </a:r>
            <a:r>
              <a:rPr lang="en-US" sz="1800" b="1" dirty="0">
                <a:latin typeface="Titillium Web" panose="00000500000000000000" pitchFamily="2" charset="0"/>
              </a:rPr>
              <a:t> temperature od 1900 </a:t>
            </a:r>
            <a:r>
              <a:rPr lang="en-US" sz="1800" b="1" dirty="0" err="1">
                <a:latin typeface="Titillium Web" panose="00000500000000000000" pitchFamily="2" charset="0"/>
              </a:rPr>
              <a:t>naprej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Multiple linear normal regression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?Elections modelling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79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>
                <a:latin typeface="Titillium Web" panose="00000500000000000000" pitchFamily="2" charset="-18"/>
              </a:rPr>
              <a:t>1</a:t>
            </a:r>
            <a:r>
              <a:rPr lang="en-US" sz="6600" b="1">
                <a:latin typeface="Titillium Web" panose="00000500000000000000" pitchFamily="2" charset="-18"/>
              </a:rPr>
              <a:t> del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err="1">
                <a:latin typeface="Titillium Web" panose="00000500000000000000" pitchFamily="2" charset="-18"/>
              </a:rPr>
              <a:t>Negotovost</a:t>
            </a:r>
            <a:r>
              <a:rPr lang="en-US" sz="6600">
                <a:latin typeface="Titillium Web" panose="00000500000000000000" pitchFamily="2" charset="-18"/>
              </a:rPr>
              <a:t> in </a:t>
            </a: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razmišljanje</a:t>
            </a:r>
            <a:endParaRPr lang="sl-SI" sz="6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>
                <a:latin typeface="Titillium Web" panose="00000500000000000000" pitchFamily="2" charset="-18"/>
              </a:rPr>
              <a:t>Ali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naslednji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teden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deževalo</a:t>
            </a:r>
            <a:r>
              <a:rPr lang="en-US" sz="7200">
                <a:latin typeface="Titillium Web" panose="00000500000000000000" pitchFamily="2" charset="-18"/>
              </a:rPr>
              <a:t>?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izrazi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naravnem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jeziku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err="1">
                <a:latin typeface="Titillium Web" panose="00000500000000000000" pitchFamily="2" charset="-18"/>
              </a:rPr>
              <a:t>Kako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toplo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sl-SI" sz="7200">
                <a:latin typeface="Titillium Web" panose="00000500000000000000" pitchFamily="2" charset="-18"/>
              </a:rPr>
              <a:t>(°C)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jutri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opoldne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sl-SI" sz="72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Naravni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jezik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je</a:t>
            </a:r>
            <a:r>
              <a:rPr lang="sl-SI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resno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kvantitativno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delo</a:t>
            </a:r>
            <a:r>
              <a:rPr lang="en-US" sz="4000">
                <a:latin typeface="Titillium Web" panose="00000500000000000000" pitchFamily="2" charset="-18"/>
              </a:rPr>
              <a:t>!</a:t>
            </a:r>
            <a:endParaRPr lang="sl-SI" sz="40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tillium Web" panose="00000500000000000000" pitchFamily="2" charset="-18"/>
              </a:rPr>
              <a:t>Dobra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Primeren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latin typeface="Titillium Web" panose="00000500000000000000" pitchFamily="2" charset="-18"/>
              </a:rPr>
              <a:t>že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razvili</a:t>
            </a:r>
            <a:r>
              <a:rPr lang="en-US" sz="2400">
                <a:latin typeface="Titillium Web" panose="00000500000000000000" pitchFamily="2" charset="-18"/>
              </a:rPr>
              <a:t>!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err="1">
                <a:latin typeface="Titillium Web" panose="00000500000000000000" pitchFamily="2" charset="-18"/>
              </a:rPr>
              <a:t>Slaba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 </a:t>
            </a:r>
            <a:r>
              <a:rPr lang="en-US" sz="2400" err="1">
                <a:latin typeface="Titillium Web" panose="00000500000000000000" pitchFamily="2" charset="-18"/>
              </a:rPr>
              <a:t>Gre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 – </a:t>
            </a:r>
            <a:r>
              <a:rPr lang="en-US" sz="2400" err="1">
                <a:latin typeface="Titillium Web" panose="00000500000000000000" pitchFamily="2" charset="-18"/>
              </a:rPr>
              <a:t>matematiki</a:t>
            </a:r>
            <a:r>
              <a:rPr lang="en-US" sz="2400">
                <a:latin typeface="Titillium Web" panose="00000500000000000000" pitchFamily="2" charset="-18"/>
              </a:rPr>
              <a:t> se ne </a:t>
            </a:r>
            <a:r>
              <a:rPr lang="en-US" sz="2400" err="1">
                <a:latin typeface="Titillium Web" panose="00000500000000000000" pitchFamily="2" charset="-18"/>
              </a:rPr>
              <a:t>moremo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izogniti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tillium Web" panose="00000500000000000000" pitchFamily="2" charset="-18"/>
              </a:rPr>
              <a:t>Dobra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Ni se </a:t>
            </a:r>
            <a:r>
              <a:rPr lang="en-US" sz="2400" err="1">
                <a:latin typeface="Titillium Web" panose="00000500000000000000" pitchFamily="2" charset="-18"/>
              </a:rPr>
              <a:t>nam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potrebno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naučiti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niti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dodiplomske</a:t>
            </a:r>
            <a:r>
              <a:rPr lang="en-US" sz="2400">
                <a:latin typeface="Titillium Web" panose="00000500000000000000" pitchFamily="2" charset="-18"/>
              </a:rPr>
              <a:t> verjetnosti</a:t>
            </a:r>
            <a:r>
              <a:rPr lang="en-US" sz="2400" baseline="30000">
                <a:latin typeface="Titillium Web" panose="00000500000000000000" pitchFamily="2" charset="-18"/>
              </a:rPr>
              <a:t>1</a:t>
            </a:r>
            <a:r>
              <a:rPr lang="en-US" sz="2400">
                <a:latin typeface="Titillium Web" panose="00000500000000000000" pitchFamily="2" charset="-18"/>
              </a:rPr>
              <a:t> – </a:t>
            </a:r>
            <a:r>
              <a:rPr lang="en-US" sz="2400" err="1">
                <a:latin typeface="Titillium Web" panose="00000500000000000000" pitchFamily="2" charset="-18"/>
              </a:rPr>
              <a:t>potrebujemo</a:t>
            </a:r>
            <a:r>
              <a:rPr lang="en-US" sz="2400">
                <a:latin typeface="Titillium Web" panose="00000500000000000000" pitchFamily="2" charset="-18"/>
              </a:rPr>
              <a:t> je </a:t>
            </a:r>
            <a:r>
              <a:rPr lang="en-US" sz="2400" err="1">
                <a:latin typeface="Titillium Web" panose="00000500000000000000" pitchFamily="2" charset="-18"/>
              </a:rPr>
              <a:t>verjetnost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računal</a:t>
            </a:r>
            <a:r>
              <a:rPr lang="en-US" sz="2400">
                <a:latin typeface="Titillium Web" panose="00000500000000000000" pitchFamily="2" charset="-18"/>
              </a:rPr>
              <a:t> pa </a:t>
            </a:r>
            <a:r>
              <a:rPr lang="en-US" sz="2400" err="1">
                <a:latin typeface="Titillium Web" panose="00000500000000000000" pitchFamily="2" charset="-18"/>
              </a:rPr>
              <a:t>bo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računalnik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1112</Words>
  <Application>Microsoft Office PowerPoint</Application>
  <PresentationFormat>Widescreen</PresentationFormat>
  <Paragraphs>237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Console</vt:lpstr>
      <vt:lpstr>Titillium Web</vt:lpstr>
      <vt:lpstr>Officeova tema</vt:lpstr>
      <vt:lpstr>Bayesova statistika s programskim jezikom Stan Erik Štrumbelj Jure Demšar</vt:lpstr>
      <vt:lpstr>Zakaj naj mi bo mar za probabilistično programiranje?</vt:lpstr>
      <vt:lpstr>PowerPoint Presentation</vt:lpstr>
      <vt:lpstr>Interaktivni test opreme za delavnico</vt:lpstr>
      <vt:lpstr>PowerPoint Presentation</vt:lpstr>
      <vt:lpstr>Q: Ali bo naslednji teden v Ljubljani deževalo?</vt:lpstr>
      <vt:lpstr>Probabilistični izrazi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dan...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Kaj je Stan?</vt:lpstr>
      <vt:lpstr>Osnovni tipi spremenljivk</vt:lpstr>
      <vt:lpstr>Obvezni bloki vsakega Stan programa</vt:lpstr>
      <vt:lpstr>Naš prvi model – meti na koš</vt:lpstr>
      <vt:lpstr>Prior</vt:lpstr>
      <vt:lpstr>PowerPoint Presentation</vt:lpstr>
      <vt:lpstr>Izjemno kratek uvod v R</vt:lpstr>
      <vt:lpstr>Uvodni primer</vt:lpstr>
      <vt:lpstr>TODO OPIS PROBLEMOV TER NAMIGI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Demšar, Jure</cp:lastModifiedBy>
  <cp:revision>49</cp:revision>
  <dcterms:created xsi:type="dcterms:W3CDTF">2019-03-06T14:50:05Z</dcterms:created>
  <dcterms:modified xsi:type="dcterms:W3CDTF">2019-05-28T17:26:24Z</dcterms:modified>
</cp:coreProperties>
</file>