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05" r:id="rId37"/>
    <p:sldId id="309" r:id="rId38"/>
    <p:sldId id="310" r:id="rId39"/>
    <p:sldId id="311" r:id="rId40"/>
    <p:sldId id="312" r:id="rId41"/>
    <p:sldId id="300" r:id="rId42"/>
    <p:sldId id="315" r:id="rId43"/>
    <p:sldId id="314" r:id="rId44"/>
    <p:sldId id="313" r:id="rId4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26. 05. 2019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3319271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>
                <a:solidFill>
                  <a:schemeClr val="bg1"/>
                </a:solidFill>
                <a:latin typeface="+mn-lt"/>
              </a:rPr>
            </a:br>
            <a:r>
              <a:rPr lang="en-US" sz="490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Stan</a:t>
            </a:r>
            <a:br>
              <a:rPr lang="sl-SI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Jure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Demšar</a:t>
            </a:r>
            <a:endParaRPr lang="sl-SI" sz="2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+mn-lt"/>
              </a:rPr>
              <a:t>30. 5. 2019</a:t>
            </a:r>
            <a:endParaRPr lang="sl-SI" sz="4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so </a:t>
            </a:r>
            <a:r>
              <a:rPr lang="en-US" sz="2400" err="1">
                <a:latin typeface="Titillium Web" panose="00000500000000000000" pitchFamily="2" charset="-18"/>
              </a:rPr>
              <a:t>elementarni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osnovni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gradniki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statističnih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modelov</a:t>
            </a:r>
            <a:r>
              <a:rPr lang="sl-SI" sz="240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Porazdelitve</a:t>
            </a:r>
            <a:r>
              <a:rPr lang="en-US" sz="2400">
                <a:latin typeface="Titillium Web" panose="00000500000000000000" pitchFamily="2" charset="-18"/>
              </a:rPr>
              <a:t> so v </a:t>
            </a:r>
            <a:r>
              <a:rPr lang="en-US" sz="2400" err="1">
                <a:latin typeface="Titillium Web" panose="00000500000000000000" pitchFamily="2" charset="-18"/>
              </a:rPr>
              <a:t>skladu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pravili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zato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probabilistične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izjave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Več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vemo</a:t>
            </a:r>
            <a:r>
              <a:rPr lang="en-US" sz="2400">
                <a:latin typeface="Titillium Web" panose="00000500000000000000" pitchFamily="2" charset="-18"/>
              </a:rPr>
              <a:t> o </a:t>
            </a:r>
            <a:r>
              <a:rPr lang="en-US" sz="2400" err="1">
                <a:latin typeface="Titillium Web" panose="00000500000000000000" pitchFamily="2" charset="-18"/>
              </a:rPr>
              <a:t>porazdelitvah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bolj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bogato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lahko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izražamo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Beseda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dan</a:t>
            </a:r>
            <a:r>
              <a:rPr lang="sl-SI" sz="4000" b="1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>
              <a:latin typeface="Titillium Web" panose="00000500000000000000" pitchFamily="2" charset="-18"/>
            </a:endParaRPr>
          </a:p>
          <a:p>
            <a:r>
              <a:rPr lang="en-US" sz="2800">
                <a:latin typeface="Titillium Web" panose="00000500000000000000" pitchFamily="2" charset="-18"/>
              </a:rPr>
              <a:t>To so </a:t>
            </a:r>
            <a:r>
              <a:rPr lang="en-US" sz="2800" err="1">
                <a:latin typeface="Titillium Web" panose="00000500000000000000" pitchFamily="2" charset="-18"/>
              </a:rPr>
              <a:t>izidi</a:t>
            </a:r>
            <a:r>
              <a:rPr lang="en-US" sz="2800">
                <a:latin typeface="Titillium Web" panose="00000500000000000000" pitchFamily="2" charset="-18"/>
              </a:rPr>
              <a:t> 10 </a:t>
            </a:r>
            <a:r>
              <a:rPr lang="en-US" sz="2800" err="1">
                <a:latin typeface="Titillium Web" panose="00000500000000000000" pitchFamily="2" charset="-18"/>
              </a:rPr>
              <a:t>metov</a:t>
            </a:r>
            <a:r>
              <a:rPr lang="en-US" sz="2800">
                <a:latin typeface="Titillium Web" panose="00000500000000000000" pitchFamily="2" charset="-18"/>
              </a:rPr>
              <a:t> (</a:t>
            </a:r>
            <a:r>
              <a:rPr lang="en-US" sz="2800" err="1">
                <a:latin typeface="Titillium Web" panose="00000500000000000000" pitchFamily="2" charset="-18"/>
              </a:rPr>
              <a:t>morda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nepoštenega</a:t>
            </a:r>
            <a:r>
              <a:rPr lang="en-US" sz="2800">
                <a:latin typeface="Titillium Web" panose="00000500000000000000" pitchFamily="2" charset="-18"/>
              </a:rPr>
              <a:t>) </a:t>
            </a:r>
            <a:r>
              <a:rPr lang="en-US" sz="2800" err="1">
                <a:latin typeface="Titillium Web" panose="00000500000000000000" pitchFamily="2" charset="-18"/>
              </a:rPr>
              <a:t>konvanca</a:t>
            </a:r>
            <a:r>
              <a:rPr lang="sl-SI" sz="280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>
                <a:latin typeface="Titillium Web" panose="00000500000000000000" pitchFamily="2" charset="-18"/>
              </a:rPr>
            </a:br>
            <a:r>
              <a:rPr lang="en-US" sz="2800" b="1">
                <a:latin typeface="Titillium Web" panose="00000500000000000000" pitchFamily="2" charset="-18"/>
              </a:rPr>
              <a:t>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</a:t>
            </a:r>
            <a:r>
              <a:rPr lang="sl-SI" sz="2800" b="1">
                <a:latin typeface="Titillium Web" panose="00000500000000000000" pitchFamily="2" charset="-18"/>
              </a:rPr>
              <a:t> 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>
              <a:latin typeface="Titillium Web" panose="00000500000000000000" pitchFamily="2" charset="-18"/>
            </a:endParaRPr>
          </a:p>
          <a:p>
            <a:endParaRPr lang="sl-SI" sz="280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enajsti</a:t>
            </a:r>
            <a:r>
              <a:rPr lang="en-US" sz="2800">
                <a:latin typeface="Titillium Web" panose="00000500000000000000" pitchFamily="2" charset="-18"/>
              </a:rPr>
              <a:t> met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err="1">
                <a:latin typeface="Titillium Web" panose="00000500000000000000" pitchFamily="2" charset="-18"/>
              </a:rPr>
              <a:t>ifra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ali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g</a:t>
            </a:r>
            <a:r>
              <a:rPr lang="en-US" sz="2800" err="1">
                <a:latin typeface="Titillium Web" panose="00000500000000000000" pitchFamily="2" charset="-18"/>
              </a:rPr>
              <a:t>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>
                <a:latin typeface="Titillium Web" panose="00000500000000000000" pitchFamily="2" charset="-18"/>
              </a:rPr>
              <a:t>V </a:t>
            </a:r>
            <a:r>
              <a:rPr lang="en-US" sz="4000" b="1" err="1">
                <a:latin typeface="Titillium Web" panose="00000500000000000000" pitchFamily="2" charset="-18"/>
              </a:rPr>
              <a:t>razmislek</a:t>
            </a:r>
            <a:r>
              <a:rPr lang="en-US" sz="4000" b="1">
                <a:latin typeface="Titillium Web" panose="00000500000000000000" pitchFamily="2" charset="-18"/>
              </a:rPr>
              <a:t>…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latin typeface="Titillium Web" panose="00000500000000000000" pitchFamily="2" charset="-18"/>
              </a:rPr>
              <a:t>Verjetnost</a:t>
            </a:r>
            <a:r>
              <a:rPr lang="en-US" sz="2000" b="1">
                <a:latin typeface="Titillium Web" panose="00000500000000000000" pitchFamily="2" charset="-18"/>
              </a:rPr>
              <a:t> je </a:t>
            </a:r>
            <a:r>
              <a:rPr lang="en-US" sz="2000" b="1" err="1">
                <a:latin typeface="Titillium Web" panose="00000500000000000000" pitchFamily="2" charset="-18"/>
              </a:rPr>
              <a:t>koherenten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natančen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jezik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za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izražanje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negotovosti</a:t>
            </a:r>
            <a:r>
              <a:rPr lang="en-US" sz="2000" b="1">
                <a:latin typeface="Titillium Web" panose="00000500000000000000" pitchFamily="2" charset="-18"/>
              </a:rPr>
              <a:t>:</a:t>
            </a:r>
            <a:endParaRPr lang="sl-SI" sz="2000" b="1">
              <a:latin typeface="Titillium Web" panose="00000500000000000000" pitchFamily="2" charset="-18"/>
            </a:endParaRPr>
          </a:p>
          <a:p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sledimo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nas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nihče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razumel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Sicer</a:t>
            </a:r>
            <a:r>
              <a:rPr lang="en-US" sz="2000">
                <a:latin typeface="Titillium Web" panose="00000500000000000000" pitchFamily="2" charset="-18"/>
              </a:rPr>
              <a:t> pa so </a:t>
            </a:r>
            <a:r>
              <a:rPr lang="en-US" sz="2000" err="1">
                <a:latin typeface="Titillium Web" panose="00000500000000000000" pitchFamily="2" charset="-18"/>
              </a:rPr>
              <a:t>probabilistične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izjave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lahko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subjektivne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navidez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popolnoma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nesmiselne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Precej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naravno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nam</a:t>
            </a:r>
            <a:r>
              <a:rPr lang="en-US" sz="2000">
                <a:latin typeface="Titillium Web" panose="00000500000000000000" pitchFamily="2" charset="-18"/>
              </a:rPr>
              <a:t> je, da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stvareh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niso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naključne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samo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eden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izmed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virov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(in ne </a:t>
            </a:r>
            <a:r>
              <a:rPr lang="en-US" sz="2000" err="1">
                <a:latin typeface="Titillium Web" panose="00000500000000000000" pitchFamily="2" charset="-18"/>
              </a:rPr>
              <a:t>preveč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pogost</a:t>
            </a:r>
            <a:r>
              <a:rPr lang="en-US" sz="2000">
                <a:latin typeface="Titillium Web" panose="00000500000000000000" pitchFamily="2" charset="-18"/>
              </a:rPr>
              <a:t>).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</a:p>
          <a:p>
            <a:endParaRPr lang="sl-SI" sz="2000">
              <a:latin typeface="Titillium Web" panose="00000500000000000000" pitchFamily="2" charset="-18"/>
            </a:endParaRPr>
          </a:p>
          <a:p>
            <a:r>
              <a:rPr lang="en-US" sz="2000" err="1">
                <a:latin typeface="Titillium Web" panose="00000500000000000000" pitchFamily="2" charset="-18"/>
              </a:rPr>
              <a:t>Uporaba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izražanje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bistvo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bayesovskega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pogleda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sklepanje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endParaRPr lang="sl-SI" sz="2000">
              <a:latin typeface="Titillium Web" panose="00000500000000000000" pitchFamily="2" charset="-18"/>
            </a:endParaRPr>
          </a:p>
          <a:p>
            <a:r>
              <a:rPr lang="sl-SI" sz="200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 s </a:t>
            </a:r>
            <a:r>
              <a:rPr lang="en-US" sz="2000" dirty="0" err="1">
                <a:latin typeface="Titillium Web" panose="00000500000000000000" pitchFamily="2" charset="-18"/>
              </a:rPr>
              <a:t>pomočjo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statistike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int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celo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število</a:t>
            </a:r>
            <a:endParaRPr lang="en-US" sz="1800" dirty="0">
              <a:latin typeface="Titillium Web" panose="00000500000000000000" pitchFamily="2" charset="0"/>
            </a:endParaRPr>
          </a:p>
          <a:p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real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realno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število</a:t>
            </a:r>
            <a:endParaRPr lang="en-US" sz="1800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 err="1">
                <a:latin typeface="Titillium Web" panose="00000500000000000000" pitchFamily="2" charset="0"/>
              </a:rPr>
              <a:t>seznam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dirty="0">
                <a:latin typeface="Titillium Web" panose="00000500000000000000" pitchFamily="2" charset="0"/>
              </a:rPr>
              <a:t>(array) – </a:t>
            </a:r>
            <a:r>
              <a:rPr lang="en-US" sz="1800" dirty="0" err="1">
                <a:latin typeface="Titillium Web" panose="00000500000000000000" pitchFamily="2" charset="0"/>
              </a:rPr>
              <a:t>seznam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celih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ali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realnih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vector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vektor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realnih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optimiziran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seznam</a:t>
            </a:r>
            <a:r>
              <a:rPr lang="en-US" sz="1800" dirty="0">
                <a:latin typeface="Titillium Web" panose="00000500000000000000" pitchFamily="2" charset="0"/>
              </a:rPr>
              <a:t>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vsem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spremenljivkam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lahko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določimo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zgornjo</a:t>
            </a:r>
            <a:r>
              <a:rPr lang="en-US" sz="1800" dirty="0">
                <a:latin typeface="Titillium Web" panose="00000500000000000000" pitchFamily="2" charset="0"/>
              </a:rPr>
              <a:t> in </a:t>
            </a:r>
            <a:r>
              <a:rPr lang="en-US" sz="1800" dirty="0" err="1">
                <a:latin typeface="Titillium Web" panose="00000500000000000000" pitchFamily="2" charset="0"/>
              </a:rPr>
              <a:t>spodnjo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mejo</a:t>
            </a:r>
            <a:endParaRPr lang="LID4096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real 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Izjemno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kratek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uvod</a:t>
            </a:r>
            <a:r>
              <a:rPr lang="en-US" sz="3600" b="1" dirty="0">
                <a:latin typeface="Titillium Web" panose="00000500000000000000" pitchFamily="2" charset="-18"/>
              </a:rPr>
              <a:t> v 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tillium Web" panose="00000500000000000000" pitchFamily="2" charset="0"/>
              </a:rPr>
              <a:t>Prvi</a:t>
            </a:r>
            <a:r>
              <a:rPr lang="en-US" sz="1800" b="1" dirty="0">
                <a:latin typeface="Titillium Web" panose="00000500000000000000" pitchFamily="2" charset="0"/>
              </a:rPr>
              <a:t> primer </a:t>
            </a:r>
            <a:r>
              <a:rPr lang="en-US" sz="1800" b="1" dirty="0" err="1">
                <a:latin typeface="Titillium Web" panose="00000500000000000000" pitchFamily="2" charset="0"/>
              </a:rPr>
              <a:t>naredimo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skupaj</a:t>
            </a:r>
            <a:r>
              <a:rPr lang="en-US" sz="1800" b="1" dirty="0">
                <a:latin typeface="Titillium Web" panose="00000500000000000000" pitchFamily="2" charset="0"/>
              </a:rPr>
              <a:t>, </a:t>
            </a:r>
            <a:r>
              <a:rPr lang="en-US" sz="1800" b="1" dirty="0" err="1">
                <a:latin typeface="Titillium Web" panose="00000500000000000000" pitchFamily="2" charset="0"/>
              </a:rPr>
              <a:t>pokažem</a:t>
            </a:r>
            <a:r>
              <a:rPr lang="en-US" sz="1800" b="1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poganjati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pripravljene</a:t>
            </a:r>
            <a:r>
              <a:rPr lang="en-US" sz="1800" b="1" dirty="0">
                <a:latin typeface="Titillium Web" panose="00000500000000000000" pitchFamily="2" charset="0"/>
              </a:rPr>
              <a:t> R </a:t>
            </a:r>
            <a:r>
              <a:rPr lang="en-US" sz="1800" b="1" dirty="0" err="1">
                <a:latin typeface="Titillium Web" panose="00000500000000000000" pitchFamily="2" charset="0"/>
              </a:rPr>
              <a:t>skripte</a:t>
            </a:r>
            <a:r>
              <a:rPr lang="en-US" sz="1800" b="1" dirty="0">
                <a:latin typeface="Titillium Web" panose="00000500000000000000" pitchFamily="2" charset="0"/>
              </a:rPr>
              <a:t> (</a:t>
            </a:r>
            <a:r>
              <a:rPr lang="en-US" sz="1800" b="1" dirty="0" err="1">
                <a:latin typeface="Titillium Web" panose="00000500000000000000" pitchFamily="2" charset="0"/>
              </a:rPr>
              <a:t>razložim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kodo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pisati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modele</a:t>
            </a:r>
            <a:r>
              <a:rPr lang="en-US" sz="1800" b="1" dirty="0">
                <a:latin typeface="Titillium Web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diagnosticirati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rezultate</a:t>
            </a:r>
            <a:r>
              <a:rPr lang="en-US" sz="1800" b="1" dirty="0">
                <a:latin typeface="Titillium Web" panose="00000500000000000000" pitchFamily="2" charset="0"/>
              </a:rPr>
              <a:t> in </a:t>
            </a:r>
            <a:r>
              <a:rPr lang="en-US" sz="1800" b="1" dirty="0" err="1">
                <a:latin typeface="Titillium Web" panose="00000500000000000000" pitchFamily="2" charset="0"/>
              </a:rPr>
              <a:t>ekstrahirati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vrednosti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parametrov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800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Uvodni</a:t>
            </a:r>
            <a:r>
              <a:rPr lang="en-US" sz="3600" b="1" dirty="0">
                <a:latin typeface="Titillium Web" panose="00000500000000000000" pitchFamily="2" charset="-18"/>
              </a:rPr>
              <a:t> primer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tillium Web" panose="00000500000000000000" pitchFamily="2" charset="0"/>
              </a:rPr>
              <a:t>Prvi</a:t>
            </a:r>
            <a:r>
              <a:rPr lang="en-US" sz="1800" b="1" dirty="0">
                <a:latin typeface="Titillium Web" panose="00000500000000000000" pitchFamily="2" charset="0"/>
              </a:rPr>
              <a:t> primer </a:t>
            </a:r>
            <a:r>
              <a:rPr lang="en-US" sz="1800" b="1" dirty="0" err="1">
                <a:latin typeface="Titillium Web" panose="00000500000000000000" pitchFamily="2" charset="0"/>
              </a:rPr>
              <a:t>naredimo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skupaj</a:t>
            </a:r>
            <a:r>
              <a:rPr lang="en-US" sz="1800" b="1" dirty="0">
                <a:latin typeface="Titillium Web" panose="00000500000000000000" pitchFamily="2" charset="0"/>
              </a:rPr>
              <a:t>, </a:t>
            </a:r>
            <a:r>
              <a:rPr lang="en-US" sz="1800" b="1" dirty="0" err="1">
                <a:latin typeface="Titillium Web" panose="00000500000000000000" pitchFamily="2" charset="0"/>
              </a:rPr>
              <a:t>pokažem</a:t>
            </a:r>
            <a:r>
              <a:rPr lang="en-US" sz="1800" b="1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poganjati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pripravljene</a:t>
            </a:r>
            <a:r>
              <a:rPr lang="en-US" sz="1800" b="1" dirty="0">
                <a:latin typeface="Titillium Web" panose="00000500000000000000" pitchFamily="2" charset="0"/>
              </a:rPr>
              <a:t> R </a:t>
            </a:r>
            <a:r>
              <a:rPr lang="en-US" sz="1800" b="1" dirty="0" err="1">
                <a:latin typeface="Titillium Web" panose="00000500000000000000" pitchFamily="2" charset="0"/>
              </a:rPr>
              <a:t>skripte</a:t>
            </a:r>
            <a:r>
              <a:rPr lang="en-US" sz="1800" b="1" dirty="0">
                <a:latin typeface="Titillium Web" panose="00000500000000000000" pitchFamily="2" charset="0"/>
              </a:rPr>
              <a:t> (</a:t>
            </a:r>
            <a:r>
              <a:rPr lang="en-US" sz="1800" b="1" dirty="0" err="1">
                <a:latin typeface="Titillium Web" panose="00000500000000000000" pitchFamily="2" charset="0"/>
              </a:rPr>
              <a:t>razložim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kodo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pisati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modele</a:t>
            </a:r>
            <a:r>
              <a:rPr lang="en-US" sz="1800" b="1" dirty="0">
                <a:latin typeface="Titillium Web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diagnosticirati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rezultate</a:t>
            </a:r>
            <a:r>
              <a:rPr lang="en-US" sz="1800" b="1" dirty="0">
                <a:latin typeface="Titillium Web" panose="00000500000000000000" pitchFamily="2" charset="0"/>
              </a:rPr>
              <a:t> in </a:t>
            </a:r>
            <a:r>
              <a:rPr lang="en-US" sz="1800" b="1" dirty="0" err="1">
                <a:latin typeface="Titillium Web" panose="00000500000000000000" pitchFamily="2" charset="0"/>
              </a:rPr>
              <a:t>ekstrahirati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vrednosti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parametrov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TODO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OPIS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PROBLEMOV</a:t>
            </a:r>
            <a:r>
              <a:rPr lang="en-US" sz="3600" b="1" dirty="0">
                <a:latin typeface="Titillium Web" panose="00000500000000000000" pitchFamily="2" charset="-18"/>
              </a:rPr>
              <a:t> TER </a:t>
            </a:r>
            <a:r>
              <a:rPr lang="en-US" sz="3600" b="1" dirty="0" err="1">
                <a:latin typeface="Titillium Web" panose="00000500000000000000" pitchFamily="2" charset="-18"/>
              </a:rPr>
              <a:t>NAMIGI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Bernoulli-beta </a:t>
            </a:r>
            <a:r>
              <a:rPr lang="en-US" sz="1800" b="1" dirty="0" err="1">
                <a:latin typeface="Titillium Web" panose="00000500000000000000" pitchFamily="2" charset="0"/>
              </a:rPr>
              <a:t>meti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na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koš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Normal – temperature 1980-2010 vs 2010+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Linear normal regression – </a:t>
            </a:r>
            <a:r>
              <a:rPr lang="en-US" sz="1800" b="1" dirty="0" err="1">
                <a:latin typeface="Titillium Web" panose="00000500000000000000" pitchFamily="2" charset="0"/>
              </a:rPr>
              <a:t>rast</a:t>
            </a:r>
            <a:r>
              <a:rPr lang="en-US" sz="1800" b="1" dirty="0">
                <a:latin typeface="Titillium Web" panose="00000500000000000000" pitchFamily="2" charset="0"/>
              </a:rPr>
              <a:t> temperature od 1900 </a:t>
            </a:r>
            <a:r>
              <a:rPr lang="en-US" sz="1800" b="1" dirty="0" err="1">
                <a:latin typeface="Titillium Web" panose="00000500000000000000" pitchFamily="2" charset="0"/>
              </a:rPr>
              <a:t>naprej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Multiple linear normal regression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?Elections modelling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79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err="1">
                <a:latin typeface="Titillium Web" panose="00000500000000000000" pitchFamily="2" charset="-18"/>
              </a:rPr>
              <a:t>Kako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toplo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sl-SI" sz="7200">
                <a:latin typeface="Titillium Web" panose="00000500000000000000" pitchFamily="2" charset="-18"/>
              </a:rPr>
              <a:t>(°C)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jutri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opoldne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sl-SI" sz="72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Primeren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latin typeface="Titillium Web" panose="00000500000000000000" pitchFamily="2" charset="-18"/>
              </a:rPr>
              <a:t>že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razvili</a:t>
            </a:r>
            <a:r>
              <a:rPr lang="en-US" sz="2400">
                <a:latin typeface="Titillium Web" panose="00000500000000000000" pitchFamily="2" charset="-18"/>
              </a:rPr>
              <a:t>!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err="1">
                <a:latin typeface="Titillium Web" panose="00000500000000000000" pitchFamily="2" charset="-18"/>
              </a:rPr>
              <a:t>Slaba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 </a:t>
            </a:r>
            <a:r>
              <a:rPr lang="en-US" sz="2400" err="1">
                <a:latin typeface="Titillium Web" panose="00000500000000000000" pitchFamily="2" charset="-18"/>
              </a:rPr>
              <a:t>Gre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matematiki</a:t>
            </a:r>
            <a:r>
              <a:rPr lang="en-US" sz="2400">
                <a:latin typeface="Titillium Web" panose="00000500000000000000" pitchFamily="2" charset="-18"/>
              </a:rPr>
              <a:t> se ne </a:t>
            </a:r>
            <a:r>
              <a:rPr lang="en-US" sz="2400" err="1">
                <a:latin typeface="Titillium Web" panose="00000500000000000000" pitchFamily="2" charset="-18"/>
              </a:rPr>
              <a:t>moremo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izogniti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Ni se </a:t>
            </a:r>
            <a:r>
              <a:rPr lang="en-US" sz="2400" err="1">
                <a:latin typeface="Titillium Web" panose="00000500000000000000" pitchFamily="2" charset="-18"/>
              </a:rPr>
              <a:t>nam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potrebno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naučiti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dodiplomske</a:t>
            </a:r>
            <a:r>
              <a:rPr lang="en-US" sz="2400">
                <a:latin typeface="Titillium Web" panose="00000500000000000000" pitchFamily="2" charset="-18"/>
              </a:rPr>
              <a:t> verjetnosti</a:t>
            </a:r>
            <a:r>
              <a:rPr lang="en-US" sz="2400" baseline="30000">
                <a:latin typeface="Titillium Web" panose="00000500000000000000" pitchFamily="2" charset="-18"/>
              </a:rPr>
              <a:t>1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potrebujemo</a:t>
            </a:r>
            <a:r>
              <a:rPr lang="en-US" sz="2400">
                <a:latin typeface="Titillium Web" panose="00000500000000000000" pitchFamily="2" charset="-18"/>
              </a:rPr>
              <a:t> je </a:t>
            </a:r>
            <a:r>
              <a:rPr lang="en-US" sz="2400" err="1">
                <a:latin typeface="Titillium Web" panose="00000500000000000000" pitchFamily="2" charset="-18"/>
              </a:rPr>
              <a:t>verjetnost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računal</a:t>
            </a:r>
            <a:r>
              <a:rPr lang="en-US" sz="2400">
                <a:latin typeface="Titillium Web" panose="00000500000000000000" pitchFamily="2" charset="-18"/>
              </a:rPr>
              <a:t> pa </a:t>
            </a:r>
            <a:r>
              <a:rPr lang="en-US" sz="2400" err="1">
                <a:latin typeface="Titillium Web" panose="00000500000000000000" pitchFamily="2" charset="-18"/>
              </a:rPr>
              <a:t>bo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računalnik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1072</Words>
  <Application>Microsoft Office PowerPoint</Application>
  <PresentationFormat>Widescreen</PresentationFormat>
  <Paragraphs>230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Kaj je Stan?</vt:lpstr>
      <vt:lpstr>Osnovni tipi spremenljivk</vt:lpstr>
      <vt:lpstr>Obvezni bloki vsakega Stan programa</vt:lpstr>
      <vt:lpstr>Naš prvi model – meti na koš</vt:lpstr>
      <vt:lpstr>Prior</vt:lpstr>
      <vt:lpstr>PowerPoint Presentation</vt:lpstr>
      <vt:lpstr>Izjemno kratek uvod v R</vt:lpstr>
      <vt:lpstr>Uvodni primer</vt:lpstr>
      <vt:lpstr>TODO OPIS PROBLEMOV TER NAMIGI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44</cp:revision>
  <dcterms:created xsi:type="dcterms:W3CDTF">2019-03-06T14:50:05Z</dcterms:created>
  <dcterms:modified xsi:type="dcterms:W3CDTF">2019-05-26T18:49:07Z</dcterms:modified>
</cp:coreProperties>
</file>