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25" r:id="rId3"/>
    <p:sldId id="326" r:id="rId4"/>
    <p:sldId id="32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5" r:id="rId15"/>
    <p:sldId id="327" r:id="rId16"/>
    <p:sldId id="274" r:id="rId17"/>
    <p:sldId id="297" r:id="rId18"/>
    <p:sldId id="298" r:id="rId19"/>
    <p:sldId id="276" r:id="rId20"/>
    <p:sldId id="296" r:id="rId21"/>
    <p:sldId id="277" r:id="rId22"/>
    <p:sldId id="278" r:id="rId23"/>
    <p:sldId id="293" r:id="rId24"/>
    <p:sldId id="280" r:id="rId25"/>
    <p:sldId id="281" r:id="rId26"/>
    <p:sldId id="282" r:id="rId27"/>
    <p:sldId id="283" r:id="rId28"/>
    <p:sldId id="285" r:id="rId29"/>
    <p:sldId id="29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22" r:id="rId38"/>
    <p:sldId id="328" r:id="rId39"/>
    <p:sldId id="305" r:id="rId40"/>
    <p:sldId id="310" r:id="rId41"/>
    <p:sldId id="309" r:id="rId42"/>
    <p:sldId id="320" r:id="rId43"/>
    <p:sldId id="300" r:id="rId4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 autoAdjust="0"/>
    <p:restoredTop sz="94674" autoAdjust="0"/>
  </p:normalViewPr>
  <p:slideViewPr>
    <p:cSldViewPr snapToGrid="0">
      <p:cViewPr>
        <p:scale>
          <a:sx n="77" d="100"/>
          <a:sy n="77" d="100"/>
        </p:scale>
        <p:origin x="-641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7C98-DB50-4867-828A-B665F20651E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7884E-784F-43CF-8CC3-78ADA46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7884E-784F-43CF-8CC3-78ADA46A7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4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31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64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731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62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16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93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6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5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20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916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F776-2985-48C1-9143-45E81A31457D}" type="datetimeFigureOut">
              <a:rPr lang="sl-SI" smtClean="0"/>
              <a:t>17. 09. 2019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30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alent Mat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Talent Matt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6" descr="Talent Matte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8" descr="Talent Matter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10" descr="Talent Matter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AutoShape 12" descr="Talent Matter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14151" y="1555392"/>
            <a:ext cx="65727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b="1" dirty="0"/>
              <a:t>Probabilistično razmišljanje in </a:t>
            </a:r>
            <a:r>
              <a:rPr lang="it-IT" sz="4000" b="1" dirty="0" smtClean="0"/>
              <a:t>programiranje</a:t>
            </a:r>
          </a:p>
          <a:p>
            <a:r>
              <a:rPr lang="it-IT" sz="3200" dirty="0" smtClean="0"/>
              <a:t>Data </a:t>
            </a:r>
            <a:r>
              <a:rPr lang="it-IT" sz="3200" dirty="0"/>
              <a:t>science za programerje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4696792" y="1219067"/>
            <a:ext cx="2305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Erik Štrumbelj</a:t>
            </a:r>
            <a:endParaRPr lang="en-US" dirty="0" smtClean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0338"/>
            <a:ext cx="2986459" cy="130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758596" y="4505888"/>
            <a:ext cx="6799547" cy="1233678"/>
            <a:chOff x="1758596" y="4505888"/>
            <a:chExt cx="6799547" cy="1233678"/>
          </a:xfrm>
        </p:grpSpPr>
        <p:sp>
          <p:nvSpPr>
            <p:cNvPr id="40" name="Freeform 39"/>
            <p:cNvSpPr/>
            <p:nvPr/>
          </p:nvSpPr>
          <p:spPr>
            <a:xfrm>
              <a:off x="2180347" y="4803203"/>
              <a:ext cx="5503230" cy="630115"/>
            </a:xfrm>
            <a:custGeom>
              <a:avLst/>
              <a:gdLst>
                <a:gd name="connsiteX0" fmla="*/ 0 w 5503230"/>
                <a:gd name="connsiteY0" fmla="*/ 573882 h 630115"/>
                <a:gd name="connsiteX1" fmla="*/ 1610018 w 5503230"/>
                <a:gd name="connsiteY1" fmla="*/ 1681 h 630115"/>
                <a:gd name="connsiteX2" fmla="*/ 3416378 w 5503230"/>
                <a:gd name="connsiteY2" fmla="*/ 388759 h 630115"/>
                <a:gd name="connsiteX3" fmla="*/ 4241021 w 5503230"/>
                <a:gd name="connsiteY3" fmla="*/ 85828 h 630115"/>
                <a:gd name="connsiteX4" fmla="*/ 4263461 w 5503230"/>
                <a:gd name="connsiteY4" fmla="*/ 585102 h 630115"/>
                <a:gd name="connsiteX5" fmla="*/ 5503230 w 5503230"/>
                <a:gd name="connsiteY5" fmla="*/ 596322 h 63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3230" h="630115">
                  <a:moveTo>
                    <a:pt x="0" y="573882"/>
                  </a:moveTo>
                  <a:cubicBezTo>
                    <a:pt x="520311" y="303208"/>
                    <a:pt x="1040622" y="32535"/>
                    <a:pt x="1610018" y="1681"/>
                  </a:cubicBezTo>
                  <a:cubicBezTo>
                    <a:pt x="2179414" y="-29173"/>
                    <a:pt x="2977878" y="374734"/>
                    <a:pt x="3416378" y="388759"/>
                  </a:cubicBezTo>
                  <a:cubicBezTo>
                    <a:pt x="3854879" y="402783"/>
                    <a:pt x="4099841" y="53104"/>
                    <a:pt x="4241021" y="85828"/>
                  </a:cubicBezTo>
                  <a:cubicBezTo>
                    <a:pt x="4382201" y="118552"/>
                    <a:pt x="4053093" y="500020"/>
                    <a:pt x="4263461" y="585102"/>
                  </a:cubicBezTo>
                  <a:cubicBezTo>
                    <a:pt x="4473829" y="670184"/>
                    <a:pt x="5255463" y="611281"/>
                    <a:pt x="5503230" y="596322"/>
                  </a:cubicBezTo>
                </a:path>
              </a:pathLst>
            </a:cu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050" dirty="0">
                <a:latin typeface="Titillium Web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430911" y="5426037"/>
              <a:ext cx="11272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050" dirty="0">
                  <a:latin typeface="Titillium Web" pitchFamily="2" charset="0"/>
                </a:rPr>
                <a:t>p</a:t>
              </a:r>
              <a:r>
                <a:rPr lang="en-US" sz="1050" dirty="0" smtClean="0">
                  <a:latin typeface="Titillium Web" pitchFamily="2" charset="0"/>
                </a:rPr>
                <a:t>raktični primeri</a:t>
              </a:r>
              <a:endParaRPr lang="en-US" sz="1050" dirty="0">
                <a:latin typeface="Titillium Web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58596" y="5452968"/>
              <a:ext cx="8242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050" dirty="0" smtClean="0">
                  <a:latin typeface="Titillium Web" pitchFamily="2" charset="0"/>
                </a:rPr>
                <a:t>negotovost</a:t>
              </a:r>
              <a:endParaRPr lang="en-US" sz="1050" dirty="0">
                <a:latin typeface="Titillium Web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19505" y="4748922"/>
              <a:ext cx="1141882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050" dirty="0">
                  <a:latin typeface="Titillium Web" pitchFamily="2" charset="0"/>
                </a:rPr>
                <a:t>p</a:t>
              </a:r>
              <a:r>
                <a:rPr lang="en-US" sz="1050" dirty="0" smtClean="0">
                  <a:latin typeface="Titillium Web" pitchFamily="2" charset="0"/>
                </a:rPr>
                <a:t>robabilistično razmišljanje</a:t>
              </a:r>
              <a:endParaRPr lang="en-US" sz="1050" dirty="0">
                <a:latin typeface="Titillium Web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46926" y="5145797"/>
              <a:ext cx="1018227" cy="41549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050" dirty="0" smtClean="0">
                  <a:latin typeface="Titillium Web" pitchFamily="2" charset="0"/>
                </a:rPr>
                <a:t>probabilistično</a:t>
              </a:r>
            </a:p>
            <a:p>
              <a:r>
                <a:rPr lang="en-US" sz="1050" dirty="0" smtClean="0">
                  <a:latin typeface="Titillium Web" pitchFamily="2" charset="0"/>
                </a:rPr>
                <a:t>programiranje</a:t>
              </a:r>
              <a:endParaRPr lang="en-US" sz="1050" dirty="0">
                <a:latin typeface="Titillium Web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43305" y="5485650"/>
              <a:ext cx="1418978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050" dirty="0">
                  <a:latin typeface="Titillium Web" pitchFamily="2" charset="0"/>
                </a:rPr>
                <a:t>p</a:t>
              </a:r>
              <a:r>
                <a:rPr lang="en-US" sz="1050" dirty="0" smtClean="0">
                  <a:latin typeface="Titillium Web" pitchFamily="2" charset="0"/>
                </a:rPr>
                <a:t>rogramski jezik Stan</a:t>
              </a:r>
              <a:endParaRPr lang="en-US" sz="1050" dirty="0">
                <a:latin typeface="Titillium Web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74662" y="4592686"/>
              <a:ext cx="559769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050" dirty="0" smtClean="0">
                  <a:latin typeface="Titillium Web" pitchFamily="2" charset="0"/>
                </a:rPr>
                <a:t>MCMC</a:t>
              </a:r>
              <a:endParaRPr lang="en-US" sz="1050" dirty="0">
                <a:latin typeface="Titillium Web" pitchFamily="2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146347" y="5327483"/>
              <a:ext cx="90666" cy="8679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783631" y="5013175"/>
              <a:ext cx="90666" cy="8679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57603" y="4865415"/>
              <a:ext cx="90666" cy="8679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1962" y="5018284"/>
              <a:ext cx="90666" cy="8679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09214" y="5340351"/>
              <a:ext cx="90666" cy="8679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638244" y="5356031"/>
              <a:ext cx="90666" cy="8679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821560" y="4759804"/>
              <a:ext cx="90666" cy="8679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57336" y="4505888"/>
              <a:ext cx="1874625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050" dirty="0">
                  <a:latin typeface="Titillium Web" pitchFamily="2" charset="0"/>
                </a:rPr>
                <a:t>s</a:t>
              </a:r>
              <a:r>
                <a:rPr lang="en-US" sz="1050" dirty="0" smtClean="0">
                  <a:latin typeface="Titillium Web" pitchFamily="2" charset="0"/>
                </a:rPr>
                <a:t>tatistično modeliranje</a:t>
              </a:r>
              <a:endParaRPr lang="en-US" sz="1050" dirty="0">
                <a:latin typeface="Titillium We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5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54" y="1477811"/>
            <a:ext cx="11054738" cy="599303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Titillium Web" panose="00000500000000000000" pitchFamily="2" charset="-18"/>
              </a:rPr>
              <a:t>Naravni</a:t>
            </a:r>
            <a:r>
              <a:rPr lang="en-US" sz="4000" b="1" dirty="0">
                <a:latin typeface="Titillium Web" panose="00000500000000000000" pitchFamily="2" charset="-18"/>
              </a:rPr>
              <a:t> jezik </a:t>
            </a:r>
            <a:r>
              <a:rPr lang="en-US" sz="4000" dirty="0">
                <a:latin typeface="Titillium Web" panose="00000500000000000000" pitchFamily="2" charset="-18"/>
              </a:rPr>
              <a:t>je</a:t>
            </a:r>
            <a:r>
              <a:rPr lang="sl-SI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nekonsistenten</a:t>
            </a:r>
            <a:r>
              <a:rPr lang="sl-SI" sz="4000" dirty="0">
                <a:latin typeface="Titillium Web" panose="00000500000000000000" pitchFamily="2" charset="-18"/>
              </a:rPr>
              <a:t>,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nenatačnen</a:t>
            </a:r>
            <a:r>
              <a:rPr lang="en-US" sz="4000" dirty="0">
                <a:latin typeface="Titillium Web" panose="00000500000000000000" pitchFamily="2" charset="-18"/>
              </a:rPr>
              <a:t> 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premalo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ekspresiven</a:t>
            </a:r>
            <a:r>
              <a:rPr lang="sl-SI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za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resno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kvantitativno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delo</a:t>
            </a:r>
            <a:r>
              <a:rPr lang="en-US" sz="4000" dirty="0">
                <a:latin typeface="Titillium Web" panose="00000500000000000000" pitchFamily="2" charset="-18"/>
              </a:rPr>
              <a:t>!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877" y="4523145"/>
            <a:ext cx="1027272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800" dirty="0">
                <a:latin typeface="Titillium Web" panose="00000500000000000000" pitchFamily="2" charset="-18"/>
              </a:rPr>
              <a:t/>
            </a:r>
            <a:br>
              <a:rPr lang="sl-SI" sz="1800" dirty="0">
                <a:latin typeface="Titillium Web" panose="00000500000000000000" pitchFamily="2" charset="-18"/>
              </a:rPr>
            </a:b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tillium Web" panose="00000500000000000000" pitchFamily="2" charset="-18"/>
              </a:rPr>
              <a:t>Dobra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Primeren</a:t>
            </a:r>
            <a:r>
              <a:rPr lang="en-US" sz="2400" dirty="0">
                <a:latin typeface="Titillium Web" panose="00000500000000000000" pitchFamily="2" charset="-18"/>
              </a:rPr>
              <a:t> jezik so </a:t>
            </a:r>
            <a:r>
              <a:rPr lang="en-US" sz="2400" dirty="0" err="1">
                <a:latin typeface="Titillium Web" panose="00000500000000000000" pitchFamily="2" charset="-18"/>
              </a:rPr>
              <a:t>že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razvili</a:t>
            </a:r>
            <a:r>
              <a:rPr lang="en-US" sz="2400" dirty="0">
                <a:latin typeface="Titillium Web" panose="00000500000000000000" pitchFamily="2" charset="-18"/>
              </a:rPr>
              <a:t>!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tillium Web" panose="00000500000000000000" pitchFamily="2" charset="-18"/>
              </a:rPr>
              <a:t>Slaba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 </a:t>
            </a:r>
            <a:r>
              <a:rPr lang="en-US" sz="2400" dirty="0" err="1">
                <a:latin typeface="Titillium Web" panose="00000500000000000000" pitchFamily="2" charset="-18"/>
              </a:rPr>
              <a:t>Gre</a:t>
            </a:r>
            <a:r>
              <a:rPr lang="en-US" sz="2400" dirty="0">
                <a:latin typeface="Titillium Web" panose="00000500000000000000" pitchFamily="2" charset="-18"/>
              </a:rPr>
              <a:t> za </a:t>
            </a:r>
            <a:r>
              <a:rPr lang="en-US" sz="2400" dirty="0" err="1">
                <a:latin typeface="Titillium Web" panose="00000500000000000000" pitchFamily="2" charset="-18"/>
              </a:rPr>
              <a:t>teorijo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dirty="0">
                <a:latin typeface="Titillium Web" panose="00000500000000000000" pitchFamily="2" charset="-18"/>
              </a:rPr>
              <a:t> – </a:t>
            </a:r>
            <a:r>
              <a:rPr lang="en-US" sz="2400" dirty="0" err="1">
                <a:latin typeface="Titillium Web" panose="00000500000000000000" pitchFamily="2" charset="-18"/>
              </a:rPr>
              <a:t>matematiki</a:t>
            </a:r>
            <a:r>
              <a:rPr lang="en-US" sz="2400" dirty="0">
                <a:latin typeface="Titillium Web" panose="00000500000000000000" pitchFamily="2" charset="-18"/>
              </a:rPr>
              <a:t> se ne </a:t>
            </a:r>
            <a:r>
              <a:rPr lang="en-US" sz="2400" dirty="0" err="1">
                <a:latin typeface="Titillium Web" panose="00000500000000000000" pitchFamily="2" charset="-18"/>
              </a:rPr>
              <a:t>moremo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izogniti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tillium Web" panose="00000500000000000000" pitchFamily="2" charset="-18"/>
              </a:rPr>
              <a:t>Dobra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Ni se </a:t>
            </a:r>
            <a:r>
              <a:rPr lang="en-US" sz="2400" dirty="0" err="1">
                <a:latin typeface="Titillium Web" panose="00000500000000000000" pitchFamily="2" charset="-18"/>
              </a:rPr>
              <a:t>nam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potrebno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naučiti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niti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vse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dodiplomske</a:t>
            </a:r>
            <a:r>
              <a:rPr lang="en-US" sz="2400" dirty="0">
                <a:latin typeface="Titillium Web" panose="00000500000000000000" pitchFamily="2" charset="-18"/>
              </a:rPr>
              <a:t> verjetnosti</a:t>
            </a:r>
            <a:r>
              <a:rPr lang="en-US" sz="2400" baseline="30000" dirty="0">
                <a:latin typeface="Titillium Web" panose="00000500000000000000" pitchFamily="2" charset="-18"/>
              </a:rPr>
              <a:t>1</a:t>
            </a:r>
            <a:r>
              <a:rPr lang="en-US" sz="2400" dirty="0">
                <a:latin typeface="Titillium Web" panose="00000500000000000000" pitchFamily="2" charset="-18"/>
              </a:rPr>
              <a:t> – </a:t>
            </a:r>
            <a:r>
              <a:rPr lang="en-US" sz="2400" dirty="0" err="1">
                <a:latin typeface="Titillium Web" panose="00000500000000000000" pitchFamily="2" charset="-18"/>
              </a:rPr>
              <a:t>potrebujemo</a:t>
            </a:r>
            <a:r>
              <a:rPr lang="en-US" sz="2400" dirty="0">
                <a:latin typeface="Titillium Web" panose="00000500000000000000" pitchFamily="2" charset="-18"/>
              </a:rPr>
              <a:t> le </a:t>
            </a:r>
            <a:r>
              <a:rPr lang="en-US" sz="2400" dirty="0" err="1">
                <a:latin typeface="Titillium Web" panose="00000500000000000000" pitchFamily="2" charset="-18"/>
              </a:rPr>
              <a:t>verjetnost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kot</a:t>
            </a:r>
            <a:r>
              <a:rPr lang="en-US" sz="2400" dirty="0">
                <a:latin typeface="Titillium Web" panose="00000500000000000000" pitchFamily="2" charset="-18"/>
              </a:rPr>
              <a:t> jezik, </a:t>
            </a:r>
            <a:r>
              <a:rPr lang="en-US" sz="2400" dirty="0" err="1">
                <a:latin typeface="Titillium Web" panose="00000500000000000000" pitchFamily="2" charset="-18"/>
              </a:rPr>
              <a:t>računal</a:t>
            </a:r>
            <a:r>
              <a:rPr lang="en-US" sz="2400" dirty="0">
                <a:latin typeface="Titillium Web" panose="00000500000000000000" pitchFamily="2" charset="-18"/>
              </a:rPr>
              <a:t> pa </a:t>
            </a:r>
            <a:r>
              <a:rPr lang="en-US" sz="2400" dirty="0" err="1">
                <a:latin typeface="Titillium Web" panose="00000500000000000000" pitchFamily="2" charset="-18"/>
              </a:rPr>
              <a:t>bo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računalnik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1" y="6340313"/>
            <a:ext cx="7964424" cy="287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400">
                <a:latin typeface="Titillium Web" panose="00000500000000000000" pitchFamily="2" charset="-18"/>
              </a:rPr>
              <a:t/>
            </a:r>
            <a:br>
              <a:rPr lang="sl-SI" sz="1400">
                <a:latin typeface="Titillium Web" panose="00000500000000000000" pitchFamily="2" charset="-18"/>
              </a:rPr>
            </a:br>
            <a:r>
              <a:rPr lang="sl-SI" sz="1400" b="1" baseline="30000">
                <a:latin typeface="Titillium Web" panose="00000500000000000000" pitchFamily="2" charset="-18"/>
              </a:rPr>
              <a:t>1</a:t>
            </a:r>
            <a:r>
              <a:rPr lang="sl-SI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Kar</a:t>
            </a:r>
            <a:r>
              <a:rPr lang="en-US" sz="1400">
                <a:latin typeface="Titillium Web" panose="00000500000000000000" pitchFamily="2" charset="-18"/>
              </a:rPr>
              <a:t> pa ne </a:t>
            </a:r>
            <a:r>
              <a:rPr lang="en-US" sz="1400" err="1">
                <a:latin typeface="Titillium Web" panose="00000500000000000000" pitchFamily="2" charset="-18"/>
              </a:rPr>
              <a:t>pomeni</a:t>
            </a:r>
            <a:r>
              <a:rPr lang="en-US" sz="1400">
                <a:latin typeface="Titillium Web" panose="00000500000000000000" pitchFamily="2" charset="-18"/>
              </a:rPr>
              <a:t>, da </a:t>
            </a:r>
            <a:r>
              <a:rPr lang="en-US" sz="1400" err="1">
                <a:latin typeface="Titillium Web" panose="00000500000000000000" pitchFamily="2" charset="-18"/>
              </a:rPr>
              <a:t>nam</a:t>
            </a:r>
            <a:r>
              <a:rPr lang="en-US" sz="1400">
                <a:latin typeface="Titillium Web" panose="00000500000000000000" pitchFamily="2" charset="-18"/>
              </a:rPr>
              <a:t> ne </a:t>
            </a:r>
            <a:r>
              <a:rPr lang="en-US" sz="1400" err="1">
                <a:latin typeface="Titillium Web" panose="00000500000000000000" pitchFamily="2" charset="-18"/>
              </a:rPr>
              <a:t>bo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koristilo</a:t>
            </a:r>
            <a:r>
              <a:rPr lang="en-US" sz="1400">
                <a:latin typeface="Titillium Web" panose="00000500000000000000" pitchFamily="2" charset="-18"/>
              </a:rPr>
              <a:t>! </a:t>
            </a:r>
            <a:r>
              <a:rPr lang="en-US" sz="1400" err="1">
                <a:latin typeface="Titillium Web" panose="00000500000000000000" pitchFamily="2" charset="-18"/>
              </a:rPr>
              <a:t>Verjetnost</a:t>
            </a:r>
            <a:r>
              <a:rPr lang="en-US" sz="1400">
                <a:latin typeface="Titillium Web" panose="00000500000000000000" pitchFamily="2" charset="-18"/>
              </a:rPr>
              <a:t> je </a:t>
            </a:r>
            <a:r>
              <a:rPr lang="en-US" sz="1400" err="1">
                <a:latin typeface="Titillium Web" panose="00000500000000000000" pitchFamily="2" charset="-18"/>
              </a:rPr>
              <a:t>osnova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kvantitativne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analize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podatkov</a:t>
            </a:r>
            <a:r>
              <a:rPr lang="en-US" sz="1400">
                <a:latin typeface="Titillium Web" panose="00000500000000000000" pitchFamily="2" charset="-18"/>
              </a:rPr>
              <a:t>.</a:t>
            </a:r>
            <a:endParaRPr lang="sl-SI" sz="140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1" y="6478110"/>
            <a:ext cx="7964424" cy="299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14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82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Gramatika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verjetnosti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31706" r="7720" b="8873"/>
          <a:stretch/>
        </p:blipFill>
        <p:spPr bwMode="auto">
          <a:xfrm>
            <a:off x="2107095" y="1781092"/>
            <a:ext cx="7779569" cy="43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Porazdelitve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0710" y="5500959"/>
            <a:ext cx="578779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1800" dirty="0">
                <a:latin typeface="Titillium Web" panose="00000500000000000000" pitchFamily="2" charset="-18"/>
              </a:rPr>
              <a:t/>
            </a:r>
            <a:br>
              <a:rPr lang="sl-SI" sz="1800" dirty="0">
                <a:latin typeface="Titillium Web" panose="00000500000000000000" pitchFamily="2" charset="-18"/>
              </a:rPr>
            </a:b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Porazdelitve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so </a:t>
            </a:r>
            <a:r>
              <a:rPr lang="en-US" sz="2400" dirty="0" err="1">
                <a:latin typeface="Titillium Web" panose="00000500000000000000" pitchFamily="2" charset="-18"/>
              </a:rPr>
              <a:t>elementarni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izrazi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probabilističnega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razmišljanja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in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osnovni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gradniki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statističnih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modelov</a:t>
            </a:r>
            <a:r>
              <a:rPr lang="sl-SI" sz="2400" dirty="0" smtClean="0">
                <a:latin typeface="Titillium Web" panose="00000500000000000000" pitchFamily="2" charset="-18"/>
              </a:rPr>
              <a:t>.</a:t>
            </a:r>
            <a:r>
              <a:rPr lang="en-US" sz="2400" dirty="0" smtClean="0">
                <a:latin typeface="Titillium Web" panose="00000500000000000000" pitchFamily="2" charset="-18"/>
              </a:rPr>
              <a:t/>
            </a:r>
            <a:br>
              <a:rPr lang="en-US" sz="2400" dirty="0" smtClean="0">
                <a:latin typeface="Titillium Web" panose="00000500000000000000" pitchFamily="2" charset="-18"/>
              </a:rPr>
            </a:b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Porazdelitve</a:t>
            </a:r>
            <a:r>
              <a:rPr lang="en-US" sz="2400" dirty="0">
                <a:latin typeface="Titillium Web" panose="00000500000000000000" pitchFamily="2" charset="-18"/>
              </a:rPr>
              <a:t> so v </a:t>
            </a:r>
            <a:r>
              <a:rPr lang="en-US" sz="2400" dirty="0" err="1">
                <a:latin typeface="Titillium Web" panose="00000500000000000000" pitchFamily="2" charset="-18"/>
              </a:rPr>
              <a:t>skladu</a:t>
            </a:r>
            <a:r>
              <a:rPr lang="en-US" sz="2400" dirty="0">
                <a:latin typeface="Titillium Web" panose="00000500000000000000" pitchFamily="2" charset="-18"/>
              </a:rPr>
              <a:t> s </a:t>
            </a:r>
            <a:r>
              <a:rPr lang="en-US" sz="2400" dirty="0" err="1">
                <a:latin typeface="Titillium Web" panose="00000500000000000000" pitchFamily="2" charset="-18"/>
              </a:rPr>
              <a:t>pravili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teorije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dirty="0">
                <a:latin typeface="Titillium Web" panose="00000500000000000000" pitchFamily="2" charset="-18"/>
              </a:rPr>
              <a:t>, </a:t>
            </a:r>
            <a:r>
              <a:rPr lang="en-US" sz="2400" dirty="0" err="1">
                <a:latin typeface="Titillium Web" panose="00000500000000000000" pitchFamily="2" charset="-18"/>
              </a:rPr>
              <a:t>zato</a:t>
            </a:r>
            <a:r>
              <a:rPr lang="en-US" sz="2400" dirty="0">
                <a:latin typeface="Titillium Web" panose="00000500000000000000" pitchFamily="2" charset="-18"/>
              </a:rPr>
              <a:t> so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konsistentne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in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natančne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probabilistične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izjave</a:t>
            </a:r>
            <a:r>
              <a:rPr lang="en-US" sz="2400" dirty="0" smtClean="0">
                <a:latin typeface="Titillium Web" panose="00000500000000000000" pitchFamily="2" charset="-18"/>
              </a:rPr>
              <a:t>.</a:t>
            </a:r>
            <a:br>
              <a:rPr lang="en-US" sz="2400" dirty="0" smtClean="0">
                <a:latin typeface="Titillium Web" panose="00000500000000000000" pitchFamily="2" charset="-18"/>
              </a:rPr>
            </a:b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Več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kot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vemo</a:t>
            </a:r>
            <a:r>
              <a:rPr lang="en-US" sz="2400" dirty="0">
                <a:latin typeface="Titillium Web" panose="00000500000000000000" pitchFamily="2" charset="-18"/>
              </a:rPr>
              <a:t> o </a:t>
            </a:r>
            <a:r>
              <a:rPr lang="en-US" sz="2400" dirty="0" err="1">
                <a:latin typeface="Titillium Web" panose="00000500000000000000" pitchFamily="2" charset="-18"/>
              </a:rPr>
              <a:t>porazdelitvah</a:t>
            </a:r>
            <a:r>
              <a:rPr lang="en-US" sz="2400" dirty="0">
                <a:latin typeface="Titillium Web" panose="00000500000000000000" pitchFamily="2" charset="-18"/>
              </a:rPr>
              <a:t>, </a:t>
            </a:r>
            <a:r>
              <a:rPr lang="en-US" sz="2400" dirty="0" err="1">
                <a:latin typeface="Titillium Web" panose="00000500000000000000" pitchFamily="2" charset="-18"/>
              </a:rPr>
              <a:t>bolj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bogato</a:t>
            </a:r>
            <a:r>
              <a:rPr lang="en-US" sz="2400" dirty="0">
                <a:latin typeface="Titillium Web" panose="00000500000000000000" pitchFamily="2" charset="-18"/>
              </a:rPr>
              <a:t> se </a:t>
            </a:r>
            <a:r>
              <a:rPr lang="en-US" sz="2400" dirty="0" err="1">
                <a:latin typeface="Titillium Web" panose="00000500000000000000" pitchFamily="2" charset="-18"/>
              </a:rPr>
              <a:t>lahko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izražamo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7" y="1963864"/>
            <a:ext cx="4983934" cy="3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Titillium Web" panose="00000500000000000000" pitchFamily="2" charset="-18"/>
              </a:rPr>
              <a:t>Beseda</a:t>
            </a:r>
            <a:r>
              <a:rPr lang="en-US" sz="4000" b="1" dirty="0">
                <a:latin typeface="Titillium Web" panose="00000500000000000000" pitchFamily="2" charset="-18"/>
              </a:rPr>
              <a:t> </a:t>
            </a:r>
            <a:r>
              <a:rPr lang="en-US" sz="4000" b="1" dirty="0" err="1">
                <a:latin typeface="Titillium Web" panose="00000500000000000000" pitchFamily="2" charset="-18"/>
              </a:rPr>
              <a:t>na</a:t>
            </a:r>
            <a:r>
              <a:rPr lang="en-US" sz="4000" b="1" dirty="0">
                <a:latin typeface="Titillium Web" panose="00000500000000000000" pitchFamily="2" charset="-18"/>
              </a:rPr>
              <a:t> dan </a:t>
            </a:r>
            <a:r>
              <a:rPr lang="sl-SI" sz="4000" b="1" dirty="0">
                <a:latin typeface="Titillium Web" panose="00000500000000000000" pitchFamily="2" charset="-18"/>
              </a:rPr>
              <a:t>...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8" y="1901951"/>
            <a:ext cx="5769721" cy="421189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63034" y="4007899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Freeform 9"/>
          <p:cNvSpPr/>
          <p:nvPr/>
        </p:nvSpPr>
        <p:spPr>
          <a:xfrm>
            <a:off x="6623304" y="537808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Freeform 10"/>
          <p:cNvSpPr/>
          <p:nvPr/>
        </p:nvSpPr>
        <p:spPr>
          <a:xfrm>
            <a:off x="5632242" y="162763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26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Bernoulli</a:t>
            </a:r>
            <a:r>
              <a:rPr lang="en-US" sz="4000" b="1" err="1">
                <a:latin typeface="Titillium Web" panose="00000500000000000000" pitchFamily="2" charset="-18"/>
              </a:rPr>
              <a:t>jeva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Bernoulli</a:t>
            </a:r>
            <a:r>
              <a:rPr lang="en-US" sz="4000" b="1" err="1">
                <a:latin typeface="Titillium Web" panose="00000500000000000000" pitchFamily="2" charset="-18"/>
              </a:rPr>
              <a:t>jeva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035462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>
                <a:latin typeface="Titillium Web" panose="00000500000000000000" pitchFamily="2" charset="-18"/>
              </a:rPr>
              <a:t>Ali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naslednji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teden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deževalo</a:t>
            </a:r>
            <a:r>
              <a:rPr lang="en-US" sz="4000">
                <a:latin typeface="Titillium Web" panose="00000500000000000000" pitchFamily="2" charset="-18"/>
              </a:rPr>
              <a:t>?</a:t>
            </a:r>
            <a:endParaRPr lang="sl-SI" sz="4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 dirty="0">
                <a:latin typeface="Titillium Web" panose="00000500000000000000" pitchFamily="2" charset="-18"/>
              </a:rPr>
              <a:t>Normal</a:t>
            </a:r>
            <a:r>
              <a:rPr lang="en-US" sz="4000" b="1" dirty="0" err="1">
                <a:latin typeface="Titillium Web" panose="00000500000000000000" pitchFamily="2" charset="-18"/>
              </a:rPr>
              <a:t>na</a:t>
            </a:r>
            <a:r>
              <a:rPr lang="sl-SI" sz="4000" b="1" dirty="0">
                <a:latin typeface="Titillium Web" panose="00000500000000000000" pitchFamily="2" charset="-18"/>
              </a:rPr>
              <a:t> (Gauss</a:t>
            </a:r>
            <a:r>
              <a:rPr lang="en-US" sz="4000" b="1" dirty="0">
                <a:latin typeface="Titillium Web" panose="00000500000000000000" pitchFamily="2" charset="-18"/>
              </a:rPr>
              <a:t>ova</a:t>
            </a:r>
            <a:r>
              <a:rPr lang="sl-SI" sz="4000" b="1" dirty="0">
                <a:latin typeface="Titillium Web" panose="00000500000000000000" pitchFamily="2" charset="-18"/>
              </a:rPr>
              <a:t>) </a:t>
            </a:r>
            <a:r>
              <a:rPr lang="en-US" sz="4000" b="1" dirty="0" err="1">
                <a:latin typeface="Titillium Web" panose="00000500000000000000" pitchFamily="2" charset="-18"/>
              </a:rPr>
              <a:t>porazdelitev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Kako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toplo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sl-SI" sz="4000">
                <a:latin typeface="Titillium Web" panose="00000500000000000000" pitchFamily="2" charset="-18"/>
              </a:rPr>
              <a:t>(°C)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jutri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opoldne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sl-SI" sz="40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Kako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toplo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sl-SI" sz="3800">
                <a:latin typeface="Titillium Web" panose="00000500000000000000" pitchFamily="2" charset="-18"/>
              </a:rPr>
              <a:t>(°C) </a:t>
            </a:r>
            <a:r>
              <a:rPr lang="en-US" sz="3800">
                <a:latin typeface="Titillium Web" panose="00000500000000000000" pitchFamily="2" charset="-18"/>
              </a:rPr>
              <a:t>je </a:t>
            </a:r>
            <a:r>
              <a:rPr lang="en-US" sz="3800" err="1">
                <a:latin typeface="Titillium Web" panose="00000500000000000000" pitchFamily="2" charset="-18"/>
              </a:rPr>
              <a:t>bilo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na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današnji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pred</a:t>
            </a:r>
            <a:r>
              <a:rPr lang="en-US" sz="3800">
                <a:latin typeface="Titillium Web" panose="00000500000000000000" pitchFamily="2" charset="-18"/>
              </a:rPr>
              <a:t> 50 </a:t>
            </a:r>
            <a:r>
              <a:rPr lang="en-US" sz="3800" err="1">
                <a:latin typeface="Titillium Web" panose="00000500000000000000" pitchFamily="2" charset="-18"/>
              </a:rPr>
              <a:t>leti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0710" y="544041"/>
            <a:ext cx="1064325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tillium Web" panose="00000500000000000000" pitchFamily="2" charset="-18"/>
              </a:rPr>
              <a:t>Porazdelitev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913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alent Mat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Talent Matt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6" descr="Talent Matte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8" descr="Talent Matter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10" descr="Talent Matter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AutoShape 12" descr="Talent Matter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36557" y="3331523"/>
            <a:ext cx="692533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b="1" dirty="0" smtClean="0"/>
              <a:t>Probabilistično razmišljanje in </a:t>
            </a:r>
          </a:p>
          <a:p>
            <a:r>
              <a:rPr lang="it-IT" sz="4000" b="1" dirty="0" smtClean="0"/>
              <a:t>Programiranje</a:t>
            </a:r>
          </a:p>
          <a:p>
            <a:endParaRPr lang="it-IT" sz="2400" dirty="0"/>
          </a:p>
          <a:p>
            <a:r>
              <a:rPr lang="it-IT" dirty="0" smtClean="0"/>
              <a:t>Erik Štrumbelj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0338"/>
            <a:ext cx="3820063" cy="167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2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r>
              <a:rPr lang="en-US" sz="4000" b="1">
                <a:latin typeface="Titillium Web" panose="00000500000000000000" pitchFamily="2" charset="-18"/>
              </a:rPr>
              <a:t>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9" y="5924458"/>
            <a:ext cx="1153937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Kolikšna</a:t>
            </a:r>
            <a:r>
              <a:rPr lang="en-US" sz="3800">
                <a:latin typeface="Titillium Web" panose="00000500000000000000" pitchFamily="2" charset="-18"/>
              </a:rPr>
              <a:t> je </a:t>
            </a:r>
            <a:r>
              <a:rPr lang="en-US" sz="3800" err="1">
                <a:latin typeface="Titillium Web" panose="00000500000000000000" pitchFamily="2" charset="-18"/>
              </a:rPr>
              <a:t>verjetnost</a:t>
            </a:r>
            <a:r>
              <a:rPr lang="en-US" sz="3800">
                <a:latin typeface="Titillium Web" panose="00000500000000000000" pitchFamily="2" charset="-18"/>
              </a:rPr>
              <a:t>, da </a:t>
            </a:r>
            <a:r>
              <a:rPr lang="en-US" sz="3800" err="1">
                <a:latin typeface="Titillium Web" panose="00000500000000000000" pitchFamily="2" charset="-18"/>
              </a:rPr>
              <a:t>naslednji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teden</a:t>
            </a:r>
            <a:r>
              <a:rPr lang="en-US" sz="3800">
                <a:latin typeface="Titillium Web" panose="00000500000000000000" pitchFamily="2" charset="-18"/>
              </a:rPr>
              <a:t> v LJ </a:t>
            </a:r>
            <a:r>
              <a:rPr lang="en-US" sz="3800" err="1">
                <a:latin typeface="Titillium Web" panose="00000500000000000000" pitchFamily="2" charset="-18"/>
              </a:rPr>
              <a:t>dežuje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Preizkus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probabilističnega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razmišljanja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1583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l-SI" sz="2800" dirty="0">
              <a:latin typeface="Titillium Web" panose="00000500000000000000" pitchFamily="2" charset="-18"/>
            </a:endParaRPr>
          </a:p>
          <a:p>
            <a:r>
              <a:rPr lang="en-US" sz="2800" dirty="0">
                <a:latin typeface="Titillium Web" panose="00000500000000000000" pitchFamily="2" charset="-18"/>
              </a:rPr>
              <a:t>To so </a:t>
            </a:r>
            <a:r>
              <a:rPr lang="en-US" sz="2800" dirty="0" err="1">
                <a:latin typeface="Titillium Web" panose="00000500000000000000" pitchFamily="2" charset="-18"/>
              </a:rPr>
              <a:t>izidi</a:t>
            </a:r>
            <a:r>
              <a:rPr lang="en-US" sz="2800" dirty="0">
                <a:latin typeface="Titillium Web" panose="00000500000000000000" pitchFamily="2" charset="-18"/>
              </a:rPr>
              <a:t> 10 </a:t>
            </a:r>
            <a:r>
              <a:rPr lang="en-US" sz="2800" dirty="0" err="1">
                <a:latin typeface="Titillium Web" panose="00000500000000000000" pitchFamily="2" charset="-18"/>
              </a:rPr>
              <a:t>metov</a:t>
            </a:r>
            <a:r>
              <a:rPr lang="en-US" sz="2800" dirty="0">
                <a:latin typeface="Titillium Web" panose="00000500000000000000" pitchFamily="2" charset="-18"/>
              </a:rPr>
              <a:t> (</a:t>
            </a:r>
            <a:r>
              <a:rPr lang="en-US" sz="2800" dirty="0" err="1">
                <a:latin typeface="Titillium Web" panose="00000500000000000000" pitchFamily="2" charset="-18"/>
              </a:rPr>
              <a:t>morda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dirty="0" err="1">
                <a:latin typeface="Titillium Web" panose="00000500000000000000" pitchFamily="2" charset="-18"/>
              </a:rPr>
              <a:t>nepoštenega</a:t>
            </a:r>
            <a:r>
              <a:rPr lang="en-US" sz="2800" dirty="0">
                <a:latin typeface="Titillium Web" panose="00000500000000000000" pitchFamily="2" charset="-18"/>
              </a:rPr>
              <a:t>) </a:t>
            </a:r>
            <a:r>
              <a:rPr lang="en-US" sz="2800" dirty="0" err="1">
                <a:latin typeface="Titillium Web" panose="00000500000000000000" pitchFamily="2" charset="-18"/>
              </a:rPr>
              <a:t>kovanca</a:t>
            </a:r>
            <a:r>
              <a:rPr lang="sl-SI" sz="2800" dirty="0">
                <a:latin typeface="Titillium Web" panose="00000500000000000000" pitchFamily="2" charset="-18"/>
              </a:rPr>
              <a:t>:</a:t>
            </a:r>
          </a:p>
          <a:p>
            <a:pPr algn="ctr"/>
            <a:r>
              <a:rPr lang="sl-SI" sz="1600" dirty="0">
                <a:latin typeface="Titillium Web" panose="00000500000000000000" pitchFamily="2" charset="-18"/>
              </a:rPr>
              <a:t/>
            </a:r>
            <a:br>
              <a:rPr lang="sl-SI" sz="1600" dirty="0">
                <a:latin typeface="Titillium Web" panose="00000500000000000000" pitchFamily="2" charset="-18"/>
              </a:rPr>
            </a:br>
            <a:r>
              <a:rPr lang="en-US" sz="2800" b="1" dirty="0">
                <a:latin typeface="Titillium Web" panose="00000500000000000000" pitchFamily="2" charset="-18"/>
              </a:rPr>
              <a:t>c  c  g  c  c  g  c  c  c  g</a:t>
            </a:r>
            <a:r>
              <a:rPr lang="sl-SI" sz="2800" b="1" dirty="0">
                <a:latin typeface="Titillium Web" panose="00000500000000000000" pitchFamily="2" charset="-18"/>
              </a:rPr>
              <a:t> </a:t>
            </a:r>
            <a:r>
              <a:rPr lang="en-US" sz="2800" b="1" dirty="0">
                <a:latin typeface="Titillium Web" panose="00000500000000000000" pitchFamily="2" charset="-18"/>
              </a:rPr>
              <a:t> </a:t>
            </a:r>
            <a:r>
              <a:rPr lang="sl-SI" sz="2800" dirty="0">
                <a:solidFill>
                  <a:srgbClr val="FF0000"/>
                </a:solidFill>
                <a:latin typeface="Titillium Web" panose="00000500000000000000" pitchFamily="2" charset="-18"/>
              </a:rPr>
              <a:t>(?)</a:t>
            </a:r>
            <a:r>
              <a:rPr lang="sl-SI" sz="2800" b="1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</a:p>
          <a:p>
            <a:endParaRPr lang="sl-SI" sz="2800" dirty="0">
              <a:latin typeface="Titillium Web" panose="00000500000000000000" pitchFamily="2" charset="-18"/>
            </a:endParaRPr>
          </a:p>
          <a:p>
            <a:endParaRPr lang="sl-SI" sz="2800" dirty="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sl-SI" sz="28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Q1</a:t>
            </a:r>
            <a:r>
              <a:rPr lang="sl-SI" sz="2800" dirty="0">
                <a:solidFill>
                  <a:srgbClr val="FF0000"/>
                </a:solidFill>
                <a:latin typeface="Titillium Web" panose="00000500000000000000" pitchFamily="2" charset="-18"/>
              </a:rPr>
              <a:t>: </a:t>
            </a:r>
            <a:r>
              <a:rPr lang="en-US" sz="2800" dirty="0">
                <a:latin typeface="Titillium Web" panose="00000500000000000000" pitchFamily="2" charset="-18"/>
              </a:rPr>
              <a:t>Je </a:t>
            </a:r>
            <a:r>
              <a:rPr lang="en-US" sz="2800" dirty="0" err="1">
                <a:latin typeface="Titillium Web" panose="00000500000000000000" pitchFamily="2" charset="-18"/>
              </a:rPr>
              <a:t>enajsti</a:t>
            </a:r>
            <a:r>
              <a:rPr lang="en-US" sz="2800" dirty="0">
                <a:latin typeface="Titillium Web" panose="00000500000000000000" pitchFamily="2" charset="-18"/>
              </a:rPr>
              <a:t> met </a:t>
            </a:r>
            <a:r>
              <a:rPr lang="en-US" sz="2800" b="1" dirty="0" err="1">
                <a:latin typeface="Titillium Web" panose="00000500000000000000" pitchFamily="2" charset="-18"/>
              </a:rPr>
              <a:t>c</a:t>
            </a:r>
            <a:r>
              <a:rPr lang="en-US" sz="2800" dirty="0" err="1">
                <a:latin typeface="Titillium Web" panose="00000500000000000000" pitchFamily="2" charset="-18"/>
              </a:rPr>
              <a:t>ifra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dirty="0" err="1">
                <a:latin typeface="Titillium Web" panose="00000500000000000000" pitchFamily="2" charset="-18"/>
              </a:rPr>
              <a:t>ali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b="1" dirty="0" err="1">
                <a:latin typeface="Titillium Web" panose="00000500000000000000" pitchFamily="2" charset="-18"/>
              </a:rPr>
              <a:t>g</a:t>
            </a:r>
            <a:r>
              <a:rPr lang="en-US" sz="2800" dirty="0" err="1">
                <a:latin typeface="Titillium Web" panose="00000500000000000000" pitchFamily="2" charset="-18"/>
              </a:rPr>
              <a:t>rb</a:t>
            </a:r>
            <a:r>
              <a:rPr lang="sl-SI" sz="2800" dirty="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710" y="4217006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>
                <a:solidFill>
                  <a:srgbClr val="FF0000"/>
                </a:solidFill>
                <a:latin typeface="Titillium Web" panose="00000500000000000000" pitchFamily="2" charset="-18"/>
              </a:rPr>
              <a:t>Q2: </a:t>
            </a:r>
            <a:r>
              <a:rPr lang="en-US" sz="2800" dirty="0" err="1">
                <a:latin typeface="Titillium Web" panose="00000500000000000000" pitchFamily="2" charset="-18"/>
              </a:rPr>
              <a:t>Kolikšna</a:t>
            </a:r>
            <a:r>
              <a:rPr lang="en-US" sz="2800" dirty="0">
                <a:latin typeface="Titillium Web" panose="00000500000000000000" pitchFamily="2" charset="-18"/>
              </a:rPr>
              <a:t> je </a:t>
            </a:r>
            <a:r>
              <a:rPr lang="en-US" sz="2800" dirty="0" err="1">
                <a:latin typeface="Titillium Web" panose="00000500000000000000" pitchFamily="2" charset="-18"/>
              </a:rPr>
              <a:t>verjetnost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i="1" dirty="0">
                <a:latin typeface="Titillium Web" panose="00000500000000000000" pitchFamily="2" charset="-18"/>
              </a:rPr>
              <a:t>p</a:t>
            </a:r>
            <a:r>
              <a:rPr lang="en-US" sz="2800" dirty="0">
                <a:latin typeface="Titillium Web" panose="00000500000000000000" pitchFamily="2" charset="-18"/>
              </a:rPr>
              <a:t>, da </a:t>
            </a:r>
            <a:r>
              <a:rPr lang="en-US" sz="2800" dirty="0" err="1">
                <a:latin typeface="Titillium Web" panose="00000500000000000000" pitchFamily="2" charset="-18"/>
              </a:rPr>
              <a:t>na</a:t>
            </a:r>
            <a:r>
              <a:rPr lang="en-US" sz="2800" dirty="0">
                <a:latin typeface="Titillium Web" panose="00000500000000000000" pitchFamily="2" charset="-18"/>
              </a:rPr>
              <a:t> tem </a:t>
            </a:r>
            <a:r>
              <a:rPr lang="en-US" sz="2800" dirty="0" err="1">
                <a:latin typeface="Titillium Web" panose="00000500000000000000" pitchFamily="2" charset="-18"/>
              </a:rPr>
              <a:t>kovancu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dirty="0" err="1">
                <a:latin typeface="Titillium Web" panose="00000500000000000000" pitchFamily="2" charset="-18"/>
              </a:rPr>
              <a:t>pade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dirty="0" err="1">
                <a:latin typeface="Titillium Web" panose="00000500000000000000" pitchFamily="2" charset="-18"/>
              </a:rPr>
              <a:t>grb</a:t>
            </a:r>
            <a:r>
              <a:rPr lang="sl-SI" sz="2800" dirty="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0710" y="5218579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Q3: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kovanec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pošten</a:t>
            </a:r>
            <a:r>
              <a:rPr lang="sl-SI" sz="2800">
                <a:latin typeface="Titillium Web" panose="00000500000000000000" pitchFamily="2" charset="-18"/>
              </a:rPr>
              <a:t>? </a:t>
            </a:r>
            <a:r>
              <a:rPr lang="en-US" sz="2800" err="1">
                <a:latin typeface="Titillium Web" panose="00000500000000000000" pitchFamily="2" charset="-18"/>
              </a:rPr>
              <a:t>Poštenost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npr</a:t>
            </a:r>
            <a:r>
              <a:rPr lang="en-US" sz="2800">
                <a:latin typeface="Titillium Web" panose="00000500000000000000" pitchFamily="2" charset="-18"/>
              </a:rPr>
              <a:t>., da je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 med 48% and 52%.</a:t>
            </a:r>
            <a:endParaRPr lang="sl-SI" sz="28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359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tillium Web" panose="00000500000000000000" pitchFamily="2" charset="-18"/>
              </a:rPr>
              <a:t>V </a:t>
            </a:r>
            <a:r>
              <a:rPr lang="en-US" sz="4000" b="1" dirty="0" err="1">
                <a:latin typeface="Titillium Web" panose="00000500000000000000" pitchFamily="2" charset="-18"/>
              </a:rPr>
              <a:t>razmislek</a:t>
            </a:r>
            <a:r>
              <a:rPr lang="en-US" sz="4000" b="1" dirty="0">
                <a:latin typeface="Titillium Web" panose="00000500000000000000" pitchFamily="2" charset="-18"/>
              </a:rPr>
              <a:t> …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8" y="4170814"/>
            <a:ext cx="6188143" cy="221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latin typeface="Titillium Web" panose="00000500000000000000" pitchFamily="2" charset="-18"/>
              </a:rPr>
              <a:t>Verjetnost</a:t>
            </a:r>
            <a:r>
              <a:rPr lang="en-US" sz="2000" b="1" dirty="0">
                <a:latin typeface="Titillium Web" panose="00000500000000000000" pitchFamily="2" charset="-18"/>
              </a:rPr>
              <a:t> je </a:t>
            </a:r>
            <a:r>
              <a:rPr lang="en-US" sz="2000" b="1" dirty="0" err="1">
                <a:latin typeface="Titillium Web" panose="00000500000000000000" pitchFamily="2" charset="-18"/>
              </a:rPr>
              <a:t>koherenten</a:t>
            </a:r>
            <a:r>
              <a:rPr lang="en-US" sz="2000" b="1" dirty="0">
                <a:latin typeface="Titillium Web" panose="00000500000000000000" pitchFamily="2" charset="-18"/>
              </a:rPr>
              <a:t> in </a:t>
            </a:r>
            <a:r>
              <a:rPr lang="en-US" sz="2000" b="1" dirty="0" err="1">
                <a:latin typeface="Titillium Web" panose="00000500000000000000" pitchFamily="2" charset="-18"/>
              </a:rPr>
              <a:t>natančen</a:t>
            </a:r>
            <a:r>
              <a:rPr lang="en-US" sz="2000" b="1" dirty="0">
                <a:latin typeface="Titillium Web" panose="00000500000000000000" pitchFamily="2" charset="-18"/>
              </a:rPr>
              <a:t> jezik za </a:t>
            </a:r>
            <a:r>
              <a:rPr lang="en-US" sz="2000" b="1" dirty="0" err="1">
                <a:latin typeface="Titillium Web" panose="00000500000000000000" pitchFamily="2" charset="-18"/>
              </a:rPr>
              <a:t>izražanje</a:t>
            </a:r>
            <a:r>
              <a:rPr lang="en-US" sz="2000" b="1" dirty="0">
                <a:latin typeface="Titillium Web" panose="00000500000000000000" pitchFamily="2" charset="-18"/>
              </a:rPr>
              <a:t> </a:t>
            </a:r>
            <a:r>
              <a:rPr lang="en-US" sz="2000" b="1" dirty="0" err="1">
                <a:latin typeface="Titillium Web" panose="00000500000000000000" pitchFamily="2" charset="-18"/>
              </a:rPr>
              <a:t>negotovosti</a:t>
            </a:r>
            <a:r>
              <a:rPr lang="en-US" sz="2000" b="1" dirty="0">
                <a:latin typeface="Titillium Web" panose="00000500000000000000" pitchFamily="2" charset="-18"/>
              </a:rPr>
              <a:t>:</a:t>
            </a:r>
            <a:endParaRPr lang="sl-SI" sz="2000" b="1" dirty="0">
              <a:latin typeface="Titillium Web" panose="00000500000000000000" pitchFamily="2" charset="-18"/>
            </a:endParaRP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Če</a:t>
            </a:r>
            <a:r>
              <a:rPr lang="en-US" sz="2000" dirty="0">
                <a:latin typeface="Titillium Web" panose="00000500000000000000" pitchFamily="2" charset="-18"/>
              </a:rPr>
              <a:t> ne </a:t>
            </a:r>
            <a:r>
              <a:rPr lang="en-US" sz="2000" dirty="0" err="1">
                <a:latin typeface="Titillium Web" panose="00000500000000000000" pitchFamily="2" charset="-18"/>
              </a:rPr>
              <a:t>sledimo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zakonom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nas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nihče</a:t>
            </a:r>
            <a:r>
              <a:rPr lang="en-US" sz="2000" dirty="0">
                <a:latin typeface="Titillium Web" panose="00000500000000000000" pitchFamily="2" charset="-18"/>
              </a:rPr>
              <a:t> ne </a:t>
            </a:r>
            <a:r>
              <a:rPr lang="en-US" sz="2000" dirty="0" err="1">
                <a:latin typeface="Titillium Web" panose="00000500000000000000" pitchFamily="2" charset="-18"/>
              </a:rPr>
              <a:t>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razumel</a:t>
            </a:r>
            <a:r>
              <a:rPr lang="en-US" sz="2000" dirty="0">
                <a:latin typeface="Titillium Web" panose="00000500000000000000" pitchFamily="2" charset="-18"/>
              </a:rPr>
              <a:t>!</a:t>
            </a:r>
            <a:r>
              <a:rPr lang="sl-SI" sz="2000" dirty="0">
                <a:latin typeface="Titillium Web" panose="00000500000000000000" pitchFamily="2" charset="-18"/>
              </a:rPr>
              <a:t/>
            </a:r>
            <a:br>
              <a:rPr lang="sl-SI" sz="2000" dirty="0">
                <a:latin typeface="Titillium Web" panose="00000500000000000000" pitchFamily="2" charset="-18"/>
              </a:rPr>
            </a:br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Sicer</a:t>
            </a:r>
            <a:r>
              <a:rPr lang="en-US" sz="2000" dirty="0">
                <a:latin typeface="Titillium Web" panose="00000500000000000000" pitchFamily="2" charset="-18"/>
              </a:rPr>
              <a:t> pa so </a:t>
            </a:r>
            <a:r>
              <a:rPr lang="en-US" sz="2000" dirty="0" err="1">
                <a:latin typeface="Titillium Web" panose="00000500000000000000" pitchFamily="2" charset="-18"/>
              </a:rPr>
              <a:t>probabilistične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izjave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lahko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subjektivne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ali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navidez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popolnoma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nesmiselne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  <a:r>
              <a:rPr lang="sl-SI" sz="2000" dirty="0">
                <a:latin typeface="Titillium Web" panose="00000500000000000000" pitchFamily="2" charset="-18"/>
              </a:rPr>
              <a:t/>
            </a:r>
            <a:br>
              <a:rPr lang="sl-SI" sz="2000" dirty="0">
                <a:latin typeface="Titillium Web" panose="00000500000000000000" pitchFamily="2" charset="-18"/>
              </a:rPr>
            </a:br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Precej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naravno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nam</a:t>
            </a:r>
            <a:r>
              <a:rPr lang="en-US" sz="2000" dirty="0">
                <a:latin typeface="Titillium Web" panose="00000500000000000000" pitchFamily="2" charset="-18"/>
              </a:rPr>
              <a:t> je, da </a:t>
            </a:r>
            <a:r>
              <a:rPr lang="en-US" sz="2000" dirty="0" err="1">
                <a:latin typeface="Titillium Web" panose="00000500000000000000" pitchFamily="2" charset="-18"/>
              </a:rPr>
              <a:t>imamo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mnenje</a:t>
            </a:r>
            <a:r>
              <a:rPr lang="en-US" sz="2000" dirty="0">
                <a:latin typeface="Titillium Web" panose="00000500000000000000" pitchFamily="2" charset="-18"/>
              </a:rPr>
              <a:t> o </a:t>
            </a:r>
            <a:r>
              <a:rPr lang="en-US" sz="2000" dirty="0" err="1">
                <a:latin typeface="Titillium Web" panose="00000500000000000000" pitchFamily="2" charset="-18"/>
              </a:rPr>
              <a:t>stvareh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niso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naključne</a:t>
            </a:r>
            <a:r>
              <a:rPr lang="sl-SI" sz="2000" dirty="0">
                <a:latin typeface="Titillium Web" panose="00000500000000000000" pitchFamily="2" charset="-18"/>
              </a:rPr>
              <a:t>.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Naključje</a:t>
            </a:r>
            <a:r>
              <a:rPr lang="en-US" sz="2000" dirty="0">
                <a:latin typeface="Titillium Web" panose="00000500000000000000" pitchFamily="2" charset="-18"/>
              </a:rPr>
              <a:t> je </a:t>
            </a:r>
            <a:r>
              <a:rPr lang="en-US" sz="2000" dirty="0" err="1">
                <a:latin typeface="Titillium Web" panose="00000500000000000000" pitchFamily="2" charset="-18"/>
              </a:rPr>
              <a:t>samo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eden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izmed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virov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negotovosti</a:t>
            </a:r>
            <a:r>
              <a:rPr lang="en-US" sz="2000" dirty="0">
                <a:latin typeface="Titillium Web" panose="00000500000000000000" pitchFamily="2" charset="-18"/>
              </a:rPr>
              <a:t> (in ne </a:t>
            </a:r>
            <a:r>
              <a:rPr lang="en-US" sz="2000" dirty="0" err="1">
                <a:latin typeface="Titillium Web" panose="00000500000000000000" pitchFamily="2" charset="-18"/>
              </a:rPr>
              <a:t>preveč</a:t>
            </a:r>
            <a:r>
              <a:rPr lang="en-US" sz="2000" dirty="0">
                <a:latin typeface="Titillium Web" panose="00000500000000000000" pitchFamily="2" charset="-18"/>
              </a:rPr>
              <a:t> pogost).</a:t>
            </a:r>
            <a:r>
              <a:rPr lang="sl-SI" sz="2000" dirty="0">
                <a:latin typeface="Titillium Web" panose="00000500000000000000" pitchFamily="2" charset="-18"/>
              </a:rPr>
              <a:t> </a:t>
            </a: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r>
              <a:rPr lang="en-US" sz="2000" dirty="0" err="1">
                <a:latin typeface="Titillium Web" panose="00000500000000000000" pitchFamily="2" charset="-18"/>
              </a:rPr>
              <a:t>Uporaba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 za </a:t>
            </a:r>
            <a:r>
              <a:rPr lang="en-US" sz="2000" dirty="0" err="1">
                <a:latin typeface="Titillium Web" panose="00000500000000000000" pitchFamily="2" charset="-18"/>
              </a:rPr>
              <a:t>izražanje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negotovosti</a:t>
            </a:r>
            <a:r>
              <a:rPr lang="en-US" sz="2000" dirty="0">
                <a:latin typeface="Titillium Web" panose="00000500000000000000" pitchFamily="2" charset="-18"/>
              </a:rPr>
              <a:t> je </a:t>
            </a:r>
            <a:r>
              <a:rPr lang="en-US" sz="2000" dirty="0" err="1">
                <a:latin typeface="Titillium Web" panose="00000500000000000000" pitchFamily="2" charset="-18"/>
              </a:rPr>
              <a:t>bistvo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bayesovskega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pogleda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</a:t>
            </a:r>
            <a:r>
              <a:rPr lang="en-US" sz="2000" dirty="0">
                <a:latin typeface="Titillium Web" panose="00000500000000000000" pitchFamily="2" charset="-18"/>
              </a:rPr>
              <a:t> statistično </a:t>
            </a:r>
            <a:r>
              <a:rPr lang="en-US" sz="2000" dirty="0" err="1">
                <a:latin typeface="Titillium Web" panose="00000500000000000000" pitchFamily="2" charset="-18"/>
              </a:rPr>
              <a:t>sklepanje</a:t>
            </a:r>
            <a:r>
              <a:rPr lang="en-US" sz="2000" dirty="0">
                <a:latin typeface="Titillium Web" panose="00000500000000000000" pitchFamily="2" charset="-18"/>
              </a:rPr>
              <a:t>!</a:t>
            </a:r>
            <a:endParaRPr lang="sl-SI" sz="2000" dirty="0">
              <a:latin typeface="Titillium Web" panose="00000500000000000000" pitchFamily="2" charset="-18"/>
            </a:endParaRPr>
          </a:p>
          <a:p>
            <a:r>
              <a:rPr lang="sl-SI" sz="2000" dirty="0">
                <a:latin typeface="Titillium Web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2" y="5602137"/>
            <a:ext cx="692167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 smtClean="0">
                <a:latin typeface="Titillium Web" panose="00000500000000000000" pitchFamily="2" charset="-18"/>
              </a:rPr>
              <a:t>2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Titillium Web" panose="00000500000000000000" pitchFamily="2" charset="-18"/>
              </a:rPr>
              <a:t>Statistično modeliranje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7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90154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Model </a:t>
            </a:r>
            <a:r>
              <a:rPr lang="sl-SI" sz="6600" b="1">
                <a:solidFill>
                  <a:srgbClr val="FF0000"/>
                </a:solidFill>
                <a:latin typeface="Titillium Web" panose="00000500000000000000" pitchFamily="2" charset="-18"/>
              </a:rPr>
              <a:t>=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b="1" err="1">
                <a:latin typeface="Titillium Web" panose="00000500000000000000" pitchFamily="2" charset="-18"/>
              </a:rPr>
              <a:t>Hipoteza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kako</a:t>
            </a:r>
            <a:r>
              <a:rPr lang="en-US" sz="6600" b="1">
                <a:latin typeface="Titillium Web" panose="00000500000000000000" pitchFamily="2" charset="-18"/>
              </a:rPr>
              <a:t> so </a:t>
            </a:r>
            <a:r>
              <a:rPr lang="en-US" sz="6600" b="1" err="1">
                <a:latin typeface="Titillium Web" panose="00000500000000000000" pitchFamily="2" charset="-18"/>
              </a:rPr>
              <a:t>nastali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naši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podatki</a:t>
            </a:r>
            <a:r>
              <a:rPr lang="sl-SI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9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70478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Ni </a:t>
            </a:r>
            <a:r>
              <a:rPr lang="en-US" sz="6600" b="1" err="1">
                <a:latin typeface="Titillium Web" panose="00000500000000000000" pitchFamily="2" charset="-18"/>
              </a:rPr>
              <a:t>modeliranja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brez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modela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397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40968" y="5140962"/>
            <a:ext cx="1015268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Ne, </a:t>
            </a:r>
            <a:r>
              <a:rPr lang="en-US" sz="6600" b="1" err="1">
                <a:latin typeface="Titillium Web" panose="00000500000000000000" pitchFamily="2" charset="-18"/>
              </a:rPr>
              <a:t>resno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ni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502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84" y="4083553"/>
            <a:ext cx="9888836" cy="599303"/>
          </a:xfrm>
        </p:spPr>
        <p:txBody>
          <a:bodyPr>
            <a:noAutofit/>
          </a:bodyPr>
          <a:lstStyle/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Zapišite</a:t>
            </a:r>
            <a:r>
              <a:rPr lang="en-US" sz="4000">
                <a:latin typeface="Titillium Web" panose="00000500000000000000" pitchFamily="2" charset="-18"/>
              </a:rPr>
              <a:t> 1 </a:t>
            </a:r>
            <a:r>
              <a:rPr lang="en-US" sz="4000" err="1">
                <a:latin typeface="Titillium Web" panose="00000500000000000000" pitchFamily="2" charset="-18"/>
              </a:rPr>
              <a:t>metodo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statistike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ali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strojnega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učenja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ki</a:t>
            </a:r>
            <a:r>
              <a:rPr lang="en-US" sz="4000">
                <a:latin typeface="Titillium Web" panose="00000500000000000000" pitchFamily="2" charset="-18"/>
              </a:rPr>
              <a:t> se </a:t>
            </a:r>
            <a:r>
              <a:rPr lang="en-US" sz="4000" err="1">
                <a:latin typeface="Titillium Web" panose="00000500000000000000" pitchFamily="2" charset="-18"/>
              </a:rPr>
              <a:t>uporablja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napovedovanje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razpoznavanje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vzorcev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gručenje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testiranje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hipotez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ipd</a:t>
            </a:r>
            <a:r>
              <a:rPr lang="sl-SI" sz="4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83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dirty="0">
                <a:latin typeface="Titillium Web" panose="00000500000000000000" pitchFamily="2" charset="-18"/>
              </a:rPr>
              <a:t>Statistično </a:t>
            </a:r>
            <a:r>
              <a:rPr lang="en-US" sz="2000" b="1" dirty="0" err="1">
                <a:latin typeface="Titillium Web" panose="00000500000000000000" pitchFamily="2" charset="-18"/>
              </a:rPr>
              <a:t>sklepanje</a:t>
            </a:r>
            <a:r>
              <a:rPr lang="en-US" sz="2000" b="1" dirty="0">
                <a:latin typeface="Titillium Web" panose="00000500000000000000" pitchFamily="2" charset="-18"/>
              </a:rPr>
              <a:t> </a:t>
            </a:r>
            <a:r>
              <a:rPr lang="sl-SI" sz="2000" b="1" dirty="0">
                <a:latin typeface="Titillium Web" panose="00000500000000000000" pitchFamily="2" charset="-18"/>
              </a:rPr>
              <a:t>(</a:t>
            </a:r>
            <a:r>
              <a:rPr lang="sl-SI" sz="2000" dirty="0">
                <a:latin typeface="Titillium Web" panose="00000500000000000000" pitchFamily="2" charset="-18"/>
              </a:rPr>
              <a:t>= </a:t>
            </a:r>
            <a:r>
              <a:rPr lang="en-US" sz="2000" dirty="0" err="1">
                <a:latin typeface="Titillium Web" panose="00000500000000000000" pitchFamily="2" charset="-18"/>
              </a:rPr>
              <a:t>učenje</a:t>
            </a:r>
            <a:r>
              <a:rPr lang="sl-SI" sz="2000" b="1" dirty="0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dirty="0" err="1">
                <a:latin typeface="Titillium Web" panose="00000500000000000000" pitchFamily="2" charset="-18"/>
              </a:rPr>
              <a:t>Pri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vseh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teh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predpostavkah</a:t>
            </a:r>
            <a:r>
              <a:rPr lang="en-US" sz="2000" dirty="0">
                <a:latin typeface="Titillium Web" panose="00000500000000000000" pitchFamily="2" charset="-18"/>
              </a:rPr>
              <a:t> in </a:t>
            </a:r>
            <a:r>
              <a:rPr lang="en-US" sz="2000" dirty="0" err="1">
                <a:latin typeface="Titillium Web" panose="00000500000000000000" pitchFamily="2" charset="-18"/>
              </a:rPr>
              <a:t>upoštevajoč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zakone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kakšno</a:t>
            </a:r>
            <a:r>
              <a:rPr lang="en-US" sz="2000" dirty="0">
                <a:latin typeface="Titillium Web" panose="00000500000000000000" pitchFamily="2" charset="-18"/>
              </a:rPr>
              <a:t> mora </a:t>
            </a:r>
            <a:r>
              <a:rPr lang="en-US" sz="2000" dirty="0" err="1">
                <a:latin typeface="Titillium Web" panose="00000500000000000000" pitchFamily="2" charset="-18"/>
              </a:rPr>
              <a:t>biti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mnenje</a:t>
            </a:r>
            <a:r>
              <a:rPr lang="en-US" sz="2000" dirty="0">
                <a:latin typeface="Titillium Web" panose="00000500000000000000" pitchFamily="2" charset="-18"/>
              </a:rPr>
              <a:t> o</a:t>
            </a:r>
            <a:r>
              <a:rPr lang="sl-SI" sz="2000" dirty="0">
                <a:latin typeface="Titillium Web" panose="00000500000000000000" pitchFamily="2" charset="-18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 dirty="0">
                <a:latin typeface="Titillium Web" panose="00000500000000000000" pitchFamily="2" charset="-18"/>
              </a:rPr>
              <a:t>, ko </a:t>
            </a:r>
            <a:r>
              <a:rPr lang="en-US" sz="2000" dirty="0" err="1">
                <a:latin typeface="Titillium Web" panose="00000500000000000000" pitchFamily="2" charset="-18"/>
              </a:rPr>
              <a:t>vidim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podatke</a:t>
            </a:r>
            <a:r>
              <a:rPr lang="en-US" sz="2000" dirty="0">
                <a:latin typeface="Titillium Web" panose="00000500000000000000" pitchFamily="2" charset="-18"/>
              </a:rPr>
              <a:t>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911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dirty="0">
                <a:latin typeface="Titillium Web" panose="00000500000000000000" pitchFamily="2" charset="-18"/>
              </a:rPr>
              <a:t>Statistično </a:t>
            </a:r>
            <a:r>
              <a:rPr lang="en-US" sz="2000" b="1" dirty="0" err="1">
                <a:latin typeface="Titillium Web" panose="00000500000000000000" pitchFamily="2" charset="-18"/>
              </a:rPr>
              <a:t>sklepanje</a:t>
            </a:r>
            <a:r>
              <a:rPr lang="en-US" sz="2000" b="1" dirty="0">
                <a:latin typeface="Titillium Web" panose="00000500000000000000" pitchFamily="2" charset="-18"/>
              </a:rPr>
              <a:t> </a:t>
            </a:r>
            <a:r>
              <a:rPr lang="sl-SI" sz="2000" b="1" dirty="0">
                <a:latin typeface="Titillium Web" panose="00000500000000000000" pitchFamily="2" charset="-18"/>
              </a:rPr>
              <a:t>(</a:t>
            </a:r>
            <a:r>
              <a:rPr lang="sl-SI" sz="2000" dirty="0">
                <a:latin typeface="Titillium Web" panose="00000500000000000000" pitchFamily="2" charset="-18"/>
              </a:rPr>
              <a:t>= </a:t>
            </a:r>
            <a:r>
              <a:rPr lang="en-US" sz="2000" dirty="0" err="1">
                <a:latin typeface="Titillium Web" panose="00000500000000000000" pitchFamily="2" charset="-18"/>
              </a:rPr>
              <a:t>učenje</a:t>
            </a:r>
            <a:r>
              <a:rPr lang="sl-SI" sz="2000" b="1" dirty="0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dirty="0" err="1">
                <a:latin typeface="Titillium Web" panose="00000500000000000000" pitchFamily="2" charset="-18"/>
              </a:rPr>
              <a:t>Pri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vseh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teh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predpostavkah</a:t>
            </a:r>
            <a:r>
              <a:rPr lang="en-US" sz="2000" dirty="0">
                <a:latin typeface="Titillium Web" panose="00000500000000000000" pitchFamily="2" charset="-18"/>
              </a:rPr>
              <a:t> in </a:t>
            </a:r>
            <a:r>
              <a:rPr lang="en-US" sz="2000" dirty="0" err="1">
                <a:latin typeface="Titillium Web" panose="00000500000000000000" pitchFamily="2" charset="-18"/>
              </a:rPr>
              <a:t>upoštevajoč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zakone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kakšno</a:t>
            </a:r>
            <a:r>
              <a:rPr lang="en-US" sz="2000" dirty="0">
                <a:latin typeface="Titillium Web" panose="00000500000000000000" pitchFamily="2" charset="-18"/>
              </a:rPr>
              <a:t> mora </a:t>
            </a:r>
            <a:r>
              <a:rPr lang="en-US" sz="2000" dirty="0" err="1">
                <a:latin typeface="Titillium Web" panose="00000500000000000000" pitchFamily="2" charset="-18"/>
              </a:rPr>
              <a:t>biti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mnenje</a:t>
            </a:r>
            <a:r>
              <a:rPr lang="en-US" sz="2000" dirty="0">
                <a:latin typeface="Titillium Web" panose="00000500000000000000" pitchFamily="2" charset="-18"/>
              </a:rPr>
              <a:t> o</a:t>
            </a:r>
            <a:r>
              <a:rPr lang="sl-SI" sz="2000" dirty="0">
                <a:latin typeface="Titillium Web" panose="00000500000000000000" pitchFamily="2" charset="-18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 dirty="0">
                <a:latin typeface="Titillium Web" panose="00000500000000000000" pitchFamily="2" charset="-18"/>
              </a:rPr>
              <a:t>, ko </a:t>
            </a:r>
            <a:r>
              <a:rPr lang="en-US" sz="2000" dirty="0" err="1">
                <a:latin typeface="Titillium Web" panose="00000500000000000000" pitchFamily="2" charset="-18"/>
              </a:rPr>
              <a:t>vidim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podatke</a:t>
            </a:r>
            <a:r>
              <a:rPr lang="en-US" sz="2000" dirty="0">
                <a:latin typeface="Titillium Web" panose="00000500000000000000" pitchFamily="2" charset="-18"/>
              </a:rPr>
              <a:t>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71" y="641267"/>
            <a:ext cx="3405600" cy="381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1" y="1991083"/>
            <a:ext cx="3354000" cy="420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65" y="3623228"/>
            <a:ext cx="1267506" cy="21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2" y="5082227"/>
            <a:ext cx="3390089" cy="563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71" y="6103934"/>
            <a:ext cx="4282800" cy="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alent Mat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Talent Matt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6" descr="Talent Matte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8" descr="Talent Matter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10" descr="Talent Matter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AutoShape 12" descr="Talent Matter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7975" y="392657"/>
            <a:ext cx="73788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>
                <a:latin typeface="+mj-lt"/>
              </a:rPr>
              <a:t>Oris</a:t>
            </a:r>
            <a:r>
              <a:rPr lang="en-US" sz="4400" b="1" dirty="0" smtClean="0">
                <a:latin typeface="+mj-lt"/>
              </a:rPr>
              <a:t> </a:t>
            </a:r>
            <a:r>
              <a:rPr lang="en-US" sz="4400" b="1" dirty="0" err="1" smtClean="0">
                <a:latin typeface="+mj-lt"/>
              </a:rPr>
              <a:t>vsebine</a:t>
            </a:r>
            <a:endParaRPr lang="it-IT" sz="4400" b="1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4" y="2566438"/>
            <a:ext cx="10748593" cy="275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16208" y="6069969"/>
            <a:ext cx="524111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sl-SI" sz="1800" dirty="0">
                <a:latin typeface="Consolas" pitchFamily="49" charset="0"/>
              </a:rPr>
              <a:t>https://</a:t>
            </a:r>
            <a:r>
              <a:rPr lang="sl-SI" sz="1800" dirty="0" smtClean="0">
                <a:latin typeface="Consolas" pitchFamily="49" charset="0"/>
              </a:rPr>
              <a:t>github.com/bstatcomp/km_workshop</a:t>
            </a:r>
            <a:endParaRPr lang="sl-SI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2" y="1217223"/>
            <a:ext cx="4870910" cy="38967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1212FF"/>
                </a:solidFill>
                <a:latin typeface="Titillium Web" panose="00000500000000000000" pitchFamily="2" charset="-18"/>
              </a:rPr>
              <a:t>prej</a:t>
            </a:r>
            <a:r>
              <a:rPr lang="en-US" sz="2000" b="1">
                <a:solidFill>
                  <a:srgbClr val="1212FF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b="1" err="1"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48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3" y="1248170"/>
            <a:ext cx="4876805" cy="39014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346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 smtClean="0">
                <a:latin typeface="Titillium Web" panose="00000500000000000000" pitchFamily="2" charset="-18"/>
              </a:rPr>
              <a:t>3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Titillium Web" panose="00000500000000000000" pitchFamily="2" charset="-18"/>
              </a:rPr>
              <a:t>Probabilistično programiranje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034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5536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programski jezik </a:t>
            </a:r>
            <a:r>
              <a:rPr lang="en-US" sz="4000" dirty="0">
                <a:latin typeface="Titillium Web" panose="00000500000000000000" pitchFamily="2" charset="-18"/>
              </a:rPr>
              <a:t>(PPL) je programski jezik, </a:t>
            </a:r>
            <a:r>
              <a:rPr lang="en-US" sz="4000" dirty="0" err="1">
                <a:latin typeface="Titillium Web" panose="00000500000000000000" pitchFamily="2" charset="-18"/>
              </a:rPr>
              <a:t>ki</a:t>
            </a:r>
            <a:r>
              <a:rPr lang="en-US" sz="4000" dirty="0">
                <a:latin typeface="Titillium Web" panose="00000500000000000000" pitchFamily="2" charset="-18"/>
              </a:rPr>
              <a:t> je </a:t>
            </a:r>
            <a:r>
              <a:rPr lang="en-US" sz="4000" dirty="0" err="1">
                <a:latin typeface="Titillium Web" panose="00000500000000000000" pitchFamily="2" charset="-18"/>
              </a:rPr>
              <a:t>zasnovan</a:t>
            </a:r>
            <a:r>
              <a:rPr lang="en-US" sz="4000" dirty="0">
                <a:latin typeface="Titillium Web" panose="00000500000000000000" pitchFamily="2" charset="-18"/>
              </a:rPr>
              <a:t> za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opisovanje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probabilističnih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računsko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iz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teh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5877" y="5131082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200"/>
              </a:spcAft>
            </a:pPr>
            <a:r>
              <a:rPr lang="en-US" sz="2400" err="1">
                <a:latin typeface="Titillium Web" panose="00000500000000000000" pitchFamily="2" charset="-18"/>
              </a:rPr>
              <a:t>Vir</a:t>
            </a:r>
            <a:r>
              <a:rPr lang="sl-SI" sz="2400">
                <a:latin typeface="Titillium Web" panose="00000500000000000000" pitchFamily="2" charset="-18"/>
              </a:rPr>
              <a:t>: Wikipedia</a:t>
            </a:r>
          </a:p>
        </p:txBody>
      </p:sp>
    </p:spTree>
    <p:extLst>
      <p:ext uri="{BB962C8B-B14F-4D97-AF65-F5344CB8AC3E}">
        <p14:creationId xmlns:p14="http://schemas.microsoft.com/office/powerpoint/2010/main" val="2787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223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err="1">
                <a:latin typeface="Titillium Web" panose="00000500000000000000" pitchFamily="2" charset="-18"/>
              </a:rPr>
              <a:t>Probabilistični</a:t>
            </a:r>
            <a:r>
              <a:rPr lang="en-US" sz="4000" dirty="0">
                <a:latin typeface="Titillium Web" panose="00000500000000000000" pitchFamily="2" charset="-18"/>
              </a:rPr>
              <a:t> programski jezik </a:t>
            </a:r>
            <a:r>
              <a:rPr lang="en-US" sz="4000" dirty="0" err="1">
                <a:latin typeface="Titillium Web" panose="00000500000000000000" pitchFamily="2" charset="-18"/>
              </a:rPr>
              <a:t>nam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omogoča</a:t>
            </a:r>
            <a:r>
              <a:rPr lang="en-US" sz="4000" dirty="0">
                <a:latin typeface="Titillium Web" panose="00000500000000000000" pitchFamily="2" charset="-18"/>
              </a:rPr>
              <a:t>, da se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osredotočimo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na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modeliranje </a:t>
            </a:r>
            <a:r>
              <a:rPr lang="en-US" sz="4000" dirty="0">
                <a:latin typeface="Titillium Web" panose="00000500000000000000" pitchFamily="2" charset="-18"/>
              </a:rPr>
              <a:t>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preskočimo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matematične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računske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probleme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pri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sklepanju</a:t>
            </a:r>
            <a:r>
              <a:rPr lang="en-US" sz="4000" dirty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077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7901693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Dva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primera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imperativnega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programiranja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" t="10228" r="80624" b="61147"/>
          <a:stretch/>
        </p:blipFill>
        <p:spPr>
          <a:xfrm>
            <a:off x="462818" y="1379096"/>
            <a:ext cx="5444610" cy="468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7" t="10303" r="81860" b="68033"/>
          <a:stretch/>
        </p:blipFill>
        <p:spPr>
          <a:xfrm>
            <a:off x="6336016" y="1379096"/>
            <a:ext cx="5258171" cy="37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10629904" cy="599303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tillium Web" panose="00000500000000000000" pitchFamily="2" charset="-18"/>
              </a:rPr>
              <a:t>Imperativno</a:t>
            </a:r>
            <a:r>
              <a:rPr lang="en-US" sz="2800" b="1" dirty="0">
                <a:latin typeface="Titillium Web" panose="00000500000000000000" pitchFamily="2" charset="-18"/>
              </a:rPr>
              <a:t> programiranje             </a:t>
            </a:r>
            <a:r>
              <a:rPr lang="en-US" sz="2800" b="1" dirty="0">
                <a:solidFill>
                  <a:srgbClr val="FF0000"/>
                </a:solidFill>
                <a:latin typeface="Titillium Web" panose="00000500000000000000" pitchFamily="2" charset="-18"/>
              </a:rPr>
              <a:t>in</a:t>
            </a:r>
            <a:r>
              <a:rPr lang="sl-SI" sz="2800" b="1" dirty="0">
                <a:latin typeface="Titillium Web" panose="00000500000000000000" pitchFamily="2" charset="-18"/>
              </a:rPr>
              <a:t>      </a:t>
            </a:r>
            <a:r>
              <a:rPr lang="en-US" sz="2800" b="1" dirty="0">
                <a:latin typeface="Titillium Web" panose="00000500000000000000" pitchFamily="2" charset="-18"/>
              </a:rPr>
              <a:t>Statistično modeliranje</a:t>
            </a:r>
            <a:endParaRPr lang="sl-SI" sz="1400" dirty="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10303" r="81860" b="68033"/>
          <a:stretch/>
        </p:blipFill>
        <p:spPr>
          <a:xfrm>
            <a:off x="312916" y="1114268"/>
            <a:ext cx="5258171" cy="37033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2916" y="4935478"/>
            <a:ext cx="5619011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parametre</a:t>
            </a:r>
            <a:r>
              <a:rPr lang="sl-SI" sz="2000">
                <a:latin typeface="Titillium Web" panose="00000500000000000000" pitchFamily="2" charset="-18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sprogramiramo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algoritem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generira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zahtevane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izhodne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31927" y="4935478"/>
            <a:ext cx="6084814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izhodne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sl-SI" sz="2000">
                <a:latin typeface="Titillium Web" panose="00000500000000000000" pitchFamily="2" charset="-18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opišemo</a:t>
            </a:r>
            <a:r>
              <a:rPr lang="en-US" sz="2000">
                <a:latin typeface="Titillium Web" panose="00000500000000000000" pitchFamily="2" charset="-18"/>
              </a:rPr>
              <a:t> generator,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naj</a:t>
            </a:r>
            <a:r>
              <a:rPr lang="en-US" sz="2000">
                <a:latin typeface="Titillium Web" panose="00000500000000000000" pitchFamily="2" charset="-18"/>
              </a:rPr>
              <a:t> bi </a:t>
            </a:r>
            <a:r>
              <a:rPr lang="en-US" sz="2000" err="1">
                <a:latin typeface="Titillium Web" panose="00000500000000000000" pitchFamily="2" charset="-18"/>
              </a:rPr>
              <a:t>generiral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,</a:t>
            </a: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sklepamo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najbolj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parametrov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4" y="2641054"/>
            <a:ext cx="3405600" cy="381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54" y="3050262"/>
            <a:ext cx="3354000" cy="420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61" y="3526990"/>
            <a:ext cx="1267506" cy="2167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95196" y="1735080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6726" y="1331326"/>
            <a:ext cx="5863834" cy="43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>
                <a:solidFill>
                  <a:srgbClr val="679B9B"/>
                </a:solidFill>
                <a:latin typeface="Titillium Web" panose="00000500000000000000" pitchFamily="2" charset="-18"/>
              </a:rPr>
              <a:t>#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o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relativni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frekvenci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tega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zaporedja</a:t>
            </a:r>
            <a:endParaRPr lang="sl-SI" sz="1050" b="1">
              <a:solidFill>
                <a:srgbClr val="679B9B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971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4985449"/>
            <a:ext cx="11166993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 smtClean="0">
                <a:latin typeface="+mn-lt"/>
              </a:rPr>
              <a:t>4</a:t>
            </a:r>
            <a:endParaRPr lang="sl-SI" sz="6600" dirty="0">
              <a:latin typeface="+mn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n-lt"/>
              </a:rPr>
              <a:t>MCMC </a:t>
            </a:r>
            <a:br>
              <a:rPr lang="en-US" sz="66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(Markov Chain Monte Carlo)</a:t>
            </a:r>
            <a:endParaRPr lang="sl-SI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99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>
                <a:latin typeface="+mn-lt"/>
              </a:rPr>
              <a:t>5</a:t>
            </a:r>
            <a:endParaRPr lang="sl-SI" sz="6600" dirty="0">
              <a:latin typeface="+mn-lt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+mn-lt"/>
              </a:rPr>
              <a:t>Programski jezik</a:t>
            </a:r>
          </a:p>
          <a:p>
            <a:pPr>
              <a:spcAft>
                <a:spcPts val="1800"/>
              </a:spcAft>
            </a:pPr>
            <a:r>
              <a:rPr lang="en-US" sz="6600" dirty="0">
                <a:latin typeface="+mn-lt"/>
              </a:rPr>
              <a:t>Stan</a:t>
            </a:r>
            <a:endParaRPr lang="sl-SI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2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23" y="591879"/>
            <a:ext cx="3932237" cy="832884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+mn-lt"/>
              </a:rPr>
              <a:t>Kaj</a:t>
            </a:r>
            <a:r>
              <a:rPr lang="en-US" sz="4400" b="1" dirty="0">
                <a:latin typeface="+mn-lt"/>
              </a:rPr>
              <a:t> je Stan?</a:t>
            </a:r>
            <a:endParaRPr lang="x-none" sz="4400" dirty="0"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1DE2C2F-160C-4C3E-B19E-2A10ACC4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2474"/>
            <a:ext cx="5546835" cy="414651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Orodje</a:t>
            </a:r>
            <a:r>
              <a:rPr lang="en-US" sz="2400" dirty="0"/>
              <a:t> za </a:t>
            </a:r>
            <a:r>
              <a:rPr lang="en-US" sz="2400" dirty="0" err="1"/>
              <a:t>učinkovito</a:t>
            </a:r>
            <a:r>
              <a:rPr lang="en-US" sz="2400" dirty="0"/>
              <a:t> </a:t>
            </a:r>
            <a:r>
              <a:rPr lang="en-US" sz="2400" dirty="0" err="1"/>
              <a:t>Bayesovo</a:t>
            </a:r>
            <a:r>
              <a:rPr lang="en-US" sz="2400" dirty="0"/>
              <a:t> statistično </a:t>
            </a:r>
            <a:r>
              <a:rPr lang="en-US" sz="2400" dirty="0" smtClean="0"/>
              <a:t>modeliranje:</a:t>
            </a:r>
          </a:p>
          <a:p>
            <a:pPr marL="742950" lvl="1" indent="-285750">
              <a:buFontTx/>
              <a:buChar char="-"/>
            </a:pPr>
            <a:r>
              <a:rPr lang="en-US" sz="2100" dirty="0" smtClean="0"/>
              <a:t>Programski jezik</a:t>
            </a:r>
          </a:p>
          <a:p>
            <a:pPr marL="742950" lvl="1" indent="-285750">
              <a:buFontTx/>
              <a:buChar char="-"/>
            </a:pPr>
            <a:r>
              <a:rPr lang="en-US" sz="2100" dirty="0" err="1" smtClean="0"/>
              <a:t>Matematična</a:t>
            </a:r>
            <a:r>
              <a:rPr lang="en-US" sz="2100" dirty="0" smtClean="0"/>
              <a:t> </a:t>
            </a:r>
            <a:r>
              <a:rPr lang="en-US" sz="2100" dirty="0" err="1" smtClean="0"/>
              <a:t>knjižnica</a:t>
            </a:r>
            <a:r>
              <a:rPr lang="en-US" sz="2100" dirty="0" smtClean="0"/>
              <a:t> z </a:t>
            </a:r>
            <a:r>
              <a:rPr lang="en-US" sz="2100" dirty="0" err="1" smtClean="0"/>
              <a:t>avtomatskim</a:t>
            </a:r>
            <a:r>
              <a:rPr lang="en-US" sz="2100" dirty="0" smtClean="0"/>
              <a:t> </a:t>
            </a:r>
            <a:r>
              <a:rPr lang="en-US" sz="2100" dirty="0" err="1" smtClean="0"/>
              <a:t>odvajanjem</a:t>
            </a:r>
            <a:endParaRPr lang="en-US" sz="2100" dirty="0" smtClean="0"/>
          </a:p>
          <a:p>
            <a:pPr marL="742950" lvl="1" indent="-285750">
              <a:buFontTx/>
              <a:buChar char="-"/>
            </a:pPr>
            <a:r>
              <a:rPr lang="en-US" sz="2100" dirty="0" err="1" smtClean="0"/>
              <a:t>Algoritmi</a:t>
            </a:r>
            <a:r>
              <a:rPr lang="en-US" sz="2100" dirty="0" smtClean="0"/>
              <a:t> MCMC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Najlažje</a:t>
            </a:r>
            <a:r>
              <a:rPr lang="en-US" sz="2400" dirty="0"/>
              <a:t> </a:t>
            </a:r>
            <a:r>
              <a:rPr lang="en-US" sz="2400" dirty="0" err="1"/>
              <a:t>ga</a:t>
            </a:r>
            <a:r>
              <a:rPr lang="en-US" sz="2400" dirty="0"/>
              <a:t> </a:t>
            </a:r>
            <a:r>
              <a:rPr lang="en-US" sz="2400" dirty="0" err="1"/>
              <a:t>uporabljamo</a:t>
            </a:r>
            <a:r>
              <a:rPr lang="en-US" sz="2400" dirty="0"/>
              <a:t> </a:t>
            </a:r>
            <a:r>
              <a:rPr lang="en-US" sz="2400" dirty="0" err="1"/>
              <a:t>preko</a:t>
            </a:r>
            <a:r>
              <a:rPr lang="en-US" sz="2400" dirty="0"/>
              <a:t> </a:t>
            </a:r>
            <a:r>
              <a:rPr lang="en-US" sz="2400" dirty="0" err="1"/>
              <a:t>vmesnikov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RStan</a:t>
            </a:r>
            <a:r>
              <a:rPr lang="en-US" sz="2400" dirty="0"/>
              <a:t>, </a:t>
            </a:r>
            <a:r>
              <a:rPr lang="en-US" sz="2400" dirty="0" err="1" smtClean="0"/>
              <a:t>PyStan</a:t>
            </a:r>
            <a:r>
              <a:rPr lang="en-US" sz="2400" dirty="0" smtClean="0"/>
              <a:t>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Aktivna</a:t>
            </a:r>
            <a:r>
              <a:rPr lang="en-US" sz="2400" dirty="0" smtClean="0"/>
              <a:t> </a:t>
            </a:r>
            <a:r>
              <a:rPr lang="en-US" sz="2400" dirty="0" err="1" smtClean="0"/>
              <a:t>skupnost</a:t>
            </a:r>
            <a:r>
              <a:rPr lang="en-US" sz="2400" dirty="0" smtClean="0"/>
              <a:t>, </a:t>
            </a:r>
            <a:r>
              <a:rPr lang="en-US" sz="2400" dirty="0" err="1" smtClean="0"/>
              <a:t>odličen</a:t>
            </a:r>
            <a:r>
              <a:rPr lang="en-US" sz="2400" dirty="0" smtClean="0"/>
              <a:t> </a:t>
            </a:r>
            <a:r>
              <a:rPr lang="en-US" sz="2400" dirty="0" err="1" smtClean="0"/>
              <a:t>priročnik</a:t>
            </a:r>
            <a:r>
              <a:rPr lang="en-US" sz="2400" dirty="0" smtClean="0"/>
              <a:t>, </a:t>
            </a:r>
            <a:r>
              <a:rPr lang="en-US" sz="2400" dirty="0" err="1" smtClean="0"/>
              <a:t>konstanten</a:t>
            </a:r>
            <a:r>
              <a:rPr lang="en-US" sz="2400" dirty="0" smtClean="0"/>
              <a:t> </a:t>
            </a:r>
            <a:r>
              <a:rPr lang="en-US" sz="2400" dirty="0" err="1" smtClean="0"/>
              <a:t>razvoj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	https</a:t>
            </a:r>
            <a:r>
              <a:rPr lang="en-US" sz="2400" dirty="0"/>
              <a:t>://mc-stan.org/</a:t>
            </a:r>
            <a:br>
              <a:rPr lang="en-US" sz="2400" dirty="0"/>
            </a:br>
            <a:r>
              <a:rPr lang="en-US" sz="2400" dirty="0" smtClean="0"/>
              <a:t>	https</a:t>
            </a:r>
            <a:r>
              <a:rPr lang="en-US" sz="2400" dirty="0"/>
              <a:t>://discourse.mc-stan.org/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  <p:pic>
        <p:nvPicPr>
          <p:cNvPr id="8" name="Picture 4" descr="Image result for stan logo bayes">
            <a:extLst>
              <a:ext uri="{FF2B5EF4-FFF2-40B4-BE49-F238E27FC236}">
                <a16:creationId xmlns="" xmlns:a16="http://schemas.microsoft.com/office/drawing/2014/main" id="{9E4FFCC0-461B-4FDD-9B1A-A4011FF13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86" y="1924665"/>
            <a:ext cx="3174976" cy="31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88667" y="727892"/>
            <a:ext cx="7750104" cy="599303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Zakaj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naj</a:t>
            </a:r>
            <a:r>
              <a:rPr lang="en-US" sz="4000" b="1" dirty="0">
                <a:latin typeface="+mn-lt"/>
              </a:rPr>
              <a:t> mi </a:t>
            </a:r>
            <a:r>
              <a:rPr lang="en-US" sz="4000" b="1" dirty="0" err="1">
                <a:latin typeface="+mn-lt"/>
              </a:rPr>
              <a:t>bo</a:t>
            </a:r>
            <a:r>
              <a:rPr lang="en-US" sz="4000" b="1" dirty="0">
                <a:latin typeface="+mn-lt"/>
              </a:rPr>
              <a:t> mar </a:t>
            </a:r>
            <a:r>
              <a:rPr lang="en-US" sz="4000" b="1" dirty="0" err="1">
                <a:latin typeface="+mn-lt"/>
              </a:rPr>
              <a:t>za</a:t>
            </a:r>
            <a:r>
              <a:rPr lang="en-US" sz="4000" b="1" dirty="0">
                <a:latin typeface="+mn-lt"/>
              </a:rPr>
              <a:t> probabilistično programiranje?</a:t>
            </a:r>
            <a:endParaRPr lang="sl-SI" sz="4000" b="1" dirty="0">
              <a:latin typeface="+mn-lt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33" y="2485125"/>
            <a:ext cx="1420976" cy="150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92" y="514189"/>
            <a:ext cx="1582617" cy="13677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66540" y="5293493"/>
            <a:ext cx="637238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 dirty="0">
              <a:latin typeface="+mn-lt"/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 smtClean="0">
                <a:latin typeface="+mn-lt"/>
              </a:rPr>
              <a:t>Temelj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sodobnega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statističnega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modeliranja</a:t>
            </a:r>
            <a:r>
              <a:rPr lang="en-US" sz="2800" dirty="0">
                <a:latin typeface="+mn-lt"/>
              </a:rPr>
              <a:t> in </a:t>
            </a:r>
            <a:r>
              <a:rPr lang="en-US" sz="2800" dirty="0" err="1" smtClean="0">
                <a:latin typeface="+mn-lt"/>
              </a:rPr>
              <a:t>strojnega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učenja</a:t>
            </a:r>
            <a:r>
              <a:rPr lang="en-US" sz="2800" dirty="0" smtClean="0">
                <a:latin typeface="+mn-lt"/>
              </a:rPr>
              <a:t>.</a:t>
            </a:r>
            <a:br>
              <a:rPr lang="en-US" sz="2800" dirty="0" smtClean="0">
                <a:latin typeface="+mn-lt"/>
              </a:rPr>
            </a:br>
            <a:r>
              <a:rPr lang="en-US" sz="1600" dirty="0" err="1">
                <a:solidFill>
                  <a:srgbClr val="FF0000"/>
                </a:solidFill>
              </a:rPr>
              <a:t>Obvezno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orodje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vsakogar</a:t>
            </a:r>
            <a:r>
              <a:rPr lang="en-US" sz="1600" dirty="0"/>
              <a:t>, </a:t>
            </a:r>
            <a:r>
              <a:rPr lang="en-US" sz="1600" dirty="0" err="1"/>
              <a:t>ki</a:t>
            </a:r>
            <a:r>
              <a:rPr lang="en-US" sz="1600" dirty="0"/>
              <a:t> se </a:t>
            </a:r>
            <a:r>
              <a:rPr lang="en-US" sz="1600" dirty="0" err="1"/>
              <a:t>želi</a:t>
            </a:r>
            <a:r>
              <a:rPr lang="en-US" sz="1600" dirty="0"/>
              <a:t> </a:t>
            </a:r>
            <a:r>
              <a:rPr lang="en-US" sz="1600" dirty="0" err="1"/>
              <a:t>resno</a:t>
            </a:r>
            <a:r>
              <a:rPr lang="en-US" sz="1600" dirty="0"/>
              <a:t> </a:t>
            </a:r>
            <a:r>
              <a:rPr lang="en-US" sz="1600" dirty="0" err="1"/>
              <a:t>ukvarjati</a:t>
            </a:r>
            <a:r>
              <a:rPr lang="en-US" sz="1600" dirty="0"/>
              <a:t> s </a:t>
            </a:r>
            <a:r>
              <a:rPr lang="en-US" sz="1600" dirty="0" err="1"/>
              <a:t>kvantitativno</a:t>
            </a:r>
            <a:r>
              <a:rPr lang="en-US" sz="1600" dirty="0"/>
              <a:t> </a:t>
            </a:r>
            <a:r>
              <a:rPr lang="en-US" sz="1600" dirty="0" err="1"/>
              <a:t>analizo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sl-SI" sz="1600" dirty="0" smtClean="0"/>
              <a:t>!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sl-SI" sz="1600" dirty="0"/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 smtClean="0">
                <a:latin typeface="+mn-lt"/>
              </a:rPr>
              <a:t>Zelo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koristen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način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razmišljanja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endParaRPr lang="en-US" sz="2800" dirty="0">
              <a:latin typeface="+mn-lt"/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>
                <a:latin typeface="+mn-lt"/>
              </a:rPr>
              <a:t>Prihodnost</a:t>
            </a:r>
            <a:r>
              <a:rPr lang="en-US" sz="2800" dirty="0">
                <a:latin typeface="+mn-lt"/>
              </a:rPr>
              <a:t> “</a:t>
            </a:r>
            <a:r>
              <a:rPr lang="en-US" sz="2800" dirty="0" err="1">
                <a:latin typeface="+mn-lt"/>
              </a:rPr>
              <a:t>podatkovnega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inženirstva</a:t>
            </a:r>
            <a:r>
              <a:rPr lang="en-US" sz="2800" dirty="0">
                <a:latin typeface="+mn-lt"/>
              </a:rPr>
              <a:t>”.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sl-SI" sz="24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8"/>
          <a:stretch/>
        </p:blipFill>
        <p:spPr>
          <a:xfrm>
            <a:off x="8665057" y="4759133"/>
            <a:ext cx="2279903" cy="12745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760296" y="1628800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 err="1">
                <a:solidFill>
                  <a:srgbClr val="FF0000"/>
                </a:solidFill>
                <a:latin typeface="+mn-lt"/>
              </a:rPr>
              <a:t>uporabna</a:t>
            </a:r>
            <a:r>
              <a:rPr lang="en-US" sz="16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+mn-lt"/>
              </a:rPr>
              <a:t>statistika</a:t>
            </a:r>
            <a:endParaRPr lang="sl-SI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31061" y="3747665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 err="1">
                <a:solidFill>
                  <a:srgbClr val="FF0000"/>
                </a:solidFill>
                <a:latin typeface="+mn-lt"/>
              </a:rPr>
              <a:t>probabilistični</a:t>
            </a:r>
            <a:r>
              <a:rPr lang="en-US" sz="16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+mn-lt"/>
              </a:rPr>
              <a:t>grafični</a:t>
            </a:r>
            <a:r>
              <a:rPr lang="en-US" sz="16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+mn-lt"/>
              </a:rPr>
              <a:t>modeli</a:t>
            </a:r>
            <a:endParaRPr lang="sl-SI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61793" y="5925916"/>
            <a:ext cx="296694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i="1" err="1">
                <a:solidFill>
                  <a:srgbClr val="FF0000"/>
                </a:solidFill>
                <a:latin typeface="+mn-lt"/>
              </a:rPr>
              <a:t>generativno</a:t>
            </a:r>
            <a:r>
              <a:rPr lang="en-US" sz="1600" i="1">
                <a:solidFill>
                  <a:srgbClr val="FF0000"/>
                </a:solidFill>
                <a:latin typeface="+mn-lt"/>
              </a:rPr>
              <a:t>) </a:t>
            </a:r>
            <a:r>
              <a:rPr lang="en-US" sz="1600" i="1" err="1">
                <a:solidFill>
                  <a:srgbClr val="FF0000"/>
                </a:solidFill>
                <a:latin typeface="+mn-lt"/>
              </a:rPr>
              <a:t>globoko</a:t>
            </a:r>
            <a:r>
              <a:rPr lang="en-US" sz="1600" i="1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+mn-lt"/>
              </a:rPr>
              <a:t>učenje</a:t>
            </a:r>
            <a:endParaRPr lang="sl-SI" sz="1600" i="1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22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tillium Web" panose="00000500000000000000" pitchFamily="2" charset="0"/>
              </a:rPr>
              <a:t>Stan program je </a:t>
            </a:r>
            <a:r>
              <a:rPr lang="en-US" sz="3600" b="1" dirty="0" err="1" smtClean="0">
                <a:latin typeface="Titillium Web" panose="00000500000000000000" pitchFamily="2" charset="0"/>
              </a:rPr>
              <a:t>organiziran</a:t>
            </a:r>
            <a:r>
              <a:rPr lang="en-US" sz="3600" b="1" dirty="0" smtClean="0">
                <a:latin typeface="Titillium Web" panose="00000500000000000000" pitchFamily="2" charset="0"/>
              </a:rPr>
              <a:t> v bloke</a:t>
            </a:r>
            <a:endParaRPr lang="x-none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,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 smtClean="0">
                <a:latin typeface="Titillium Web" panose="00000500000000000000" pitchFamily="2" charset="0"/>
              </a:rPr>
              <a:t>deklariramo</a:t>
            </a:r>
            <a:r>
              <a:rPr lang="en-US" sz="1800" dirty="0" smtClean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podatke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pripravi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 smtClean="0">
                <a:latin typeface="Titillium Web" panose="00000500000000000000" pitchFamily="2" charset="0"/>
              </a:rPr>
              <a:t>uporabnik</a:t>
            </a:r>
            <a:r>
              <a:rPr lang="en-US" sz="1800" dirty="0" smtClean="0">
                <a:latin typeface="Titillium Web" panose="00000500000000000000" pitchFamily="2" charset="0"/>
              </a:rPr>
              <a:t>.</a:t>
            </a:r>
            <a:br>
              <a:rPr lang="en-US" sz="1800" dirty="0" smtClean="0">
                <a:latin typeface="Titillium Web" panose="00000500000000000000" pitchFamily="2" charset="0"/>
              </a:rPr>
            </a:br>
            <a:r>
              <a:rPr lang="en-US" sz="1800" dirty="0" smtClean="0">
                <a:latin typeface="Titillium Web" panose="00000500000000000000" pitchFamily="2" charset="0"/>
              </a:rPr>
              <a:t/>
            </a:r>
            <a:br>
              <a:rPr lang="en-US" sz="1800" dirty="0" smtClean="0">
                <a:latin typeface="Titillium Web" panose="00000500000000000000" pitchFamily="2" charset="0"/>
              </a:rPr>
            </a:br>
            <a:r>
              <a:rPr lang="en-US" sz="1800" dirty="0" smtClean="0">
                <a:latin typeface="Titillium Web" panose="00000500000000000000" pitchFamily="2" charset="0"/>
              </a:rPr>
              <a:t/>
            </a:r>
            <a:br>
              <a:rPr lang="en-US" sz="1800" dirty="0" smtClean="0">
                <a:latin typeface="Titillium Web" panose="00000500000000000000" pitchFamily="2" charset="0"/>
              </a:rPr>
            </a:b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  <a:r>
              <a:rPr lang="en-US" sz="1800" dirty="0">
                <a:latin typeface="Titillium Web" panose="00000500000000000000" pitchFamily="2" charset="0"/>
              </a:rPr>
              <a:t> 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,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parametre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želimo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oceniti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kateri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našega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zanimajo</a:t>
            </a:r>
            <a:r>
              <a:rPr lang="en-US" sz="1800" dirty="0" smtClean="0">
                <a:latin typeface="Titillium Web" panose="00000500000000000000" pitchFamily="2" charset="0"/>
              </a:rPr>
              <a:t>).</a:t>
            </a:r>
            <a:br>
              <a:rPr lang="en-US" sz="1800" dirty="0" smtClean="0">
                <a:latin typeface="Titillium Web" panose="00000500000000000000" pitchFamily="2" charset="0"/>
              </a:rPr>
            </a:br>
            <a:r>
              <a:rPr lang="en-US" sz="1800" dirty="0" smtClean="0">
                <a:latin typeface="Titillium Web" panose="00000500000000000000" pitchFamily="2" charset="0"/>
              </a:rPr>
              <a:t/>
            </a:r>
            <a:br>
              <a:rPr lang="en-US" sz="1800" dirty="0" smtClean="0">
                <a:latin typeface="Titillium Web" panose="00000500000000000000" pitchFamily="2" charset="0"/>
              </a:rPr>
            </a:br>
            <a:r>
              <a:rPr lang="en-US" sz="1800" dirty="0" smtClean="0">
                <a:latin typeface="Titillium Web" panose="00000500000000000000" pitchFamily="2" charset="0"/>
              </a:rPr>
              <a:t/>
            </a:r>
            <a:br>
              <a:rPr lang="en-US" sz="1800" dirty="0" smtClean="0">
                <a:latin typeface="Titillium Web" panose="00000500000000000000" pitchFamily="2" charset="0"/>
              </a:rPr>
            </a:br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opis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  <a:endParaRPr lang="en-US" sz="1800" b="1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Primer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komentarja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obsega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več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vrstic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tukaj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definiramo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vhodne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podatke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želimo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oceniti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spada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statistično modeliranje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Osnovni</a:t>
            </a:r>
            <a:r>
              <a:rPr lang="en-US" sz="3600" b="1" dirty="0">
                <a:latin typeface="Titillium Web" panose="00000500000000000000" pitchFamily="2" charset="0"/>
              </a:rPr>
              <a:t> tipi </a:t>
            </a:r>
            <a:r>
              <a:rPr lang="en-US" sz="3600" b="1" dirty="0" err="1">
                <a:latin typeface="Titillium Web" panose="00000500000000000000" pitchFamily="2" charset="0"/>
              </a:rPr>
              <a:t>spremenljivk</a:t>
            </a:r>
            <a:endParaRPr lang="x-none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b="1" dirty="0">
                <a:latin typeface="Titillium Web" panose="00000500000000000000" pitchFamily="2" charset="0"/>
              </a:rPr>
              <a:t>int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celo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real</a:t>
            </a:r>
            <a:r>
              <a:rPr lang="en-US" sz="1400" dirty="0">
                <a:latin typeface="Titillium Web" panose="00000500000000000000" pitchFamily="2" charset="0"/>
              </a:rPr>
              <a:t> – </a:t>
            </a:r>
            <a:r>
              <a:rPr lang="en-US" sz="1400" dirty="0" err="1">
                <a:latin typeface="Titillium Web" panose="00000500000000000000" pitchFamily="2" charset="0"/>
              </a:rPr>
              <a:t>realno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seznam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(array) –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celih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ali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endParaRPr lang="en-US" sz="1400" b="1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matrika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(matrix) – </a:t>
            </a:r>
            <a:r>
              <a:rPr lang="en-US" sz="1400" dirty="0" err="1">
                <a:latin typeface="Titillium Web" panose="00000500000000000000" pitchFamily="2" charset="0"/>
              </a:rPr>
              <a:t>2D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[</a:t>
            </a:r>
            <a:r>
              <a:rPr lang="en-US" sz="1400" dirty="0" err="1">
                <a:latin typeface="Titillium Web" panose="00000500000000000000" pitchFamily="2" charset="0"/>
              </a:rPr>
              <a:t>vrstice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stolpci</a:t>
            </a:r>
            <a:r>
              <a:rPr lang="en-US" sz="1400" dirty="0">
                <a:latin typeface="Titillium Web" panose="00000500000000000000" pitchFamily="2" charset="0"/>
              </a:rPr>
              <a:t>]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vector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 (</a:t>
            </a:r>
            <a:r>
              <a:rPr lang="en-US" sz="1400" dirty="0" err="1">
                <a:latin typeface="Titillium Web" panose="00000500000000000000" pitchFamily="2" charset="0"/>
              </a:rPr>
              <a:t>optimiziran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simplex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pozitivnih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se </a:t>
            </a:r>
            <a:r>
              <a:rPr lang="en-US" sz="1400" dirty="0" err="1">
                <a:latin typeface="Titillium Web" panose="00000500000000000000" pitchFamily="2" charset="0"/>
              </a:rPr>
              <a:t>seštejejo</a:t>
            </a:r>
            <a:r>
              <a:rPr lang="en-US" sz="1400" dirty="0">
                <a:latin typeface="Titillium Web" panose="00000500000000000000" pitchFamily="2" charset="0"/>
              </a:rPr>
              <a:t> v 1</a:t>
            </a:r>
          </a:p>
          <a:p>
            <a:pPr marL="0" indent="0">
              <a:buNone/>
            </a:pPr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dirty="0">
                <a:latin typeface="Titillium Web" panose="00000500000000000000" pitchFamily="2" charset="0"/>
              </a:rPr>
              <a:t>(</a:t>
            </a:r>
            <a:r>
              <a:rPr lang="en-US" sz="1400" dirty="0" err="1">
                <a:latin typeface="Titillium Web" panose="00000500000000000000" pitchFamily="2" charset="0"/>
              </a:rPr>
              <a:t>skoraj</a:t>
            </a:r>
            <a:r>
              <a:rPr lang="en-US" sz="1400" dirty="0">
                <a:latin typeface="Titillium Web" panose="00000500000000000000" pitchFamily="2" charset="0"/>
              </a:rPr>
              <a:t>) </a:t>
            </a:r>
            <a:r>
              <a:rPr lang="en-US" sz="1400" dirty="0" err="1">
                <a:latin typeface="Titillium Web" panose="00000500000000000000" pitchFamily="2" charset="0"/>
              </a:rPr>
              <a:t>vsem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spremenljivkam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lahko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določimo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zgornjo</a:t>
            </a:r>
            <a:r>
              <a:rPr lang="en-US" sz="1400" dirty="0">
                <a:latin typeface="Titillium Web" panose="00000500000000000000" pitchFamily="2" charset="0"/>
              </a:rPr>
              <a:t> in </a:t>
            </a:r>
            <a:r>
              <a:rPr lang="en-US" sz="1400" dirty="0" err="1">
                <a:latin typeface="Titillium Web" panose="00000500000000000000" pitchFamily="2" charset="0"/>
              </a:rPr>
              <a:t>spodnjo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mejo</a:t>
            </a:r>
            <a:endParaRPr lang="x-none" sz="14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a[10]; real b[n];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A[10, 10];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vector[n] v;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simplex[n] s;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real&lt;lower=0&gt; sigma;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success_rate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66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Porazdelitve</a:t>
            </a:r>
            <a:endParaRPr lang="x-none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Bernoulli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“</a:t>
            </a:r>
            <a:r>
              <a:rPr lang="en-US" sz="1400" dirty="0" err="1">
                <a:latin typeface="Titillium Web" panose="00000500000000000000" pitchFamily="2" charset="0"/>
              </a:rPr>
              <a:t>uspehov</a:t>
            </a:r>
            <a:r>
              <a:rPr lang="en-US" sz="1400" dirty="0">
                <a:latin typeface="Titillium Web" panose="00000500000000000000" pitchFamily="2" charset="0"/>
              </a:rPr>
              <a:t>” (1) in “</a:t>
            </a:r>
            <a:r>
              <a:rPr lang="en-US" sz="1400" dirty="0" err="1">
                <a:latin typeface="Titillium Web" panose="00000500000000000000" pitchFamily="2" charset="0"/>
              </a:rPr>
              <a:t>neuspehov</a:t>
            </a:r>
            <a:r>
              <a:rPr lang="en-US" sz="1400" dirty="0">
                <a:latin typeface="Titillium Web" panose="00000500000000000000" pitchFamily="2" charset="0"/>
              </a:rPr>
              <a:t>” (0)</a:t>
            </a: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θ</a:t>
            </a:r>
            <a:r>
              <a:rPr lang="en-GB" sz="1400" dirty="0">
                <a:latin typeface="Titillium Web" panose="00000500000000000000" pitchFamily="2" charset="0"/>
              </a:rPr>
              <a:t> (theta) </a:t>
            </a:r>
            <a:r>
              <a:rPr lang="en-GB" sz="1400" dirty="0" err="1">
                <a:latin typeface="Titillium Web" panose="00000500000000000000" pitchFamily="2" charset="0"/>
              </a:rPr>
              <a:t>predstavlja</a:t>
            </a:r>
            <a:r>
              <a:rPr lang="en-GB" sz="1400" dirty="0">
                <a:latin typeface="Titillium Web" panose="00000500000000000000" pitchFamily="2" charset="0"/>
              </a:rPr>
              <a:t> </a:t>
            </a:r>
            <a:r>
              <a:rPr lang="en-GB" sz="1400" dirty="0" err="1">
                <a:latin typeface="Titillium Web" panose="00000500000000000000" pitchFamily="2" charset="0"/>
              </a:rPr>
              <a:t>verjetnost</a:t>
            </a:r>
            <a:r>
              <a:rPr lang="en-GB" sz="1400" dirty="0">
                <a:latin typeface="Titillium Web" panose="00000500000000000000" pitchFamily="2" charset="0"/>
              </a:rPr>
              <a:t> </a:t>
            </a:r>
            <a:r>
              <a:rPr lang="en-GB" sz="1400" dirty="0" err="1">
                <a:latin typeface="Titillium Web" panose="00000500000000000000" pitchFamily="2" charset="0"/>
              </a:rPr>
              <a:t>uspeha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 med 0 in 1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α</a:t>
            </a:r>
            <a:r>
              <a:rPr lang="en-GB" sz="1400" b="1" dirty="0">
                <a:latin typeface="Titillium Web" panose="00000500000000000000" pitchFamily="2" charset="0"/>
              </a:rPr>
              <a:t>, </a:t>
            </a:r>
            <a:r>
              <a:rPr lang="el-GR" sz="1400" b="1" dirty="0">
                <a:latin typeface="Titillium Web" panose="00000500000000000000" pitchFamily="2" charset="0"/>
              </a:rPr>
              <a:t>β</a:t>
            </a:r>
            <a:r>
              <a:rPr lang="en-GB" sz="1400" b="1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parametra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porazdelitve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normal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μ, σ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sta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upanje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oziroma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varianca</a:t>
            </a:r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dirty="0" err="1">
                <a:latin typeface="Titillium Web" panose="00000500000000000000" pitchFamily="2" charset="0"/>
              </a:rPr>
              <a:t>porazdelitve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tudi</a:t>
            </a:r>
            <a:r>
              <a:rPr lang="en-US" sz="1800" dirty="0">
                <a:latin typeface="Titillium Web" panose="00000500000000000000" pitchFamily="2" charset="0"/>
              </a:rPr>
              <a:t> za </a:t>
            </a:r>
            <a:r>
              <a:rPr lang="en-US" sz="1800" dirty="0" err="1">
                <a:latin typeface="Titillium Web" panose="00000500000000000000" pitchFamily="2" charset="0"/>
              </a:rPr>
              <a:t>vnašanje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predznanja</a:t>
            </a:r>
            <a:r>
              <a:rPr lang="en-US" sz="1800" dirty="0">
                <a:latin typeface="Titillium Web" panose="00000500000000000000" pitchFamily="2" charset="0"/>
              </a:rPr>
              <a:t> o </a:t>
            </a:r>
            <a:r>
              <a:rPr lang="en-US" sz="1800" dirty="0" err="1">
                <a:latin typeface="Titillium Web" panose="00000500000000000000" pitchFamily="2" charset="0"/>
              </a:rPr>
              <a:t>določenih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endParaRPr lang="en-US" sz="18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beta(alpha, beta);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normal(mu, sigma);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theta ~ beta(1,1);</a:t>
            </a:r>
          </a:p>
        </p:txBody>
      </p:sp>
    </p:spTree>
    <p:extLst>
      <p:ext uri="{BB962C8B-B14F-4D97-AF65-F5344CB8AC3E}">
        <p14:creationId xmlns:p14="http://schemas.microsoft.com/office/powerpoint/2010/main" val="1767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>
                <a:latin typeface="+mn-lt"/>
              </a:rPr>
              <a:t>6</a:t>
            </a:r>
            <a:endParaRPr lang="sl-SI" sz="6600" dirty="0">
              <a:latin typeface="+mn-lt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+mn-lt"/>
              </a:rPr>
              <a:t>Praktični</a:t>
            </a:r>
          </a:p>
          <a:p>
            <a:pPr>
              <a:spcAft>
                <a:spcPts val="1800"/>
              </a:spcAft>
            </a:pPr>
            <a:r>
              <a:rPr lang="en-US" sz="6600" dirty="0">
                <a:latin typeface="+mn-lt"/>
              </a:rPr>
              <a:t>primeri</a:t>
            </a:r>
            <a:endParaRPr lang="sl-SI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6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1" y="3907835"/>
            <a:ext cx="8480659" cy="599303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latin typeface="+mn-lt"/>
              </a:rPr>
              <a:t>Interaktivni</a:t>
            </a:r>
            <a:r>
              <a:rPr lang="en-US" sz="7200" dirty="0">
                <a:latin typeface="+mn-lt"/>
              </a:rPr>
              <a:t> test </a:t>
            </a:r>
            <a:r>
              <a:rPr lang="en-US" sz="7200" dirty="0" err="1">
                <a:latin typeface="+mn-lt"/>
              </a:rPr>
              <a:t>opreme</a:t>
            </a:r>
            <a:r>
              <a:rPr lang="en-US" sz="7200" dirty="0">
                <a:latin typeface="+mn-lt"/>
              </a:rPr>
              <a:t> </a:t>
            </a:r>
            <a:r>
              <a:rPr lang="en-US" sz="7200" dirty="0" err="1">
                <a:latin typeface="+mn-lt"/>
              </a:rPr>
              <a:t>za</a:t>
            </a:r>
            <a:r>
              <a:rPr lang="en-US" sz="7200" dirty="0">
                <a:latin typeface="+mn-lt"/>
              </a:rPr>
              <a:t> </a:t>
            </a:r>
            <a:r>
              <a:rPr lang="en-US" sz="7200" dirty="0" err="1">
                <a:latin typeface="+mn-lt"/>
              </a:rPr>
              <a:t>delavnico</a:t>
            </a:r>
            <a:endParaRPr lang="sl-SI" sz="7200" dirty="0">
              <a:latin typeface="+mn-lt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22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980004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 dirty="0" smtClean="0">
                <a:latin typeface="+mn-lt"/>
              </a:rPr>
              <a:t>1</a:t>
            </a:r>
            <a:endParaRPr lang="sl-SI" sz="6600" b="1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sz="6600" dirty="0">
                <a:latin typeface="+mn-lt"/>
              </a:rPr>
              <a:t>Negotovost in probabilistično razmišljanje</a:t>
            </a:r>
            <a:endParaRPr lang="sl-SI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84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64" y="3739042"/>
            <a:ext cx="10034148" cy="599303"/>
          </a:xfrm>
        </p:spPr>
        <p:txBody>
          <a:bodyPr>
            <a:noAutofit/>
          </a:bodyPr>
          <a:lstStyle/>
          <a:p>
            <a:r>
              <a:rPr lang="sl-SI" sz="7200" dirty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 dirty="0">
                <a:latin typeface="Titillium Web" panose="00000500000000000000" pitchFamily="2" charset="-18"/>
              </a:rPr>
              <a:t>Ali </a:t>
            </a:r>
            <a:r>
              <a:rPr lang="en-US" sz="7200" dirty="0" err="1">
                <a:latin typeface="Titillium Web" panose="00000500000000000000" pitchFamily="2" charset="-18"/>
              </a:rPr>
              <a:t>bo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 smtClean="0">
                <a:latin typeface="Titillium Web" panose="00000500000000000000" pitchFamily="2" charset="-18"/>
              </a:rPr>
              <a:t>naslednjo</a:t>
            </a:r>
            <a:r>
              <a:rPr lang="en-US" sz="7200" dirty="0" smtClean="0">
                <a:latin typeface="Titillium Web" panose="00000500000000000000" pitchFamily="2" charset="-18"/>
              </a:rPr>
              <a:t> </a:t>
            </a:r>
            <a:r>
              <a:rPr lang="en-US" sz="7200" dirty="0" err="1" smtClean="0">
                <a:latin typeface="Titillium Web" panose="00000500000000000000" pitchFamily="2" charset="-18"/>
              </a:rPr>
              <a:t>sredo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smtClean="0">
                <a:latin typeface="Titillium Web" panose="00000500000000000000" pitchFamily="2" charset="-18"/>
              </a:rPr>
              <a:t>v </a:t>
            </a:r>
            <a:r>
              <a:rPr lang="en-US" sz="7200" dirty="0" err="1">
                <a:latin typeface="Titillium Web" panose="00000500000000000000" pitchFamily="2" charset="-18"/>
              </a:rPr>
              <a:t>Ljubljani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deževalo</a:t>
            </a:r>
            <a:r>
              <a:rPr lang="en-US" sz="7200" dirty="0">
                <a:latin typeface="Titillium Web" panose="00000500000000000000" pitchFamily="2" charset="-18"/>
              </a:rPr>
              <a:t>?</a:t>
            </a:r>
            <a:endParaRPr lang="sl-SI" sz="7200" dirty="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18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/>
          <a:stretch/>
        </p:blipFill>
        <p:spPr>
          <a:xfrm>
            <a:off x="1715385" y="697924"/>
            <a:ext cx="9007721" cy="586590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290" y="127591"/>
            <a:ext cx="10054258" cy="411126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+mn-lt"/>
              </a:rPr>
              <a:t>Izrazi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verjetnosti</a:t>
            </a:r>
            <a:r>
              <a:rPr lang="en-US" sz="2400" dirty="0" smtClean="0">
                <a:latin typeface="+mn-lt"/>
              </a:rPr>
              <a:t> v </a:t>
            </a:r>
            <a:r>
              <a:rPr lang="en-US" sz="2400" dirty="0" err="1">
                <a:latin typeface="+mn-lt"/>
              </a:rPr>
              <a:t>naravnem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jeziku</a:t>
            </a:r>
            <a:endParaRPr lang="sl-SI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86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32" y="4077370"/>
            <a:ext cx="9888836" cy="599303"/>
          </a:xfrm>
        </p:spPr>
        <p:txBody>
          <a:bodyPr>
            <a:noAutofit/>
          </a:bodyPr>
          <a:lstStyle/>
          <a:p>
            <a:r>
              <a:rPr lang="sl-SI" sz="7200" dirty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 dirty="0" err="1">
                <a:latin typeface="Titillium Web" panose="00000500000000000000" pitchFamily="2" charset="-18"/>
              </a:rPr>
              <a:t>Kako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toplo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sl-SI" sz="7200" dirty="0">
                <a:latin typeface="Titillium Web" panose="00000500000000000000" pitchFamily="2" charset="-18"/>
              </a:rPr>
              <a:t>(°C) </a:t>
            </a:r>
            <a:r>
              <a:rPr lang="en-US" sz="7200" dirty="0" err="1">
                <a:latin typeface="Titillium Web" panose="00000500000000000000" pitchFamily="2" charset="-18"/>
              </a:rPr>
              <a:t>bo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jutri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opoldne</a:t>
            </a:r>
            <a:r>
              <a:rPr lang="en-US" sz="7200" dirty="0">
                <a:latin typeface="Titillium Web" panose="00000500000000000000" pitchFamily="2" charset="-18"/>
              </a:rPr>
              <a:t> v </a:t>
            </a:r>
            <a:r>
              <a:rPr lang="en-US" sz="7200" dirty="0" err="1">
                <a:latin typeface="Titillium Web" panose="00000500000000000000" pitchFamily="2" charset="-18"/>
              </a:rPr>
              <a:t>Ljubljani</a:t>
            </a:r>
            <a:r>
              <a:rPr lang="sl-SI" sz="7200" dirty="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73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920</Words>
  <Application>Microsoft Office PowerPoint</Application>
  <PresentationFormat>Custom</PresentationFormat>
  <Paragraphs>206</Paragraphs>
  <Slides>43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Officeova tema</vt:lpstr>
      <vt:lpstr>PowerPoint Presentation</vt:lpstr>
      <vt:lpstr>PowerPoint Presentation</vt:lpstr>
      <vt:lpstr>PowerPoint Presentation</vt:lpstr>
      <vt:lpstr>Zakaj naj mi bo mar za probabilistično programiranje?</vt:lpstr>
      <vt:lpstr>Interaktivni test opreme za delavnico</vt:lpstr>
      <vt:lpstr>PowerPoint Presentation</vt:lpstr>
      <vt:lpstr>Q: Ali bo naslednjo sredo v Ljubljani deževalo?</vt:lpstr>
      <vt:lpstr>Izrazi verjetnosti v naravnem jeziku</vt:lpstr>
      <vt:lpstr>Q: Kako toplo (°C) bo jutri opoldne v Ljubljani?</vt:lpstr>
      <vt:lpstr>Naravni jezik je nekonsistenten, nenatačnen in premalo ekspresiven za resno kvantitativno delo!</vt:lpstr>
      <vt:lpstr>Gramatika verjetnosti</vt:lpstr>
      <vt:lpstr>Porazdelitve</vt:lpstr>
      <vt:lpstr>Beseda na dan ...</vt:lpstr>
      <vt:lpstr>Bernoullijeva porazdelitev</vt:lpstr>
      <vt:lpstr>Bernoullijeva porazdelitev</vt:lpstr>
      <vt:lpstr>Normalna (Gaussova) porazdelitev</vt:lpstr>
      <vt:lpstr>Normalna (Gaussova) porazdelitev</vt:lpstr>
      <vt:lpstr>Normalna (Gaussova) porazdelitev</vt:lpstr>
      <vt:lpstr>PowerPoint Presentation</vt:lpstr>
      <vt:lpstr>Porazdelitev Beta</vt:lpstr>
      <vt:lpstr>Preizkus probabilističnega razmišljanja</vt:lpstr>
      <vt:lpstr>V razmislek …</vt:lpstr>
      <vt:lpstr>PowerPoint Presentation</vt:lpstr>
      <vt:lpstr>PowerPoint Presentation</vt:lpstr>
      <vt:lpstr>PowerPoint Presentation</vt:lpstr>
      <vt:lpstr>PowerPoint Presentation</vt:lpstr>
      <vt:lpstr>Q: Zapišite 1 metodo iz statistike ali strojnega učenja, ki se uporablja za napovedovanje, razpoznavanje vzorcev, gručenje, testiranje hipotez, ipd.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Dva primera imperativnega programiranja</vt:lpstr>
      <vt:lpstr>Imperativno programiranje             in      Statistično modeliranje</vt:lpstr>
      <vt:lpstr>PowerPoint Presentation</vt:lpstr>
      <vt:lpstr>PowerPoint Presentation</vt:lpstr>
      <vt:lpstr>Kaj je Stan?</vt:lpstr>
      <vt:lpstr>Stan program je organiziran v bloke</vt:lpstr>
      <vt:lpstr>Osnovni tipi spremenljivk</vt:lpstr>
      <vt:lpstr>Porazdelitve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Dizajnerski pristop dr. Rok Stritar</dc:title>
  <dc:creator>Bone, Alenka</dc:creator>
  <cp:lastModifiedBy>Erik</cp:lastModifiedBy>
  <cp:revision>91</cp:revision>
  <cp:lastPrinted>2019-05-30T09:15:42Z</cp:lastPrinted>
  <dcterms:created xsi:type="dcterms:W3CDTF">2019-03-06T14:50:05Z</dcterms:created>
  <dcterms:modified xsi:type="dcterms:W3CDTF">2019-09-17T19:48:05Z</dcterms:modified>
</cp:coreProperties>
</file>