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8" r:id="rId5"/>
    <p:sldId id="263" r:id="rId6"/>
    <p:sldId id="261" r:id="rId7"/>
    <p:sldId id="282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9" r:id="rId17"/>
    <p:sldId id="271" r:id="rId18"/>
    <p:sldId id="280" r:id="rId19"/>
    <p:sldId id="272" r:id="rId20"/>
    <p:sldId id="281" r:id="rId21"/>
    <p:sldId id="273" r:id="rId22"/>
    <p:sldId id="302" r:id="rId23"/>
    <p:sldId id="283" r:id="rId24"/>
    <p:sldId id="288" r:id="rId25"/>
    <p:sldId id="292" r:id="rId26"/>
    <p:sldId id="291" r:id="rId27"/>
    <p:sldId id="293" r:id="rId28"/>
    <p:sldId id="289" r:id="rId29"/>
    <p:sldId id="290" r:id="rId30"/>
    <p:sldId id="294" r:id="rId31"/>
    <p:sldId id="295" r:id="rId32"/>
    <p:sldId id="285" r:id="rId33"/>
    <p:sldId id="296" r:id="rId34"/>
    <p:sldId id="297" r:id="rId35"/>
    <p:sldId id="298" r:id="rId36"/>
    <p:sldId id="299" r:id="rId37"/>
    <p:sldId id="300" r:id="rId38"/>
    <p:sldId id="301" r:id="rId39"/>
    <p:sldId id="303" r:id="rId40"/>
    <p:sldId id="304" r:id="rId41"/>
    <p:sldId id="305" r:id="rId42"/>
    <p:sldId id="287" r:id="rId43"/>
    <p:sldId id="306" r:id="rId44"/>
    <p:sldId id="308" r:id="rId45"/>
    <p:sldId id="309" r:id="rId46"/>
    <p:sldId id="310" r:id="rId47"/>
    <p:sldId id="286" r:id="rId48"/>
    <p:sldId id="275" r:id="rId49"/>
    <p:sldId id="276" r:id="rId50"/>
    <p:sldId id="277" r:id="rId51"/>
    <p:sldId id="274" r:id="rId5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B9B"/>
    <a:srgbClr val="809471"/>
    <a:srgbClr val="121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101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09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2529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98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728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503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471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594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4658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667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17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302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5E61-20C0-469E-A0B2-53E69704CE72}" type="datetimeFigureOut">
              <a:rPr lang="sl-SI" smtClean="0"/>
              <a:t>19.12.2018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721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em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gif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"/>
            <a:ext cx="12192000" cy="68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32" y="4077370"/>
            <a:ext cx="9888836" cy="599303"/>
          </a:xfrm>
        </p:spPr>
        <p:txBody>
          <a:bodyPr>
            <a:noAutofit/>
          </a:bodyPr>
          <a:lstStyle/>
          <a:p>
            <a:r>
              <a:rPr lang="sl-SI" sz="72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7200" dirty="0" smtClean="0">
                <a:latin typeface="Titillium Web" panose="00000500000000000000" pitchFamily="2" charset="-18"/>
              </a:rPr>
              <a:t>How cold (°C) will it be in LJ tomorrow at noon?</a:t>
            </a:r>
            <a:endParaRPr lang="sl-SI" sz="72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46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54" y="1477811"/>
            <a:ext cx="11054738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Natural language </a:t>
            </a:r>
            <a:r>
              <a:rPr lang="sl-SI" sz="4000" dirty="0" smtClean="0">
                <a:latin typeface="Titillium Web" panose="00000500000000000000" pitchFamily="2" charset="-18"/>
              </a:rPr>
              <a:t>is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incoherent</a:t>
            </a:r>
            <a:r>
              <a:rPr lang="sl-SI" sz="4000" dirty="0" smtClean="0">
                <a:latin typeface="Titillium Web" panose="00000500000000000000" pitchFamily="2" charset="-18"/>
              </a:rPr>
              <a:t>,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imprecise</a:t>
            </a:r>
            <a:r>
              <a:rPr lang="sl-SI" sz="4000" dirty="0" smtClean="0">
                <a:latin typeface="Titillium Web" panose="00000500000000000000" pitchFamily="2" charset="-18"/>
              </a:rPr>
              <a:t>, and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lacks expressiveness </a:t>
            </a:r>
            <a:r>
              <a:rPr lang="sl-SI" sz="4000" dirty="0" smtClean="0">
                <a:latin typeface="Titillium Web" panose="00000500000000000000" pitchFamily="2" charset="-18"/>
              </a:rPr>
              <a:t>for serious quantitative work!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878" y="4523145"/>
            <a:ext cx="99303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800" dirty="0" smtClean="0">
                <a:latin typeface="Titillium Web" panose="00000500000000000000" pitchFamily="2" charset="-18"/>
              </a:rPr>
              <a:t/>
            </a:r>
            <a:br>
              <a:rPr lang="sl-SI" sz="1800" dirty="0" smtClean="0">
                <a:latin typeface="Titillium Web" panose="00000500000000000000" pitchFamily="2" charset="-18"/>
              </a:rPr>
            </a:b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Good news </a:t>
            </a:r>
            <a:r>
              <a:rPr lang="sl-SI" sz="2400" dirty="0" smtClean="0">
                <a:latin typeface="Titillium Web" panose="00000500000000000000" pitchFamily="2" charset="-18"/>
              </a:rPr>
              <a:t>A suitable language has been developed long ago.</a:t>
            </a:r>
            <a:r>
              <a:rPr lang="sl-SI" sz="2400" baseline="30000" dirty="0" smtClean="0">
                <a:latin typeface="Titillium Web" panose="00000500000000000000" pitchFamily="2" charset="-18"/>
              </a:rPr>
              <a:t>1</a:t>
            </a: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Bad news </a:t>
            </a:r>
            <a:r>
              <a:rPr lang="sl-SI" sz="2400" dirty="0" smtClean="0">
                <a:latin typeface="Titillium Web" panose="00000500000000000000" pitchFamily="2" charset="-18"/>
              </a:rPr>
              <a:t>It is Probability Theory and mathematics cannot be avoided.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Good news </a:t>
            </a:r>
            <a:r>
              <a:rPr lang="sl-SI" sz="2400" dirty="0" smtClean="0">
                <a:latin typeface="Titillium Web" panose="00000500000000000000" pitchFamily="2" charset="-18"/>
              </a:rPr>
              <a:t>We don‘t have to learn even all of undergraduate-level probability theory.</a:t>
            </a:r>
            <a:r>
              <a:rPr lang="sl-SI" sz="2400" baseline="30000" dirty="0">
                <a:latin typeface="Titillium Web" panose="00000500000000000000" pitchFamily="2" charset="-18"/>
              </a:rPr>
              <a:t>2</a:t>
            </a:r>
            <a:r>
              <a:rPr lang="sl-SI" sz="2400" dirty="0" smtClean="0">
                <a:latin typeface="Titillium Web" panose="00000500000000000000" pitchFamily="2" charset="-18"/>
              </a:rPr>
              <a:t> What we really need is the language, not the computation.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1" y="6190488"/>
            <a:ext cx="7116722" cy="287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400" dirty="0" smtClean="0">
                <a:latin typeface="Titillium Web" panose="00000500000000000000" pitchFamily="2" charset="-18"/>
              </a:rPr>
              <a:t/>
            </a:r>
            <a:br>
              <a:rPr lang="sl-SI" sz="1400" dirty="0" smtClean="0">
                <a:latin typeface="Titillium Web" panose="00000500000000000000" pitchFamily="2" charset="-18"/>
              </a:rPr>
            </a:br>
            <a:r>
              <a:rPr lang="sl-SI" sz="1400" b="1" baseline="30000" dirty="0" smtClean="0">
                <a:latin typeface="Titillium Web" panose="00000500000000000000" pitchFamily="2" charset="-18"/>
              </a:rPr>
              <a:t>1</a:t>
            </a:r>
            <a:r>
              <a:rPr lang="sl-SI" sz="1400" dirty="0" smtClean="0">
                <a:latin typeface="Titillium Web" panose="00000500000000000000" pitchFamily="2" charset="-18"/>
              </a:rPr>
              <a:t> Modern probability is relatively young as far as fundamental maths go (&lt; 100 years).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1" y="6478110"/>
            <a:ext cx="7964424" cy="299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400" dirty="0" smtClean="0">
                <a:latin typeface="Titillium Web" panose="00000500000000000000" pitchFamily="2" charset="-18"/>
              </a:rPr>
              <a:t/>
            </a:r>
            <a:br>
              <a:rPr lang="sl-SI" sz="1400" dirty="0" smtClean="0">
                <a:latin typeface="Titillium Web" panose="00000500000000000000" pitchFamily="2" charset="-18"/>
              </a:rPr>
            </a:br>
            <a:r>
              <a:rPr lang="sl-SI" sz="1400" b="1" baseline="30000" dirty="0">
                <a:latin typeface="Titillium Web" panose="00000500000000000000" pitchFamily="2" charset="-18"/>
              </a:rPr>
              <a:t>2</a:t>
            </a:r>
            <a:r>
              <a:rPr lang="sl-SI" sz="1400" dirty="0" smtClean="0">
                <a:latin typeface="Titillium Web" panose="00000500000000000000" pitchFamily="2" charset="-18"/>
              </a:rPr>
              <a:t> We really should though, especially if we want to be a competent quantitative analysis professional.</a:t>
            </a:r>
          </a:p>
        </p:txBody>
      </p:sp>
    </p:spTree>
    <p:extLst>
      <p:ext uri="{BB962C8B-B14F-4D97-AF65-F5344CB8AC3E}">
        <p14:creationId xmlns:p14="http://schemas.microsoft.com/office/powerpoint/2010/main" val="41310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The grammar of Probability Theory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4" y="1676747"/>
            <a:ext cx="7185797" cy="45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Distributions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0710" y="5302485"/>
            <a:ext cx="578779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800" dirty="0" smtClean="0">
                <a:latin typeface="Titillium Web" panose="00000500000000000000" pitchFamily="2" charset="-18"/>
              </a:rPr>
              <a:t/>
            </a:r>
            <a:br>
              <a:rPr lang="sl-SI" sz="1800" dirty="0" smtClean="0">
                <a:latin typeface="Titillium Web" panose="00000500000000000000" pitchFamily="2" charset="-18"/>
              </a:rPr>
            </a:b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Probability distributions </a:t>
            </a:r>
            <a:r>
              <a:rPr lang="sl-SI" sz="2400" dirty="0" smtClean="0">
                <a:latin typeface="Titillium Web" panose="00000500000000000000" pitchFamily="2" charset="-18"/>
              </a:rPr>
              <a:t>are the elementary expressions of probabilistic thinking and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the basic building blocks of statistical models.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Distributions follow the rules (grammar) of probability and are therefore </a:t>
            </a: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coherent</a:t>
            </a:r>
            <a:r>
              <a:rPr lang="sl-SI" sz="2400" dirty="0" smtClean="0">
                <a:latin typeface="Titillium Web" panose="00000500000000000000" pitchFamily="2" charset="-18"/>
              </a:rPr>
              <a:t> and </a:t>
            </a: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precise</a:t>
            </a:r>
            <a:r>
              <a:rPr lang="sl-SI" sz="2400" dirty="0" smtClean="0">
                <a:latin typeface="Titillium Web" panose="00000500000000000000" pitchFamily="2" charset="-18"/>
              </a:rPr>
              <a:t> statements.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The more we know about distributions the more </a:t>
            </a: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expressive</a:t>
            </a:r>
            <a:r>
              <a:rPr lang="sl-SI" sz="2400" dirty="0" smtClean="0">
                <a:latin typeface="Titillium Web" panose="00000500000000000000" pitchFamily="2" charset="-18"/>
              </a:rPr>
              <a:t> we can be.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7" y="1963864"/>
            <a:ext cx="4983934" cy="3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A word a day...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8" y="1901951"/>
            <a:ext cx="5769721" cy="421189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63034" y="4007899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Freeform 9"/>
          <p:cNvSpPr/>
          <p:nvPr/>
        </p:nvSpPr>
        <p:spPr>
          <a:xfrm>
            <a:off x="6623304" y="537808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Freeform 10"/>
          <p:cNvSpPr/>
          <p:nvPr/>
        </p:nvSpPr>
        <p:spPr>
          <a:xfrm>
            <a:off x="5632242" y="162763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74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Bernoulli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Bernoulli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945906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4000" dirty="0" smtClean="0">
                <a:latin typeface="Titillium Web" panose="00000500000000000000" pitchFamily="2" charset="-18"/>
              </a:rPr>
              <a:t>Is it going to rain in Ljubljana next week?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Normal (Gaussian)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Normal (Gaussian)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4000" dirty="0" smtClean="0">
                <a:latin typeface="Titillium Web" panose="00000500000000000000" pitchFamily="2" charset="-18"/>
              </a:rPr>
              <a:t>How cold (°C) will it be in LJ tomorrow at noon?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Beta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8" y="779857"/>
            <a:ext cx="10377143" cy="52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Beta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4000" dirty="0" smtClean="0">
                <a:latin typeface="Titillium Web" panose="00000500000000000000" pitchFamily="2" charset="-18"/>
              </a:rPr>
              <a:t>What is the probability of rain in LJ next week?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Tricky questions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031136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latin typeface="Titillium Web" panose="00000500000000000000" pitchFamily="2" charset="-18"/>
              </a:rPr>
              <a:t/>
            </a:r>
            <a:br>
              <a:rPr lang="sl-SI" sz="2800" dirty="0" smtClean="0">
                <a:latin typeface="Titillium Web" panose="00000500000000000000" pitchFamily="2" charset="-18"/>
              </a:rPr>
            </a:br>
            <a:endParaRPr lang="sl-SI" sz="2800" dirty="0" smtClean="0">
              <a:latin typeface="Titillium Web" panose="00000500000000000000" pitchFamily="2" charset="-18"/>
            </a:endParaRPr>
          </a:p>
          <a:p>
            <a:endParaRPr lang="sl-SI" sz="2800" dirty="0">
              <a:latin typeface="Titillium Web" panose="00000500000000000000" pitchFamily="2" charset="-18"/>
            </a:endParaRPr>
          </a:p>
          <a:p>
            <a:r>
              <a:rPr lang="sl-SI" sz="2800" dirty="0" smtClean="0">
                <a:latin typeface="Titillium Web" panose="00000500000000000000" pitchFamily="2" charset="-18"/>
              </a:rPr>
              <a:t>Assume </a:t>
            </a:r>
            <a:r>
              <a:rPr lang="sl-SI" sz="2800" dirty="0" smtClean="0">
                <a:latin typeface="Titillium Web" panose="00000500000000000000" pitchFamily="2" charset="-18"/>
              </a:rPr>
              <a:t>that these are independent tosses of a (possibly unfair) coin:</a:t>
            </a:r>
            <a:endParaRPr lang="sl-SI" sz="2800" dirty="0" smtClean="0">
              <a:latin typeface="Titillium Web" panose="00000500000000000000" pitchFamily="2" charset="-18"/>
            </a:endParaRPr>
          </a:p>
          <a:p>
            <a:pPr algn="ctr"/>
            <a:r>
              <a:rPr lang="sl-SI" sz="1600" dirty="0" smtClean="0">
                <a:latin typeface="Titillium Web" panose="00000500000000000000" pitchFamily="2" charset="-18"/>
              </a:rPr>
              <a:t/>
            </a:r>
            <a:br>
              <a:rPr lang="sl-SI" sz="1600" dirty="0" smtClean="0">
                <a:latin typeface="Titillium Web" panose="00000500000000000000" pitchFamily="2" charset="-18"/>
              </a:rPr>
            </a:br>
            <a:r>
              <a:rPr lang="sl-SI" sz="2800" b="1" dirty="0" smtClean="0">
                <a:latin typeface="Titillium Web" panose="00000500000000000000" pitchFamily="2" charset="-18"/>
              </a:rPr>
              <a:t>T  T  H  T  T  H  T  T  T  H  </a:t>
            </a:r>
            <a:r>
              <a:rPr lang="sl-SI" sz="28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(?)</a:t>
            </a:r>
            <a:r>
              <a:rPr lang="sl-SI" sz="28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endParaRPr lang="sl-SI" sz="2800" b="1" dirty="0" smtClean="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endParaRPr lang="sl-SI" sz="2800" dirty="0" smtClean="0">
              <a:latin typeface="Titillium Web" panose="00000500000000000000" pitchFamily="2" charset="-18"/>
            </a:endParaRPr>
          </a:p>
          <a:p>
            <a:endParaRPr lang="sl-SI" sz="2800" dirty="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sl-SI" sz="28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Q1: </a:t>
            </a:r>
            <a:r>
              <a:rPr lang="sl-SI" sz="2800" dirty="0" smtClean="0">
                <a:latin typeface="Titillium Web" panose="00000500000000000000" pitchFamily="2" charset="-18"/>
              </a:rPr>
              <a:t>Did/Will the flipped coin land heads or tails next?</a:t>
            </a:r>
            <a:endParaRPr lang="sl-SI" sz="2800" dirty="0">
              <a:latin typeface="Titillium Web" panose="00000500000000000000" pitchFamily="2" charset="-1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710" y="41248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Q2: </a:t>
            </a:r>
            <a:r>
              <a:rPr lang="sl-SI" sz="2800" dirty="0" smtClean="0">
                <a:latin typeface="Titillium Web" panose="00000500000000000000" pitchFamily="2" charset="-18"/>
              </a:rPr>
              <a:t>What is the coin‘s probability of landing heads?</a:t>
            </a:r>
            <a:endParaRPr lang="sl-SI" sz="2800" dirty="0">
              <a:latin typeface="Titillium Web" panose="00000500000000000000" pitchFamily="2" charset="-1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0710" y="5218579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Q3: </a:t>
            </a:r>
            <a:r>
              <a:rPr lang="sl-SI" sz="2800" dirty="0" smtClean="0">
                <a:latin typeface="Titillium Web" panose="00000500000000000000" pitchFamily="2" charset="-18"/>
              </a:rPr>
              <a:t>Is this coing fair? away from the true probability?</a:t>
            </a:r>
            <a:endParaRPr lang="sl-SI" sz="28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678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>
                <a:latin typeface="Titillium Web" panose="00000500000000000000" pitchFamily="2" charset="-18"/>
              </a:rPr>
              <a:t>S</a:t>
            </a:r>
            <a:r>
              <a:rPr lang="sl-SI" sz="4000" b="1" dirty="0" smtClean="0">
                <a:latin typeface="Titillium Web" panose="00000500000000000000" pitchFamily="2" charset="-18"/>
              </a:rPr>
              <a:t>ubtle points to think about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630125"/>
            <a:ext cx="6885074" cy="221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000" dirty="0" smtClean="0">
                <a:latin typeface="Titillium Web" panose="00000500000000000000" pitchFamily="2" charset="-18"/>
              </a:rPr>
              <a:t>We use probability theory as a precise and coherent language.</a:t>
            </a: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 smtClean="0">
                <a:latin typeface="Titillium Web" panose="00000500000000000000" pitchFamily="2" charset="-18"/>
              </a:rPr>
              <a:t>If we don‘t follow the rules of probability, others won‘t understand what we are saying!</a:t>
            </a:r>
            <a:br>
              <a:rPr lang="sl-SI" sz="2000" dirty="0" smtClean="0">
                <a:latin typeface="Titillium Web" panose="00000500000000000000" pitchFamily="2" charset="-18"/>
              </a:rPr>
            </a:br>
            <a:endParaRPr lang="sl-SI" sz="2000" dirty="0" smtClean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 smtClean="0">
                <a:latin typeface="Titillium Web" panose="00000500000000000000" pitchFamily="2" charset="-18"/>
              </a:rPr>
              <a:t>However</a:t>
            </a:r>
            <a:r>
              <a:rPr lang="sl-SI" sz="2000" dirty="0" smtClean="0">
                <a:latin typeface="Titillium Web" panose="00000500000000000000" pitchFamily="2" charset="-18"/>
              </a:rPr>
              <a:t>, we‘ve never said that probabilistic opinions have to be objective or even sensible.</a:t>
            </a:r>
            <a:br>
              <a:rPr lang="sl-SI" sz="2000" dirty="0" smtClean="0">
                <a:latin typeface="Titillium Web" panose="00000500000000000000" pitchFamily="2" charset="-18"/>
              </a:rPr>
            </a:br>
            <a:endParaRPr lang="sl-SI" sz="2000" dirty="0" smtClean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 smtClean="0">
                <a:latin typeface="Titillium Web" panose="00000500000000000000" pitchFamily="2" charset="-18"/>
              </a:rPr>
              <a:t>We find it natural to have probabilistic opinions about properties that are arguably not random (the outcome of an already tossed coin, the probability of the coin being fair,...). </a:t>
            </a: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r>
              <a:rPr lang="sl-SI" sz="2000" dirty="0" smtClean="0">
                <a:latin typeface="Titillium Web" panose="00000500000000000000" pitchFamily="2" charset="-18"/>
              </a:rPr>
              <a:t>Using probability as a tool to express uncertainty is inherently Bayesian!</a:t>
            </a:r>
          </a:p>
          <a:p>
            <a:r>
              <a:rPr lang="sl-SI" sz="2000" dirty="0" smtClean="0">
                <a:latin typeface="Titillium Web" panose="00000500000000000000" pitchFamily="2" charset="-18"/>
              </a:rPr>
              <a:t> </a:t>
            </a:r>
            <a:endParaRPr lang="sl-SI" sz="2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056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Part 2 </a:t>
            </a:r>
          </a:p>
          <a:p>
            <a:pPr>
              <a:spcAft>
                <a:spcPts val="1800"/>
              </a:spcAft>
            </a:pPr>
            <a:endParaRPr lang="sl-SI" sz="6600" dirty="0" smtClean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6600" dirty="0" smtClean="0">
                <a:latin typeface="Titillium Web" panose="00000500000000000000" pitchFamily="2" charset="-18"/>
              </a:rPr>
              <a:t>Statistical </a:t>
            </a:r>
            <a:r>
              <a:rPr lang="sl-SI" sz="6600" dirty="0">
                <a:latin typeface="Titillium Web" panose="00000500000000000000" pitchFamily="2" charset="-18"/>
              </a:rPr>
              <a:t>modelling.</a:t>
            </a:r>
          </a:p>
        </p:txBody>
      </p:sp>
    </p:spTree>
    <p:extLst>
      <p:ext uri="{BB962C8B-B14F-4D97-AF65-F5344CB8AC3E}">
        <p14:creationId xmlns:p14="http://schemas.microsoft.com/office/powerpoint/2010/main" val="39530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90154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Statistical model </a:t>
            </a:r>
            <a:r>
              <a:rPr lang="sl-SI" sz="66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=</a:t>
            </a:r>
            <a:r>
              <a:rPr lang="sl-SI" sz="6600" b="1" dirty="0">
                <a:latin typeface="Titillium Web" panose="00000500000000000000" pitchFamily="2" charset="-18"/>
              </a:rPr>
              <a:t> </a:t>
            </a:r>
            <a:endParaRPr lang="sl-SI" sz="6600" b="1" dirty="0" smtClean="0">
              <a:latin typeface="Titillium Web" panose="00000500000000000000" pitchFamily="2" charset="-18"/>
            </a:endParaRPr>
          </a:p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a </a:t>
            </a:r>
            <a:r>
              <a:rPr lang="sl-SI" sz="6600" b="1" dirty="0" smtClean="0">
                <a:latin typeface="Titillium Web" panose="00000500000000000000" pitchFamily="2" charset="-18"/>
              </a:rPr>
              <a:t>hypothesis of how the data were generated.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0654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70478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You really can‘t do modelling without a model.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629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40968" y="4687737"/>
            <a:ext cx="1015268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No, seriously, you can‘t.</a:t>
            </a:r>
          </a:p>
        </p:txBody>
      </p:sp>
    </p:spTree>
    <p:extLst>
      <p:ext uri="{BB962C8B-B14F-4D97-AF65-F5344CB8AC3E}">
        <p14:creationId xmlns:p14="http://schemas.microsoft.com/office/powerpoint/2010/main" val="27898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84" y="3606475"/>
            <a:ext cx="9888836" cy="599303"/>
          </a:xfrm>
        </p:spPr>
        <p:txBody>
          <a:bodyPr>
            <a:noAutofit/>
          </a:bodyPr>
          <a:lstStyle/>
          <a:p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4000" dirty="0" smtClean="0">
                <a:latin typeface="Titillium Web" panose="00000500000000000000" pitchFamily="2" charset="-18"/>
              </a:rPr>
              <a:t>Write down any method that is used for prediction, pattern recognition, classification, statistical inference...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47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1" y="0"/>
            <a:ext cx="513073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A sequence from the challenge (</a:t>
            </a:r>
            <a:r>
              <a:rPr lang="sl-SI" sz="2000" dirty="0" smtClean="0">
                <a:latin typeface="Titillium Web" panose="00000500000000000000" pitchFamily="2" charset="-18"/>
              </a:rPr>
              <a:t>=data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 dirty="0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Statistical model (</a:t>
            </a:r>
            <a:r>
              <a:rPr lang="sl-SI" sz="2000" dirty="0" smtClean="0">
                <a:latin typeface="Titillium Web" panose="00000500000000000000" pitchFamily="2" charset="-18"/>
              </a:rPr>
              <a:t>= an attempt at a statistical interpretation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This sequence was generated </a:t>
            </a:r>
            <a:r>
              <a:rPr lang="sl-SI" sz="2000" dirty="0">
                <a:latin typeface="Titillium Web" panose="00000500000000000000" pitchFamily="2" charset="-18"/>
              </a:rPr>
              <a:t>by flipping </a:t>
            </a:r>
            <a:r>
              <a:rPr lang="sl-SI" sz="2000" dirty="0" smtClean="0">
                <a:latin typeface="Titillium Web" panose="00000500000000000000" pitchFamily="2" charset="-18"/>
              </a:rPr>
              <a:t>30 times a </a:t>
            </a:r>
            <a:r>
              <a:rPr lang="sl-SI" sz="2000" dirty="0">
                <a:latin typeface="Titillium Web" panose="00000500000000000000" pitchFamily="2" charset="-18"/>
              </a:rPr>
              <a:t>coin with unknown </a:t>
            </a:r>
            <a:r>
              <a:rPr lang="sl-SI" sz="2000" dirty="0" smtClean="0">
                <a:latin typeface="Titillium Web" panose="00000500000000000000" pitchFamily="2" charset="-18"/>
              </a:rPr>
              <a:t>probability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Prior opinion about the parameters: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I really don‘t know what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might be, therefore, I have no preference for any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 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Inference (</a:t>
            </a:r>
            <a:r>
              <a:rPr lang="sl-SI" sz="2000" dirty="0" smtClean="0">
                <a:latin typeface="Titillium Web" panose="00000500000000000000" pitchFamily="2" charset="-18"/>
              </a:rPr>
              <a:t>= learning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435899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Given all these assumptions and following the rules of probability, what should my probabilistic opition of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be after seeing the data.</a:t>
            </a:r>
            <a:endParaRPr lang="sl-SI" sz="2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42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A sequence from the challenge (</a:t>
            </a:r>
            <a:r>
              <a:rPr lang="sl-SI" sz="2000" dirty="0" smtClean="0">
                <a:latin typeface="Titillium Web" panose="00000500000000000000" pitchFamily="2" charset="-18"/>
              </a:rPr>
              <a:t>= data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 dirty="0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Statistical model (</a:t>
            </a:r>
            <a:r>
              <a:rPr lang="sl-SI" sz="2000" dirty="0" smtClean="0">
                <a:latin typeface="Titillium Web" panose="00000500000000000000" pitchFamily="2" charset="-18"/>
              </a:rPr>
              <a:t>= an attempt at a statistical interpretation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This sequence was generated </a:t>
            </a:r>
            <a:r>
              <a:rPr lang="sl-SI" sz="2000" dirty="0">
                <a:latin typeface="Titillium Web" panose="00000500000000000000" pitchFamily="2" charset="-18"/>
              </a:rPr>
              <a:t>by flipping </a:t>
            </a:r>
            <a:r>
              <a:rPr lang="sl-SI" sz="2000" dirty="0" smtClean="0">
                <a:latin typeface="Titillium Web" panose="00000500000000000000" pitchFamily="2" charset="-18"/>
              </a:rPr>
              <a:t>30 times a </a:t>
            </a:r>
            <a:r>
              <a:rPr lang="sl-SI" sz="2000" dirty="0">
                <a:latin typeface="Titillium Web" panose="00000500000000000000" pitchFamily="2" charset="-18"/>
              </a:rPr>
              <a:t>coin with unknown </a:t>
            </a:r>
            <a:r>
              <a:rPr lang="sl-SI" sz="2000" dirty="0" smtClean="0">
                <a:latin typeface="Titillium Web" panose="00000500000000000000" pitchFamily="2" charset="-18"/>
              </a:rPr>
              <a:t>probability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Prior opinion about the parameters: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I really don‘t know what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might be, therefore, I have no preference for any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 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Inference (</a:t>
            </a:r>
            <a:r>
              <a:rPr lang="sl-SI" sz="2000" dirty="0" smtClean="0">
                <a:latin typeface="Titillium Web" panose="00000500000000000000" pitchFamily="2" charset="-18"/>
              </a:rPr>
              <a:t>= learning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435899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Given all these assumptions and following the rules of probability, what should my probabilistic opition of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be after seeing the data?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71" y="641267"/>
            <a:ext cx="3405600" cy="381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1" y="1991083"/>
            <a:ext cx="3354000" cy="420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65" y="3623228"/>
            <a:ext cx="1267506" cy="21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2" y="5082227"/>
            <a:ext cx="3390089" cy="563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71" y="6103934"/>
            <a:ext cx="4282800" cy="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6" y="1770714"/>
            <a:ext cx="6505188" cy="599303"/>
          </a:xfrm>
        </p:spPr>
        <p:txBody>
          <a:bodyPr>
            <a:noAutofit/>
          </a:bodyPr>
          <a:lstStyle/>
          <a:p>
            <a:r>
              <a:rPr lang="sl-SI" sz="4000" dirty="0" smtClean="0">
                <a:latin typeface="Montseratt"/>
              </a:rPr>
              <a:t>Why should I care about probabilistic thinking and programming?</a:t>
            </a:r>
            <a:endParaRPr lang="sl-SI" sz="4000" dirty="0">
              <a:latin typeface="Montseratt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475" y="2565861"/>
            <a:ext cx="1420976" cy="150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184" y="585665"/>
            <a:ext cx="1582617" cy="1367782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88167" y="4908417"/>
            <a:ext cx="637238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Integral to statistical modelling and probabilistic machine learning.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Quite possibly the future mainstream of data engineering.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Must-learn topic </a:t>
            </a:r>
            <a:r>
              <a:rPr lang="sl-SI" sz="2400" dirty="0" smtClean="0">
                <a:latin typeface="Titillium Web" panose="00000500000000000000" pitchFamily="2" charset="-18"/>
              </a:rPr>
              <a:t>for the modern quantative analysis professional!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8"/>
          <a:stretch/>
        </p:blipFill>
        <p:spPr>
          <a:xfrm>
            <a:off x="8728549" y="4762697"/>
            <a:ext cx="2279903" cy="127453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629308" y="1653795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1600" i="1" dirty="0">
                <a:solidFill>
                  <a:srgbClr val="FF0000"/>
                </a:solidFill>
                <a:latin typeface="Titillium Web" panose="00000500000000000000" pitchFamily="2" charset="-18"/>
              </a:rPr>
              <a:t>c</a:t>
            </a:r>
            <a:r>
              <a:rPr lang="sl-SI" sz="1600" i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lassic applied statistics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446428" y="3828401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1600" i="1" dirty="0">
                <a:solidFill>
                  <a:srgbClr val="FF0000"/>
                </a:solidFill>
                <a:latin typeface="Titillium Web" panose="00000500000000000000" pitchFamily="2" charset="-18"/>
              </a:rPr>
              <a:t>p</a:t>
            </a:r>
            <a:r>
              <a:rPr lang="sl-SI" sz="1600" i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robabilistic graphical models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629308" y="5809626"/>
            <a:ext cx="22934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1600" i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(generative)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05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7" y="1500445"/>
            <a:ext cx="4870910" cy="38967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579877" y="413913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Our opinion about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before </a:t>
            </a:r>
            <a:r>
              <a:rPr lang="sl-SI" sz="2000" dirty="0" smtClean="0">
                <a:latin typeface="Titillium Web" panose="00000500000000000000" pitchFamily="2" charset="-18"/>
              </a:rPr>
              <a:t>and</a:t>
            </a:r>
            <a:r>
              <a:rPr lang="sl-SI" sz="2000" b="1" dirty="0" smtClean="0">
                <a:latin typeface="Titillium Web" panose="00000500000000000000" pitchFamily="2" charset="-18"/>
              </a:rPr>
              <a:t> after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 </a:t>
            </a:r>
            <a:r>
              <a:rPr lang="sl-SI" sz="2000" dirty="0" smtClean="0">
                <a:latin typeface="Titillium Web" panose="00000500000000000000" pitchFamily="2" charset="-18"/>
              </a:rPr>
              <a:t>seeing the first sequence (20 ones and 10 zeros).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6882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895761" y="43053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Our opinion about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before </a:t>
            </a:r>
            <a:r>
              <a:rPr lang="sl-SI" sz="2000" dirty="0" smtClean="0">
                <a:latin typeface="Titillium Web" panose="00000500000000000000" pitchFamily="2" charset="-18"/>
              </a:rPr>
              <a:t>and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after </a:t>
            </a:r>
            <a:r>
              <a:rPr lang="sl-SI" sz="2000" dirty="0" smtClean="0">
                <a:latin typeface="Titillium Web" panose="00000500000000000000" pitchFamily="2" charset="-18"/>
              </a:rPr>
              <a:t>seeing all the data (1934 ones and 1066 zeros).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96" y="1550320"/>
            <a:ext cx="4876805" cy="39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Part 3 </a:t>
            </a:r>
            <a:endParaRPr lang="sl-SI" sz="6600" dirty="0" smtClean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6600" dirty="0">
                <a:latin typeface="Titillium Web" panose="00000500000000000000" pitchFamily="2" charset="-18"/>
              </a:rPr>
              <a:t>Probabilistic programming &amp; Stan</a:t>
            </a:r>
            <a:r>
              <a:rPr lang="sl-SI" sz="6600" dirty="0" smtClean="0">
                <a:latin typeface="Titillium Web" panose="00000500000000000000" pitchFamily="2" charset="-18"/>
              </a:rPr>
              <a:t>.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796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5536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smtClean="0">
                <a:latin typeface="Titillium Web" panose="00000500000000000000" pitchFamily="2" charset="-18"/>
              </a:rPr>
              <a:t>A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probabilistic programming </a:t>
            </a:r>
            <a:r>
              <a:rPr lang="en-US" sz="4000" dirty="0">
                <a:latin typeface="Titillium Web" panose="00000500000000000000" pitchFamily="2" charset="-18"/>
              </a:rPr>
              <a:t>language (PPL) is a programming language designed to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describe </a:t>
            </a:r>
            <a:r>
              <a:rPr lang="en-US" sz="4000" dirty="0">
                <a:latin typeface="Titillium Web" panose="00000500000000000000" pitchFamily="2" charset="-18"/>
              </a:rPr>
              <a:t>probabilistic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models </a:t>
            </a:r>
            <a:r>
              <a:rPr lang="en-US" sz="4000" dirty="0">
                <a:latin typeface="Titillium Web" panose="00000500000000000000" pitchFamily="2" charset="-18"/>
              </a:rPr>
              <a:t>and then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perform inference</a:t>
            </a:r>
            <a:r>
              <a:rPr lang="en-US" sz="4000" dirty="0">
                <a:latin typeface="Titillium Web" panose="00000500000000000000" pitchFamily="2" charset="-18"/>
              </a:rPr>
              <a:t> in those models</a:t>
            </a:r>
            <a:r>
              <a:rPr lang="en-US" sz="4000" dirty="0" smtClean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5877" y="5131082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200"/>
              </a:spcAft>
            </a:pPr>
            <a:r>
              <a:rPr lang="sl-SI" sz="2400" dirty="0" smtClean="0">
                <a:latin typeface="Titillium Web" panose="00000500000000000000" pitchFamily="2" charset="-18"/>
              </a:rPr>
              <a:t>Source: Wikipedia</a:t>
            </a:r>
            <a:endParaRPr lang="sl-SI" sz="24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191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223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smtClean="0">
                <a:latin typeface="Titillium Web" panose="00000500000000000000" pitchFamily="2" charset="-18"/>
              </a:rPr>
              <a:t>A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probabilistic programming </a:t>
            </a:r>
            <a:r>
              <a:rPr lang="en-US" sz="4000" dirty="0" smtClean="0">
                <a:latin typeface="Titillium Web" panose="00000500000000000000" pitchFamily="2" charset="-18"/>
              </a:rPr>
              <a:t>language</a:t>
            </a:r>
            <a:r>
              <a:rPr lang="sl-SI" sz="4000" dirty="0" smtClean="0">
                <a:latin typeface="Titillium Web" panose="00000500000000000000" pitchFamily="2" charset="-18"/>
              </a:rPr>
              <a:t> allows us to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focus on the modelling</a:t>
            </a:r>
            <a:r>
              <a:rPr lang="sl-SI" sz="4000" dirty="0" smtClean="0">
                <a:latin typeface="Titillium Web" panose="00000500000000000000" pitchFamily="2" charset="-18"/>
              </a:rPr>
              <a:t> and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skip </a:t>
            </a:r>
            <a:r>
              <a:rPr lang="sl-SI" sz="4000" dirty="0" smtClean="0">
                <a:latin typeface="Titillium Web" panose="00000500000000000000" pitchFamily="2" charset="-18"/>
              </a:rPr>
              <a:t>the mathematical and computational difficulties of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inference</a:t>
            </a:r>
            <a:r>
              <a:rPr lang="sl-SI" sz="4000" dirty="0" smtClean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096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7901693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Two examples of imperative programming</a:t>
            </a: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" t="10228" r="80624" b="61147"/>
          <a:stretch/>
        </p:blipFill>
        <p:spPr>
          <a:xfrm>
            <a:off x="462818" y="1379096"/>
            <a:ext cx="5444610" cy="468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7" t="10303" r="81860" b="68033"/>
          <a:stretch/>
        </p:blipFill>
        <p:spPr>
          <a:xfrm>
            <a:off x="6336016" y="1379096"/>
            <a:ext cx="5258171" cy="37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10629904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Pure imperative programming     </a:t>
            </a:r>
            <a:r>
              <a:rPr lang="sl-SI" sz="28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vs</a:t>
            </a:r>
            <a:r>
              <a:rPr lang="sl-SI" sz="2800" b="1" dirty="0" smtClean="0">
                <a:latin typeface="Titillium Web" panose="00000500000000000000" pitchFamily="2" charset="-18"/>
              </a:rPr>
              <a:t>      Statistical modelling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10303" r="81860" b="68033"/>
          <a:stretch/>
        </p:blipFill>
        <p:spPr>
          <a:xfrm>
            <a:off x="312916" y="1114268"/>
            <a:ext cx="5258171" cy="37033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2915" y="4817602"/>
            <a:ext cx="5258171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Start with input data &amp; parameters,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produce correct output data.</a:t>
            </a:r>
            <a:endParaRPr lang="sl-SI" sz="12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31926" y="5147640"/>
            <a:ext cx="6084814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Start with input &amp; output data,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>
                <a:latin typeface="Titillium Web" panose="00000500000000000000" pitchFamily="2" charset="-18"/>
              </a:rPr>
              <a:t>a</a:t>
            </a:r>
            <a:r>
              <a:rPr lang="sl-SI" sz="2400" dirty="0" smtClean="0">
                <a:latin typeface="Titillium Web" panose="00000500000000000000" pitchFamily="2" charset="-18"/>
              </a:rPr>
              <a:t>ssume a model that generated the output,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>
                <a:latin typeface="Titillium Web" panose="00000500000000000000" pitchFamily="2" charset="-18"/>
              </a:rPr>
              <a:t>i</a:t>
            </a:r>
            <a:r>
              <a:rPr lang="sl-SI" sz="2400" dirty="0" smtClean="0">
                <a:latin typeface="Titillium Web" panose="00000500000000000000" pitchFamily="2" charset="-18"/>
              </a:rPr>
              <a:t>nfer what the parameters were.</a:t>
            </a:r>
            <a:endParaRPr lang="sl-SI" sz="1200" dirty="0">
              <a:latin typeface="Titillium Web" panose="00000500000000000000" pitchFamily="2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4" y="2346720"/>
            <a:ext cx="3405600" cy="381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54" y="2755928"/>
            <a:ext cx="3354000" cy="420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59" y="3225707"/>
            <a:ext cx="1267506" cy="2167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78075" y="1400170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 dirty="0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6726" y="1036992"/>
            <a:ext cx="5863834" cy="43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000" dirty="0" smtClean="0">
                <a:solidFill>
                  <a:srgbClr val="679B9B"/>
                </a:solidFill>
                <a:latin typeface="Titillium Web" panose="00000500000000000000" pitchFamily="2" charset="-18"/>
              </a:rPr>
              <a:t>Inferring the relative frequency in this sequence</a:t>
            </a:r>
            <a:endParaRPr lang="sl-SI" sz="1100" dirty="0">
              <a:solidFill>
                <a:srgbClr val="679B9B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388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4843" y="413701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smtClean="0">
                <a:latin typeface="Titillium Web" panose="00000500000000000000" pitchFamily="2" charset="-18"/>
              </a:rPr>
              <a:t>A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probabilistic programming </a:t>
            </a:r>
            <a:r>
              <a:rPr lang="en-US" sz="4000" dirty="0" smtClean="0">
                <a:latin typeface="Titillium Web" panose="00000500000000000000" pitchFamily="2" charset="-18"/>
              </a:rPr>
              <a:t>language</a:t>
            </a:r>
            <a:r>
              <a:rPr lang="sl-SI" sz="4000" dirty="0" smtClean="0">
                <a:latin typeface="Titillium Web" panose="00000500000000000000" pitchFamily="2" charset="-18"/>
              </a:rPr>
              <a:t> is an imperative (or functional) programming language with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additional constructs </a:t>
            </a:r>
            <a:r>
              <a:rPr lang="sl-SI" sz="4000" dirty="0" smtClean="0">
                <a:latin typeface="Titillium Web" panose="00000500000000000000" pitchFamily="2" charset="-18"/>
              </a:rPr>
              <a:t>for describing models and probabilistic opinions.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66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88" y="67754"/>
            <a:ext cx="10629904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Our model written in Stan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5681" y="957547"/>
            <a:ext cx="4244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dirty="0"/>
              <a:t>https://github.com/sieste/Stan_cheatsheet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432" t="18031" r="22358" b="15303"/>
          <a:stretch/>
        </p:blipFill>
        <p:spPr>
          <a:xfrm>
            <a:off x="4935681" y="1423554"/>
            <a:ext cx="7096991" cy="457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938" t="10303" r="82188" b="66714"/>
          <a:stretch/>
        </p:blipFill>
        <p:spPr>
          <a:xfrm>
            <a:off x="280707" y="1704109"/>
            <a:ext cx="4301684" cy="3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88" y="67754"/>
            <a:ext cx="10629904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Stan software for Bayesian inference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191" y="2514906"/>
            <a:ext cx="4334400" cy="1661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1444336"/>
            <a:ext cx="78941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P</a:t>
            </a:r>
            <a:r>
              <a:rPr lang="sl-SI" sz="2400" dirty="0" smtClean="0"/>
              <a:t>rogramming language + inference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Open source (BSD, PLv3).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Written in C++ (Win, Mac, Linux).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Stan PPL Models are compiled to C++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Interfaces for R, Python, MATLAB, Julia, Stata...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Excellent manual, active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Inference: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Comprehensive Auto-differentiation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400" b="1" dirty="0" smtClean="0"/>
              <a:t>MCMC</a:t>
            </a:r>
            <a:r>
              <a:rPr lang="sl-SI" sz="2400" dirty="0" smtClean="0"/>
              <a:t>: No-U-Turn-Sampler, Hamiltonian Monte Carlo.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400" b="1" dirty="0" smtClean="0"/>
              <a:t>Approximate inference</a:t>
            </a:r>
            <a:r>
              <a:rPr lang="sl-SI" sz="2400" dirty="0" smtClean="0"/>
              <a:t>: Variational inference, Laplace.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400" b="1" dirty="0" smtClean="0"/>
              <a:t>Optimization</a:t>
            </a:r>
            <a:r>
              <a:rPr lang="sl-SI" sz="2400" dirty="0" smtClean="0"/>
              <a:t>: L-BFGS.</a:t>
            </a:r>
          </a:p>
        </p:txBody>
      </p:sp>
    </p:spTree>
    <p:extLst>
      <p:ext uri="{BB962C8B-B14F-4D97-AF65-F5344CB8AC3E}">
        <p14:creationId xmlns:p14="http://schemas.microsoft.com/office/powerpoint/2010/main" val="21209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82" y="4486372"/>
            <a:ext cx="5348882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Challenge</a:t>
            </a:r>
            <a:br>
              <a:rPr lang="sl-SI" sz="2800" b="1" dirty="0" smtClean="0">
                <a:latin typeface="Titillium Web" panose="00000500000000000000" pitchFamily="2" charset="-18"/>
              </a:rPr>
            </a:br>
            <a:r>
              <a:rPr lang="sl-SI" sz="2800" b="1" dirty="0" smtClean="0">
                <a:latin typeface="Titillium Web" panose="00000500000000000000" pitchFamily="2" charset="-18"/>
              </a:rPr>
              <a:t/>
            </a:r>
            <a:br>
              <a:rPr lang="sl-SI" sz="2800" b="1" dirty="0" smtClean="0">
                <a:latin typeface="Titillium Web" panose="00000500000000000000" pitchFamily="2" charset="-18"/>
              </a:rPr>
            </a:br>
            <a:r>
              <a:rPr lang="sl-SI" sz="2800" dirty="0" smtClean="0">
                <a:latin typeface="Titillium Web" panose="00000500000000000000" pitchFamily="2" charset="-18"/>
              </a:rPr>
              <a:t>Each of these </a:t>
            </a:r>
            <a:r>
              <a:rPr lang="sl-SI" sz="2800" dirty="0" smtClean="0">
                <a:latin typeface="Titillium Web" panose="00000500000000000000" pitchFamily="2" charset="-18"/>
              </a:rPr>
              <a:t>30 characters long sequences </a:t>
            </a:r>
            <a:r>
              <a:rPr lang="sl-SI" sz="2800" dirty="0" smtClean="0">
                <a:latin typeface="Titillium Web" panose="00000500000000000000" pitchFamily="2" charset="-18"/>
              </a:rPr>
              <a:t>was generated using the same process.</a:t>
            </a:r>
            <a:br>
              <a:rPr lang="sl-SI" sz="2800" dirty="0" smtClean="0">
                <a:latin typeface="Titillium Web" panose="00000500000000000000" pitchFamily="2" charset="-18"/>
              </a:rPr>
            </a:br>
            <a:r>
              <a:rPr lang="sl-SI" sz="2800" dirty="0">
                <a:latin typeface="Titillium Web" panose="00000500000000000000" pitchFamily="2" charset="-18"/>
              </a:rPr>
              <a:t/>
            </a:r>
            <a:br>
              <a:rPr lang="sl-SI" sz="2800" dirty="0">
                <a:latin typeface="Titillium Web" panose="00000500000000000000" pitchFamily="2" charset="-18"/>
              </a:rPr>
            </a:br>
            <a:r>
              <a:rPr lang="sl-SI" sz="2800" dirty="0" smtClean="0">
                <a:latin typeface="Titillium Web" panose="00000500000000000000" pitchFamily="2" charset="-18"/>
              </a:rPr>
              <a:t>Can you provide more information about the process I used to generate these sequences?</a:t>
            </a: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23760" y="2024160"/>
            <a:ext cx="417880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sl-SI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100100101011011001111111111101 110000010101110001101110111011 000101111111111010111111100111 011011111111001101111111110101 110010010110101010111111111111 110101011100101010110110111111 000010101111011111110110111111 000001111110110001001101011111 010000101101110111101111111101 000101011110001011011111111111</a:t>
            </a:r>
          </a:p>
        </p:txBody>
      </p:sp>
    </p:spTree>
    <p:extLst>
      <p:ext uri="{BB962C8B-B14F-4D97-AF65-F5344CB8AC3E}">
        <p14:creationId xmlns:p14="http://schemas.microsoft.com/office/powerpoint/2010/main" val="26230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895761" y="43053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Our opinion about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before </a:t>
            </a:r>
            <a:r>
              <a:rPr lang="sl-SI" sz="2000" dirty="0" smtClean="0">
                <a:latin typeface="Titillium Web" panose="00000500000000000000" pitchFamily="2" charset="-18"/>
              </a:rPr>
              <a:t>and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after </a:t>
            </a:r>
            <a:r>
              <a:rPr lang="sl-SI" sz="2000" dirty="0" smtClean="0">
                <a:latin typeface="Titillium Web" panose="00000500000000000000" pitchFamily="2" charset="-18"/>
              </a:rPr>
              <a:t>seeing all the data (1934 ones and 1066 zeros).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4" y="1571102"/>
            <a:ext cx="4876805" cy="3901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95" y="1571102"/>
            <a:ext cx="4876805" cy="39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895761" y="43053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Our opinion about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before </a:t>
            </a:r>
            <a:r>
              <a:rPr lang="sl-SI" sz="2000" dirty="0" smtClean="0">
                <a:latin typeface="Titillium Web" panose="00000500000000000000" pitchFamily="2" charset="-18"/>
              </a:rPr>
              <a:t>and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after </a:t>
            </a:r>
            <a:r>
              <a:rPr lang="sl-SI" sz="2000" dirty="0" smtClean="0">
                <a:latin typeface="Titillium Web" panose="00000500000000000000" pitchFamily="2" charset="-18"/>
              </a:rPr>
              <a:t>seeing all the data (1934 ones and 1066 zeros).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4" y="1571102"/>
            <a:ext cx="4876805" cy="3901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5" y="1571102"/>
            <a:ext cx="4876805" cy="39014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23234" y="5945074"/>
            <a:ext cx="10202722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600" dirty="0" smtClean="0">
                <a:latin typeface="Titillium Web" panose="00000500000000000000" pitchFamily="2" charset="-18"/>
              </a:rPr>
              <a:t>Modern general-purpuse Bayesian inference is MCMC-based (Markov Chain Monte Carlo).</a:t>
            </a:r>
          </a:p>
          <a:p>
            <a:pPr>
              <a:spcAft>
                <a:spcPts val="1200"/>
              </a:spcAft>
            </a:pPr>
            <a:r>
              <a:rPr lang="sl-SI" sz="1600" b="1" dirty="0" smtClean="0">
                <a:latin typeface="Titillium Web" panose="00000500000000000000" pitchFamily="2" charset="-18"/>
              </a:rPr>
              <a:t>We get samples that converge to the true distribution.</a:t>
            </a:r>
          </a:p>
          <a:p>
            <a:pPr>
              <a:spcAft>
                <a:spcPts val="1200"/>
              </a:spcAft>
            </a:pPr>
            <a:r>
              <a:rPr lang="sl-SI" sz="1600" b="1" dirty="0" smtClean="0">
                <a:latin typeface="Titillium Web" panose="00000500000000000000" pitchFamily="2" charset="-18"/>
              </a:rPr>
              <a:t>That is, we only get approximate solutions.</a:t>
            </a:r>
            <a:endParaRPr lang="sl-SI" sz="1600" b="1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19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Part 4 </a:t>
            </a:r>
            <a:endParaRPr lang="sl-SI" sz="6600" dirty="0" smtClean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6600" dirty="0">
                <a:latin typeface="Titillium Web" panose="00000500000000000000" pitchFamily="2" charset="-18"/>
              </a:rPr>
              <a:t>MCMC-based inference First aid kit.</a:t>
            </a:r>
          </a:p>
        </p:txBody>
      </p:sp>
    </p:spTree>
    <p:extLst>
      <p:ext uri="{BB962C8B-B14F-4D97-AF65-F5344CB8AC3E}">
        <p14:creationId xmlns:p14="http://schemas.microsoft.com/office/powerpoint/2010/main" val="749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4236" y="1943100"/>
            <a:ext cx="106818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The posterior opinion p(</a:t>
            </a:r>
            <a:r>
              <a:rPr lang="el-GR" sz="2400" b="1" dirty="0" smtClean="0">
                <a:latin typeface="Titillium Web" panose="00000500000000000000" pitchFamily="2" charset="-18"/>
              </a:rPr>
              <a:t>θ</a:t>
            </a:r>
            <a:r>
              <a:rPr lang="sl-SI" sz="2400" b="1" dirty="0" smtClean="0">
                <a:latin typeface="Titillium Web" panose="00000500000000000000" pitchFamily="2" charset="-18"/>
              </a:rPr>
              <a:t>|y) is typically a high-dimensional function.</a:t>
            </a:r>
            <a:br>
              <a:rPr lang="sl-SI" sz="2400" b="1" dirty="0" smtClean="0">
                <a:latin typeface="Titillium Web" panose="00000500000000000000" pitchFamily="2" charset="-18"/>
              </a:rPr>
            </a:br>
            <a:r>
              <a:rPr lang="sl-SI" sz="1600" dirty="0" smtClean="0">
                <a:latin typeface="Titillium Web" panose="00000500000000000000" pitchFamily="2" charset="-18"/>
              </a:rPr>
              <a:t>For example, linear regression with n input variables already has n+1 parameters.</a:t>
            </a:r>
            <a:br>
              <a:rPr lang="sl-SI" sz="1600" dirty="0" smtClean="0">
                <a:latin typeface="Titillium Web" panose="00000500000000000000" pitchFamily="2" charset="-18"/>
              </a:rPr>
            </a:br>
            <a:endParaRPr lang="sl-SI" sz="1600" dirty="0" smtClean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Any </a:t>
            </a:r>
            <a:r>
              <a:rPr lang="sl-SI" sz="24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general-purpose </a:t>
            </a:r>
            <a:r>
              <a:rPr lang="sl-SI" sz="2400" b="1" dirty="0" smtClean="0">
                <a:latin typeface="Titillium Web" panose="00000500000000000000" pitchFamily="2" charset="-18"/>
              </a:rPr>
              <a:t>inference algorithm is limited to evaluating </a:t>
            </a:r>
            <a:r>
              <a:rPr lang="sl-SI" sz="2400" b="1" dirty="0">
                <a:latin typeface="Titillium Web" panose="00000500000000000000" pitchFamily="2" charset="-18"/>
              </a:rPr>
              <a:t>p(</a:t>
            </a:r>
            <a:r>
              <a:rPr lang="el-GR" sz="2400" b="1" dirty="0">
                <a:latin typeface="Titillium Web" panose="00000500000000000000" pitchFamily="2" charset="-18"/>
              </a:rPr>
              <a:t>θ</a:t>
            </a:r>
            <a:r>
              <a:rPr lang="sl-SI" sz="2400" b="1" dirty="0">
                <a:latin typeface="Titillium Web" panose="00000500000000000000" pitchFamily="2" charset="-18"/>
              </a:rPr>
              <a:t>|y</a:t>
            </a:r>
            <a:r>
              <a:rPr lang="sl-SI" sz="2400" b="1" dirty="0" smtClean="0">
                <a:latin typeface="Titillium Web" panose="00000500000000000000" pitchFamily="2" charset="-18"/>
              </a:rPr>
              <a:t>).</a:t>
            </a:r>
            <a:br>
              <a:rPr lang="sl-SI" sz="2400" b="1" dirty="0" smtClean="0">
                <a:latin typeface="Titillium Web" panose="00000500000000000000" pitchFamily="2" charset="-18"/>
              </a:rPr>
            </a:br>
            <a:r>
              <a:rPr lang="sl-SI" sz="1600" dirty="0" smtClean="0">
                <a:latin typeface="Titillium Web" panose="00000500000000000000" pitchFamily="2" charset="-18"/>
              </a:rPr>
              <a:t>The user can specify a variety of models and prior opinions, most of which result in intractable posterior opinions.</a:t>
            </a:r>
          </a:p>
          <a:p>
            <a:endParaRPr lang="sl-SI" sz="16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It is computationally intractable to get a global understanding of p(</a:t>
            </a:r>
            <a:r>
              <a:rPr lang="el-GR" sz="2400" b="1" dirty="0">
                <a:latin typeface="Titillium Web" panose="00000500000000000000" pitchFamily="2" charset="-18"/>
              </a:rPr>
              <a:t>θ</a:t>
            </a:r>
            <a:r>
              <a:rPr lang="sl-SI" sz="2400" b="1" dirty="0">
                <a:latin typeface="Titillium Web" panose="00000500000000000000" pitchFamily="2" charset="-18"/>
              </a:rPr>
              <a:t>|y</a:t>
            </a:r>
            <a:r>
              <a:rPr lang="sl-SI" sz="2400" b="1" dirty="0" smtClean="0">
                <a:latin typeface="Titillium Web" panose="00000500000000000000" pitchFamily="2" charset="-18"/>
              </a:rPr>
              <a:t>) if we can only evaluate it at any point.</a:t>
            </a:r>
            <a:r>
              <a:rPr lang="sl-SI" sz="2400" b="1" dirty="0">
                <a:latin typeface="Titillium Web" panose="00000500000000000000" pitchFamily="2" charset="-18"/>
              </a:rPr>
              <a:t/>
            </a:r>
            <a:br>
              <a:rPr lang="sl-SI" sz="2400" b="1" dirty="0">
                <a:latin typeface="Titillium Web" panose="00000500000000000000" pitchFamily="2" charset="-18"/>
              </a:rPr>
            </a:br>
            <a:r>
              <a:rPr lang="sl-SI" sz="1600" dirty="0">
                <a:latin typeface="Titillium Web" panose="00000500000000000000" pitchFamily="2" charset="-18"/>
              </a:rPr>
              <a:t>The user can specify a variety of models and prior opinions, most of which result in intractable posterior opinions.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1600" b="1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Without a global understanding of a function, we can‘t efficiently get completely independent samples.</a:t>
            </a:r>
            <a:r>
              <a:rPr lang="sl-SI" sz="2400" b="1" dirty="0">
                <a:latin typeface="Titillium Web" panose="00000500000000000000" pitchFamily="2" charset="-18"/>
              </a:rPr>
              <a:t/>
            </a:r>
            <a:br>
              <a:rPr lang="sl-SI" sz="2400" b="1" dirty="0">
                <a:latin typeface="Titillium Web" panose="00000500000000000000" pitchFamily="2" charset="-18"/>
              </a:rPr>
            </a:br>
            <a:r>
              <a:rPr lang="sl-SI" sz="1600" dirty="0" smtClean="0">
                <a:latin typeface="Titillium Web" panose="00000500000000000000" pitchFamily="2" charset="-18"/>
              </a:rPr>
              <a:t>The best we can count on are dependent samples but this introduces new problems.</a:t>
            </a:r>
            <a:endParaRPr lang="sl-SI" sz="1600" dirty="0">
              <a:latin typeface="Titillium Web" panose="00000500000000000000" pitchFamily="2" charset="-1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224" y="930200"/>
            <a:ext cx="8894467" cy="599303"/>
          </a:xfrm>
        </p:spPr>
        <p:txBody>
          <a:bodyPr>
            <a:noAutofit/>
          </a:bodyPr>
          <a:lstStyle/>
          <a:p>
            <a:r>
              <a:rPr lang="sl-SI" sz="4400" b="1" dirty="0" smtClean="0">
                <a:latin typeface="Titillium Web" panose="00000500000000000000" pitchFamily="2" charset="-18"/>
              </a:rPr>
              <a:t>Why do we have to resort to sampling-based approximation?</a:t>
            </a:r>
            <a:endParaRPr lang="sl-SI" sz="2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58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09" y="1052555"/>
            <a:ext cx="6641715" cy="488065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696" y="6258697"/>
            <a:ext cx="597824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800" dirty="0" smtClean="0">
                <a:latin typeface="Titillium Web" panose="00000500000000000000" pitchFamily="2" charset="-18"/>
              </a:rPr>
              <a:t>MCMC methods are based on constructing a sequence of dependent samples (a Markov Chain) that will eventually converge to the target density.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l-SI" sz="1800" dirty="0">
              <a:latin typeface="Titillium Web" panose="00000500000000000000" pitchFamily="2" charset="-1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sl-SI" sz="1800" dirty="0" smtClean="0">
                <a:latin typeface="Titillium Web" panose="00000500000000000000" pitchFamily="2" charset="-18"/>
              </a:rPr>
              <a:t>Typically, the samples are autocorrelated.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sl-SI" sz="1800" dirty="0" smtClean="0">
                <a:latin typeface="Titillium Web" panose="00000500000000000000" pitchFamily="2" charset="-18"/>
              </a:rPr>
              <a:t>Autocorrelation increases approximation error and we need more samples (compared to independent sampling).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sl-SI" sz="1800" dirty="0" smtClean="0">
                <a:latin typeface="Titillium Web" panose="00000500000000000000" pitchFamily="2" charset="-18"/>
              </a:rPr>
              <a:t>Extreme autocorrelation can result in useless results.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sl-SI" sz="1800" dirty="0" smtClean="0">
                <a:latin typeface="Titillium Web" panose="00000500000000000000" pitchFamily="2" charset="-18"/>
              </a:rPr>
              <a:t>Severe problems can typically be diagnosed by: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arenR"/>
            </a:pPr>
            <a:r>
              <a:rPr lang="sl-SI" sz="1600" dirty="0" smtClean="0">
                <a:latin typeface="Titillium Web" panose="00000500000000000000" pitchFamily="2" charset="-18"/>
              </a:rPr>
              <a:t>lotting a traceplot for the parameters of interest.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arenR"/>
            </a:pPr>
            <a:r>
              <a:rPr lang="sl-SI" sz="1800" dirty="0" smtClean="0">
                <a:latin typeface="Titillium Web" panose="00000500000000000000" pitchFamily="2" charset="-18"/>
              </a:rPr>
              <a:t>Running several chains and checking if they all eventually result in the same distribution.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arenR"/>
            </a:pPr>
            <a:r>
              <a:rPr lang="sl-SI" dirty="0">
                <a:latin typeface="Titillium Web" panose="00000500000000000000" pitchFamily="2" charset="-18"/>
              </a:rPr>
              <a:t>Effective Sample </a:t>
            </a:r>
            <a:r>
              <a:rPr lang="sl-SI" dirty="0" smtClean="0">
                <a:latin typeface="Titillium Web" panose="00000500000000000000" pitchFamily="2" charset="-18"/>
              </a:rPr>
              <a:t>Size: ESS is a</a:t>
            </a:r>
            <a:r>
              <a:rPr lang="sl-SI" sz="1800" dirty="0" smtClean="0">
                <a:latin typeface="Titillium Web" panose="00000500000000000000" pitchFamily="2" charset="-18"/>
              </a:rPr>
              <a:t> simple single-number summary of the effectiveness of a MCMC sampler is ESS – The number of independent samples our samples are equivalent to.</a:t>
            </a:r>
            <a:endParaRPr lang="sl-SI" sz="800" dirty="0" smtClean="0">
              <a:latin typeface="Titillium Web" panose="00000500000000000000" pitchFamily="2" charset="-18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l-SI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655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9142" y="348309"/>
            <a:ext cx="8894467" cy="599303"/>
          </a:xfrm>
        </p:spPr>
        <p:txBody>
          <a:bodyPr>
            <a:noAutofit/>
          </a:bodyPr>
          <a:lstStyle/>
          <a:p>
            <a:r>
              <a:rPr lang="sl-SI" sz="4400" b="1" dirty="0" smtClean="0">
                <a:latin typeface="Titillium Web" panose="00000500000000000000" pitchFamily="2" charset="-18"/>
              </a:rPr>
              <a:t>Our Stan example</a:t>
            </a:r>
            <a:endParaRPr lang="sl-SI" sz="2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0001" r="68040" b="11969"/>
          <a:stretch/>
        </p:blipFill>
        <p:spPr>
          <a:xfrm>
            <a:off x="779317" y="1584085"/>
            <a:ext cx="5205847" cy="1651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265" b="20328"/>
          <a:stretch/>
        </p:blipFill>
        <p:spPr>
          <a:xfrm>
            <a:off x="5793268" y="4738769"/>
            <a:ext cx="6047510" cy="1672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23097" b="20528"/>
          <a:stretch/>
        </p:blipFill>
        <p:spPr>
          <a:xfrm>
            <a:off x="6463314" y="1322475"/>
            <a:ext cx="4057649" cy="2771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22030" b="20317"/>
          <a:stretch/>
        </p:blipFill>
        <p:spPr>
          <a:xfrm>
            <a:off x="779317" y="3759294"/>
            <a:ext cx="4702167" cy="2901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33" y="1060865"/>
            <a:ext cx="3569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 smtClean="0"/>
              <a:t>ESS about a third of the actual 3000 samples. </a:t>
            </a:r>
          </a:p>
          <a:p>
            <a:r>
              <a:rPr lang="sl-SI" sz="1400" b="1" dirty="0" smtClean="0"/>
              <a:t>Not bad, but there is clearly autocorrelation.</a:t>
            </a:r>
            <a:endParaRPr lang="sl-SI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63314" y="1060865"/>
            <a:ext cx="385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 smtClean="0"/>
              <a:t>Noticeable autocorrelation for 4-5 samples apart.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33" y="3497684"/>
            <a:ext cx="364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 smtClean="0"/>
              <a:t>From a traceplot of the first 100 samples </a:t>
            </a:r>
          </a:p>
          <a:p>
            <a:r>
              <a:rPr lang="sl-SI" sz="1400" b="1" dirty="0" smtClean="0"/>
              <a:t>we can see that samples are not independent.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417103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l-SI" sz="1400" b="1" dirty="0" smtClean="0"/>
              <a:t>All three chains behave similarly, which is a good sign.</a:t>
            </a:r>
            <a:endParaRPr lang="sl-SI" sz="1400" b="1" dirty="0"/>
          </a:p>
        </p:txBody>
      </p:sp>
    </p:spTree>
    <p:extLst>
      <p:ext uri="{BB962C8B-B14F-4D97-AF65-F5344CB8AC3E}">
        <p14:creationId xmlns:p14="http://schemas.microsoft.com/office/powerpoint/2010/main" val="10832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4843" y="413701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40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Disclaimer: </a:t>
            </a:r>
            <a:r>
              <a:rPr lang="sl-SI" sz="4000" dirty="0" smtClean="0">
                <a:latin typeface="Titillium Web" panose="00000500000000000000" pitchFamily="2" charset="-18"/>
              </a:rPr>
              <a:t>MCMC diagnostics can only reveal serious issues with MCMC. They can not confirm that everything is OK.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816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Hands-on</a:t>
            </a:r>
          </a:p>
          <a:p>
            <a:pPr>
              <a:spcAft>
                <a:spcPts val="1800"/>
              </a:spcAft>
            </a:pPr>
            <a:endParaRPr lang="sl-SI" sz="6600" dirty="0" smtClean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6600" dirty="0">
                <a:latin typeface="Titillium Web" panose="00000500000000000000" pitchFamily="2" charset="-18"/>
              </a:rPr>
              <a:t>Three modelling tasks.</a:t>
            </a:r>
          </a:p>
        </p:txBody>
      </p:sp>
    </p:spTree>
    <p:extLst>
      <p:ext uri="{BB962C8B-B14F-4D97-AF65-F5344CB8AC3E}">
        <p14:creationId xmlns:p14="http://schemas.microsoft.com/office/powerpoint/2010/main" val="41531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82" y="4474362"/>
            <a:ext cx="5202578" cy="599303"/>
          </a:xfrm>
        </p:spPr>
        <p:txBody>
          <a:bodyPr>
            <a:noAutofit/>
          </a:bodyPr>
          <a:lstStyle/>
          <a:p>
            <a:r>
              <a:rPr lang="sl-SI" b="1" dirty="0" smtClean="0">
                <a:latin typeface="Titillium Web" panose="00000500000000000000" pitchFamily="2" charset="-18"/>
              </a:rPr>
              <a:t>Task 01 </a:t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b="1" dirty="0" smtClean="0">
                <a:latin typeface="Titillium Web" panose="00000500000000000000" pitchFamily="2" charset="-18"/>
              </a:rPr>
              <a:t/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>Is the expected weight of an adult female green anaconda more than 35 kg?</a:t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dirty="0">
                <a:latin typeface="Titillium Web" panose="00000500000000000000" pitchFamily="2" charset="-18"/>
              </a:rPr>
              <a:t/>
            </a:r>
            <a:br>
              <a:rPr lang="sl-SI" dirty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sz="1400" b="1" dirty="0" smtClean="0">
                <a:latin typeface="Titillium Web" panose="00000500000000000000" pitchFamily="2" charset="-18"/>
              </a:rPr>
              <a:t>Hint: </a:t>
            </a:r>
            <a: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  <a:t>It is reasonable to assume that a snake‘s</a:t>
            </a:r>
            <a:b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</a:br>
            <a: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  <a:t>weigth is normally distributed around the expected weight.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5" r="7983"/>
          <a:stretch/>
        </p:blipFill>
        <p:spPr>
          <a:xfrm>
            <a:off x="5980176" y="0"/>
            <a:ext cx="6211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64" y="4754917"/>
            <a:ext cx="5202578" cy="599303"/>
          </a:xfrm>
        </p:spPr>
        <p:txBody>
          <a:bodyPr>
            <a:noAutofit/>
          </a:bodyPr>
          <a:lstStyle/>
          <a:p>
            <a:r>
              <a:rPr lang="sl-SI" b="1" dirty="0" smtClean="0">
                <a:latin typeface="Titillium Web" panose="00000500000000000000" pitchFamily="2" charset="-18"/>
              </a:rPr>
              <a:t>Task 02 </a:t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b="1" dirty="0" smtClean="0">
                <a:latin typeface="Titillium Web" panose="00000500000000000000" pitchFamily="2" charset="-18"/>
              </a:rPr>
              <a:t/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>How are a movie‘s year of release and budget connected to its gross?</a:t>
            </a: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dirty="0">
                <a:latin typeface="Titillium Web" panose="00000500000000000000" pitchFamily="2" charset="-18"/>
              </a:rPr>
              <a:t/>
            </a:r>
            <a:br>
              <a:rPr lang="sl-SI" dirty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sz="1400" b="1" dirty="0" smtClean="0">
                <a:latin typeface="Titillium Web" panose="00000500000000000000" pitchFamily="2" charset="-18"/>
              </a:rPr>
              <a:t>Hint: </a:t>
            </a:r>
            <a: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  <a:t>It is reasonable to assume a linear relationship between the two input variables and the output. Add some noise to explain why the points do not fit perfectly.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6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92" y="1173476"/>
            <a:ext cx="6505188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OUTLINE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1092" y="5602137"/>
            <a:ext cx="624064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400" dirty="0" smtClean="0">
                <a:latin typeface="Titillium Web" panose="00000500000000000000" pitchFamily="2" charset="-18"/>
              </a:rPr>
              <a:t/>
            </a:r>
            <a:br>
              <a:rPr lang="sl-SI" sz="2400" dirty="0" smtClean="0">
                <a:latin typeface="Titillium Web" panose="00000500000000000000" pitchFamily="2" charset="-18"/>
              </a:rPr>
            </a:b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Part 1 </a:t>
            </a:r>
            <a:r>
              <a:rPr lang="sl-SI" sz="2400" dirty="0" smtClean="0">
                <a:latin typeface="Titillium Web" panose="00000500000000000000" pitchFamily="2" charset="-18"/>
              </a:rPr>
              <a:t>Uncertainty and probabilistic thinking.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Part 2 </a:t>
            </a:r>
            <a:r>
              <a:rPr lang="sl-SI" sz="2400" dirty="0" smtClean="0">
                <a:latin typeface="Titillium Web" panose="00000500000000000000" pitchFamily="2" charset="-18"/>
              </a:rPr>
              <a:t>Statistical modelling.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Part 3 </a:t>
            </a:r>
            <a:r>
              <a:rPr lang="sl-SI" sz="2400" dirty="0" smtClean="0">
                <a:latin typeface="Titillium Web" panose="00000500000000000000" pitchFamily="2" charset="-18"/>
              </a:rPr>
              <a:t>Probabilistic programming &amp; Stan.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Part 4 </a:t>
            </a:r>
            <a:r>
              <a:rPr lang="sl-SI" sz="2400" dirty="0" smtClean="0">
                <a:latin typeface="Titillium Web" panose="00000500000000000000" pitchFamily="2" charset="-18"/>
              </a:rPr>
              <a:t>MCMC-based inference First aid kit.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Hands-on </a:t>
            </a:r>
            <a:r>
              <a:rPr lang="sl-SI" sz="2400" dirty="0" smtClean="0">
                <a:latin typeface="Titillium Web" panose="00000500000000000000" pitchFamily="2" charset="-18"/>
              </a:rPr>
              <a:t>Three modelling tasks.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sl-SI" sz="20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I‘m assuming good programming skills and a basic understanding of randomness and probability.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660" r="3403" b="32930"/>
          <a:stretch/>
        </p:blipFill>
        <p:spPr>
          <a:xfrm>
            <a:off x="7488937" y="2176272"/>
            <a:ext cx="4434840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82" y="4721250"/>
            <a:ext cx="5202578" cy="599303"/>
          </a:xfrm>
        </p:spPr>
        <p:txBody>
          <a:bodyPr>
            <a:noAutofit/>
          </a:bodyPr>
          <a:lstStyle/>
          <a:p>
            <a:r>
              <a:rPr lang="sl-SI" b="1" dirty="0" smtClean="0">
                <a:latin typeface="Titillium Web" panose="00000500000000000000" pitchFamily="2" charset="-18"/>
              </a:rPr>
              <a:t>Task 03 </a:t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b="1" dirty="0" smtClean="0">
                <a:latin typeface="Titillium Web" panose="00000500000000000000" pitchFamily="2" charset="-18"/>
              </a:rPr>
              <a:t/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>Can you provide more information about the process I used to generate these sequences?</a:t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dirty="0">
                <a:latin typeface="Titillium Web" panose="00000500000000000000" pitchFamily="2" charset="-18"/>
              </a:rPr>
              <a:t/>
            </a:r>
            <a:br>
              <a:rPr lang="sl-SI" dirty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sz="1400" b="1" dirty="0" smtClean="0">
                <a:latin typeface="Titillium Web" panose="00000500000000000000" pitchFamily="2" charset="-18"/>
              </a:rPr>
              <a:t>Hint: </a:t>
            </a:r>
            <a: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  <a:t>You‘re on your own for this one..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23760" y="2024159"/>
            <a:ext cx="417880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sl-SI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100100101011011001111111111101 110000010101110001101110111011 000101111111111010111111100111 011011111111001101111111110101 110010010110101010111111111111 110101011100101010110110111111 000010101111011111110110111111 000001111110110001001101011111 010000101101110111101111111101 000101011110001011011111111111</a:t>
            </a:r>
            <a:endParaRPr kumimoji="0" lang="sl-SI" altLang="sl-SI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15" y="0"/>
            <a:ext cx="394708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9369" y="77781"/>
            <a:ext cx="16459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050" b="1" u="sng" dirty="0" smtClean="0">
                <a:latin typeface="Anime Ace 2.0 BB" panose="02000503000000020004" pitchFamily="2" charset="0"/>
              </a:rPr>
              <a:t>The Probabilistic</a:t>
            </a:r>
          </a:p>
          <a:p>
            <a:r>
              <a:rPr lang="sl-SI" sz="1050" b="1" u="sng" dirty="0" smtClean="0">
                <a:latin typeface="Anime Ace 2.0 BB" panose="02000503000000020004" pitchFamily="2" charset="0"/>
              </a:rPr>
              <a:t>Police</a:t>
            </a:r>
            <a:endParaRPr lang="sl-SI" sz="1050" b="1" u="sng" dirty="0">
              <a:latin typeface="Anime Ace 2.0 BB" panose="02000503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0217" y="211893"/>
            <a:ext cx="149351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50" dirty="0" smtClean="0">
                <a:latin typeface="Anime Ace 2.0 BB" panose="02000503000000020004" pitchFamily="2" charset="0"/>
              </a:rPr>
              <a:t>Stop! Where are you going with that boat?</a:t>
            </a:r>
            <a:endParaRPr lang="sl-SI" sz="850" dirty="0">
              <a:latin typeface="Anime Ace 2.0 BB" panose="02000503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76407" y="2101084"/>
            <a:ext cx="1067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 smtClean="0">
                <a:latin typeface="Anime Ace 2.0 BB" panose="02000503000000020004" pitchFamily="2" charset="0"/>
              </a:rPr>
              <a:t>TO THE TOP OF THE HILL! There is a </a:t>
            </a:r>
            <a:r>
              <a:rPr lang="sl-SI" sz="700" b="1" dirty="0" smtClean="0">
                <a:latin typeface="Anime Ace 2.0 BB" panose="02000503000000020004" pitchFamily="2" charset="0"/>
              </a:rPr>
              <a:t>99.9</a:t>
            </a:r>
            <a:r>
              <a:rPr lang="sl-SI" sz="700" dirty="0" smtClean="0">
                <a:latin typeface="Anime Ace 2.0 BB" panose="02000503000000020004" pitchFamily="2" charset="0"/>
              </a:rPr>
              <a:t>% CHANCE THAT THE WORLD ENDS TODAY!</a:t>
            </a:r>
            <a:endParaRPr lang="sl-SI" sz="700" dirty="0">
              <a:latin typeface="Anime Ace 2.0 BB" panose="02000503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76325" y="2256860"/>
            <a:ext cx="790251" cy="49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50" dirty="0" smtClean="0">
                <a:latin typeface="Anime Ace 2.0 BB" panose="02000503000000020004" pitchFamily="2" charset="0"/>
              </a:rPr>
              <a:t>OK. YOU MAY PASS.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79885" y="3277940"/>
            <a:ext cx="1972875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50" b="1" dirty="0" smtClean="0">
                <a:latin typeface="Anime Ace 2.0 BB" panose="02000503000000020004" pitchFamily="2" charset="0"/>
              </a:rPr>
              <a:t>A FEW MINUTES LATER...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52909" y="3540068"/>
            <a:ext cx="1972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b="1" dirty="0" smtClean="0">
                <a:latin typeface="Anime Ace 2.0 BB" panose="02000503000000020004" pitchFamily="2" charset="0"/>
              </a:rPr>
              <a:t>HMM...</a:t>
            </a:r>
            <a:endParaRPr lang="sl-SI" sz="850" b="1" dirty="0" smtClean="0">
              <a:latin typeface="Anime Ace 2.0 BB" panose="02000503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91820" y="3540068"/>
            <a:ext cx="135717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b="1" dirty="0" smtClean="0">
                <a:latin typeface="Anime Ace 2.0 BB" panose="02000503000000020004" pitchFamily="2" charset="0"/>
              </a:rPr>
              <a:t>HEY! WAIT!!!</a:t>
            </a:r>
          </a:p>
          <a:p>
            <a:r>
              <a:rPr lang="sl-SI" sz="600" dirty="0" smtClean="0">
                <a:latin typeface="Anime Ace 2.0 BB" panose="02000503000000020004" pitchFamily="2" charset="0"/>
              </a:rPr>
              <a:t>WHAT IS THE PROBABILITY </a:t>
            </a:r>
          </a:p>
          <a:p>
            <a:r>
              <a:rPr lang="sl-SI" sz="600" dirty="0" smtClean="0">
                <a:latin typeface="Anime Ace 2.0 BB" panose="02000503000000020004" pitchFamily="2" charset="0"/>
              </a:rPr>
              <a:t>OF EVERYTHING </a:t>
            </a:r>
          </a:p>
          <a:p>
            <a:r>
              <a:rPr lang="sl-SI" sz="600" dirty="0" smtClean="0">
                <a:latin typeface="Anime Ace 2.0 BB" panose="02000503000000020004" pitchFamily="2" charset="0"/>
              </a:rPr>
              <a:t>BEING OK?</a:t>
            </a:r>
            <a:endParaRPr lang="sl-SI" sz="800" dirty="0" smtClean="0">
              <a:latin typeface="Anime Ace 2.0 BB" panose="02000503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9346" y="4234009"/>
            <a:ext cx="1357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900" b="1" dirty="0" smtClean="0">
                <a:latin typeface="Anime Ace 2.0 BB" panose="02000503000000020004" pitchFamily="2" charset="0"/>
              </a:rPr>
              <a:t>0.01</a:t>
            </a:r>
            <a:r>
              <a:rPr lang="sl-SI" sz="900" dirty="0" smtClean="0">
                <a:latin typeface="Anime Ace 2.0 BB" panose="02000503000000020004" pitchFamily="2" charset="0"/>
              </a:rPr>
              <a:t>%</a:t>
            </a:r>
            <a:r>
              <a:rPr lang="sl-SI" sz="900" b="1" dirty="0" smtClean="0">
                <a:latin typeface="Anime Ace 2.0 BB" panose="02000503000000020004" pitchFamily="2" charset="0"/>
              </a:rPr>
              <a:t> !!!</a:t>
            </a:r>
            <a:endParaRPr lang="sl-SI" sz="1000" dirty="0" smtClean="0">
              <a:latin typeface="Anime Ace 2.0 BB" panose="02000503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0137" y="4542789"/>
            <a:ext cx="1357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b="1" dirty="0" smtClean="0">
                <a:latin typeface="Anime Ace 2.0 BB" panose="02000503000000020004" pitchFamily="2" charset="0"/>
              </a:rPr>
              <a:t>AHA, OK!</a:t>
            </a:r>
            <a:endParaRPr lang="sl-SI" sz="900" dirty="0" smtClean="0">
              <a:latin typeface="Anime Ace 2.0 BB" panose="02000503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45570" y="5342607"/>
            <a:ext cx="11357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 smtClean="0">
                <a:latin typeface="Anime Ace 2.0 BB" panose="02000503000000020004" pitchFamily="2" charset="0"/>
              </a:rPr>
              <a:t>I had to CHECK..</a:t>
            </a:r>
            <a:br>
              <a:rPr lang="sl-SI" sz="700" dirty="0" smtClean="0">
                <a:latin typeface="Anime Ace 2.0 BB" panose="02000503000000020004" pitchFamily="2" charset="0"/>
              </a:rPr>
            </a:br>
            <a:r>
              <a:rPr lang="sl-SI" sz="700" dirty="0" smtClean="0">
                <a:latin typeface="Anime Ace 2.0 BB" panose="02000503000000020004" pitchFamily="2" charset="0"/>
              </a:rPr>
              <a:t>There‘s A LOT OF INCOHERENT PEOPLE OUT THERE.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4094" y="2847692"/>
            <a:ext cx="6988052" cy="1600200"/>
          </a:xfrm>
        </p:spPr>
        <p:txBody>
          <a:bodyPr>
            <a:noAutofit/>
          </a:bodyPr>
          <a:lstStyle/>
          <a:p>
            <a:r>
              <a:rPr lang="sl-SI" sz="18000" b="1" dirty="0" smtClean="0">
                <a:latin typeface="Titillium Web" panose="00000500000000000000" pitchFamily="2" charset="-18"/>
              </a:rPr>
              <a:t>Break!</a:t>
            </a:r>
            <a:endParaRPr lang="sl-SI" sz="9600" b="1" dirty="0">
              <a:latin typeface="Titillium Web" panose="00000500000000000000" pitchFamily="2" charset="-1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47" y="4035480"/>
            <a:ext cx="4399394" cy="3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1" y="3907835"/>
            <a:ext cx="8480659" cy="599303"/>
          </a:xfrm>
        </p:spPr>
        <p:txBody>
          <a:bodyPr>
            <a:noAutofit/>
          </a:bodyPr>
          <a:lstStyle/>
          <a:p>
            <a:pPr algn="ctr"/>
            <a:r>
              <a:rPr lang="sl-SI" sz="7200" dirty="0" smtClean="0">
                <a:latin typeface="Titillium Web" panose="00000500000000000000" pitchFamily="2" charset="-18"/>
              </a:rPr>
              <a:t>Interactive Workshop Equipment </a:t>
            </a:r>
            <a:r>
              <a:rPr lang="sl-SI" sz="7200" dirty="0">
                <a:latin typeface="Titillium Web" panose="00000500000000000000" pitchFamily="2" charset="-18"/>
              </a:rPr>
              <a:t>T</a:t>
            </a:r>
            <a:r>
              <a:rPr lang="sl-SI" sz="7200" dirty="0" smtClean="0">
                <a:latin typeface="Titillium Web" panose="00000500000000000000" pitchFamily="2" charset="-18"/>
              </a:rPr>
              <a:t>est</a:t>
            </a:r>
            <a:endParaRPr lang="sl-SI" sz="72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5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Part </a:t>
            </a:r>
            <a:r>
              <a:rPr lang="sl-SI" sz="6600" b="1" dirty="0" smtClean="0">
                <a:latin typeface="Titillium Web" panose="00000500000000000000" pitchFamily="2" charset="-18"/>
              </a:rPr>
              <a:t>1 </a:t>
            </a:r>
            <a:endParaRPr lang="sl-SI" sz="6600" b="1" dirty="0" smtClean="0">
              <a:latin typeface="Titillium Web" panose="00000500000000000000" pitchFamily="2" charset="-18"/>
            </a:endParaRPr>
          </a:p>
          <a:p>
            <a:pPr>
              <a:spcAft>
                <a:spcPts val="1200"/>
              </a:spcAft>
            </a:pPr>
            <a:r>
              <a:rPr lang="sl-SI" sz="6600" dirty="0" smtClean="0">
                <a:latin typeface="Titillium Web" panose="00000500000000000000" pitchFamily="2" charset="-18"/>
              </a:rPr>
              <a:t>Uncertainty </a:t>
            </a:r>
            <a:r>
              <a:rPr lang="sl-SI" sz="6600" dirty="0" smtClean="0">
                <a:latin typeface="Titillium Web" panose="00000500000000000000" pitchFamily="2" charset="-18"/>
              </a:rPr>
              <a:t>and probabilistic thinking</a:t>
            </a:r>
            <a:r>
              <a:rPr lang="sl-SI" sz="6600" dirty="0" smtClean="0">
                <a:latin typeface="Titillium Web" panose="00000500000000000000" pitchFamily="2" charset="-18"/>
              </a:rPr>
              <a:t>.</a:t>
            </a:r>
            <a:endParaRPr lang="sl-SI" sz="6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545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64" y="3739042"/>
            <a:ext cx="9459067" cy="599303"/>
          </a:xfrm>
        </p:spPr>
        <p:txBody>
          <a:bodyPr>
            <a:noAutofit/>
          </a:bodyPr>
          <a:lstStyle/>
          <a:p>
            <a:r>
              <a:rPr lang="sl-SI" sz="72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7200" dirty="0" smtClean="0">
                <a:latin typeface="Titillium Web" panose="00000500000000000000" pitchFamily="2" charset="-18"/>
              </a:rPr>
              <a:t>Is it going to rain in  Ljubljana next week?</a:t>
            </a:r>
            <a:endParaRPr lang="sl-SI" sz="72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42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7" y="1258170"/>
            <a:ext cx="8113148" cy="51629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3620" y="439225"/>
            <a:ext cx="10328012" cy="599303"/>
          </a:xfrm>
        </p:spPr>
        <p:txBody>
          <a:bodyPr>
            <a:noAutofit/>
          </a:bodyPr>
          <a:lstStyle/>
          <a:p>
            <a:r>
              <a:rPr lang="sl-SI" sz="4000" dirty="0" smtClean="0">
                <a:latin typeface="Titillium Web" panose="00000500000000000000" pitchFamily="2" charset="-18"/>
              </a:rPr>
              <a:t>Probabilistic statements in natural language</a:t>
            </a:r>
            <a:endParaRPr lang="sl-SI" sz="4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491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1120</Words>
  <Application>Microsoft Office PowerPoint</Application>
  <PresentationFormat>Widescreen</PresentationFormat>
  <Paragraphs>176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Anime Ace 2.0 BB</vt:lpstr>
      <vt:lpstr>Arial</vt:lpstr>
      <vt:lpstr>Calibri</vt:lpstr>
      <vt:lpstr>Calibri Light</vt:lpstr>
      <vt:lpstr>Lucida Console</vt:lpstr>
      <vt:lpstr>Montseratt</vt:lpstr>
      <vt:lpstr>Titillium Web</vt:lpstr>
      <vt:lpstr>Office Theme</vt:lpstr>
      <vt:lpstr>PowerPoint Presentation</vt:lpstr>
      <vt:lpstr>PowerPoint Presentation</vt:lpstr>
      <vt:lpstr>Why should I care about probabilistic thinking and programming?</vt:lpstr>
      <vt:lpstr>Challenge  Each of these 30 characters long sequences was generated using the same process.  Can you provide more information about the process I used to generate these sequences? </vt:lpstr>
      <vt:lpstr>OUTLINE</vt:lpstr>
      <vt:lpstr>Interactive Workshop Equipment Test</vt:lpstr>
      <vt:lpstr>PowerPoint Presentation</vt:lpstr>
      <vt:lpstr>Q: Is it going to rain in  Ljubljana next week?</vt:lpstr>
      <vt:lpstr>Probabilistic statements in natural language</vt:lpstr>
      <vt:lpstr>Q: How cold (°C) will it be in LJ tomorrow at noon?</vt:lpstr>
      <vt:lpstr>Natural language is incoherent, imprecise, and lacks expressiveness for serious quantitative work!</vt:lpstr>
      <vt:lpstr>The grammar of Probability Theory</vt:lpstr>
      <vt:lpstr>Distributions</vt:lpstr>
      <vt:lpstr>A word a day...</vt:lpstr>
      <vt:lpstr>Bernoulli distribution</vt:lpstr>
      <vt:lpstr>Bernoulli distribution</vt:lpstr>
      <vt:lpstr>Normal (Gaussian) distribution</vt:lpstr>
      <vt:lpstr>Normal (Gaussian) distribution</vt:lpstr>
      <vt:lpstr>Beta distribution</vt:lpstr>
      <vt:lpstr>Beta distribution</vt:lpstr>
      <vt:lpstr>Tricky questions</vt:lpstr>
      <vt:lpstr>Subtle points to think about</vt:lpstr>
      <vt:lpstr>PowerPoint Presentation</vt:lpstr>
      <vt:lpstr>PowerPoint Presentation</vt:lpstr>
      <vt:lpstr>PowerPoint Presentation</vt:lpstr>
      <vt:lpstr>PowerPoint Presentation</vt:lpstr>
      <vt:lpstr>Q: Write down any method that is used for prediction, pattern recognition, classification, statistical inference...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examples of imperative programming </vt:lpstr>
      <vt:lpstr>Pure imperative programming     vs      Statistical modelling</vt:lpstr>
      <vt:lpstr>PowerPoint Presentation</vt:lpstr>
      <vt:lpstr>Our model written in Stan</vt:lpstr>
      <vt:lpstr>Stan software for Bayesian inference</vt:lpstr>
      <vt:lpstr>PowerPoint Presentation</vt:lpstr>
      <vt:lpstr>PowerPoint Presentation</vt:lpstr>
      <vt:lpstr>PowerPoint Presentation</vt:lpstr>
      <vt:lpstr>Why do we have to resort to sampling-based approximation?</vt:lpstr>
      <vt:lpstr>PowerPoint Presentation</vt:lpstr>
      <vt:lpstr>Our Stan example</vt:lpstr>
      <vt:lpstr>PowerPoint Presentation</vt:lpstr>
      <vt:lpstr>PowerPoint Presentation</vt:lpstr>
      <vt:lpstr>Task 01   Is the expected weight of an adult female green anaconda more than 35 kg?   Hint: It is reasonable to assume that a snake‘s weigth is normally distributed around the expected weight.</vt:lpstr>
      <vt:lpstr>Task 02   How are a movie‘s year of release and budget connected to its gross?   Hint: It is reasonable to assume a linear relationship between the two input variables and the output. Add some noise to explain why the points do not fit perfectly.</vt:lpstr>
      <vt:lpstr>Task 03   Can you provide more information about the process I used to generate these sequences?   Hint: You‘re on your own for this one..</vt:lpstr>
      <vt:lpstr>Break!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lastModifiedBy>Erik</cp:lastModifiedBy>
  <cp:revision>76</cp:revision>
  <dcterms:created xsi:type="dcterms:W3CDTF">2018-12-17T17:46:15Z</dcterms:created>
  <dcterms:modified xsi:type="dcterms:W3CDTF">2018-12-20T01:17:46Z</dcterms:modified>
</cp:coreProperties>
</file>