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64" r:id="rId4"/>
    <p:sldId id="266" r:id="rId5"/>
    <p:sldId id="265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Titillium Web" pitchFamily="2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0000"/>
    <a:srgbClr val="666666"/>
    <a:srgbClr val="CCCCCC"/>
    <a:srgbClr val="999999"/>
    <a:srgbClr val="525252"/>
    <a:srgbClr val="EF1209"/>
    <a:srgbClr val="EFD1D1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1DA959-B81A-4371-96C9-0FACF9FE22F5}">
  <a:tblStyle styleId="{591DA959-B81A-4371-96C9-0FACF9FE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48" autoAdjust="0"/>
  </p:normalViewPr>
  <p:slideViewPr>
    <p:cSldViewPr snapToGrid="0">
      <p:cViewPr>
        <p:scale>
          <a:sx n="94" d="100"/>
          <a:sy n="94" d="100"/>
        </p:scale>
        <p:origin x="-830" y="-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386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82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44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70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092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274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60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07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731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79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39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375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A7EA-ED0D-434A-B92C-64FEB37E1DC9}" type="datetimeFigureOut">
              <a:rPr lang="sl-SI" smtClean="0"/>
              <a:t>23. 07. 2019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7AFE7-8DCC-4F84-B95B-1A6D4D5A2A1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36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14949" y="3507476"/>
            <a:ext cx="2129051" cy="163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37932" y="3799347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latin typeface="Titillium Web" pitchFamily="2" charset="0"/>
              </a:rPr>
              <a:t>Gregor</a:t>
            </a:r>
            <a:r>
              <a:rPr lang="en-US" sz="1800" dirty="0" smtClean="0">
                <a:latin typeface="Titillium Web" pitchFamily="2" charset="0"/>
              </a:rPr>
              <a:t> </a:t>
            </a:r>
            <a:r>
              <a:rPr lang="en-US" sz="1800" dirty="0" err="1" smtClean="0">
                <a:latin typeface="Titillium Web" pitchFamily="2" charset="0"/>
              </a:rPr>
              <a:t>Pirš</a:t>
            </a:r>
            <a:r>
              <a:rPr lang="en-US" sz="1800" dirty="0" smtClean="0">
                <a:latin typeface="Titillium Web" pitchFamily="2" charset="0"/>
              </a:rPr>
              <a:t/>
            </a:r>
            <a:br>
              <a:rPr lang="en-US" sz="1800" dirty="0" smtClean="0">
                <a:latin typeface="Titillium Web" pitchFamily="2" charset="0"/>
              </a:rPr>
            </a:br>
            <a:r>
              <a:rPr lang="en-US" sz="1800" dirty="0" smtClean="0">
                <a:latin typeface="Titillium Web" pitchFamily="2" charset="0"/>
              </a:rPr>
              <a:t>Jure </a:t>
            </a:r>
            <a:r>
              <a:rPr lang="en-US" sz="1800" dirty="0" err="1" smtClean="0">
                <a:latin typeface="Titillium Web" pitchFamily="2" charset="0"/>
              </a:rPr>
              <a:t>Demšar</a:t>
            </a:r>
            <a:endParaRPr lang="en-US" sz="1800" dirty="0" smtClean="0">
              <a:latin typeface="Titillium Web" pitchFamily="2" charset="0"/>
            </a:endParaRPr>
          </a:p>
          <a:p>
            <a:pPr algn="r"/>
            <a:r>
              <a:rPr lang="en-US" sz="1800" dirty="0">
                <a:latin typeface="Titillium Web" pitchFamily="2" charset="0"/>
              </a:rPr>
              <a:t>Erik </a:t>
            </a:r>
            <a:r>
              <a:rPr lang="en-US" sz="1800" dirty="0" err="1">
                <a:latin typeface="Titillium Web" pitchFamily="2" charset="0"/>
              </a:rPr>
              <a:t>Štrumbelj</a:t>
            </a:r>
            <a:endParaRPr lang="en-US" sz="1800" dirty="0">
              <a:latin typeface="Titillium Web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014948" cy="350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656348" y="3945954"/>
            <a:ext cx="5503230" cy="630115"/>
          </a:xfrm>
          <a:custGeom>
            <a:avLst/>
            <a:gdLst>
              <a:gd name="connsiteX0" fmla="*/ 0 w 5503230"/>
              <a:gd name="connsiteY0" fmla="*/ 573882 h 630115"/>
              <a:gd name="connsiteX1" fmla="*/ 1610018 w 5503230"/>
              <a:gd name="connsiteY1" fmla="*/ 1681 h 630115"/>
              <a:gd name="connsiteX2" fmla="*/ 3416378 w 5503230"/>
              <a:gd name="connsiteY2" fmla="*/ 388759 h 630115"/>
              <a:gd name="connsiteX3" fmla="*/ 4241021 w 5503230"/>
              <a:gd name="connsiteY3" fmla="*/ 85828 h 630115"/>
              <a:gd name="connsiteX4" fmla="*/ 4263461 w 5503230"/>
              <a:gd name="connsiteY4" fmla="*/ 585102 h 630115"/>
              <a:gd name="connsiteX5" fmla="*/ 5503230 w 5503230"/>
              <a:gd name="connsiteY5" fmla="*/ 596322 h 6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03230" h="630115">
                <a:moveTo>
                  <a:pt x="0" y="573882"/>
                </a:moveTo>
                <a:cubicBezTo>
                  <a:pt x="520311" y="303208"/>
                  <a:pt x="1040622" y="32535"/>
                  <a:pt x="1610018" y="1681"/>
                </a:cubicBezTo>
                <a:cubicBezTo>
                  <a:pt x="2179414" y="-29173"/>
                  <a:pt x="2977878" y="374734"/>
                  <a:pt x="3416378" y="388759"/>
                </a:cubicBezTo>
                <a:cubicBezTo>
                  <a:pt x="3854879" y="402783"/>
                  <a:pt x="4099841" y="53104"/>
                  <a:pt x="4241021" y="85828"/>
                </a:cubicBezTo>
                <a:cubicBezTo>
                  <a:pt x="4382201" y="118552"/>
                  <a:pt x="4053093" y="500020"/>
                  <a:pt x="4263461" y="585102"/>
                </a:cubicBezTo>
                <a:cubicBezTo>
                  <a:pt x="4473829" y="670184"/>
                  <a:pt x="5255463" y="611281"/>
                  <a:pt x="5503230" y="596322"/>
                </a:cubicBezTo>
              </a:path>
            </a:pathLst>
          </a:cu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atin typeface="Titillium Web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06912" y="4568788"/>
            <a:ext cx="7793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tillium Web" pitchFamily="2" charset="0"/>
              </a:rPr>
              <a:t>Hands-on.</a:t>
            </a:r>
            <a:endParaRPr lang="en-US" sz="1050" dirty="0">
              <a:latin typeface="Titillium Web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506" y="4580039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tillium Web" pitchFamily="2" charset="0"/>
              </a:rPr>
              <a:t>Why R?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506" y="3891673"/>
            <a:ext cx="11418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Titillium Web" pitchFamily="2" charset="0"/>
              </a:rPr>
              <a:t>Getting started.</a:t>
            </a:r>
            <a:endParaRPr lang="en-US" sz="1050" dirty="0">
              <a:latin typeface="Titillium Web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2927" y="4288548"/>
            <a:ext cx="8996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latin typeface="Titillium Web" pitchFamily="2" charset="0"/>
              </a:rPr>
              <a:t>Visualization</a:t>
            </a:r>
          </a:p>
          <a:p>
            <a:r>
              <a:rPr lang="en-US" sz="1050" dirty="0" smtClean="0">
                <a:latin typeface="Titillium Web" pitchFamily="2" charset="0"/>
              </a:rPr>
              <a:t>and ggplot2</a:t>
            </a:r>
            <a:r>
              <a:rPr lang="en-US" sz="1050" dirty="0">
                <a:latin typeface="Titillium Web" pitchFamily="2" charset="0"/>
              </a:rPr>
              <a:t>.</a:t>
            </a:r>
            <a:endParaRPr lang="en-US" sz="1050" dirty="0">
              <a:latin typeface="Titillium Web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3449" y="3753180"/>
            <a:ext cx="12811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tillium Web" pitchFamily="2" charset="0"/>
              </a:rPr>
              <a:t>Basic data analysis.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3449" y="4595719"/>
            <a:ext cx="11448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tillium Web" pitchFamily="2" charset="0"/>
              </a:rPr>
              <a:t>Dynamic reports.</a:t>
            </a:r>
            <a:endParaRPr lang="en-US" sz="1050" dirty="0">
              <a:latin typeface="Titillium Web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22348" y="4470234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59632" y="4155926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33604" y="4008166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7963" y="4161035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85215" y="4483102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14245" y="4498782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97561" y="3902555"/>
            <a:ext cx="90666" cy="86798"/>
          </a:xfrm>
          <a:prstGeom prst="ellipse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33337" y="3648639"/>
            <a:ext cx="18746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Titillium Web" pitchFamily="2" charset="0"/>
              </a:rPr>
              <a:t>Loading and tidying data.</a:t>
            </a:r>
            <a:endParaRPr lang="en-US" sz="105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8712" y="4762301"/>
            <a:ext cx="3049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http://r4stats.com/articles/popularity/</a:t>
            </a:r>
          </a:p>
        </p:txBody>
      </p:sp>
      <p:pic>
        <p:nvPicPr>
          <p:cNvPr id="6146" name="Picture 2" descr="https://i0.wp.com/r4stats.com/wp-content/uploads/2019/05/Fig-1a-IndeedJobs-2019-1.png?resize=640%2C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45" y="921275"/>
            <a:ext cx="4245725" cy="39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504" y="158129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tillium Web" pitchFamily="2" charset="0"/>
              </a:rPr>
              <a:t>R in the job market</a:t>
            </a:r>
            <a:endParaRPr lang="en-US" sz="3200" b="1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3004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What is R?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602390"/>
            <a:ext cx="781720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800" dirty="0" smtClean="0">
                <a:latin typeface="Titillium Web" pitchFamily="2" charset="0"/>
              </a:rPr>
              <a:t>R is software </a:t>
            </a:r>
            <a:r>
              <a:rPr lang="en-US" sz="2800" dirty="0">
                <a:latin typeface="Titillium Web" pitchFamily="2" charset="0"/>
              </a:rPr>
              <a:t>for statistical computing and graphics. </a:t>
            </a:r>
            <a:r>
              <a:rPr lang="en-US" sz="2800" dirty="0" smtClean="0">
                <a:latin typeface="Titillium Web" pitchFamily="2" charset="0"/>
              </a:rPr>
              <a:t/>
            </a:r>
            <a:br>
              <a:rPr lang="en-US" sz="2800" dirty="0" smtClean="0">
                <a:latin typeface="Titillium Web" pitchFamily="2" charset="0"/>
              </a:rPr>
            </a:br>
            <a:endParaRPr lang="en-US" sz="28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800" dirty="0" smtClean="0">
                <a:latin typeface="Titillium Web" pitchFamily="2" charset="0"/>
              </a:rPr>
              <a:t>R is an interpreted and dynamically typed </a:t>
            </a:r>
            <a:r>
              <a:rPr lang="en-US" sz="2800" dirty="0">
                <a:latin typeface="Titillium Web" pitchFamily="2" charset="0"/>
              </a:rPr>
              <a:t>programming language</a:t>
            </a:r>
            <a:r>
              <a:rPr lang="en-US" sz="2800" dirty="0" smtClean="0">
                <a:latin typeface="Titillium Web" pitchFamily="2" charset="0"/>
              </a:rPr>
              <a:t>.</a:t>
            </a:r>
            <a:br>
              <a:rPr lang="en-US" sz="28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tillium Web" pitchFamily="2" charset="0"/>
              </a:rPr>
              <a:t>A</a:t>
            </a:r>
            <a:r>
              <a:rPr lang="en-US" sz="4800" b="1" dirty="0" smtClean="0">
                <a:latin typeface="Titillium Web" pitchFamily="2" charset="0"/>
              </a:rPr>
              <a:t>dvantages of R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140367"/>
            <a:ext cx="781720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It’s free.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Tailored to data manipulation and analysis.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Large community.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Extensive 3</a:t>
            </a:r>
            <a:r>
              <a:rPr lang="en-US" sz="2600" baseline="30000" dirty="0" smtClean="0">
                <a:latin typeface="Titillium Web" pitchFamily="2" charset="0"/>
              </a:rPr>
              <a:t>rd</a:t>
            </a:r>
            <a:r>
              <a:rPr lang="en-US" sz="2600" dirty="0" smtClean="0">
                <a:latin typeface="Titillium Web" pitchFamily="2" charset="0"/>
              </a:rPr>
              <a:t>-party libraries (packages).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Integration (MSSQL, SAS, Tableau, </a:t>
            </a:r>
            <a:r>
              <a:rPr lang="en-US" sz="2600" dirty="0" err="1" smtClean="0">
                <a:latin typeface="Titillium Web" pitchFamily="2" charset="0"/>
              </a:rPr>
              <a:t>LaTeX</a:t>
            </a:r>
            <a:r>
              <a:rPr lang="en-US" sz="2600" dirty="0" smtClean="0">
                <a:latin typeface="Titillium Web" pitchFamily="2" charset="0"/>
              </a:rPr>
              <a:t>...).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600" dirty="0" smtClean="0">
              <a:latin typeface="Titillium Web" pitchFamily="2" charset="0"/>
            </a:endParaRPr>
          </a:p>
          <a:p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0.wp.com/datasciencepopularity.com/wp-content/uploads/2015/10/crossvalidated_talkstats_20151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0" y="667070"/>
            <a:ext cx="8191968" cy="33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0169" y="443626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https://r4stats.com/2015/10/19/using-discussion-forum-activity-to-estimate-analytics-software-market-share/</a:t>
            </a:r>
          </a:p>
        </p:txBody>
      </p:sp>
    </p:spTree>
    <p:extLst>
      <p:ext uri="{BB962C8B-B14F-4D97-AF65-F5344CB8AC3E}">
        <p14:creationId xmlns:p14="http://schemas.microsoft.com/office/powerpoint/2010/main" val="4078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5307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Disadvantages of R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6782" y="1237752"/>
            <a:ext cx="781720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Relatively slow.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Clunky object oriented programming.</a:t>
            </a:r>
            <a:br>
              <a:rPr lang="en-US" sz="2600" dirty="0" smtClean="0">
                <a:latin typeface="Titillium Web" pitchFamily="2" charset="0"/>
              </a:rPr>
            </a:b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Less than ideal memory management.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600" dirty="0" smtClean="0">
                <a:latin typeface="Titillium Web" pitchFamily="2" charset="0"/>
              </a:rPr>
              <a:t>Bottom line: Not something that one would use for production-level software development.</a:t>
            </a:r>
            <a:endParaRPr lang="en-US" sz="2600" dirty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04" y="158129"/>
            <a:ext cx="4626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itillium Web" pitchFamily="2" charset="0"/>
              </a:rPr>
              <a:t>Should I learn R?</a:t>
            </a:r>
            <a:endParaRPr lang="en-US" sz="4800" b="1" dirty="0">
              <a:latin typeface="Titillium Web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82" y="1187263"/>
            <a:ext cx="78172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A professional in the field of data analysis should be fluent in R.</a:t>
            </a:r>
            <a:br>
              <a:rPr lang="en-US" sz="23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If analyzing data is important to your work and you’ll learn only 1 programming language in your life, learn R.</a:t>
            </a:r>
            <a:br>
              <a:rPr lang="en-US" sz="2300" dirty="0" smtClean="0">
                <a:latin typeface="Titillium Web" pitchFamily="2" charset="0"/>
              </a:rPr>
            </a:b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2300" dirty="0" smtClean="0">
                <a:latin typeface="Titillium Web" pitchFamily="2" charset="0"/>
              </a:rPr>
              <a:t>If you already know other programming languages or work in less-statistical areas (machine learning, engineering), R might not be the best first choice.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 smtClean="0">
              <a:latin typeface="Titillium Web" pitchFamily="2" charset="0"/>
            </a:endParaRPr>
          </a:p>
          <a:p>
            <a:pPr marL="685800" indent="-685800">
              <a:buFont typeface="Arial" pitchFamily="34" charset="0"/>
              <a:buChar char="•"/>
            </a:pPr>
            <a:endParaRPr lang="en-US" sz="2300" dirty="0">
              <a:latin typeface="Titillium We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04608" cy="47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70232" cy="47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30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28284" cy="473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83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Titillium Web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Erik</dc:creator>
  <cp:lastModifiedBy>Erik</cp:lastModifiedBy>
  <cp:revision>161</cp:revision>
  <dcterms:modified xsi:type="dcterms:W3CDTF">2019-07-23T12:25:00Z</dcterms:modified>
</cp:coreProperties>
</file>