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2"/>
  </p:notesMasterIdLst>
  <p:sldIdLst>
    <p:sldId id="256" r:id="rId2"/>
    <p:sldId id="257" r:id="rId3"/>
    <p:sldId id="264" r:id="rId4"/>
    <p:sldId id="266" r:id="rId5"/>
    <p:sldId id="265" r:id="rId6"/>
    <p:sldId id="259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embeddedFontLs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Calibri Light" pitchFamily="34" charset="0"/>
      <p:regular r:id="rId17"/>
      <p:italic r:id="rId18"/>
    </p:embeddedFont>
    <p:embeddedFont>
      <p:font typeface="Titillium Web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00000"/>
    <a:srgbClr val="666666"/>
    <a:srgbClr val="CCCCCC"/>
    <a:srgbClr val="999999"/>
    <a:srgbClr val="525252"/>
    <a:srgbClr val="EF1209"/>
    <a:srgbClr val="EFD1D1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1DA959-B81A-4371-96C9-0FACF9FE22F5}">
  <a:tblStyle styleId="{591DA959-B81A-4371-96C9-0FACF9FE22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5048" autoAdjust="0"/>
  </p:normalViewPr>
  <p:slideViewPr>
    <p:cSldViewPr snapToGrid="0">
      <p:cViewPr>
        <p:scale>
          <a:sx n="97" d="100"/>
          <a:sy n="97" d="100"/>
        </p:scale>
        <p:origin x="-744" y="-2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23868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A7EA-ED0D-434A-B92C-64FEB37E1DC9}" type="datetimeFigureOut">
              <a:rPr lang="sl-SI" smtClean="0"/>
              <a:t>22. 07. 2019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AFE7-8DCC-4F84-B95B-1A6D4D5A2A1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2821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A7EA-ED0D-434A-B92C-64FEB37E1DC9}" type="datetimeFigureOut">
              <a:rPr lang="sl-SI" smtClean="0"/>
              <a:t>22. 07. 2019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AFE7-8DCC-4F84-B95B-1A6D4D5A2A1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0442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A7EA-ED0D-434A-B92C-64FEB37E1DC9}" type="datetimeFigureOut">
              <a:rPr lang="sl-SI" smtClean="0"/>
              <a:t>22. 07. 2019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AFE7-8DCC-4F84-B95B-1A6D4D5A2A1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3703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A7EA-ED0D-434A-B92C-64FEB37E1DC9}" type="datetimeFigureOut">
              <a:rPr lang="sl-SI" smtClean="0"/>
              <a:t>22. 07. 2019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AFE7-8DCC-4F84-B95B-1A6D4D5A2A1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1092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A7EA-ED0D-434A-B92C-64FEB37E1DC9}" type="datetimeFigureOut">
              <a:rPr lang="sl-SI" smtClean="0"/>
              <a:t>22. 07. 2019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AFE7-8DCC-4F84-B95B-1A6D4D5A2A1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1274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A7EA-ED0D-434A-B92C-64FEB37E1DC9}" type="datetimeFigureOut">
              <a:rPr lang="sl-SI" smtClean="0"/>
              <a:t>22. 07. 2019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AFE7-8DCC-4F84-B95B-1A6D4D5A2A1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4607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A7EA-ED0D-434A-B92C-64FEB37E1DC9}" type="datetimeFigureOut">
              <a:rPr lang="sl-SI" smtClean="0"/>
              <a:t>22. 07. 2019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AFE7-8DCC-4F84-B95B-1A6D4D5A2A1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6076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A7EA-ED0D-434A-B92C-64FEB37E1DC9}" type="datetimeFigureOut">
              <a:rPr lang="sl-SI" smtClean="0"/>
              <a:t>22. 07. 2019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AFE7-8DCC-4F84-B95B-1A6D4D5A2A1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2731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A7EA-ED0D-434A-B92C-64FEB37E1DC9}" type="datetimeFigureOut">
              <a:rPr lang="sl-SI" smtClean="0"/>
              <a:t>22. 07. 2019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AFE7-8DCC-4F84-B95B-1A6D4D5A2A1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9790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A7EA-ED0D-434A-B92C-64FEB37E1DC9}" type="datetimeFigureOut">
              <a:rPr lang="sl-SI" smtClean="0"/>
              <a:t>22. 07. 2019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AFE7-8DCC-4F84-B95B-1A6D4D5A2A1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3395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A7EA-ED0D-434A-B92C-64FEB37E1DC9}" type="datetimeFigureOut">
              <a:rPr lang="sl-SI" smtClean="0"/>
              <a:t>22. 07. 2019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AFE7-8DCC-4F84-B95B-1A6D4D5A2A1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3375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DA7EA-ED0D-434A-B92C-64FEB37E1DC9}" type="datetimeFigureOut">
              <a:rPr lang="sl-SI" smtClean="0"/>
              <a:t>22. 07. 2019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7AFE7-8DCC-4F84-B95B-1A6D4D5A2A1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2368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14949" y="3507476"/>
            <a:ext cx="2129051" cy="163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37932" y="3799347"/>
            <a:ext cx="1609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err="1" smtClean="0">
                <a:latin typeface="Titillium Web" pitchFamily="2" charset="0"/>
              </a:rPr>
              <a:t>Gregor</a:t>
            </a:r>
            <a:r>
              <a:rPr lang="en-US" sz="1800" dirty="0" smtClean="0">
                <a:latin typeface="Titillium Web" pitchFamily="2" charset="0"/>
              </a:rPr>
              <a:t> </a:t>
            </a:r>
            <a:r>
              <a:rPr lang="en-US" sz="1800" dirty="0" err="1" smtClean="0">
                <a:latin typeface="Titillium Web" pitchFamily="2" charset="0"/>
              </a:rPr>
              <a:t>Pirš</a:t>
            </a:r>
            <a:r>
              <a:rPr lang="en-US" sz="1800" dirty="0" smtClean="0">
                <a:latin typeface="Titillium Web" pitchFamily="2" charset="0"/>
              </a:rPr>
              <a:t/>
            </a:r>
            <a:br>
              <a:rPr lang="en-US" sz="1800" dirty="0" smtClean="0">
                <a:latin typeface="Titillium Web" pitchFamily="2" charset="0"/>
              </a:rPr>
            </a:br>
            <a:r>
              <a:rPr lang="en-US" sz="1800" dirty="0" smtClean="0">
                <a:latin typeface="Titillium Web" pitchFamily="2" charset="0"/>
              </a:rPr>
              <a:t>Jure </a:t>
            </a:r>
            <a:r>
              <a:rPr lang="en-US" sz="1800" dirty="0" err="1" smtClean="0">
                <a:latin typeface="Titillium Web" pitchFamily="2" charset="0"/>
              </a:rPr>
              <a:t>Demšar</a:t>
            </a:r>
            <a:endParaRPr lang="en-US" sz="1800" dirty="0" smtClean="0">
              <a:latin typeface="Titillium Web" pitchFamily="2" charset="0"/>
            </a:endParaRPr>
          </a:p>
          <a:p>
            <a:pPr algn="r"/>
            <a:r>
              <a:rPr lang="en-US" sz="1800" dirty="0">
                <a:latin typeface="Titillium Web" pitchFamily="2" charset="0"/>
              </a:rPr>
              <a:t>Erik </a:t>
            </a:r>
            <a:r>
              <a:rPr lang="en-US" sz="1800" dirty="0" err="1">
                <a:latin typeface="Titillium Web" pitchFamily="2" charset="0"/>
              </a:rPr>
              <a:t>Štrumbelj</a:t>
            </a:r>
            <a:endParaRPr lang="en-US" sz="1800" dirty="0">
              <a:latin typeface="Titillium Web" pitchFamily="2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7014948" cy="3507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58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48712" y="4762301"/>
            <a:ext cx="30492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http://r4stats.com/articles/popularity/</a:t>
            </a:r>
          </a:p>
        </p:txBody>
      </p:sp>
      <p:pic>
        <p:nvPicPr>
          <p:cNvPr id="6146" name="Picture 2" descr="https://i0.wp.com/r4stats.com/wp-content/uploads/2019/05/Fig-1a-IndeedJobs-2019-1.png?resize=640%2C5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45" y="921275"/>
            <a:ext cx="4245725" cy="392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504" y="158129"/>
            <a:ext cx="3542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tillium Web" pitchFamily="2" charset="0"/>
              </a:rPr>
              <a:t>R in the job market</a:t>
            </a:r>
            <a:endParaRPr lang="en-US" sz="3200" b="1" dirty="0">
              <a:latin typeface="Titillium We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504" y="158129"/>
            <a:ext cx="3004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Titillium Web" pitchFamily="2" charset="0"/>
              </a:rPr>
              <a:t>What is R?</a:t>
            </a:r>
            <a:endParaRPr lang="en-US" sz="4800" b="1" dirty="0">
              <a:latin typeface="Titillium Web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782" y="1602390"/>
            <a:ext cx="7817208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itchFamily="34" charset="0"/>
              <a:buChar char="•"/>
            </a:pPr>
            <a:r>
              <a:rPr lang="en-US" sz="2800" dirty="0" smtClean="0">
                <a:latin typeface="Titillium Web" pitchFamily="2" charset="0"/>
              </a:rPr>
              <a:t>R is software </a:t>
            </a:r>
            <a:r>
              <a:rPr lang="en-US" sz="2800" dirty="0">
                <a:latin typeface="Titillium Web" pitchFamily="2" charset="0"/>
              </a:rPr>
              <a:t>for statistical computing and graphics. </a:t>
            </a:r>
            <a:r>
              <a:rPr lang="en-US" sz="2800" dirty="0" smtClean="0">
                <a:latin typeface="Titillium Web" pitchFamily="2" charset="0"/>
              </a:rPr>
              <a:t/>
            </a:r>
            <a:br>
              <a:rPr lang="en-US" sz="2800" dirty="0" smtClean="0">
                <a:latin typeface="Titillium Web" pitchFamily="2" charset="0"/>
              </a:rPr>
            </a:br>
            <a:endParaRPr lang="en-US" sz="2800" dirty="0" smtClean="0">
              <a:latin typeface="Titillium Web" pitchFamily="2" charset="0"/>
            </a:endParaRPr>
          </a:p>
          <a:p>
            <a:pPr marL="685800" indent="-685800">
              <a:buFont typeface="Arial" pitchFamily="34" charset="0"/>
              <a:buChar char="•"/>
            </a:pPr>
            <a:r>
              <a:rPr lang="en-US" sz="2800" dirty="0" smtClean="0">
                <a:latin typeface="Titillium Web" pitchFamily="2" charset="0"/>
              </a:rPr>
              <a:t>R is an interpreted and dynamically typed </a:t>
            </a:r>
            <a:r>
              <a:rPr lang="en-US" sz="2800" dirty="0">
                <a:latin typeface="Titillium Web" pitchFamily="2" charset="0"/>
              </a:rPr>
              <a:t>programming language</a:t>
            </a:r>
            <a:r>
              <a:rPr lang="en-US" sz="2800" dirty="0" smtClean="0">
                <a:latin typeface="Titillium Web" pitchFamily="2" charset="0"/>
              </a:rPr>
              <a:t>.</a:t>
            </a:r>
            <a:br>
              <a:rPr lang="en-US" sz="2800" dirty="0" smtClean="0">
                <a:latin typeface="Titillium Web" pitchFamily="2" charset="0"/>
              </a:rPr>
            </a:br>
            <a:endParaRPr lang="en-US" sz="2300" dirty="0" smtClean="0">
              <a:latin typeface="Titillium Web" pitchFamily="2" charset="0"/>
            </a:endParaRPr>
          </a:p>
          <a:p>
            <a:pPr marL="685800" indent="-685800">
              <a:buFont typeface="Arial" pitchFamily="34" charset="0"/>
              <a:buChar char="•"/>
            </a:pPr>
            <a:endParaRPr lang="en-US" sz="2300" dirty="0" smtClean="0">
              <a:latin typeface="Titillium Web" pitchFamily="2" charset="0"/>
            </a:endParaRPr>
          </a:p>
          <a:p>
            <a:pPr marL="685800" indent="-685800">
              <a:buFont typeface="Arial" pitchFamily="34" charset="0"/>
              <a:buChar char="•"/>
            </a:pPr>
            <a:endParaRPr lang="en-US" sz="2300" dirty="0">
              <a:latin typeface="Titillium We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20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504" y="158129"/>
            <a:ext cx="45223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tillium Web" pitchFamily="2" charset="0"/>
              </a:rPr>
              <a:t>A</a:t>
            </a:r>
            <a:r>
              <a:rPr lang="en-US" sz="4800" b="1" dirty="0" smtClean="0">
                <a:latin typeface="Titillium Web" pitchFamily="2" charset="0"/>
              </a:rPr>
              <a:t>dvantages of R</a:t>
            </a:r>
            <a:endParaRPr lang="en-US" sz="4800" b="1" dirty="0">
              <a:latin typeface="Titillium Web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782" y="1140367"/>
            <a:ext cx="7817208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itchFamily="34" charset="0"/>
              <a:buChar char="•"/>
            </a:pPr>
            <a:r>
              <a:rPr lang="en-US" sz="2600" dirty="0" smtClean="0">
                <a:latin typeface="Titillium Web" pitchFamily="2" charset="0"/>
              </a:rPr>
              <a:t>It’s free.</a:t>
            </a:r>
            <a:br>
              <a:rPr lang="en-US" sz="2600" dirty="0" smtClean="0">
                <a:latin typeface="Titillium Web" pitchFamily="2" charset="0"/>
              </a:rPr>
            </a:br>
            <a:endParaRPr lang="en-US" sz="2600" dirty="0" smtClean="0">
              <a:latin typeface="Titillium Web" pitchFamily="2" charset="0"/>
            </a:endParaRPr>
          </a:p>
          <a:p>
            <a:pPr marL="685800" indent="-685800">
              <a:buFont typeface="Arial" pitchFamily="34" charset="0"/>
              <a:buChar char="•"/>
            </a:pPr>
            <a:r>
              <a:rPr lang="en-US" sz="2600" dirty="0" smtClean="0">
                <a:latin typeface="Titillium Web" pitchFamily="2" charset="0"/>
              </a:rPr>
              <a:t>Tailored to data manipulation and analysis.</a:t>
            </a:r>
            <a:br>
              <a:rPr lang="en-US" sz="2600" dirty="0" smtClean="0">
                <a:latin typeface="Titillium Web" pitchFamily="2" charset="0"/>
              </a:rPr>
            </a:br>
            <a:endParaRPr lang="en-US" sz="2600" dirty="0" smtClean="0">
              <a:latin typeface="Titillium Web" pitchFamily="2" charset="0"/>
            </a:endParaRPr>
          </a:p>
          <a:p>
            <a:pPr marL="685800" indent="-685800">
              <a:buFont typeface="Arial" pitchFamily="34" charset="0"/>
              <a:buChar char="•"/>
            </a:pPr>
            <a:r>
              <a:rPr lang="en-US" sz="2600" dirty="0" smtClean="0">
                <a:latin typeface="Titillium Web" pitchFamily="2" charset="0"/>
              </a:rPr>
              <a:t>Large community.</a:t>
            </a:r>
            <a:br>
              <a:rPr lang="en-US" sz="2600" dirty="0" smtClean="0">
                <a:latin typeface="Titillium Web" pitchFamily="2" charset="0"/>
              </a:rPr>
            </a:br>
            <a:endParaRPr lang="en-US" sz="2600" dirty="0">
              <a:latin typeface="Titillium Web" pitchFamily="2" charset="0"/>
            </a:endParaRPr>
          </a:p>
          <a:p>
            <a:pPr marL="685800" indent="-685800">
              <a:buFont typeface="Arial" pitchFamily="34" charset="0"/>
              <a:buChar char="•"/>
            </a:pPr>
            <a:r>
              <a:rPr lang="en-US" sz="2600" dirty="0" smtClean="0">
                <a:latin typeface="Titillium Web" pitchFamily="2" charset="0"/>
              </a:rPr>
              <a:t>Extensive 3</a:t>
            </a:r>
            <a:r>
              <a:rPr lang="en-US" sz="2600" baseline="30000" dirty="0" smtClean="0">
                <a:latin typeface="Titillium Web" pitchFamily="2" charset="0"/>
              </a:rPr>
              <a:t>rd</a:t>
            </a:r>
            <a:r>
              <a:rPr lang="en-US" sz="2600" dirty="0" smtClean="0">
                <a:latin typeface="Titillium Web" pitchFamily="2" charset="0"/>
              </a:rPr>
              <a:t>-party libraries (packages).</a:t>
            </a:r>
            <a:br>
              <a:rPr lang="en-US" sz="2600" dirty="0" smtClean="0">
                <a:latin typeface="Titillium Web" pitchFamily="2" charset="0"/>
              </a:rPr>
            </a:br>
            <a:endParaRPr lang="en-US" sz="2600" dirty="0" smtClean="0">
              <a:latin typeface="Titillium Web" pitchFamily="2" charset="0"/>
            </a:endParaRPr>
          </a:p>
          <a:p>
            <a:pPr marL="685800" indent="-685800">
              <a:buFont typeface="Arial" pitchFamily="34" charset="0"/>
              <a:buChar char="•"/>
            </a:pPr>
            <a:r>
              <a:rPr lang="en-US" sz="2600" dirty="0" smtClean="0">
                <a:latin typeface="Titillium Web" pitchFamily="2" charset="0"/>
              </a:rPr>
              <a:t>Integration (MSSQL, SAS, Tableau, </a:t>
            </a:r>
            <a:r>
              <a:rPr lang="en-US" sz="2600" dirty="0" err="1" smtClean="0">
                <a:latin typeface="Titillium Web" pitchFamily="2" charset="0"/>
              </a:rPr>
              <a:t>LaTeX</a:t>
            </a:r>
            <a:r>
              <a:rPr lang="en-US" sz="2600" dirty="0" smtClean="0">
                <a:latin typeface="Titillium Web" pitchFamily="2" charset="0"/>
              </a:rPr>
              <a:t>...).</a:t>
            </a:r>
          </a:p>
          <a:p>
            <a:pPr marL="685800" indent="-685800">
              <a:buFont typeface="Arial" pitchFamily="34" charset="0"/>
              <a:buChar char="•"/>
            </a:pPr>
            <a:endParaRPr lang="en-US" sz="2600" dirty="0" smtClean="0">
              <a:latin typeface="Titillium Web" pitchFamily="2" charset="0"/>
            </a:endParaRPr>
          </a:p>
          <a:p>
            <a:endParaRPr lang="en-US" sz="2300" dirty="0" smtClean="0">
              <a:latin typeface="Titillium Web" pitchFamily="2" charset="0"/>
            </a:endParaRPr>
          </a:p>
          <a:p>
            <a:pPr marL="685800" indent="-685800">
              <a:buFont typeface="Arial" pitchFamily="34" charset="0"/>
              <a:buChar char="•"/>
            </a:pPr>
            <a:endParaRPr lang="en-US" sz="2300" dirty="0" smtClean="0">
              <a:latin typeface="Titillium Web" pitchFamily="2" charset="0"/>
            </a:endParaRPr>
          </a:p>
          <a:p>
            <a:pPr marL="685800" indent="-685800">
              <a:buFont typeface="Arial" pitchFamily="34" charset="0"/>
              <a:buChar char="•"/>
            </a:pPr>
            <a:endParaRPr lang="en-US" sz="2300" dirty="0">
              <a:latin typeface="Titillium We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03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i0.wp.com/datasciencepopularity.com/wp-content/uploads/2015/10/crossvalidated_talkstats_20151.png?w=6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20" y="667070"/>
            <a:ext cx="8191968" cy="33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40169" y="443626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https://r4stats.com/2015/10/19/using-discussion-forum-activity-to-estimate-analytics-software-market-share/</a:t>
            </a:r>
          </a:p>
        </p:txBody>
      </p:sp>
    </p:spTree>
    <p:extLst>
      <p:ext uri="{BB962C8B-B14F-4D97-AF65-F5344CB8AC3E}">
        <p14:creationId xmlns:p14="http://schemas.microsoft.com/office/powerpoint/2010/main" val="407835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504" y="158129"/>
            <a:ext cx="5307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Titillium Web" pitchFamily="2" charset="0"/>
              </a:rPr>
              <a:t>Disadvantages of R</a:t>
            </a:r>
            <a:endParaRPr lang="en-US" sz="4800" b="1" dirty="0">
              <a:latin typeface="Titillium Web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782" y="1237752"/>
            <a:ext cx="7817208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itchFamily="34" charset="0"/>
              <a:buChar char="•"/>
            </a:pPr>
            <a:r>
              <a:rPr lang="en-US" sz="2600" dirty="0" smtClean="0">
                <a:latin typeface="Titillium Web" pitchFamily="2" charset="0"/>
              </a:rPr>
              <a:t>Relatively slow.</a:t>
            </a:r>
            <a:br>
              <a:rPr lang="en-US" sz="2600" dirty="0" smtClean="0">
                <a:latin typeface="Titillium Web" pitchFamily="2" charset="0"/>
              </a:rPr>
            </a:br>
            <a:endParaRPr lang="en-US" sz="2600" dirty="0" smtClean="0">
              <a:latin typeface="Titillium Web" pitchFamily="2" charset="0"/>
            </a:endParaRPr>
          </a:p>
          <a:p>
            <a:pPr marL="685800" indent="-685800">
              <a:buFont typeface="Arial" pitchFamily="34" charset="0"/>
              <a:buChar char="•"/>
            </a:pPr>
            <a:r>
              <a:rPr lang="en-US" sz="2600" dirty="0" smtClean="0">
                <a:latin typeface="Titillium Web" pitchFamily="2" charset="0"/>
              </a:rPr>
              <a:t>Clunky object oriented programming.</a:t>
            </a:r>
            <a:br>
              <a:rPr lang="en-US" sz="2600" dirty="0" smtClean="0">
                <a:latin typeface="Titillium Web" pitchFamily="2" charset="0"/>
              </a:rPr>
            </a:br>
            <a:endParaRPr lang="en-US" sz="2600" dirty="0">
              <a:latin typeface="Titillium Web" pitchFamily="2" charset="0"/>
            </a:endParaRPr>
          </a:p>
          <a:p>
            <a:pPr marL="685800" indent="-685800">
              <a:buFont typeface="Arial" pitchFamily="34" charset="0"/>
              <a:buChar char="•"/>
            </a:pPr>
            <a:r>
              <a:rPr lang="en-US" sz="2600" dirty="0" smtClean="0">
                <a:latin typeface="Titillium Web" pitchFamily="2" charset="0"/>
              </a:rPr>
              <a:t>Less than ideal memory management.</a:t>
            </a:r>
          </a:p>
          <a:p>
            <a:pPr marL="685800" indent="-685800">
              <a:buFont typeface="Arial" pitchFamily="34" charset="0"/>
              <a:buChar char="•"/>
            </a:pPr>
            <a:endParaRPr lang="en-US" sz="2600" dirty="0">
              <a:latin typeface="Titillium Web" pitchFamily="2" charset="0"/>
            </a:endParaRPr>
          </a:p>
          <a:p>
            <a:pPr marL="685800" indent="-685800">
              <a:buFont typeface="Arial" pitchFamily="34" charset="0"/>
              <a:buChar char="•"/>
            </a:pPr>
            <a:r>
              <a:rPr lang="en-US" sz="2600" dirty="0" smtClean="0">
                <a:latin typeface="Titillium Web" pitchFamily="2" charset="0"/>
              </a:rPr>
              <a:t>Bottom line: Not something that one would use for production-level software development.</a:t>
            </a:r>
            <a:endParaRPr lang="en-US" sz="2600" dirty="0">
              <a:latin typeface="Titillium Web" pitchFamily="2" charset="0"/>
            </a:endParaRPr>
          </a:p>
          <a:p>
            <a:pPr marL="685800" indent="-685800">
              <a:buFont typeface="Arial" pitchFamily="34" charset="0"/>
              <a:buChar char="•"/>
            </a:pPr>
            <a:endParaRPr lang="en-US" sz="2300" dirty="0" smtClean="0">
              <a:latin typeface="Titillium Web" pitchFamily="2" charset="0"/>
            </a:endParaRPr>
          </a:p>
          <a:p>
            <a:pPr marL="685800" indent="-685800">
              <a:buFont typeface="Arial" pitchFamily="34" charset="0"/>
              <a:buChar char="•"/>
            </a:pPr>
            <a:endParaRPr lang="en-US" sz="2300" dirty="0" smtClean="0">
              <a:latin typeface="Titillium Web" pitchFamily="2" charset="0"/>
            </a:endParaRPr>
          </a:p>
          <a:p>
            <a:pPr marL="685800" indent="-685800">
              <a:buFont typeface="Arial" pitchFamily="34" charset="0"/>
              <a:buChar char="•"/>
            </a:pPr>
            <a:endParaRPr lang="en-US" sz="2300" dirty="0">
              <a:latin typeface="Titillium We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31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504" y="158129"/>
            <a:ext cx="4626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Titillium Web" pitchFamily="2" charset="0"/>
              </a:rPr>
              <a:t>Should I learn R?</a:t>
            </a:r>
            <a:endParaRPr lang="en-US" sz="4800" b="1" dirty="0">
              <a:latin typeface="Titillium Web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782" y="1187263"/>
            <a:ext cx="781720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itchFamily="34" charset="0"/>
              <a:buChar char="•"/>
            </a:pPr>
            <a:r>
              <a:rPr lang="en-US" sz="2300" dirty="0" smtClean="0">
                <a:latin typeface="Titillium Web" pitchFamily="2" charset="0"/>
              </a:rPr>
              <a:t>A professional in the field of data analysis should be fluent in R.</a:t>
            </a:r>
            <a:br>
              <a:rPr lang="en-US" sz="2300" dirty="0" smtClean="0">
                <a:latin typeface="Titillium Web" pitchFamily="2" charset="0"/>
              </a:rPr>
            </a:br>
            <a:endParaRPr lang="en-US" sz="2300" dirty="0" smtClean="0">
              <a:latin typeface="Titillium Web" pitchFamily="2" charset="0"/>
            </a:endParaRPr>
          </a:p>
          <a:p>
            <a:pPr marL="685800" indent="-685800">
              <a:buFont typeface="Arial" pitchFamily="34" charset="0"/>
              <a:buChar char="•"/>
            </a:pPr>
            <a:r>
              <a:rPr lang="en-US" sz="2300" dirty="0" smtClean="0">
                <a:latin typeface="Titillium Web" pitchFamily="2" charset="0"/>
              </a:rPr>
              <a:t>If analyzing data is important to your work and you’ll learn only 1 programming language in your life, learn R.</a:t>
            </a:r>
            <a:br>
              <a:rPr lang="en-US" sz="2300" dirty="0" smtClean="0">
                <a:latin typeface="Titillium Web" pitchFamily="2" charset="0"/>
              </a:rPr>
            </a:br>
            <a:endParaRPr lang="en-US" sz="2300" dirty="0" smtClean="0">
              <a:latin typeface="Titillium Web" pitchFamily="2" charset="0"/>
            </a:endParaRPr>
          </a:p>
          <a:p>
            <a:pPr marL="685800" indent="-685800">
              <a:buFont typeface="Arial" pitchFamily="34" charset="0"/>
              <a:buChar char="•"/>
            </a:pPr>
            <a:r>
              <a:rPr lang="en-US" sz="2300" dirty="0" smtClean="0">
                <a:latin typeface="Titillium Web" pitchFamily="2" charset="0"/>
              </a:rPr>
              <a:t>If you already know other programming languages or work in less-statistical areas (machine learning, engineering), R might not be the best first choice.</a:t>
            </a:r>
          </a:p>
          <a:p>
            <a:pPr marL="685800" indent="-685800">
              <a:buFont typeface="Arial" pitchFamily="34" charset="0"/>
              <a:buChar char="•"/>
            </a:pPr>
            <a:endParaRPr lang="en-US" sz="2300" dirty="0" smtClean="0">
              <a:latin typeface="Titillium Web" pitchFamily="2" charset="0"/>
            </a:endParaRPr>
          </a:p>
          <a:p>
            <a:pPr marL="685800" indent="-685800">
              <a:buFont typeface="Arial" pitchFamily="34" charset="0"/>
              <a:buChar char="•"/>
            </a:pPr>
            <a:endParaRPr lang="en-US" sz="2300" dirty="0" smtClean="0">
              <a:latin typeface="Titillium Web" pitchFamily="2" charset="0"/>
            </a:endParaRPr>
          </a:p>
          <a:p>
            <a:pPr marL="685800" indent="-685800">
              <a:buFont typeface="Arial" pitchFamily="34" charset="0"/>
              <a:buChar char="•"/>
            </a:pPr>
            <a:endParaRPr lang="en-US" sz="2300" dirty="0">
              <a:latin typeface="Titillium We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27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04608" cy="47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61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8470232" cy="476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330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8428284" cy="4737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6894</TotalTime>
  <Words>59</Words>
  <Application>Microsoft Office PowerPoint</Application>
  <PresentationFormat>On-screen Show (16:9)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Titillium Web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Erik</dc:creator>
  <cp:lastModifiedBy>Erik</cp:lastModifiedBy>
  <cp:revision>160</cp:revision>
  <dcterms:modified xsi:type="dcterms:W3CDTF">2019-07-22T14:43:29Z</dcterms:modified>
</cp:coreProperties>
</file>