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5" r:id="rId8"/>
    <p:sldId id="261" r:id="rId9"/>
    <p:sldId id="264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2115" y="-90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21CC-787E-4283-B4F6-3D893B99912D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C5D3-0ECC-4497-AD71-06145911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21CC-787E-4283-B4F6-3D893B99912D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C5D3-0ECC-4497-AD71-06145911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21CC-787E-4283-B4F6-3D893B99912D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C5D3-0ECC-4497-AD71-06145911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3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21CC-787E-4283-B4F6-3D893B99912D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C5D3-0ECC-4497-AD71-06145911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0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21CC-787E-4283-B4F6-3D893B99912D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C5D3-0ECC-4497-AD71-06145911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8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21CC-787E-4283-B4F6-3D893B99912D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C5D3-0ECC-4497-AD71-06145911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8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21CC-787E-4283-B4F6-3D893B99912D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C5D3-0ECC-4497-AD71-06145911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21CC-787E-4283-B4F6-3D893B99912D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C5D3-0ECC-4497-AD71-06145911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4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21CC-787E-4283-B4F6-3D893B99912D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C5D3-0ECC-4497-AD71-06145911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21CC-787E-4283-B4F6-3D893B99912D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C5D3-0ECC-4497-AD71-06145911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0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21CC-787E-4283-B4F6-3D893B99912D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C5D3-0ECC-4497-AD71-06145911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8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B21CC-787E-4283-B4F6-3D893B99912D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1C5D3-0ECC-4497-AD71-06145911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8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oogle.com/url?sa=t&amp;rct=j&amp;q=&amp;esrc=s&amp;source=web&amp;cd=1&amp;ved=2ahUKEwi63ITViLjjAhVSiIsKHa8SCIYQFjAAegQIBRAC&amp;url=https://www.rstudio.com/wp-content/uploads/2015/03/ggplot2-cheatsheet.pdf&amp;usg=AOvVaw2h7GIEDWea6RAIEciUJutQ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Data visualization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914650"/>
            <a:ext cx="8280920" cy="1314450"/>
          </a:xfrm>
        </p:spPr>
        <p:txBody>
          <a:bodyPr>
            <a:normAutofit/>
          </a:bodyPr>
          <a:lstStyle/>
          <a:p>
            <a:pPr algn="l"/>
            <a:r>
              <a:rPr lang="en-US" sz="2800" i="1" dirty="0" smtClean="0"/>
              <a:t>The science and art of communicating information more efficiently and effectively by representing it visually.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4972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23478"/>
            <a:ext cx="4713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g</a:t>
            </a:r>
            <a:r>
              <a:rPr lang="en-US" sz="4400" dirty="0" smtClean="0"/>
              <a:t>gplot2 cheat sheet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752532" y="4838254"/>
            <a:ext cx="8424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i="1" dirty="0">
                <a:hlinkClick r:id="rId2"/>
              </a:rPr>
              <a:t>https://www.rstudio.com/wp-content/uploads/2015/03/ggplot2-cheatsheet.pdf</a:t>
            </a:r>
            <a:endParaRPr lang="en-US" sz="1400" dirty="0">
              <a:hlinkClick r:id="rId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27960"/>
            <a:ext cx="689610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4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23478"/>
            <a:ext cx="4945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Don’t use pie charts!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959156"/>
            <a:ext cx="39949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2000" dirty="0" smtClean="0"/>
              <a:t>People are not good at </a:t>
            </a:r>
            <a:r>
              <a:rPr lang="en-US" sz="2000" dirty="0" smtClean="0"/>
              <a:t>judging/comparing angles and non-rectangular areas.</a:t>
            </a:r>
            <a:br>
              <a:rPr lang="en-US" sz="2000" dirty="0" smtClean="0"/>
            </a:br>
            <a:endParaRPr lang="en-US" sz="2000" dirty="0"/>
          </a:p>
          <a:p>
            <a:pPr marL="571500" indent="-571500">
              <a:buFont typeface="Arial" charset="0"/>
              <a:buChar char="•"/>
            </a:pPr>
            <a:r>
              <a:rPr lang="en-US" sz="2000" dirty="0" smtClean="0"/>
              <a:t>A bar chart is always more appropriate.</a:t>
            </a:r>
            <a:br>
              <a:rPr lang="en-US" sz="2000" dirty="0" smtClean="0"/>
            </a:br>
            <a:endParaRPr lang="en-US" sz="20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2000" dirty="0" smtClean="0"/>
              <a:t>There is, however, one exception where a pie chart is clearly the best choice…</a:t>
            </a:r>
          </a:p>
        </p:txBody>
      </p:sp>
      <p:pic>
        <p:nvPicPr>
          <p:cNvPr id="1028" name="Picture 4" descr="fig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04210" y="3075806"/>
            <a:ext cx="3151565" cy="186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ig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80550" y="1064660"/>
            <a:ext cx="316388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17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71550"/>
            <a:ext cx="5832648" cy="35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3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1779662"/>
            <a:ext cx="7056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wooden cabin stood alone on the edge of a snow-covered field against </a:t>
            </a:r>
            <a:r>
              <a:rPr lang="en-US" sz="2400" i="1" dirty="0"/>
              <a:t>the </a:t>
            </a:r>
            <a:r>
              <a:rPr lang="en-US" sz="2400" i="1" dirty="0" smtClean="0"/>
              <a:t>backdrop of a lush pine forest. The rising mist obscured the sun, but could not hide the towering mountains in the background.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152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522043436628-a4bd7867030b?ixlib=rb-1.2.1&amp;ixid=eyJhcHBfaWQiOjEyMDd9&amp;auto=format&amp;fit=crop&amp;w=802&amp;q=8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82"/>
          <a:stretch/>
        </p:blipFill>
        <p:spPr bwMode="auto">
          <a:xfrm>
            <a:off x="3887416" y="0"/>
            <a:ext cx="525658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4084273"/>
            <a:ext cx="284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is what it looked like.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29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t="55394" r="89771" b="7282"/>
          <a:stretch/>
        </p:blipFill>
        <p:spPr bwMode="auto">
          <a:xfrm>
            <a:off x="6261944" y="1059582"/>
            <a:ext cx="1736119" cy="3604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512" y="123478"/>
            <a:ext cx="6638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Average height of 18-year old men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995685"/>
            <a:ext cx="3456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does Slovenia compare with Sweden over time?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65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9552" y="1995685"/>
            <a:ext cx="3456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does Slovenia compare with Sweden over time?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06111"/>
            <a:ext cx="4803471" cy="296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23478"/>
            <a:ext cx="6638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Average height of 18-year old men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30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23478"/>
            <a:ext cx="4205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Data visualization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635646"/>
            <a:ext cx="71414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General principles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>(grammar of graphics, common types of plots, best practices)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Tools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>(R + ggplot2)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626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23478"/>
            <a:ext cx="4997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Grammar of graphics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892919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= Systematically breaking down statistical graphics into (independent) </a:t>
            </a:r>
            <a:r>
              <a:rPr lang="en-US" sz="2000" dirty="0" smtClean="0">
                <a:solidFill>
                  <a:srgbClr val="FF0000"/>
                </a:solidFill>
              </a:rPr>
              <a:t>components</a:t>
            </a:r>
            <a:r>
              <a:rPr lang="en-US" sz="2000" dirty="0" smtClean="0"/>
              <a:t> that can be used to describe plots in a concise and flexible way</a:t>
            </a:r>
            <a:r>
              <a:rPr lang="en-US" sz="2000" dirty="0"/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32040" y="4681835"/>
            <a:ext cx="4211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Wickham, H. (2010). A layered grammar of graphics. </a:t>
            </a:r>
            <a:r>
              <a:rPr lang="en-US" sz="1200" i="1" dirty="0" smtClean="0"/>
              <a:t>Journal of Computational and Graphical Statistics</a:t>
            </a:r>
            <a:r>
              <a:rPr lang="en-US" sz="1200" dirty="0" smtClean="0"/>
              <a:t>, </a:t>
            </a:r>
            <a:r>
              <a:rPr lang="en-US" sz="1200" i="1" dirty="0" smtClean="0"/>
              <a:t>19</a:t>
            </a:r>
            <a:r>
              <a:rPr lang="en-US" sz="1200" dirty="0" smtClean="0"/>
              <a:t>(1), 3-28.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32027" y="1898144"/>
            <a:ext cx="3679469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Data </a:t>
            </a:r>
            <a:r>
              <a:rPr lang="en-US" dirty="0" smtClean="0"/>
              <a:t>&amp; Mapping to plot </a:t>
            </a:r>
            <a:r>
              <a:rPr lang="en-US" dirty="0" smtClean="0">
                <a:solidFill>
                  <a:srgbClr val="FF0000"/>
                </a:solidFill>
              </a:rPr>
              <a:t>aesthetics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Geom</a:t>
            </a:r>
            <a:r>
              <a:rPr lang="en-US" dirty="0" smtClean="0"/>
              <a:t>etric object </a:t>
            </a:r>
            <a:br>
              <a:rPr lang="en-US" dirty="0" smtClean="0"/>
            </a:br>
            <a:r>
              <a:rPr lang="en-US" sz="1100" dirty="0" smtClean="0"/>
              <a:t>(point, line, bar…)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Statistical transformation</a:t>
            </a:r>
            <a:br>
              <a:rPr lang="en-US" dirty="0" smtClean="0"/>
            </a:br>
            <a:r>
              <a:rPr lang="en-US" sz="1100" dirty="0" smtClean="0"/>
              <a:t>(boxplot, bin, density)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Position adjustment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Scales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Coordinate system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Grouping (faceting)</a:t>
            </a:r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3939488" y="1989777"/>
            <a:ext cx="216024" cy="14205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56811" y="2489845"/>
            <a:ext cx="8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layer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074012"/>
            <a:ext cx="3295392" cy="2033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6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23478"/>
            <a:ext cx="4997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Grammar of graphics</a:t>
            </a:r>
            <a:endParaRPr lang="en-US" sz="44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" t="55779" r="85500" b="28177"/>
          <a:stretch/>
        </p:blipFill>
        <p:spPr bwMode="auto">
          <a:xfrm>
            <a:off x="251520" y="1324799"/>
            <a:ext cx="1515913" cy="11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6590" y="958508"/>
            <a:ext cx="232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ata </a:t>
            </a:r>
            <a:r>
              <a:rPr lang="en-US" dirty="0" smtClean="0"/>
              <a:t>(</a:t>
            </a:r>
            <a:r>
              <a:rPr lang="en-US" dirty="0" err="1" smtClean="0"/>
              <a:t>data.frame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743" y="4011910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eometric object </a:t>
            </a:r>
            <a:r>
              <a:rPr lang="en-US" dirty="0" smtClean="0"/>
              <a:t>(</a:t>
            </a:r>
            <a:r>
              <a:rPr lang="en-US" dirty="0" err="1" smtClean="0"/>
              <a:t>geom</a:t>
            </a:r>
            <a:r>
              <a:rPr lang="en-US" dirty="0" smtClean="0"/>
              <a:t>)</a:t>
            </a:r>
          </a:p>
          <a:p>
            <a:r>
              <a:rPr lang="en-US" sz="1400" dirty="0" smtClean="0"/>
              <a:t>point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591" y="2571750"/>
            <a:ext cx="273630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esthetics </a:t>
            </a:r>
            <a:r>
              <a:rPr lang="en-US" dirty="0" smtClean="0"/>
              <a:t>mapping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1200" dirty="0" smtClean="0"/>
              <a:t>Year        -&gt;  x-axis,</a:t>
            </a:r>
          </a:p>
          <a:p>
            <a:r>
              <a:rPr lang="en-US" sz="1200" dirty="0" smtClean="0"/>
              <a:t>Height    -&gt;  y-axis,</a:t>
            </a:r>
          </a:p>
          <a:p>
            <a:r>
              <a:rPr lang="en-US" sz="1200" dirty="0" smtClean="0"/>
              <a:t>Country -&gt;  </a:t>
            </a:r>
            <a:r>
              <a:rPr lang="en-US" sz="1200" dirty="0" err="1" smtClean="0"/>
              <a:t>colour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100" dirty="0" smtClean="0"/>
              <a:t>(there are others, such as shape, size, fill…)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75606"/>
            <a:ext cx="5263099" cy="3247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31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23478"/>
            <a:ext cx="19211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ggplot2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892919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An implementation of </a:t>
            </a:r>
          </a:p>
          <a:p>
            <a:r>
              <a:rPr lang="en-US" dirty="0"/>
              <a:t> </a:t>
            </a:r>
            <a:r>
              <a:rPr lang="en-US" dirty="0" smtClean="0"/>
              <a:t>  the grammar of graphics.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95486"/>
            <a:ext cx="5112568" cy="315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6780" y="3435846"/>
            <a:ext cx="87497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itchFamily="49" charset="0"/>
              </a:rPr>
              <a:t>ggplot</a:t>
            </a:r>
            <a:r>
              <a:rPr lang="en-US" sz="900" dirty="0">
                <a:latin typeface="Consolas" pitchFamily="49" charset="0"/>
              </a:rPr>
              <a:t>() + </a:t>
            </a:r>
            <a:endParaRPr lang="en-US" sz="900" dirty="0" smtClean="0">
              <a:latin typeface="Consolas" pitchFamily="49" charset="0"/>
            </a:endParaRPr>
          </a:p>
          <a:p>
            <a:r>
              <a:rPr lang="en-US" sz="900" dirty="0" smtClean="0">
                <a:latin typeface="Consolas" pitchFamily="49" charset="0"/>
              </a:rPr>
              <a:t>layer(</a:t>
            </a:r>
            <a:r>
              <a:rPr lang="en-US" sz="900" dirty="0" smtClean="0">
                <a:solidFill>
                  <a:srgbClr val="FF0000"/>
                </a:solidFill>
                <a:latin typeface="Consolas" pitchFamily="49" charset="0"/>
              </a:rPr>
              <a:t>data</a:t>
            </a:r>
            <a:r>
              <a:rPr lang="en-US" sz="900" dirty="0" smtClean="0">
                <a:latin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</a:rPr>
              <a:t>= </a:t>
            </a:r>
            <a:r>
              <a:rPr lang="en-US" sz="900" dirty="0" err="1">
                <a:latin typeface="Consolas" pitchFamily="49" charset="0"/>
              </a:rPr>
              <a:t>tmp</a:t>
            </a:r>
            <a:r>
              <a:rPr lang="en-US" sz="900" dirty="0">
                <a:latin typeface="Consolas" pitchFamily="49" charset="0"/>
              </a:rPr>
              <a:t>, </a:t>
            </a:r>
            <a:r>
              <a:rPr lang="en-US" sz="900" dirty="0" err="1" smtClean="0">
                <a:solidFill>
                  <a:srgbClr val="FF0000"/>
                </a:solidFill>
                <a:latin typeface="Consolas" pitchFamily="49" charset="0"/>
              </a:rPr>
              <a:t>geom</a:t>
            </a:r>
            <a:r>
              <a:rPr lang="en-US" sz="900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</a:rPr>
              <a:t>= "point", </a:t>
            </a:r>
            <a:r>
              <a:rPr lang="en-US" sz="900" dirty="0">
                <a:solidFill>
                  <a:srgbClr val="FF0000"/>
                </a:solidFill>
                <a:latin typeface="Consolas" pitchFamily="49" charset="0"/>
              </a:rPr>
              <a:t>mapping</a:t>
            </a:r>
            <a:r>
              <a:rPr lang="en-US" sz="900" dirty="0">
                <a:latin typeface="Consolas" pitchFamily="49" charset="0"/>
              </a:rPr>
              <a:t> = </a:t>
            </a:r>
            <a:r>
              <a:rPr lang="en-US" sz="900" dirty="0" err="1">
                <a:latin typeface="Consolas" pitchFamily="49" charset="0"/>
              </a:rPr>
              <a:t>aes</a:t>
            </a:r>
            <a:r>
              <a:rPr lang="en-US" sz="900" dirty="0">
                <a:latin typeface="Consolas" pitchFamily="49" charset="0"/>
              </a:rPr>
              <a:t>(x = Year, y = Height, </a:t>
            </a:r>
            <a:r>
              <a:rPr lang="en-US" sz="900" dirty="0" err="1">
                <a:latin typeface="Consolas" pitchFamily="49" charset="0"/>
              </a:rPr>
              <a:t>colour</a:t>
            </a:r>
            <a:r>
              <a:rPr lang="en-US" sz="900" dirty="0">
                <a:latin typeface="Consolas" pitchFamily="49" charset="0"/>
              </a:rPr>
              <a:t> = Country), </a:t>
            </a:r>
            <a:r>
              <a:rPr lang="en-US" sz="900" dirty="0">
                <a:solidFill>
                  <a:srgbClr val="FF0000"/>
                </a:solidFill>
                <a:latin typeface="Consolas" pitchFamily="49" charset="0"/>
              </a:rPr>
              <a:t>stat</a:t>
            </a:r>
            <a:r>
              <a:rPr lang="en-US" sz="900" dirty="0">
                <a:latin typeface="Consolas" pitchFamily="49" charset="0"/>
              </a:rPr>
              <a:t> = "identity", </a:t>
            </a:r>
            <a:r>
              <a:rPr lang="en-US" sz="900" dirty="0">
                <a:solidFill>
                  <a:srgbClr val="FF0000"/>
                </a:solidFill>
                <a:latin typeface="Consolas" pitchFamily="49" charset="0"/>
              </a:rPr>
              <a:t>position</a:t>
            </a:r>
            <a:r>
              <a:rPr lang="en-US" sz="900" dirty="0">
                <a:latin typeface="Consolas" pitchFamily="49" charset="0"/>
              </a:rPr>
              <a:t> = "identity</a:t>
            </a:r>
            <a:r>
              <a:rPr lang="en-US" sz="900" dirty="0" smtClean="0">
                <a:latin typeface="Consolas" pitchFamily="49" charset="0"/>
              </a:rPr>
              <a:t>") 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+ </a:t>
            </a:r>
          </a:p>
          <a:p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ggtitle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("Height of males at 18 years old by year of birth.") + </a:t>
            </a:r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ylab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("height (cm)") + </a:t>
            </a:r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xlab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("year of birth")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4484608"/>
            <a:ext cx="66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 smtClean="0">
                <a:latin typeface="Consolas" pitchFamily="49" charset="0"/>
              </a:rPr>
              <a:t>ggplot</a:t>
            </a:r>
            <a:r>
              <a:rPr lang="en-US" sz="900" dirty="0" smtClean="0">
                <a:latin typeface="Consolas" pitchFamily="49" charset="0"/>
              </a:rPr>
              <a:t>(</a:t>
            </a:r>
            <a:r>
              <a:rPr lang="en-US" sz="900" dirty="0" err="1" smtClean="0">
                <a:latin typeface="Consolas" pitchFamily="49" charset="0"/>
              </a:rPr>
              <a:t>tmp</a:t>
            </a:r>
            <a:r>
              <a:rPr lang="en-US" sz="900" dirty="0" smtClean="0">
                <a:latin typeface="Consolas" pitchFamily="49" charset="0"/>
              </a:rPr>
              <a:t>, </a:t>
            </a:r>
            <a:r>
              <a:rPr lang="en-US" sz="900" dirty="0" err="1" smtClean="0">
                <a:latin typeface="Consolas" pitchFamily="49" charset="0"/>
              </a:rPr>
              <a:t>aes</a:t>
            </a:r>
            <a:r>
              <a:rPr lang="en-US" sz="900" dirty="0" smtClean="0">
                <a:latin typeface="Consolas" pitchFamily="49" charset="0"/>
              </a:rPr>
              <a:t>(x = Year, y = Height, </a:t>
            </a:r>
            <a:r>
              <a:rPr lang="en-US" sz="900" dirty="0" err="1" smtClean="0">
                <a:latin typeface="Consolas" pitchFamily="49" charset="0"/>
              </a:rPr>
              <a:t>colour</a:t>
            </a:r>
            <a:r>
              <a:rPr lang="en-US" sz="900" dirty="0" smtClean="0">
                <a:latin typeface="Consolas" pitchFamily="49" charset="0"/>
              </a:rPr>
              <a:t> = Country)) + </a:t>
            </a:r>
            <a:r>
              <a:rPr lang="en-US" sz="900" dirty="0" err="1" smtClean="0">
                <a:latin typeface="Consolas" pitchFamily="49" charset="0"/>
              </a:rPr>
              <a:t>geom_point</a:t>
            </a:r>
            <a:r>
              <a:rPr lang="en-US" sz="900" dirty="0" smtClean="0">
                <a:latin typeface="Consolas" pitchFamily="49" charset="0"/>
              </a:rPr>
              <a:t>() 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+ </a:t>
            </a:r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ggtitle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("Height of males at 18 years old by year of birth.") + </a:t>
            </a:r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ylab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("height (cm)") + </a:t>
            </a:r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xlab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("year of birth")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974" y="307307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explicit use of the grammar: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0993" y="408391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gplot2 implements “shorthand” instructions for common plots:</a:t>
            </a:r>
          </a:p>
        </p:txBody>
      </p:sp>
    </p:spTree>
    <p:extLst>
      <p:ext uri="{BB962C8B-B14F-4D97-AF65-F5344CB8AC3E}">
        <p14:creationId xmlns:p14="http://schemas.microsoft.com/office/powerpoint/2010/main" val="4425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347</Words>
  <Application>Microsoft Office PowerPoint</Application>
  <PresentationFormat>On-screen Show (16:9)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</dc:creator>
  <cp:lastModifiedBy>Erik</cp:lastModifiedBy>
  <cp:revision>21</cp:revision>
  <dcterms:created xsi:type="dcterms:W3CDTF">2019-07-14T00:52:23Z</dcterms:created>
  <dcterms:modified xsi:type="dcterms:W3CDTF">2019-07-23T05:59:55Z</dcterms:modified>
</cp:coreProperties>
</file>