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Roboto Slab"/>
      <p:regular r:id="rId52"/>
      <p:bold r:id="rId53"/>
    </p:embeddedFont>
    <p:embeddedFont>
      <p:font typeface="Raleway"/>
      <p:regular r:id="rId54"/>
      <p:bold r:id="rId55"/>
      <p:italic r:id="rId56"/>
      <p:boldItalic r:id="rId57"/>
    </p:embeddedFont>
    <p:embeddedFont>
      <p:font typeface="Nixie One"/>
      <p:regular r:id="rId58"/>
    </p:embeddedFont>
    <p:embeddedFont>
      <p:font typeface="Lobster"/>
      <p:regular r:id="rId59"/>
    </p:embeddedFont>
    <p:embeddedFont>
      <p:font typeface="Lat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EB1B155-A49E-4F1D-B7A5-A0699FE12C33}">
  <a:tblStyle styleId="{DEB1B155-A49E-4F1D-B7A5-A0699FE12C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1310578-B489-4EA4-93A0-1DF673F6F39E}"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italic.fntdata"/><Relationship Id="rId61" Type="http://schemas.openxmlformats.org/officeDocument/2006/relationships/font" Target="fonts/Lato-bold.fntdata"/><Relationship Id="rId20" Type="http://schemas.openxmlformats.org/officeDocument/2006/relationships/slide" Target="slides/slide15.xml"/><Relationship Id="rId63"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Slab-bold.fntdata"/><Relationship Id="rId52" Type="http://schemas.openxmlformats.org/officeDocument/2006/relationships/font" Target="fonts/RobotoSlab-regular.fntdata"/><Relationship Id="rId11" Type="http://schemas.openxmlformats.org/officeDocument/2006/relationships/slide" Target="slides/slide6.xml"/><Relationship Id="rId55" Type="http://schemas.openxmlformats.org/officeDocument/2006/relationships/font" Target="fonts/Raleway-bold.fntdata"/><Relationship Id="rId10" Type="http://schemas.openxmlformats.org/officeDocument/2006/relationships/slide" Target="slides/slide5.xml"/><Relationship Id="rId54" Type="http://schemas.openxmlformats.org/officeDocument/2006/relationships/font" Target="fonts/Raleway-regular.fntdata"/><Relationship Id="rId13" Type="http://schemas.openxmlformats.org/officeDocument/2006/relationships/slide" Target="slides/slide8.xml"/><Relationship Id="rId57" Type="http://schemas.openxmlformats.org/officeDocument/2006/relationships/font" Target="fonts/Raleway-boldItalic.fntdata"/><Relationship Id="rId12" Type="http://schemas.openxmlformats.org/officeDocument/2006/relationships/slide" Target="slides/slide7.xml"/><Relationship Id="rId56" Type="http://schemas.openxmlformats.org/officeDocument/2006/relationships/font" Target="fonts/Raleway-italic.fntdata"/><Relationship Id="rId15" Type="http://schemas.openxmlformats.org/officeDocument/2006/relationships/slide" Target="slides/slide10.xml"/><Relationship Id="rId59" Type="http://schemas.openxmlformats.org/officeDocument/2006/relationships/font" Target="fonts/Lobster-regular.fntdata"/><Relationship Id="rId14" Type="http://schemas.openxmlformats.org/officeDocument/2006/relationships/slide" Target="slides/slide9.xml"/><Relationship Id="rId58" Type="http://schemas.openxmlformats.org/officeDocument/2006/relationships/font" Target="fonts/NixieOn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Aujourd’hui le concept de virtualisation s’étend à la mémoire et au processeur : on parle de hardware assisted virtualization ou virtualisation assistée par le matériel</a:t>
            </a:r>
            <a:endParaRPr/>
          </a:p>
          <a:p>
            <a:pPr indent="0" lvl="0" marL="0" rtl="0" algn="l">
              <a:spcBef>
                <a:spcPts val="0"/>
              </a:spcBef>
              <a:spcAft>
                <a:spcPts val="0"/>
              </a:spcAft>
              <a:buNone/>
            </a:pPr>
            <a:r>
              <a:rPr lang="en"/>
              <a:t>Intel a introduit dans ses processeurs des fonctionnalités pour prendre en compte ce niveau de virtualisation : VT-x pour la virtualisation du processeur et EPT pour la virtualisation de la mémoire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40b7f2f211_0_5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40b7f2f211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Dans un environnement natif, i.e. sans système de virtualisation, la mémoire centrale est divisée en espaces appelés pages mémoire. Lorsque le processeur exécute un processus, celui-ci utilise des pages avec des adresses dites virtuelles. Ce n’est q lorsq le processus essaiera de modifier une de ces pages que le processeur fera appel à l’unité de gestion mémoire pour trouver les adresses réelles correspondantes. En effet, la mmu maintient pour chaque processus, une table de pages qui contient les correspondances entre les adresses virtuelles des pages du processus et les adresses physiques en mémoire centrale</a:t>
            </a:r>
            <a:endParaRPr/>
          </a:p>
          <a:p>
            <a:pPr indent="0" lvl="0" marL="0" rtl="0" algn="l">
              <a:spcBef>
                <a:spcPts val="0"/>
              </a:spcBef>
              <a:spcAft>
                <a:spcPts val="0"/>
              </a:spcAft>
              <a:buNone/>
            </a:pPr>
            <a:r>
              <a:rPr lang="en"/>
              <a:t>C dc ainsi que la mémoire est virtualisée dans un environnement natif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É</a:t>
            </a:r>
            <a:r>
              <a:rPr lang="en"/>
              <a:t>tant donné que la table de pages est en mémoire centrale, cela ralentirait le processeur d’aller chercher les adresses virtuelles en mémoire centrale à chaque écriture. </a:t>
            </a:r>
            <a:r>
              <a:rPr lang="en"/>
              <a:t>Ainsi, il</a:t>
            </a:r>
            <a:r>
              <a:rPr lang="en"/>
              <a:t> existe à l’intérieur du processeur mm une structure de données qui contient les entrées </a:t>
            </a:r>
            <a:r>
              <a:rPr lang="en"/>
              <a:t>récentes</a:t>
            </a:r>
            <a:r>
              <a:rPr lang="en"/>
              <a:t> de la table de pages : la TLB. de cette façon, si l’adresse recherchée se trouve dans la tlb, le processeur peut directement aller à l’emplacement mémoire correspondant. Ds le cas où aucune entrée n’est trouvée on parle de </a:t>
            </a:r>
            <a:r>
              <a:rPr b="1" lang="en"/>
              <a:t>tlb miss</a:t>
            </a:r>
            <a:r>
              <a:rPr lang="en"/>
              <a:t>. Et le processeur reprend le processus normal décrit précédemment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40b7f2f211_0_5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0b7f2f211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Dans un environnement virtualisé, chaque vm est un syst d’exploitation à part entière comme ns l’avons mentionné plus haut; donc tout comme dans un environnement natif chaque processus maintient une table de pages qui contient les correspondances entre adresses virtuelles et physiques : gPT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Ici les adresses virtuelles des pages des processus sont appelées gVA. Lorsqu’un processus s’exécutant dans la machine virtuelle veut modifier une page, il faut trouver en mémoire centrale l’adresse réelle y correspondant appelée hPA. Ici  la translation se fait à 2niveaux : 1rement ds la vm avc le gPT, on obtient une adresse physique dans la vm appelée gPA, ensuite dans l’hyperviseur avec la table de page étendue ou EPT qui donne la translation guest physical à host physical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40b7f2f211_0_5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40b7f2f211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Pour mieux comprendre le PML et son mécanisme de fonctionnement il est nécessaire de connaître certaines notions liées au support des processeurs Intel pour la virtualisation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Les extensions vt-x dupliquent entièrement l’état architectural visible du processeur afin que la machine virtuelle aie l’illusion d’y avoir complètement accès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Pour que ceci ne reste qu’une illusion, un nouveau mode d’exécution est introduit : le mode root. Ainsi, l’os hôte et l’hyperviseur s’exécutent en mode root, i.e. avc ts les droits et privilèges d’accès au matériel, et les autres vms s’exécutent en mode non-root avec des accès restreints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Avec les vt-x chaque vm a en mémoire centrale une structure de données gérée par l’hyperviseur et appelée vmcs, virtual machine control structure, qui sert à sauvegarder l’état de la VM.</a:t>
            </a:r>
            <a:endParaRPr/>
          </a:p>
          <a:p>
            <a:pPr indent="0" lvl="0" marL="0" rtl="0" algn="l">
              <a:spcBef>
                <a:spcPts val="0"/>
              </a:spcBef>
              <a:spcAft>
                <a:spcPts val="0"/>
              </a:spcAft>
              <a:buNone/>
            </a:pPr>
            <a:r>
              <a:rPr lang="en"/>
              <a:t>Lorsque l’état de la vm est chargé, elle s’exécute en mode non-root jusqu’à ce qu’elle génère une exception qui </a:t>
            </a:r>
            <a:r>
              <a:rPr lang="en"/>
              <a:t>doit</a:t>
            </a:r>
            <a:r>
              <a:rPr lang="en"/>
              <a:t> être prise en main par l’hyperviseur : cette transition du mode non-root au mode root s’appelle #vmexit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40b7f2f211_0_5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40b7f2f211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 est tout d’abord à noter que le pml n’est utilisé que dans le cadre de la virtualisation; ce mécanisme ne peut dc pas être utilisé dans un environnement natif. Le pml étend...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Nous allons dc expliquer comment : intel a introduit dans ses processeurs récents des bits accessed et dirty pour l’ept, de sorte que quand la vm accède à une page le bit accesed est mis à 1, et lorsque la page est modifiée le bit dirty est mis à 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 pml se base sur ces bits accessed et dirty, en étendant le procédé qui se produit lorsqu’ils sont mis à jour. En effet, lorsqu’une écriture fait passer le bit dirty d’une page de 0 à 1, le processeur va enregistrer l’adresse physique de cette page (gPA) dans un espace de logs appelée page modification log (PMLog). Nous présenterons les détails de ce mécanisme dans la suite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L’introduction du pml a nécessité des changements dans la structure de contrôle vmcs de la machine virtuelle. Ceux qui nous intéressent sont les champs suivants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3f13b308c7_1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3f13b308c7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 nous l’avons mentionné plus haut, la mémoire est la ressource critique en terme de consolidation de vms.</a:t>
            </a:r>
            <a:endParaRPr/>
          </a:p>
          <a:p>
            <a:pPr indent="0" lvl="0" marL="0" rtl="0" algn="l">
              <a:spcBef>
                <a:spcPts val="0"/>
              </a:spcBef>
              <a:spcAft>
                <a:spcPts val="0"/>
              </a:spcAft>
              <a:buNone/>
            </a:pPr>
            <a:r>
              <a:rPr lang="en"/>
              <a:t>Pour pallier ce pb de gestion de la mémoire, la solution la plus communément utilisée est l’allocation de mémoire à la demande, qui consiste à : collecter périodiquement les informations sur l’activité de la vm et s’en servir d’input pour estimer la quantité de mémoire dont elle a besoin, et une fois l’estimation faite ajuster la mémoire allouée à la vm en conséquence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Cette approche nécessite de répondre à 2 interrogations : Q1 &amp; Q2; </a:t>
            </a:r>
            <a:endParaRPr/>
          </a:p>
          <a:p>
            <a:pPr indent="0" lvl="0" marL="0" rtl="0" algn="l">
              <a:spcBef>
                <a:spcPts val="0"/>
              </a:spcBef>
              <a:spcAft>
                <a:spcPts val="0"/>
              </a:spcAft>
              <a:buNone/>
            </a:pPr>
            <a:r>
              <a:rPr lang="en"/>
              <a:t>De ces 2questions découlent les métriques à prendre en compte lors de la définition d’une technique d’estimation du 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Répondre à Q1 soulève 2 défis : </a:t>
            </a:r>
            <a:endParaRPr/>
          </a:p>
          <a:p>
            <a:pPr indent="-317500" lvl="0" marL="457200" rtl="0" algn="l">
              <a:spcBef>
                <a:spcPts val="0"/>
              </a:spcBef>
              <a:spcAft>
                <a:spcPts val="0"/>
              </a:spcAft>
              <a:buSzPts val="1400"/>
              <a:buChar char="-"/>
            </a:pPr>
            <a:r>
              <a:rPr lang="en"/>
              <a:t>Le 1er relatif à la méthode utilisée pour collecter les données liées à l’activité de la vm. Cette méthode ne doit pas être active, i.e. ne doit pas modifier le cours d’exécution de la vm</a:t>
            </a:r>
            <a:endParaRPr/>
          </a:p>
          <a:p>
            <a:pPr indent="-317500" lvl="0" marL="457200" rtl="0" algn="l">
              <a:spcBef>
                <a:spcPts val="0"/>
              </a:spcBef>
              <a:spcAft>
                <a:spcPts val="0"/>
              </a:spcAft>
              <a:buSzPts val="1400"/>
              <a:buChar char="-"/>
            </a:pPr>
            <a:r>
              <a:rPr lang="en"/>
              <a:t>Le 2e se rapporte au niveau d’implémentation de la méthode utilisée. Elle peut se faire soit à exclusivement à l’intérieur de l’hyperviseur (ou du dom0), soit exclusivement à l’intérieur de la VM soit répartie à travers les 2. Ds ces 2derniers k la méthode est dite intrusive et nécessite l’accord du client, sauf pour des datacenters privés</a:t>
            </a:r>
            <a:endParaRPr/>
          </a:p>
          <a:p>
            <a:pPr indent="0" lvl="0" marL="0" rtl="0" algn="l">
              <a:spcBef>
                <a:spcPts val="0"/>
              </a:spcBef>
              <a:spcAft>
                <a:spcPts val="0"/>
              </a:spcAft>
              <a:buNone/>
            </a:pPr>
            <a:r>
              <a:rPr lang="en"/>
              <a:t>Quant à Q2 les défis sont :</a:t>
            </a:r>
            <a:endParaRPr/>
          </a:p>
          <a:p>
            <a:pPr indent="-317500" lvl="0" marL="457200" rtl="0" algn="l">
              <a:spcBef>
                <a:spcPts val="0"/>
              </a:spcBef>
              <a:spcAft>
                <a:spcPts val="0"/>
              </a:spcAft>
              <a:buSzPts val="1400"/>
              <a:buChar char="-"/>
            </a:pPr>
            <a:r>
              <a:rPr lang="en"/>
              <a:t>La précision de l’estimation : étant donnée que la mémoire allouée à la vm est réajustée après l’estimation, une estimation erronée pourrait soit impacter sur les performances de la machine virtuelle (en la surchargeant), soit causer un gaspillage encore plus important de la mémoire</a:t>
            </a:r>
            <a:endParaRPr/>
          </a:p>
          <a:p>
            <a:pPr indent="-317500" lvl="0" marL="457200" rtl="0" algn="l">
              <a:spcBef>
                <a:spcPts val="0"/>
              </a:spcBef>
              <a:spcAft>
                <a:spcPts val="0"/>
              </a:spcAft>
              <a:buSzPts val="1400"/>
              <a:buChar char="-"/>
            </a:pPr>
            <a:r>
              <a:rPr lang="en"/>
              <a:t>Les coûts liés à l’algorithme : en effet un algorithme qui demande énormément de ressources au processeur </a:t>
            </a:r>
            <a:r>
              <a:rPr lang="en"/>
              <a:t>entraînerait</a:t>
            </a:r>
            <a:r>
              <a:rPr lang="en"/>
              <a:t> une surcharge de l’hyperviseur et du dom0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3f13b308c7_1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3f13b308c7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Nous allons maintenant présenter quelques techniques existantes en montrant pr chacune d’elles comment elle répond aux questions Q1 et Q2, et ensuite ses caractéristiques et limites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Self-ballooning</a:t>
            </a:r>
            <a:endParaRPr/>
          </a:p>
          <a:p>
            <a:pPr indent="0" lvl="0" marL="0" rtl="0" algn="l">
              <a:spcBef>
                <a:spcPts val="0"/>
              </a:spcBef>
              <a:spcAft>
                <a:spcPts val="0"/>
              </a:spcAft>
              <a:buNone/>
            </a:pPr>
            <a:r>
              <a:rPr lang="en"/>
              <a:t>Self-ballooning repose essentiellement sur la vm, en particulier son syst d’exploitation. </a:t>
            </a:r>
            <a:endParaRPr/>
          </a:p>
          <a:p>
            <a:pPr indent="-317500" lvl="0" marL="457200" rtl="0" algn="l">
              <a:spcBef>
                <a:spcPts val="0"/>
              </a:spcBef>
              <a:spcAft>
                <a:spcPts val="0"/>
              </a:spcAft>
              <a:buSzPts val="1400"/>
              <a:buChar char="-"/>
            </a:pPr>
            <a:r>
              <a:rPr lang="en"/>
              <a:t>Réponse à Q1 : pour répondre à Q1, self-ballooning considère que le wss de la vm est donnée par les statistiques du noyau à l’occurrence la valeur du committed_as qui correspond au nombre total de pages virtuelles allouées par un processus, même si elles ne correspondent pas forcément à des pages physiques en mémoire centrale. Pour obtenir cette valeur il suffit de taper sur un terminal </a:t>
            </a:r>
            <a:endParaRPr/>
          </a:p>
          <a:p>
            <a:pPr indent="-317500" lvl="0" marL="457200" rtl="0" algn="l">
              <a:spcBef>
                <a:spcPts val="0"/>
              </a:spcBef>
              <a:spcAft>
                <a:spcPts val="0"/>
              </a:spcAft>
              <a:buSzPts val="1400"/>
              <a:buChar char="-"/>
            </a:pPr>
            <a:r>
              <a:rPr lang="en"/>
              <a:t>Réponse à Q2 : pour réajuster la mémoire de la vm, l’OS décrémente la valeur du committed_as lorsque des pages allouées à la vm sont libérées, et l’incrémente lorsqu’un programme fait une allocation de mémoire</a:t>
            </a:r>
            <a:endParaRPr/>
          </a:p>
          <a:p>
            <a:pPr indent="-317500" lvl="0" marL="457200" rtl="0" algn="l">
              <a:spcBef>
                <a:spcPts val="0"/>
              </a:spcBef>
              <a:spcAft>
                <a:spcPts val="0"/>
              </a:spcAft>
              <a:buSzPts val="1400"/>
              <a:buChar char="-"/>
            </a:pPr>
            <a:r>
              <a:rPr lang="en"/>
              <a:t>Caractéristiques et Limites : </a:t>
            </a:r>
            <a:endParaRPr/>
          </a:p>
          <a:p>
            <a:pPr indent="-317500" lvl="1" marL="914400" rtl="0" algn="l">
              <a:spcBef>
                <a:spcPts val="0"/>
              </a:spcBef>
              <a:spcAft>
                <a:spcPts val="0"/>
              </a:spcAft>
              <a:buSzPts val="1400"/>
              <a:buChar char="-"/>
            </a:pPr>
            <a:r>
              <a:rPr lang="en"/>
              <a:t>Cette méthode est intrusive car c le balloon driver situé à l’intérieur de la vm qui se charge d’augmenter ou de diminuer la mémoire allouée à la vm. Le balloon driver est un dispositif logiciel dont l’hyperviseur équipe chaque machine virtuel et qui peut être gonflé ou dégonglé dans le but d’augmenter ou de diminuer la mémoire de la machine</a:t>
            </a:r>
            <a:endParaRPr/>
          </a:p>
          <a:p>
            <a:pPr indent="-317500" lvl="1" marL="914400" rtl="0" algn="l">
              <a:spcBef>
                <a:spcPts val="0"/>
              </a:spcBef>
              <a:spcAft>
                <a:spcPts val="0"/>
              </a:spcAft>
              <a:buSzPts val="1400"/>
              <a:buChar char="-"/>
            </a:pPr>
            <a:r>
              <a:rPr lang="en"/>
              <a:t>En outre la valeur du committed_as ne prend en compte que la mémoire cache, celles des pages virtuelles allouées à un processus, dc une estimation basée sur cette valeur sera la </a:t>
            </a:r>
            <a:r>
              <a:rPr lang="en"/>
              <a:t>plupart</a:t>
            </a:r>
            <a:r>
              <a:rPr lang="en"/>
              <a:t> du temps supérieure à la mémoire activement utilisée par la machine, ce qui conduira à un gaspillage encore plus conséquent de ressources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Vmware </a:t>
            </a:r>
            <a:endParaRPr/>
          </a:p>
          <a:p>
            <a:pPr indent="0" lvl="0" marL="0" rtl="0" algn="l">
              <a:spcBef>
                <a:spcPts val="0"/>
              </a:spcBef>
              <a:spcAft>
                <a:spcPts val="0"/>
              </a:spcAft>
              <a:buNone/>
            </a:pPr>
            <a:r>
              <a:rPr lang="en"/>
              <a:t>Vmware s’appuie sur une approche d’échantillonnage. </a:t>
            </a:r>
            <a:endParaRPr/>
          </a:p>
          <a:p>
            <a:pPr indent="-317500" lvl="0" marL="457200" rtl="0" algn="l">
              <a:spcBef>
                <a:spcPts val="0"/>
              </a:spcBef>
              <a:spcAft>
                <a:spcPts val="0"/>
              </a:spcAft>
              <a:buSzPts val="1400"/>
              <a:buChar char="-"/>
            </a:pPr>
            <a:r>
              <a:rPr lang="en"/>
              <a:t>Réponse à Q1 : pour répondre à Q1, l’hyperviseur choisit aléatoirement et périodiquement n pages de la mémoire de la vm et les rend invalides soit en les marquant comme étant non présentes (i.e. en mettant leur bit de présence dans la table de pages à 0), soit en les marquant comme read_only i.e. en lecture seule, ainsi lorsqu’un programme essaiera d’accéder ou de modifier ces pages, cela génèrera une exception qui sera capturée par l’hyperviseur</a:t>
            </a:r>
            <a:endParaRPr/>
          </a:p>
          <a:p>
            <a:pPr indent="-317500" lvl="0" marL="457200" rtl="0" algn="l">
              <a:spcBef>
                <a:spcPts val="0"/>
              </a:spcBef>
              <a:spcAft>
                <a:spcPts val="0"/>
              </a:spcAft>
              <a:buSzPts val="1400"/>
              <a:buChar char="-"/>
            </a:pPr>
            <a:r>
              <a:rPr lang="en"/>
              <a:t>Réponse à Q2 : une fois l’exception générée, l’hyperviseur compte le nombre f de pages de l’échantillon qui ont été sujettes à des défauts de page (i.e. des pages marquées non-présentes ou read_only auxquelles la vm a essayé d’accéder ou d’effectuer une écriture). De cette façon, vmware estime le wss par la formule (f/n)*</a:t>
            </a:r>
            <a:r>
              <a:rPr lang="en">
                <a:solidFill>
                  <a:schemeClr val="dk1"/>
                </a:solidFill>
              </a:rPr>
              <a:t>m</a:t>
            </a:r>
            <a:r>
              <a:rPr baseline="-25000" lang="en">
                <a:solidFill>
                  <a:schemeClr val="dk1"/>
                </a:solidFill>
              </a:rPr>
              <a:t>act</a:t>
            </a:r>
            <a:r>
              <a:rPr lang="en"/>
              <a:t>, où </a:t>
            </a:r>
            <a:r>
              <a:rPr lang="en">
                <a:solidFill>
                  <a:schemeClr val="dk1"/>
                </a:solidFill>
              </a:rPr>
              <a:t>m</a:t>
            </a:r>
            <a:r>
              <a:rPr baseline="-25000" lang="en">
                <a:solidFill>
                  <a:schemeClr val="dk1"/>
                </a:solidFill>
              </a:rPr>
              <a:t>ac</a:t>
            </a:r>
            <a:r>
              <a:rPr lang="en"/>
              <a:t> est la mémoire actuellement allouée à la vm</a:t>
            </a:r>
            <a:endParaRPr/>
          </a:p>
          <a:p>
            <a:pPr indent="-317500" lvl="0" marL="457200" rtl="0" algn="l">
              <a:spcBef>
                <a:spcPts val="0"/>
              </a:spcBef>
              <a:spcAft>
                <a:spcPts val="0"/>
              </a:spcAft>
              <a:buSzPts val="1400"/>
              <a:buChar char="-"/>
            </a:pPr>
            <a:r>
              <a:rPr lang="en">
                <a:solidFill>
                  <a:schemeClr val="dk1"/>
                </a:solidFill>
              </a:rPr>
              <a:t>Caractéristiques et </a:t>
            </a:r>
            <a:r>
              <a:rPr lang="en"/>
              <a:t>Limites : </a:t>
            </a:r>
            <a:endParaRPr/>
          </a:p>
          <a:p>
            <a:pPr indent="-317500" lvl="1" marL="914400" rtl="0" algn="l">
              <a:spcBef>
                <a:spcPts val="0"/>
              </a:spcBef>
              <a:spcAft>
                <a:spcPts val="0"/>
              </a:spcAft>
              <a:buSzPts val="1400"/>
              <a:buChar char="-"/>
            </a:pPr>
            <a:r>
              <a:rPr lang="en"/>
              <a:t>Non intrusive car entièrement implémentée dans l’hyperviseur </a:t>
            </a:r>
            <a:endParaRPr/>
          </a:p>
          <a:p>
            <a:pPr indent="-317500" lvl="1" marL="914400" rtl="0" algn="l">
              <a:spcBef>
                <a:spcPts val="0"/>
              </a:spcBef>
              <a:spcAft>
                <a:spcPts val="0"/>
              </a:spcAft>
              <a:buSzPts val="1400"/>
              <a:buChar char="-"/>
            </a:pPr>
            <a:r>
              <a:rPr lang="en"/>
              <a:t>Toutefois elle est active car le fait d’invalider les pages modifie le cours d’exécution de la vm en provoquant des défauts de pages</a:t>
            </a:r>
            <a:endParaRPr/>
          </a:p>
          <a:p>
            <a:pPr indent="-317500" lvl="1" marL="914400" rtl="0" algn="l">
              <a:spcBef>
                <a:spcPts val="0"/>
              </a:spcBef>
              <a:spcAft>
                <a:spcPts val="0"/>
              </a:spcAft>
              <a:buSzPts val="1400"/>
              <a:buChar char="-"/>
            </a:pPr>
            <a:r>
              <a:rPr lang="en"/>
              <a:t>Le coût de résolution de ces défauts de page peut </a:t>
            </a:r>
            <a:r>
              <a:rPr lang="en"/>
              <a:t>entraîner</a:t>
            </a:r>
            <a:r>
              <a:rPr lang="en"/>
              <a:t> en outre des dégradations de performances</a:t>
            </a:r>
            <a:endParaRPr/>
          </a:p>
          <a:p>
            <a:pPr indent="-317500" lvl="1" marL="914400" rtl="0" algn="l">
              <a:spcBef>
                <a:spcPts val="0"/>
              </a:spcBef>
              <a:spcAft>
                <a:spcPts val="0"/>
              </a:spcAft>
              <a:buSzPts val="1400"/>
              <a:buChar char="-"/>
            </a:pPr>
            <a:r>
              <a:rPr lang="en"/>
              <a:t>Notons également que vmware est incapable d’estimer un ws supérieure à la mémoire actuellement allouée à la vm car l’échantillon est pris à partir de celle-ci. Dc au pire des cas, la technique déterminera q toutes les pages ont été accédées et estimera dc le ws à la valeur actuelle de la mémoire allouée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Geiger </a:t>
            </a:r>
            <a:endParaRPr/>
          </a:p>
          <a:p>
            <a:pPr indent="-317500" lvl="0" marL="457200" rtl="0" algn="l">
              <a:spcBef>
                <a:spcPts val="0"/>
              </a:spcBef>
              <a:spcAft>
                <a:spcPts val="0"/>
              </a:spcAft>
              <a:buSzPts val="1400"/>
              <a:buChar char="-"/>
            </a:pPr>
            <a:r>
              <a:rPr lang="en"/>
              <a:t>Réponse à Q1 : pour observer l’activité mémoire de la vm, geiger observe les évictions et mises à jour éventuelles des pages du cache de la vm</a:t>
            </a:r>
            <a:endParaRPr/>
          </a:p>
          <a:p>
            <a:pPr indent="-317500" lvl="0" marL="457200" rtl="0" algn="l">
              <a:spcBef>
                <a:spcPts val="0"/>
              </a:spcBef>
              <a:spcAft>
                <a:spcPts val="0"/>
              </a:spcAft>
              <a:buSzPts val="1400"/>
              <a:buChar char="-"/>
            </a:pPr>
            <a:r>
              <a:rPr lang="en"/>
              <a:t>Réponse à Q2 : geiger repose sur une technique appelée buffer fantôme. C’est un buffer imaginaire qui étend la mémoire physique actuellement allouée à la vm. Sa taille représente la qté de mémoire supplémentaire à allouer à la vm pour éviter qu’elle n’effectue des swaps de pages. L’estimation se fait dc à travers la formule : </a:t>
            </a:r>
            <a:endParaRPr/>
          </a:p>
          <a:p>
            <a:pPr indent="-317500" lvl="0" marL="457200" rtl="0" algn="l">
              <a:spcBef>
                <a:spcPts val="0"/>
              </a:spcBef>
              <a:spcAft>
                <a:spcPts val="0"/>
              </a:spcAft>
              <a:buSzPts val="1400"/>
              <a:buChar char="-"/>
            </a:pPr>
            <a:r>
              <a:rPr lang="en">
                <a:solidFill>
                  <a:schemeClr val="dk1"/>
                </a:solidFill>
              </a:rPr>
              <a:t>Caractéristiques et </a:t>
            </a:r>
            <a:r>
              <a:rPr lang="en"/>
              <a:t>Limites : </a:t>
            </a:r>
            <a:endParaRPr/>
          </a:p>
          <a:p>
            <a:pPr indent="-317500" lvl="1" marL="914400" rtl="0" algn="l">
              <a:spcBef>
                <a:spcPts val="0"/>
              </a:spcBef>
              <a:spcAft>
                <a:spcPts val="0"/>
              </a:spcAft>
              <a:buSzPts val="1400"/>
              <a:buChar char="-"/>
            </a:pPr>
            <a:r>
              <a:rPr lang="en"/>
              <a:t>Tout comme vmware, geiger est totalement transparente du point de vue de la vm </a:t>
            </a:r>
            <a:endParaRPr/>
          </a:p>
          <a:p>
            <a:pPr indent="-317500" lvl="1" marL="914400" rtl="0" algn="l">
              <a:spcBef>
                <a:spcPts val="0"/>
              </a:spcBef>
              <a:spcAft>
                <a:spcPts val="0"/>
              </a:spcAft>
              <a:buSzPts val="1400"/>
              <a:buChar char="-"/>
            </a:pPr>
            <a:r>
              <a:rPr lang="en"/>
              <a:t>Toutefois ce caractère pose un sérieux pb car la technique n’est capable d’estimer le ws que si la taille du buffer fantôme est strictement positive, i.e. si la vm est ds un état de swap. Dc contrairement à wmware geiger devient inefficace si le ws de la machine est inférieure à la mémoire qui lui est actuellement allouée</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3f13b308c7_1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3f13b308c7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3f13b308c7_1_1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3f13b308c7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 nous l’avons dit à l’introduction, aucun travail de recherche n’a jusqu’ici été mené sur le pml, donc notre 1re contribution a été de mettre sur pied l’environnement nécessaire pour pouvoir l’activer et voir comment il fonctionne. C’est pourquoi nous allons tt d’abord expliquer ce fonctionnement.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Avant de le faire, prenons un exemple pour resituer le problème : considérons le département du gi dans lequl nous nous trouvons actuellement et qu’un jr de cours le chef de dépt veuille  savoir dans chaque salle cours combien d’étudiants il y a, si le prof est là et de quoi il a besoin… une solution naïve serait d’</a:t>
            </a:r>
            <a:r>
              <a:rPr lang="en"/>
              <a:t>arpenter</a:t>
            </a:r>
            <a:r>
              <a:rPr lang="en"/>
              <a:t> les couloirs, de passer salle par salle, frapper et entrer pour obtenir ces informations. Seulement si on suppose que lorsqu’un enseignant est en salle il en le maître et qu’il la ferme à clés, le fait q le chf de dpt frappe à la porte perturbe le cours, freine l’enseignant et peut faire perdre le fil aux étudiants. La salle de classe fermée à clés ici représente la vm qui est une boite noire ie qu’on ne peut rien en tirer de l’extérieur, le fait de perturber le cours représente les limites des solutions actuelle, l’intrusion la modification du cours d’exécution de la vm… au lieu de cela, le chf de dpt pourrait décider de mettre dans chaq salle un surveillant qui lui enverrait toutes les heures par exple les informations dt il a besoin, mm les noms des étudiants qui dorment pendant le cours…  bref le fait d’installer un surveillant ici est assimilable au mécanisme du pml, pour nous éviter de nous introduire dans la machine, le pml va nous renvoyer les informations dont nous avons besoin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Considérons les vms domU1 et domU2 qui s’éxécutent sur ces processeurs, si le PML est acitvé pour cette machine virtuelle alors quand elle modifie …</a:t>
            </a:r>
            <a:endParaRPr/>
          </a:p>
          <a:p>
            <a:pPr indent="0" lvl="0" marL="0" rtl="0" algn="l">
              <a:spcBef>
                <a:spcPts val="0"/>
              </a:spcBef>
              <a:spcAft>
                <a:spcPts val="0"/>
              </a:spcAft>
              <a:buNone/>
            </a:pPr>
            <a:r>
              <a:rPr lang="en"/>
              <a:t>Il ns ns restera plus qu’à aller en mémoire et lire cette bitmap pour savoir quelles pages la vm utilise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g3f13b308c7_1_2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3f13b308c7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Notre 2ème contribution a été de ressortir les limites que présente le mécanisme actuel pour l’estimation du 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Limite 1: vmexit imputé à la vm lorsq le pmlog est plein</a:t>
            </a:r>
            <a:endParaRPr/>
          </a:p>
          <a:p>
            <a:pPr indent="0" lvl="0" marL="0" rtl="0" algn="l">
              <a:spcBef>
                <a:spcPts val="0"/>
              </a:spcBef>
              <a:spcAft>
                <a:spcPts val="0"/>
              </a:spcAft>
              <a:buNone/>
            </a:pPr>
            <a:r>
              <a:rPr lang="en"/>
              <a:t>Comme nous l’avons expliqué lorsque la page de log est pleine, le processeur génère un vmexit qui stoppe l’exécution de la vm. Il y a changement de contexte (passage du mode non-root au mode root) et la main passe à l’hyperviseur. Or ces transitions imposent des overhead qui sont inacceptables pour le client. N’oublions pas q les coûts liés à l’estimation du ws ne doivent pas impacter l’exécution des applications des clients, or pdt le vmexit la machine arrête de s’exécuter, mm si pdt une nanoseconde en terme de tmps processeur cela pour être crucial en terme de performances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Limite 2 : la taille du pml_log qui est de 4KB</a:t>
            </a:r>
            <a:endParaRPr/>
          </a:p>
          <a:p>
            <a:pPr indent="0" lvl="0" marL="0" rtl="0" algn="l">
              <a:spcBef>
                <a:spcPts val="0"/>
              </a:spcBef>
              <a:spcAft>
                <a:spcPts val="0"/>
              </a:spcAft>
              <a:buNone/>
            </a:pPr>
            <a:r>
              <a:rPr lang="en"/>
              <a:t>Avec cette taille, le pml log ne peut contenir que 512 entrées de 64bits, ce qui est très petits au regard de la plupart des applications de nos jours. La conséquence de cette petite taille est qu’elle accroît le nombre d’évènements pml_log full et donc le nombre de vmexits imputés à la vm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Limite 3 : le pml logue uniquement les adresses des pages modifiées</a:t>
            </a:r>
            <a:endParaRPr/>
          </a:p>
          <a:p>
            <a:pPr indent="0" lvl="0" marL="0" rtl="0" algn="l">
              <a:spcBef>
                <a:spcPts val="0"/>
              </a:spcBef>
              <a:spcAft>
                <a:spcPts val="0"/>
              </a:spcAft>
              <a:buNone/>
            </a:pPr>
            <a:r>
              <a:rPr lang="en"/>
              <a:t>Le pml n’enregistre une adresse que si son bit dirty passe de 0 à 1, il s’agit donc uniquement des pages qui sont modifiées. Or le working set inclut toutes les pages utilisées par la machine que ce soit opération d’écriture ou de lecture. Donc pour l’instant le pml passe à côté des pages auxquelles la vm accède sans les modifier et donc néglige une bonne partie du working set surtout pour les charges de travail de lecture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Limite 4 : le pml ne tient pas compte de la chaleur des pages</a:t>
            </a:r>
            <a:endParaRPr/>
          </a:p>
          <a:p>
            <a:pPr indent="0" lvl="0" marL="0" rtl="0" algn="l">
              <a:spcBef>
                <a:spcPts val="0"/>
              </a:spcBef>
              <a:spcAft>
                <a:spcPts val="0"/>
              </a:spcAft>
              <a:buNone/>
            </a:pPr>
            <a:r>
              <a:rPr lang="en"/>
              <a:t>La chaleur d’une page peut être vue simplement comme le nombre de fois où elle est utilisée. Une page est dite chaude si elle est constamment utilisée par le système. Comme nous l’avons dit, une adresse est loguée si son bit dirty passe de 0 à 1. Ceci implique que si une adresse a déjà été enregistrée, si elle modifiée ultérieurement elle ne sera plus prise en compte en compte étant donné que son bit dirty est déjà à 1 et que le matériel ne le remet pas à 0. Et quand bien mm le bit serait remis à 0 de façon logicielle et serait enregistrée de nouveau, dans la structure bitmap lorsque le bit correspondant à une adresse est déjà à 1 rien n’est fait. Le pb est q toutes les pages utilisées par le syst ne ft pas forcément partie de son ws, il faudrait dc connaître le nombre de fois que ces enregistrées sont utilisées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Limite 5 : le pml enregistre également les adresses des pages de la table de pages</a:t>
            </a:r>
            <a:endParaRPr/>
          </a:p>
          <a:p>
            <a:pPr indent="0" lvl="0" marL="0" rtl="0" algn="l">
              <a:spcBef>
                <a:spcPts val="0"/>
              </a:spcBef>
              <a:spcAft>
                <a:spcPts val="0"/>
              </a:spcAft>
              <a:buNone/>
            </a:pPr>
            <a:r>
              <a:rPr lang="en"/>
              <a:t>En cas de tlb miss (nous l’avons expliqué précédemment, lorsqu’une adresse ne se trouve pas ds la tlb), le processeur doit aller chercher en mémoire centrale l’adresse physique correspondant au guest physical address à l’origine du tlb miss. Pour cela il va devoir effectuer un parcours de l’ept comme sur cette figure. Lorsqu’une page physique est modifiée le pml enregistre le gpa à l’origine de cette modification, or pdt cette translation d’adresse il y a 4pages physiques intermédiaires qui seront modifiées donc 4gpa supplémentaires qui seront loguées, ces adresses sont dites superflues et remplissent inutilement le pml log et donc concourrent à augmenter le nombre vmexits.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g3f13b308c7_1_2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3f13b308c7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fonction des limites évoquées plus haut, nous avons pensé un nouveau design architectural dans le but d’améliorer le mécanisme actuel du PML afin qu’il répond</a:t>
            </a:r>
            <a:r>
              <a:rPr lang="en"/>
              <a:t>e </a:t>
            </a:r>
            <a:r>
              <a:rPr lang="en"/>
              <a:t>mieux aux besoins d’estimation du WSS.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Redirection des vmexits</a:t>
            </a:r>
            <a:endParaRPr/>
          </a:p>
          <a:p>
            <a:pPr indent="0" lvl="0" marL="0" rtl="0" algn="l">
              <a:spcBef>
                <a:spcPts val="0"/>
              </a:spcBef>
              <a:spcAft>
                <a:spcPts val="0"/>
              </a:spcAft>
              <a:buNone/>
            </a:pPr>
            <a:r>
              <a:rPr lang="en"/>
              <a:t>Cette amélioration permettra de pallier la limite 1. Ainsi, lorsque que le pml_log est plein, nous proposons que le processeur envoie un signal non plus à l’hyperviseur mais au dom0 qui se chargera de traiter cette interruption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g3f13b308c7_1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3f13b308c7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Cette deuxième amélioration répond à la limite 2, à savoir la taille insuffisante du page modification log.</a:t>
            </a:r>
            <a:endParaRPr/>
          </a:p>
          <a:p>
            <a:pPr indent="0" lvl="0" marL="0" rtl="0" algn="l">
              <a:spcBef>
                <a:spcPts val="0"/>
              </a:spcBef>
              <a:spcAft>
                <a:spcPts val="0"/>
              </a:spcAft>
              <a:buNone/>
            </a:pPr>
            <a:r>
              <a:rPr lang="en"/>
              <a:t>En outre, elle vient en appoint à la première à savoir le fait que l’on redirige les VMExits vers le dom0. En effet, lorsque le pml_log sera plein, la VM ne va plus arrêter son exécution, or comme nous l’avons mentionné dans la description du mécanisme actuel, lorsque le pml_log est plein aucune adresse supplémentaire ne peut être enregistrée dans ce dernier, c pourquoi la machine arrêtait son exécution. Maintenant q ce n’est plus le cas, pour éviter de perdre des adresses, nous proposons de rajouter un deuxième page modification log, qui pourra continuer d’enregistrer des logs pendant que le premier est vidé. De cette façon, lorsque ce deuxième buffer sera plein, il passera de nouveau la main au premier et ainsi de suite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Google Shape;690;g3f13b308c7_1_3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3f13b308c7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C</a:t>
            </a:r>
            <a:r>
              <a:rPr lang="en"/>
              <a:t>omme nous l’avons expliqué, une fois que le bit dirty d’une page passe de 0 à 1, le matériel ne le remet pas à 0. Une solution naïve serait de parcourir la table de pages et remettre le bit dirty à 0, mais ceci est une opération très </a:t>
            </a:r>
            <a:r>
              <a:rPr lang="en"/>
              <a:t>coûteuse</a:t>
            </a:r>
            <a:r>
              <a:rPr lang="en"/>
              <a:t>. Nous proposons donc une amélioration qui consisterait à enregistrer également par le matériel l’entrée de la table de pages correspondant à l’adresse enregistrée. En ayant cette information, il sera aisé de remettre à 0 les bits des pages en évitant celles de la table de pages (ce qui répond donc à la limite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Lorsque le pml_log est plein, avant de réinitialiser son index, les informations qu’il contient doivent être consignées dans la bitmap comme expliqué précédemment. Avec la structure actuelle qu’elle a, i.e. constituée uniquement de bits, il nous est difficile d’ajouter les informations dont nous avons besoin. </a:t>
            </a:r>
            <a:endParaRPr/>
          </a:p>
          <a:p>
            <a:pPr indent="0" lvl="0" marL="0" rtl="0" algn="l">
              <a:spcBef>
                <a:spcPts val="0"/>
              </a:spcBef>
              <a:spcAft>
                <a:spcPts val="0"/>
              </a:spcAft>
              <a:buNone/>
            </a:pPr>
            <a:r>
              <a:rPr lang="en"/>
              <a:t>Nous proposons donc de modifier cette structure de consolidation des logs de sorte qu’elle contienne :</a:t>
            </a:r>
            <a:endParaRPr/>
          </a:p>
          <a:p>
            <a:pPr indent="-317500" lvl="0" marL="457200" rtl="0" algn="l">
              <a:spcBef>
                <a:spcPts val="0"/>
              </a:spcBef>
              <a:spcAft>
                <a:spcPts val="0"/>
              </a:spcAft>
              <a:buSzPts val="1400"/>
              <a:buChar char="-"/>
            </a:pPr>
            <a:r>
              <a:rPr lang="en"/>
              <a:t>Les adresses des pages modifiées et leur nombre d’occurrences</a:t>
            </a:r>
            <a:endParaRPr/>
          </a:p>
          <a:p>
            <a:pPr indent="-317500" lvl="0" marL="457200" rtl="0" algn="l">
              <a:spcBef>
                <a:spcPts val="0"/>
              </a:spcBef>
              <a:spcAft>
                <a:spcPts val="0"/>
              </a:spcAft>
              <a:buSzPts val="1400"/>
              <a:buChar char="-"/>
            </a:pPr>
            <a:r>
              <a:rPr lang="en"/>
              <a:t>Les adresses des pages lues et leur nombre d’occurrences</a:t>
            </a:r>
            <a:endParaRPr/>
          </a:p>
          <a:p>
            <a:pPr indent="0" lvl="0" marL="0" rtl="0" algn="l">
              <a:spcBef>
                <a:spcPts val="0"/>
              </a:spcBef>
              <a:spcAft>
                <a:spcPts val="0"/>
              </a:spcAft>
              <a:buNone/>
            </a:pPr>
            <a:r>
              <a:rPr lang="en"/>
              <a:t>Elle ne sera donc plus constituée de bits mais de nombres avec le type long, d’où la nvelle appellation longmap. Ceci permettra de répondre aux limites 3 et 4</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Nous avons vu dans la partie précédente que toute technique d’estimation devait répondre à 2 questions :</a:t>
            </a:r>
            <a:endParaRPr/>
          </a:p>
          <a:p>
            <a:pPr indent="0" lvl="0" marL="0" rtl="0" algn="l">
              <a:spcBef>
                <a:spcPts val="0"/>
              </a:spcBef>
              <a:spcAft>
                <a:spcPts val="0"/>
              </a:spcAft>
              <a:buNone/>
            </a:pPr>
            <a:r>
              <a:rPr lang="en"/>
              <a:t>La 1re : comm….</a:t>
            </a:r>
            <a:endParaRPr/>
          </a:p>
          <a:p>
            <a:pPr indent="0" lvl="0" marL="0" rtl="0" algn="l">
              <a:spcBef>
                <a:spcPts val="0"/>
              </a:spcBef>
              <a:spcAft>
                <a:spcPts val="0"/>
              </a:spcAft>
              <a:buNone/>
            </a:pPr>
            <a:r>
              <a:rPr lang="en"/>
              <a:t>Dans notre technique c’est le matériel lui mm qui se charge de collecter les informations sur l’activité de la vm, en traquant les pages de la vm et en consignant les adresses de celle-ci dans une structure de consolidation de logs. Ce qui rend notre méthode totalement transparente du point de vue de la vm et donc non intrusive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Actuellement, le coût facturé à la VM concerne l’ensemble des VMExits qui lui sont imposés lorsque le pml_log est plein. La solution architecturale que nous proposons vient palier cette limite en redirigeant ces interruptions vers le dom0, donc aucune surcharge ne sera imposée ni à la VM ni à l’hyperviseur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Quant à la 2ème question </a:t>
            </a:r>
            <a:endParaRPr/>
          </a:p>
          <a:p>
            <a:pPr indent="0" lvl="0" marL="0" rtl="0" algn="l">
              <a:spcBef>
                <a:spcPts val="0"/>
              </a:spcBef>
              <a:spcAft>
                <a:spcPts val="0"/>
              </a:spcAft>
              <a:buClr>
                <a:schemeClr val="dk1"/>
              </a:buClr>
              <a:buSzPts val="1100"/>
              <a:buFont typeface="Arial"/>
              <a:buNone/>
            </a:pPr>
            <a:r>
              <a:rPr lang="en"/>
              <a:t>Il nous suffit de compter le nombre n de pages</a:t>
            </a:r>
            <a:r>
              <a:rPr lang="en"/>
              <a:t> et connaissant la taille d’une page (4KB), il n’y a plus qu’à effectuer l’estimation à travers la formule </a:t>
            </a:r>
            <a:endParaRPr/>
          </a:p>
          <a:p>
            <a:pPr indent="0" lvl="0" marL="0" rtl="0" algn="l">
              <a:spcBef>
                <a:spcPts val="0"/>
              </a:spcBef>
              <a:spcAft>
                <a:spcPts val="0"/>
              </a:spcAft>
              <a:buClr>
                <a:schemeClr val="dk1"/>
              </a:buClr>
              <a:buSzPts val="1100"/>
              <a:buFont typeface="Arial"/>
              <a:buNone/>
            </a:pPr>
            <a:r>
              <a:rPr lang="en"/>
              <a:t>Etant donné que c’est le matériel lui-même qui se charge de récupérer les adresses</a:t>
            </a:r>
            <a:endParaRPr/>
          </a:p>
          <a:p>
            <a:pPr indent="0" lvl="0" marL="0" rtl="0" algn="l">
              <a:spcBef>
                <a:spcPts val="0"/>
              </a:spcBef>
              <a:spcAft>
                <a:spcPts val="0"/>
              </a:spcAft>
              <a:buClr>
                <a:schemeClr val="dk1"/>
              </a:buClr>
              <a:buSzPts val="1100"/>
              <a:buFont typeface="Arial"/>
              <a:buNone/>
            </a:pPr>
            <a:r>
              <a:rPr lang="en"/>
              <a:t>des pages utilisées par la VM, on peut être sûr qu’aucune adresse ne sera manquée,</a:t>
            </a:r>
            <a:endParaRPr/>
          </a:p>
          <a:p>
            <a:pPr indent="0" lvl="0" marL="0" rtl="0" algn="l">
              <a:spcBef>
                <a:spcPts val="0"/>
              </a:spcBef>
              <a:spcAft>
                <a:spcPts val="0"/>
              </a:spcAft>
              <a:buClr>
                <a:schemeClr val="dk1"/>
              </a:buClr>
              <a:buSzPts val="1100"/>
              <a:buFont typeface="Arial"/>
              <a:buNone/>
            </a:pPr>
            <a:r>
              <a:rPr lang="en"/>
              <a:t>et donc de la précision de l’estimation. Pour l’instant, cette précision de calcul ne</a:t>
            </a:r>
            <a:endParaRPr/>
          </a:p>
          <a:p>
            <a:pPr indent="0" lvl="0" marL="0" rtl="0" algn="l">
              <a:spcBef>
                <a:spcPts val="0"/>
              </a:spcBef>
              <a:spcAft>
                <a:spcPts val="0"/>
              </a:spcAft>
              <a:buClr>
                <a:schemeClr val="dk1"/>
              </a:buClr>
              <a:buSzPts val="1100"/>
              <a:buFont typeface="Arial"/>
              <a:buNone/>
            </a:pPr>
            <a:r>
              <a:rPr lang="en"/>
              <a:t>peut être vérifiée car il faudrait d’abord que la nouvelle architecture soit mise sur</a:t>
            </a:r>
            <a:endParaRPr/>
          </a:p>
          <a:p>
            <a:pPr indent="0" lvl="0" marL="0" rtl="0" algn="l">
              <a:spcBef>
                <a:spcPts val="0"/>
              </a:spcBef>
              <a:spcAft>
                <a:spcPts val="0"/>
              </a:spcAft>
              <a:buNone/>
            </a:pPr>
            <a:r>
              <a:rPr lang="en"/>
              <a:t>pied.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g3f13b308c7_1_3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3f13b308c7_1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Nous avons implémenté, parmi les propositions d’améliorations faites, celles qui ne nécessite pas de modification matérielle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Hypercalls d’activation et désactivation du pml</a:t>
            </a:r>
            <a:endParaRPr/>
          </a:p>
          <a:p>
            <a:pPr indent="0" lvl="0" marL="0" rtl="0" algn="l">
              <a:spcBef>
                <a:spcPts val="0"/>
              </a:spcBef>
              <a:spcAft>
                <a:spcPts val="0"/>
              </a:spcAft>
              <a:buNone/>
            </a:pPr>
            <a:r>
              <a:rPr lang="en"/>
              <a:t>Même s’il est supporté par le processeur, le mécanisme du pml n’est pas activé par défaut.</a:t>
            </a:r>
            <a:endParaRPr/>
          </a:p>
          <a:p>
            <a:pPr indent="0" lvl="0" marL="0" rtl="0" algn="l">
              <a:spcBef>
                <a:spcPts val="0"/>
              </a:spcBef>
              <a:spcAft>
                <a:spcPts val="0"/>
              </a:spcAft>
              <a:buNone/>
            </a:pPr>
            <a:r>
              <a:rPr lang="en"/>
              <a:t>L’hyperviseur xen que nous utilisons, a déjà intégré le mécanisme ds sn code source mais uniquement dans le cadre de la migration des machines virtuelles pour déterminer les pages chaudes qui doivent être déplacées pendant la migration. Or dans le cadre de notre travail, nous devons être capables d’activer le PML hors de ce contexte, i.e. chaque fois que nous avons besoin d’estimer le WSS d’une VM. nous avons donc défini des commandes xl : xl enable_log_dirty et xl disable_log_dirty</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Modification de la structure de données bitmap</a:t>
            </a:r>
            <a:endParaRPr/>
          </a:p>
          <a:p>
            <a:pPr indent="0" lvl="0" marL="0" rtl="0" algn="l">
              <a:spcBef>
                <a:spcPts val="0"/>
              </a:spcBef>
              <a:spcAft>
                <a:spcPts val="0"/>
              </a:spcAft>
              <a:buNone/>
            </a:pPr>
            <a:r>
              <a:rPr lang="en"/>
              <a:t>Actuellement la structure de consolidation des logs est un radix tree dont chaque branche est constituée de 3noeuds L4, L3 et L2 et d’une feuille terminale L1. les entrées de chaque noeud sont des pointeurs vers le niveaux suivant et une entrée dans une feuille est 1bit représentant une adresse. Sur la base de calculs effectués, nous avons rajouté un niveau L0 à l’arbre de sorte q les entrées du niveau L1 pointent dorénavant vers une page L0 qui contiendra les logs sous le format adresse-nb_d_occurrences. Nous l’appelons maintenant longmap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Google Shape;775;g3f219f7fe3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3f219f7f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Modification du traitant pml_buffer_full</a:t>
            </a:r>
            <a:endParaRPr/>
          </a:p>
          <a:p>
            <a:pPr indent="0" lvl="0" marL="0" rtl="0" algn="l">
              <a:spcBef>
                <a:spcPts val="0"/>
              </a:spcBef>
              <a:spcAft>
                <a:spcPts val="0"/>
              </a:spcAft>
              <a:buNone/>
            </a:pPr>
            <a:r>
              <a:rPr lang="en"/>
              <a:t>Nous avons modifié le comportement du mécanisme lorsque le pml_log est plein en accord avec la modification de la structure de consolidation de logs précédente. Ainsi, au moment de vider le buffer, l’algorithme parcours la longmap, et s’il existe déjà une entrée pour l’adresse à enregistrer, son compteur est incrémenté. Sinon, une nouvelle entrée est créée avec un compteur initialisé à 1 pour cette.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Mécanisme de copie des logs consolidés de l’hyperviseur vers le dom0</a:t>
            </a:r>
            <a:endParaRPr/>
          </a:p>
          <a:p>
            <a:pPr indent="0" lvl="0" marL="0" rtl="0" algn="l">
              <a:spcBef>
                <a:spcPts val="0"/>
              </a:spcBef>
              <a:spcAft>
                <a:spcPts val="0"/>
              </a:spcAft>
              <a:buNone/>
            </a:pPr>
            <a:r>
              <a:rPr lang="en"/>
              <a:t>Pour éviter d’imposer des coûts de surcharge à l’hyperviseur, nous implémentons les algos de calcul dans le dom0. Pour cela, il faut copier les logs de la vm depuis la longmap dans l’hyperviseur, vers le dom0. Ceci ne peut se faire qu’à l’aide d’un hypercall que nous avons donc défini : «xl collect¡ dirty¡ logs».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Google Shape;803;g3f219f7fe3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3f219f7fe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g3f13b308c7_1_3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3f13b308c7_1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expérimentations ont été menées avec des charges synthétiques dont la variation de mémoire en fonction du temps est présentée sur ces graphes </a:t>
            </a:r>
            <a:endParaRPr/>
          </a:p>
          <a:p>
            <a:pPr indent="0" lvl="0" marL="0" rtl="0" algn="l">
              <a:spcBef>
                <a:spcPts val="0"/>
              </a:spcBef>
              <a:spcAft>
                <a:spcPts val="0"/>
              </a:spcAft>
              <a:buNone/>
            </a:pPr>
            <a:r>
              <a:rPr lang="en"/>
              <a:t>Ces charges manipulent 400MB de mémoire soit 400*1024/4=102400 pages mémoire. Soit de façon cte, soit de façon variable.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Google Shape;826;g3f219f7fe3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3f219f7fe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Nous avons fait tourner dans la vm une application manipulant activement 102400 pages mémoire de façon constante et pendant son exécution nous avons estimé le ws de la machine au moyen de 5 techniques d’estimation existantes puis avec celle que nous avons implémentée.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Les résultats sont présentés sur ces diagrammes. Seules les techniques geiger et exclusive-cache donnent une estimation exacte. Quant à la solution basée sur le pml, elle permet de détecter 105000 pages soit un ws de 410MB. Ce surplus de 10MB s’explique entre autres par la limite 5 que nous avons évoquée prédemment à savoir que le mécanisme actuel du pml enregistre également les pages de la table des pages,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g3f219f7fe3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3f219f7fe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 but de cette expérimentation est de vérifier que les techniques utilisées sont capables de détecter les variations dans l’utilisation de la mémoire. En effet, rares sont les applications qui auront des ws constants. La mémoire utilisée par la plupart des applications varie généralement de façon périodique.</a:t>
            </a:r>
            <a:endParaRPr/>
          </a:p>
          <a:p>
            <a:pPr indent="0" lvl="0" marL="0" rtl="0" algn="l">
              <a:spcBef>
                <a:spcPts val="0"/>
              </a:spcBef>
              <a:spcAft>
                <a:spcPts val="0"/>
              </a:spcAft>
              <a:buNone/>
            </a:pPr>
            <a:r>
              <a:rPr lang="en"/>
              <a:t>Les résultats sont présentés sur les graphes ci-après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Comme nous les montrent ces résultats, il est difficile pour la plupart des techniques de donner une bonne estimation lorsque le ws de la machine devient variable. Ce qui n’est pas le cas avec la solution implémentée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g3f219f7fe3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3f219f7fe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8" name="Shape 868"/>
        <p:cNvGrpSpPr/>
        <p:nvPr/>
      </p:nvGrpSpPr>
      <p:grpSpPr>
        <a:xfrm>
          <a:off x="0" y="0"/>
          <a:ext cx="0" cy="0"/>
          <a:chOff x="0" y="0"/>
          <a:chExt cx="0" cy="0"/>
        </a:xfrm>
      </p:grpSpPr>
      <p:sp>
        <p:nvSpPr>
          <p:cNvPr id="869" name="Google Shape;869;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Nous avons conçu et implémenté une technique d’estimation du working set basée sur une amélioration matérielle des processeurs Intel : le PML (page modification logging)</a:t>
            </a:r>
            <a:endParaRPr/>
          </a:p>
          <a:p>
            <a:pPr indent="0" lvl="0" marL="0" rtl="0" algn="l">
              <a:spcBef>
                <a:spcPts val="0"/>
              </a:spcBef>
              <a:spcAft>
                <a:spcPts val="0"/>
              </a:spcAft>
              <a:buNone/>
            </a:pPr>
            <a:r>
              <a:rPr lang="en"/>
              <a:t>Après avoir ressorti les limites de cette fonctionnalité dans le cadre de l’estimation du ws, nous avons proposé une nouvelle architecture qui répond mieux à ce problème</a:t>
            </a:r>
            <a:endParaRPr/>
          </a:p>
          <a:p>
            <a:pPr indent="0" lvl="0" marL="0" rtl="0" algn="l">
              <a:spcBef>
                <a:spcPts val="0"/>
              </a:spcBef>
              <a:spcAft>
                <a:spcPts val="0"/>
              </a:spcAft>
              <a:buNone/>
            </a:pPr>
            <a:r>
              <a:rPr lang="en"/>
              <a:t>Les résultats des expérimentations que nous avons faites pour tester la technique implémentée dévoilent une estimation certes proche des valeurs attendues mais imprécises, ceci dues aux limites actuelles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 est donc question par la suite d’implémenter un simulateur qui permettra de tester les performances de cette technique, car nécessitant des modifications matérielles elle ne peut être complètement implémenter dans un environnement réel</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7" name="Shape 877"/>
        <p:cNvGrpSpPr/>
        <p:nvPr/>
      </p:nvGrpSpPr>
      <p:grpSpPr>
        <a:xfrm>
          <a:off x="0" y="0"/>
          <a:ext cx="0" cy="0"/>
          <a:chOff x="0" y="0"/>
          <a:chExt cx="0" cy="0"/>
        </a:xfrm>
      </p:grpSpPr>
      <p:sp>
        <p:nvSpPr>
          <p:cNvPr id="878" name="Google Shape;878;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4" name="Shape 884"/>
        <p:cNvGrpSpPr/>
        <p:nvPr/>
      </p:nvGrpSpPr>
      <p:grpSpPr>
        <a:xfrm>
          <a:off x="0" y="0"/>
          <a:ext cx="0" cy="0"/>
          <a:chOff x="0" y="0"/>
          <a:chExt cx="0" cy="0"/>
        </a:xfrm>
      </p:grpSpPr>
      <p:sp>
        <p:nvSpPr>
          <p:cNvPr id="885" name="Google Shape;885;gcd36154fc_196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cd36154fc_19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Google Shape;980;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2" name="Shape 992"/>
        <p:cNvGrpSpPr/>
        <p:nvPr/>
      </p:nvGrpSpPr>
      <p:grpSpPr>
        <a:xfrm>
          <a:off x="0" y="0"/>
          <a:ext cx="0" cy="0"/>
          <a:chOff x="0" y="0"/>
          <a:chExt cx="0" cy="0"/>
        </a:xfrm>
      </p:grpSpPr>
      <p:sp>
        <p:nvSpPr>
          <p:cNvPr id="993" name="Google Shape;993;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4" name="Shape 1004"/>
        <p:cNvGrpSpPr/>
        <p:nvPr/>
      </p:nvGrpSpPr>
      <p:grpSpPr>
        <a:xfrm>
          <a:off x="0" y="0"/>
          <a:ext cx="0" cy="0"/>
          <a:chOff x="0" y="0"/>
          <a:chExt cx="0" cy="0"/>
        </a:xfrm>
      </p:grpSpPr>
      <p:sp>
        <p:nvSpPr>
          <p:cNvPr id="1005" name="Google Shape;1005;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1" name="Shape 1011"/>
        <p:cNvGrpSpPr/>
        <p:nvPr/>
      </p:nvGrpSpPr>
      <p:grpSpPr>
        <a:xfrm>
          <a:off x="0" y="0"/>
          <a:ext cx="0" cy="0"/>
          <a:chOff x="0" y="0"/>
          <a:chExt cx="0" cy="0"/>
        </a:xfrm>
      </p:grpSpPr>
      <p:sp>
        <p:nvSpPr>
          <p:cNvPr id="1012" name="Google Shape;1012;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0b7f2f211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0b7f2f21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datacenter est un </a:t>
            </a:r>
            <a:r>
              <a:rPr lang="en">
                <a:solidFill>
                  <a:srgbClr val="FF0000"/>
                </a:solidFill>
              </a:rPr>
              <a:t>site physique sur lequel se trouvent regroupés des équipements constituants du système d'information de l'entreprise : ordinateurs centraux, serveurs, etc. </a:t>
            </a:r>
            <a:endParaRPr>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L’architecture d’un dc est représentée ainsi. Mais c</a:t>
            </a:r>
            <a:r>
              <a:rPr lang="en"/>
              <a:t>es dernières années ont vu la virtualisation s’imposer comme technologie de base dans les DCs (), car elle permet de tasser le maximum de services sur un nombre réduit de machines physiques. Ainsi les machines physiques non utilisées sont éteintes ce qui réduit la consommation électrique qui représente 50 à 70% des dépenses dans un DC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9" name="Shape 1019"/>
        <p:cNvGrpSpPr/>
        <p:nvPr/>
      </p:nvGrpSpPr>
      <p:grpSpPr>
        <a:xfrm>
          <a:off x="0" y="0"/>
          <a:ext cx="0" cy="0"/>
          <a:chOff x="0" y="0"/>
          <a:chExt cx="0" cy="0"/>
        </a:xfrm>
      </p:grpSpPr>
      <p:sp>
        <p:nvSpPr>
          <p:cNvPr id="1020" name="Google Shape;1020;g35ed75ccf_0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35ed75ccf_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Google Shape;1028;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5" name="Shape 1035"/>
        <p:cNvGrpSpPr/>
        <p:nvPr/>
      </p:nvGrpSpPr>
      <p:grpSpPr>
        <a:xfrm>
          <a:off x="0" y="0"/>
          <a:ext cx="0" cy="0"/>
          <a:chOff x="0" y="0"/>
          <a:chExt cx="0" cy="0"/>
        </a:xfrm>
      </p:grpSpPr>
      <p:sp>
        <p:nvSpPr>
          <p:cNvPr id="1036" name="Google Shape;1036;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3" name="Shape 1043"/>
        <p:cNvGrpSpPr/>
        <p:nvPr/>
      </p:nvGrpSpPr>
      <p:grpSpPr>
        <a:xfrm>
          <a:off x="0" y="0"/>
          <a:ext cx="0" cy="0"/>
          <a:chOff x="0" y="0"/>
          <a:chExt cx="0" cy="0"/>
        </a:xfrm>
      </p:grpSpPr>
      <p:sp>
        <p:nvSpPr>
          <p:cNvPr id="1044" name="Google Shape;1044;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1" name="Shape 1051"/>
        <p:cNvGrpSpPr/>
        <p:nvPr/>
      </p:nvGrpSpPr>
      <p:grpSpPr>
        <a:xfrm>
          <a:off x="0" y="0"/>
          <a:ext cx="0" cy="0"/>
          <a:chOff x="0" y="0"/>
          <a:chExt cx="0" cy="0"/>
        </a:xfrm>
      </p:grpSpPr>
      <p:sp>
        <p:nvSpPr>
          <p:cNvPr id="1052" name="Google Shape;1052;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0" name="Shape 1060"/>
        <p:cNvGrpSpPr/>
        <p:nvPr/>
      </p:nvGrpSpPr>
      <p:grpSpPr>
        <a:xfrm>
          <a:off x="0" y="0"/>
          <a:ext cx="0" cy="0"/>
          <a:chOff x="0" y="0"/>
          <a:chExt cx="0" cy="0"/>
        </a:xfrm>
      </p:grpSpPr>
      <p:sp>
        <p:nvSpPr>
          <p:cNvPr id="1061" name="Google Shape;1061;g35694cd56_04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3" name="Shape 1513"/>
        <p:cNvGrpSpPr/>
        <p:nvPr/>
      </p:nvGrpSpPr>
      <p:grpSpPr>
        <a:xfrm>
          <a:off x="0" y="0"/>
          <a:ext cx="0" cy="0"/>
          <a:chOff x="0" y="0"/>
          <a:chExt cx="0" cy="0"/>
        </a:xfrm>
      </p:grpSpPr>
      <p:sp>
        <p:nvSpPr>
          <p:cNvPr id="1514" name="Google Shape;1514;g1470e89c18_8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1470e89c18_8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0b7f2f211_0_2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0b7f2f211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entreprises et les particuliers achètent auprès des fournisseurs de datacenters des espaces pour faire tourner leurs applications. Le pb est qu’ils ont tendance à reserver bien plus de ressources que ce dont ils ont réellement besoin ceci par souci de performance, ce qui a pour conséquences…. Ce qui entraine une perte d’argent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 client achète principalement</a:t>
            </a:r>
            <a:r>
              <a:rPr lang="en">
                <a:solidFill>
                  <a:schemeClr val="dk1"/>
                </a:solidFill>
              </a:rPr>
              <a:t> : l’espace disque et l’espace mémoire et c’est la mémoire qui est la ressource critique dans un DC</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Ainsi pour résoudre les pbs présentés et surtout faire plus de gains, les gestionnaires de DCs cherchent à savoir pour chaque application hébergée quelle est la quantité de mémoire dont elle a effectivement besoin au cours de son exécution : cette quantité s’appelle  le working set size (ceci permettra d’allouer de la mémoire dynamiquement, i.e. au prorata des besoins)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0b7f2f211_0_3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0b7f2f211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 pb d’estimation du wss ne date pas </a:t>
            </a:r>
            <a:r>
              <a:rPr lang="en"/>
              <a:t>d'aujourd'hui</a:t>
            </a:r>
            <a:r>
              <a:rPr lang="en"/>
              <a:t>. Il existe déjà de nombreux travaux qui s’y sont </a:t>
            </a:r>
            <a:r>
              <a:rPr lang="en"/>
              <a:t>intéressés</a:t>
            </a:r>
            <a:r>
              <a:rPr lang="en"/>
              <a:t> et des techniques d’estimation qui en découlent. Ces techniques sont basées sur des approches  et méthodologies qui … ces points sont des inconvénients car ils peuvent avoir des impacts négatifs sur les applications des clients : lenteur, indisponibilité, etc. ceci est inacceptable pour le client car l’estimation du wss profite au provider, </a:t>
            </a:r>
            <a:r>
              <a:rPr lang="en"/>
              <a:t> il doit dc pouvoir le faire sans perturber l’exécution des applications des clients</a:t>
            </a:r>
            <a:endParaRPr/>
          </a:p>
          <a:p>
            <a:pPr indent="0" lvl="0" marL="0" rtl="0" algn="l">
              <a:spcBef>
                <a:spcPts val="0"/>
              </a:spcBef>
              <a:spcAft>
                <a:spcPts val="0"/>
              </a:spcAft>
              <a:buNone/>
            </a:pPr>
            <a:r>
              <a:rPr lang="en"/>
              <a:t>Le pb tourne donc autour de la question suivante :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0b7f2f211_0_3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0b7f2f211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Depuis 2016 Intel en collaboration avec VMWare (développeur d’hyperviseur, nous verrons par la suite ce qu’est un hyperviseur) a commencé à produire des processeurs équipés d’une nouvelle technologie de virtualisation appelée Page Modification Logging, en abrégé PML</a:t>
            </a:r>
            <a:endParaRPr/>
          </a:p>
          <a:p>
            <a:pPr indent="0" lvl="0" marL="0" rtl="0" algn="l">
              <a:spcBef>
                <a:spcPts val="0"/>
              </a:spcBef>
              <a:spcAft>
                <a:spcPts val="0"/>
              </a:spcAft>
              <a:buNone/>
            </a:pPr>
            <a:r>
              <a:rPr lang="en"/>
              <a:t>Le pml a été introduit par Intel pour faciliter l’obtention des statistiques liées au working set (telles que les zones de la mémoire que la machine utilise pendant son exécution, nous y reviendrons plus en détails dans la suite)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Nous avons porté un intérêt particulier à cette fonctionnalité pour ++ raisons :</a:t>
            </a:r>
            <a:endParaRPr/>
          </a:p>
          <a:p>
            <a:pPr indent="-317500" lvl="0" marL="457200" rtl="0" algn="l">
              <a:spcBef>
                <a:spcPts val="0"/>
              </a:spcBef>
              <a:spcAft>
                <a:spcPts val="0"/>
              </a:spcAft>
              <a:buSzPts val="1400"/>
              <a:buChar char="-"/>
            </a:pPr>
            <a:r>
              <a:rPr lang="en"/>
              <a:t>Une technique d’estimation du wss basée sur le mécanisme pml aurait ceci de différent que c le processeur lui mm qui nous </a:t>
            </a:r>
            <a:r>
              <a:rPr lang="en"/>
              <a:t>renvoie </a:t>
            </a:r>
            <a:r>
              <a:rPr lang="en"/>
              <a:t>les informations nécessaires à l’estimation : on parlera de solution matérielle (le matériel faisant ici référence au processeur) </a:t>
            </a:r>
            <a:endParaRPr/>
          </a:p>
          <a:p>
            <a:pPr indent="-317500" lvl="0" marL="457200" rtl="0" algn="l">
              <a:spcBef>
                <a:spcPts val="0"/>
              </a:spcBef>
              <a:spcAft>
                <a:spcPts val="0"/>
              </a:spcAft>
              <a:buSzPts val="1400"/>
              <a:buChar char="-"/>
            </a:pPr>
            <a:r>
              <a:rPr lang="en"/>
              <a:t>Ceci nous permettra donc de pallier les pbs que posent les </a:t>
            </a:r>
            <a:r>
              <a:rPr lang="en">
                <a:solidFill>
                  <a:schemeClr val="dk1"/>
                </a:solidFill>
              </a:rPr>
              <a:t>techniques existantes qui elles sont basées sur des approches dites logicielles (nous expliquerons pourquoi quand nous présenterons ces techniques par la suite)</a:t>
            </a:r>
            <a:endParaRPr/>
          </a:p>
          <a:p>
            <a:pPr indent="-317500" lvl="0" marL="457200" rtl="0" algn="l">
              <a:spcBef>
                <a:spcPts val="0"/>
              </a:spcBef>
              <a:spcAft>
                <a:spcPts val="0"/>
              </a:spcAft>
              <a:buClr>
                <a:schemeClr val="dk1"/>
              </a:buClr>
              <a:buSzPts val="1400"/>
              <a:buChar char="-"/>
            </a:pPr>
            <a:r>
              <a:rPr lang="en">
                <a:solidFill>
                  <a:schemeClr val="dk1"/>
                </a:solidFill>
              </a:rPr>
              <a:t>En outre</a:t>
            </a:r>
            <a:r>
              <a:rPr lang="en">
                <a:solidFill>
                  <a:schemeClr val="dk1"/>
                </a:solidFill>
              </a:rPr>
              <a:t>, jusqu’ici aucun travail de recherche ne s’est intéressé à cette nouvelle fonctionnalité</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Nous avons entrepris ce travail avc pour but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Étudier le design actuel du pml afin de mettre en exergue les limites que présente le mécanisme pour l’estimation du ws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Proposer une nouvelle architecture mieux adaptée pour répondre au pb posée dans la problématique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Définir un algorithme d’estimation qui s’appuie sur cette nouvelle architecture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Evaluer notre technique et la comparer à celles qui existent déjà</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0b7f2f211_0_4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0b7f2f211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La figure svte </a:t>
            </a:r>
            <a:r>
              <a:rPr lang="en">
                <a:solidFill>
                  <a:schemeClr val="dk1"/>
                </a:solidFill>
              </a:rPr>
              <a:t>représente l’architecture d’un syst virtualisé où on a les machines virtuelles au dessus du matériel de la machine hôte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prenons l’exemple d’une femme enceinte : quand la maman se déplace, le bb se déplace aussi mais pas en marchant coe le fait la maman, le bb respire et se nourrit mais à travers les fonctions vitales et digestives de la maman si la maman arrête de respirer, le bb va </a:t>
            </a:r>
            <a:r>
              <a:rPr lang="en"/>
              <a:t>suffoquer, si la maman ne sourit plus le bb en souffre</a:t>
            </a:r>
            <a:r>
              <a:rPr lang="en"/>
              <a:t> ; et bien ds cet exemple le bb est comparable à la machine virtuelle et la maman à la machine physique ou hôte; une machine virtuelle c juste son syst d’exploitation et ses applications, elle utilise le matériel (processeurs, mémoires, claviers, etc.) de la machine physique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Comme on peut le voir sur la fig entre les vm et le matériel nous avons l’hyperviseur qui est l’outil (logiciel) qui nous permet de faire tourner toutes ces machines virtuelles dans notre machine physique. En revenant à l’exemple de la femme enceinte, nous pouvons assimiler l’hyperviseur au cordon ombilical qui lie le bb à sa maman. Tout comme le cordon permet la circulation des nutriments par exemple de la mère à l’enfant, l’hyperviseur permet d’allouer les ressources physiques aux machines virtuelles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Dans ce travail nous utilisons le syst de virtualisation XEN qui est utilisé par Amazon dans ses DCs, il est assez connu et il a déjà modifié son code pour prendre en charge le mécanisme du PML. l’architecture d’un syst virtualisé avc xen est le suivant; ici la machine hôte est elle mm considérée comme une vm mais avc ts les privilèges : dom0, et les autres vm st des domU pour domain unprivileged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4288500"/>
            <a:ext cx="9144000" cy="2475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2" name="Google Shape;12;p2"/>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685800" y="2601425"/>
            <a:ext cx="5810400" cy="11598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tyle A">
  <p:cSld name="BLANK_1_1">
    <p:spTree>
      <p:nvGrpSpPr>
        <p:cNvPr id="91" name="Shape 91"/>
        <p:cNvGrpSpPr/>
        <p:nvPr/>
      </p:nvGrpSpPr>
      <p:grpSpPr>
        <a:xfrm>
          <a:off x="0" y="0"/>
          <a:ext cx="0" cy="0"/>
          <a:chOff x="0" y="0"/>
          <a:chExt cx="0" cy="0"/>
        </a:xfrm>
      </p:grpSpPr>
      <p:sp>
        <p:nvSpPr>
          <p:cNvPr id="92" name="Google Shape;92;p11"/>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94" name="Google Shape;94;p11"/>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tyle B">
  <p:cSld name="BLANK_1_1_1">
    <p:spTree>
      <p:nvGrpSpPr>
        <p:cNvPr id="98" name="Shape 98"/>
        <p:cNvGrpSpPr/>
        <p:nvPr/>
      </p:nvGrpSpPr>
      <p:grpSpPr>
        <a:xfrm>
          <a:off x="0" y="0"/>
          <a:ext cx="0" cy="0"/>
          <a:chOff x="0" y="0"/>
          <a:chExt cx="0" cy="0"/>
        </a:xfrm>
      </p:grpSpPr>
      <p:sp>
        <p:nvSpPr>
          <p:cNvPr id="99" name="Google Shape;99;p12"/>
          <p:cNvSpPr/>
          <p:nvPr/>
        </p:nvSpPr>
        <p:spPr>
          <a:xfrm>
            <a:off x="0" y="4294550"/>
            <a:ext cx="9144000" cy="2412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01" name="Google Shape;101;p12"/>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2"/>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6" name="Shape 16"/>
        <p:cNvGrpSpPr/>
        <p:nvPr/>
      </p:nvGrpSpPr>
      <p:grpSpPr>
        <a:xfrm>
          <a:off x="0" y="0"/>
          <a:ext cx="0" cy="0"/>
          <a:chOff x="0" y="0"/>
          <a:chExt cx="0" cy="0"/>
        </a:xfrm>
      </p:grpSpPr>
      <p:sp>
        <p:nvSpPr>
          <p:cNvPr id="17" name="Google Shape;17;p3"/>
          <p:cNvSpPr txBox="1"/>
          <p:nvPr>
            <p:ph type="ctrTitle"/>
          </p:nvPr>
        </p:nvSpPr>
        <p:spPr>
          <a:xfrm>
            <a:off x="4113600" y="2878750"/>
            <a:ext cx="4505700" cy="1159800"/>
          </a:xfrm>
          <a:prstGeom prst="rect">
            <a:avLst/>
          </a:prstGeom>
        </p:spPr>
        <p:txBody>
          <a:bodyPr anchorCtr="0" anchor="b" bIns="91425" lIns="91425" spcFirstLastPara="1" rIns="91425" wrap="square" tIns="91425"/>
          <a:lstStyle>
            <a:lvl1pPr lvl="0" rtl="0">
              <a:spcBef>
                <a:spcPts val="0"/>
              </a:spcBef>
              <a:spcAft>
                <a:spcPts val="0"/>
              </a:spcAft>
              <a:buClr>
                <a:srgbClr val="114454"/>
              </a:buClr>
              <a:buSzPts val="4800"/>
              <a:buNone/>
              <a:defRPr sz="4800">
                <a:solidFill>
                  <a:srgbClr val="114454"/>
                </a:solidFill>
              </a:defRPr>
            </a:lvl1pPr>
            <a:lvl2pPr lvl="1" rtl="0">
              <a:spcBef>
                <a:spcPts val="0"/>
              </a:spcBef>
              <a:spcAft>
                <a:spcPts val="0"/>
              </a:spcAft>
              <a:buClr>
                <a:srgbClr val="114454"/>
              </a:buClr>
              <a:buSzPts val="4800"/>
              <a:buNone/>
              <a:defRPr sz="4800">
                <a:solidFill>
                  <a:srgbClr val="114454"/>
                </a:solidFill>
              </a:defRPr>
            </a:lvl2pPr>
            <a:lvl3pPr lvl="2" rtl="0">
              <a:spcBef>
                <a:spcPts val="0"/>
              </a:spcBef>
              <a:spcAft>
                <a:spcPts val="0"/>
              </a:spcAft>
              <a:buClr>
                <a:srgbClr val="114454"/>
              </a:buClr>
              <a:buSzPts val="4800"/>
              <a:buNone/>
              <a:defRPr sz="4800">
                <a:solidFill>
                  <a:srgbClr val="114454"/>
                </a:solidFill>
              </a:defRPr>
            </a:lvl3pPr>
            <a:lvl4pPr lvl="3" rtl="0">
              <a:spcBef>
                <a:spcPts val="0"/>
              </a:spcBef>
              <a:spcAft>
                <a:spcPts val="0"/>
              </a:spcAft>
              <a:buClr>
                <a:srgbClr val="114454"/>
              </a:buClr>
              <a:buSzPts val="4800"/>
              <a:buNone/>
              <a:defRPr sz="4800">
                <a:solidFill>
                  <a:srgbClr val="114454"/>
                </a:solidFill>
              </a:defRPr>
            </a:lvl4pPr>
            <a:lvl5pPr lvl="4" rtl="0">
              <a:spcBef>
                <a:spcPts val="0"/>
              </a:spcBef>
              <a:spcAft>
                <a:spcPts val="0"/>
              </a:spcAft>
              <a:buClr>
                <a:srgbClr val="114454"/>
              </a:buClr>
              <a:buSzPts val="4800"/>
              <a:buNone/>
              <a:defRPr sz="4800">
                <a:solidFill>
                  <a:srgbClr val="114454"/>
                </a:solidFill>
              </a:defRPr>
            </a:lvl5pPr>
            <a:lvl6pPr lvl="5" rtl="0">
              <a:spcBef>
                <a:spcPts val="0"/>
              </a:spcBef>
              <a:spcAft>
                <a:spcPts val="0"/>
              </a:spcAft>
              <a:buClr>
                <a:srgbClr val="114454"/>
              </a:buClr>
              <a:buSzPts val="4800"/>
              <a:buNone/>
              <a:defRPr sz="4800">
                <a:solidFill>
                  <a:srgbClr val="114454"/>
                </a:solidFill>
              </a:defRPr>
            </a:lvl6pPr>
            <a:lvl7pPr lvl="6" rtl="0">
              <a:spcBef>
                <a:spcPts val="0"/>
              </a:spcBef>
              <a:spcAft>
                <a:spcPts val="0"/>
              </a:spcAft>
              <a:buClr>
                <a:srgbClr val="114454"/>
              </a:buClr>
              <a:buSzPts val="4800"/>
              <a:buNone/>
              <a:defRPr sz="4800">
                <a:solidFill>
                  <a:srgbClr val="114454"/>
                </a:solidFill>
              </a:defRPr>
            </a:lvl7pPr>
            <a:lvl8pPr lvl="7" rtl="0">
              <a:spcBef>
                <a:spcPts val="0"/>
              </a:spcBef>
              <a:spcAft>
                <a:spcPts val="0"/>
              </a:spcAft>
              <a:buClr>
                <a:srgbClr val="114454"/>
              </a:buClr>
              <a:buSzPts val="4800"/>
              <a:buNone/>
              <a:defRPr sz="4800">
                <a:solidFill>
                  <a:srgbClr val="114454"/>
                </a:solidFill>
              </a:defRPr>
            </a:lvl8pPr>
            <a:lvl9pPr lvl="8" rtl="0">
              <a:spcBef>
                <a:spcPts val="0"/>
              </a:spcBef>
              <a:spcAft>
                <a:spcPts val="0"/>
              </a:spcAft>
              <a:buClr>
                <a:srgbClr val="114454"/>
              </a:buClr>
              <a:buSzPts val="4800"/>
              <a:buNone/>
              <a:defRPr sz="4800">
                <a:solidFill>
                  <a:srgbClr val="114454"/>
                </a:solidFill>
              </a:defRPr>
            </a:lvl9pPr>
          </a:lstStyle>
          <a:p/>
        </p:txBody>
      </p:sp>
      <p:sp>
        <p:nvSpPr>
          <p:cNvPr id="18" name="Google Shape;18;p3"/>
          <p:cNvSpPr txBox="1"/>
          <p:nvPr>
            <p:ph idx="1" type="subTitle"/>
          </p:nvPr>
        </p:nvSpPr>
        <p:spPr>
          <a:xfrm>
            <a:off x="4113600" y="3983050"/>
            <a:ext cx="4505700" cy="784800"/>
          </a:xfrm>
          <a:prstGeom prst="rect">
            <a:avLst/>
          </a:prstGeom>
        </p:spPr>
        <p:txBody>
          <a:bodyPr anchorCtr="0" anchor="t" bIns="91425" lIns="91425" spcFirstLastPara="1" rIns="91425" wrap="square" tIns="91425"/>
          <a:lstStyle>
            <a:lvl1pPr lvl="0" rtl="0">
              <a:spcBef>
                <a:spcPts val="0"/>
              </a:spcBef>
              <a:spcAft>
                <a:spcPts val="0"/>
              </a:spcAft>
              <a:buClr>
                <a:srgbClr val="94BF6E"/>
              </a:buClr>
              <a:buSzPts val="1800"/>
              <a:buNone/>
              <a:defRPr b="1" sz="1800">
                <a:solidFill>
                  <a:srgbClr val="94BF6E"/>
                </a:solidFill>
              </a:defRPr>
            </a:lvl1pPr>
            <a:lvl2pPr lvl="1" rtl="0">
              <a:spcBef>
                <a:spcPts val="0"/>
              </a:spcBef>
              <a:spcAft>
                <a:spcPts val="0"/>
              </a:spcAft>
              <a:buClr>
                <a:srgbClr val="94BF6E"/>
              </a:buClr>
              <a:buSzPts val="1800"/>
              <a:buNone/>
              <a:defRPr b="1" sz="1800">
                <a:solidFill>
                  <a:srgbClr val="94BF6E"/>
                </a:solidFill>
              </a:defRPr>
            </a:lvl2pPr>
            <a:lvl3pPr lvl="2" rtl="0">
              <a:spcBef>
                <a:spcPts val="0"/>
              </a:spcBef>
              <a:spcAft>
                <a:spcPts val="0"/>
              </a:spcAft>
              <a:buClr>
                <a:srgbClr val="94BF6E"/>
              </a:buClr>
              <a:buSzPts val="1800"/>
              <a:buNone/>
              <a:defRPr b="1" sz="1800">
                <a:solidFill>
                  <a:srgbClr val="94BF6E"/>
                </a:solidFill>
              </a:defRPr>
            </a:lvl3pPr>
            <a:lvl4pPr lvl="3" rtl="0">
              <a:spcBef>
                <a:spcPts val="0"/>
              </a:spcBef>
              <a:spcAft>
                <a:spcPts val="0"/>
              </a:spcAft>
              <a:buClr>
                <a:srgbClr val="94BF6E"/>
              </a:buClr>
              <a:buSzPts val="1800"/>
              <a:buNone/>
              <a:defRPr b="1">
                <a:solidFill>
                  <a:srgbClr val="94BF6E"/>
                </a:solidFill>
              </a:defRPr>
            </a:lvl4pPr>
            <a:lvl5pPr lvl="4" rtl="0">
              <a:spcBef>
                <a:spcPts val="0"/>
              </a:spcBef>
              <a:spcAft>
                <a:spcPts val="0"/>
              </a:spcAft>
              <a:buClr>
                <a:srgbClr val="94BF6E"/>
              </a:buClr>
              <a:buSzPts val="1800"/>
              <a:buNone/>
              <a:defRPr b="1">
                <a:solidFill>
                  <a:srgbClr val="94BF6E"/>
                </a:solidFill>
              </a:defRPr>
            </a:lvl5pPr>
            <a:lvl6pPr lvl="5" rtl="0">
              <a:spcBef>
                <a:spcPts val="0"/>
              </a:spcBef>
              <a:spcAft>
                <a:spcPts val="0"/>
              </a:spcAft>
              <a:buClr>
                <a:srgbClr val="94BF6E"/>
              </a:buClr>
              <a:buSzPts val="1800"/>
              <a:buNone/>
              <a:defRPr b="1">
                <a:solidFill>
                  <a:srgbClr val="94BF6E"/>
                </a:solidFill>
              </a:defRPr>
            </a:lvl6pPr>
            <a:lvl7pPr lvl="6" rtl="0">
              <a:spcBef>
                <a:spcPts val="0"/>
              </a:spcBef>
              <a:spcAft>
                <a:spcPts val="0"/>
              </a:spcAft>
              <a:buClr>
                <a:srgbClr val="94BF6E"/>
              </a:buClr>
              <a:buSzPts val="1800"/>
              <a:buNone/>
              <a:defRPr b="1">
                <a:solidFill>
                  <a:srgbClr val="94BF6E"/>
                </a:solidFill>
              </a:defRPr>
            </a:lvl7pPr>
            <a:lvl8pPr lvl="7" rtl="0">
              <a:spcBef>
                <a:spcPts val="0"/>
              </a:spcBef>
              <a:spcAft>
                <a:spcPts val="0"/>
              </a:spcAft>
              <a:buClr>
                <a:srgbClr val="94BF6E"/>
              </a:buClr>
              <a:buSzPts val="1800"/>
              <a:buNone/>
              <a:defRPr b="1">
                <a:solidFill>
                  <a:srgbClr val="94BF6E"/>
                </a:solidFill>
              </a:defRPr>
            </a:lvl8pPr>
            <a:lvl9pPr lvl="8" rtl="0">
              <a:spcBef>
                <a:spcPts val="0"/>
              </a:spcBef>
              <a:spcAft>
                <a:spcPts val="0"/>
              </a:spcAft>
              <a:buClr>
                <a:srgbClr val="94BF6E"/>
              </a:buClr>
              <a:buSzPts val="1800"/>
              <a:buNone/>
              <a:defRPr b="1">
                <a:solidFill>
                  <a:srgbClr val="94BF6E"/>
                </a:solidFill>
              </a:defRPr>
            </a:lvl9pPr>
          </a:lstStyle>
          <a:p/>
        </p:txBody>
      </p:sp>
      <p:sp>
        <p:nvSpPr>
          <p:cNvPr id="19" name="Google Shape;19;p3"/>
          <p:cNvSpPr/>
          <p:nvPr/>
        </p:nvSpPr>
        <p:spPr>
          <a:xfrm>
            <a:off x="0" y="4288499"/>
            <a:ext cx="3474300" cy="2475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0" y="0"/>
            <a:ext cx="34743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1" name="Google Shape;21;p3"/>
          <p:cNvSpPr/>
          <p:nvPr/>
        </p:nvSpPr>
        <p:spPr>
          <a:xfrm>
            <a:off x="0" y="500626"/>
            <a:ext cx="34743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0" y="4493604"/>
            <a:ext cx="3474300" cy="118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0" y="4584075"/>
            <a:ext cx="3474300" cy="5595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5" name="Shape 25"/>
        <p:cNvGrpSpPr/>
        <p:nvPr/>
      </p:nvGrpSpPr>
      <p:grpSpPr>
        <a:xfrm>
          <a:off x="0" y="0"/>
          <a:ext cx="0" cy="0"/>
          <a:chOff x="0" y="0"/>
          <a:chExt cx="0" cy="0"/>
        </a:xfrm>
      </p:grpSpPr>
      <p:sp>
        <p:nvSpPr>
          <p:cNvPr id="26" name="Google Shape;26;p4"/>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3398538" y="1599538"/>
            <a:ext cx="2346925" cy="1944425"/>
          </a:xfrm>
          <a:prstGeom prst="rect">
            <a:avLst/>
          </a:prstGeom>
        </p:spPr>
        <p:txBody>
          <a:bodyPr>
            <a:prstTxWarp prst="textPlain"/>
          </a:bodyPr>
          <a:lstStyle/>
          <a:p>
            <a:pPr lvl="0" algn="ctr"/>
            <a:r>
              <a:rPr b="0" i="0">
                <a:ln>
                  <a:noFill/>
                </a:ln>
                <a:solidFill>
                  <a:srgbClr val="0E3142">
                    <a:alpha val="20380"/>
                  </a:srgbClr>
                </a:solidFill>
                <a:latin typeface="Impact"/>
              </a:rPr>
              <a:t>“</a:t>
            </a:r>
          </a:p>
        </p:txBody>
      </p:sp>
      <p:sp>
        <p:nvSpPr>
          <p:cNvPr id="28" name="Google Shape;28;p4"/>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9" name="Google Shape;29;p4"/>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idx="1" type="body"/>
          </p:nvPr>
        </p:nvSpPr>
        <p:spPr>
          <a:xfrm>
            <a:off x="1556175" y="2300275"/>
            <a:ext cx="6031800" cy="605100"/>
          </a:xfrm>
          <a:prstGeom prst="rect">
            <a:avLst/>
          </a:prstGeom>
        </p:spPr>
        <p:txBody>
          <a:bodyPr anchorCtr="0" anchor="ctr" bIns="91425" lIns="91425" spcFirstLastPara="1" rIns="91425" wrap="square" tIns="91425"/>
          <a:lstStyle>
            <a:lvl1pPr indent="-355600" lvl="0" marL="457200" rtl="0" algn="ctr">
              <a:spcBef>
                <a:spcPts val="600"/>
              </a:spcBef>
              <a:spcAft>
                <a:spcPts val="0"/>
              </a:spcAft>
              <a:buClr>
                <a:srgbClr val="FFFFFF"/>
              </a:buClr>
              <a:buSzPts val="2000"/>
              <a:buChar char="▪"/>
              <a:defRPr sz="2000">
                <a:solidFill>
                  <a:srgbClr val="FFFFFF"/>
                </a:solidFill>
              </a:defRPr>
            </a:lvl1pPr>
            <a:lvl2pPr indent="-355600" lvl="1" marL="914400" rtl="0" algn="ctr">
              <a:spcBef>
                <a:spcPts val="0"/>
              </a:spcBef>
              <a:spcAft>
                <a:spcPts val="0"/>
              </a:spcAft>
              <a:buClr>
                <a:srgbClr val="FFFFFF"/>
              </a:buClr>
              <a:buSzPts val="2000"/>
              <a:buChar char="▫"/>
              <a:defRPr sz="2000">
                <a:solidFill>
                  <a:srgbClr val="FFFFFF"/>
                </a:solidFill>
              </a:defRPr>
            </a:lvl2pPr>
            <a:lvl3pPr indent="-355600" lvl="2" marL="1371600" rtl="0" algn="ctr">
              <a:spcBef>
                <a:spcPts val="0"/>
              </a:spcBef>
              <a:spcAft>
                <a:spcPts val="0"/>
              </a:spcAft>
              <a:buClr>
                <a:srgbClr val="FFFFFF"/>
              </a:buClr>
              <a:buSzPts val="2000"/>
              <a:buChar char="■"/>
              <a:defRPr sz="2000">
                <a:solidFill>
                  <a:srgbClr val="FFFFFF"/>
                </a:solidFill>
              </a:defRPr>
            </a:lvl3pPr>
            <a:lvl4pPr indent="-355600" lvl="3" marL="1828800" rtl="0" algn="ctr">
              <a:spcBef>
                <a:spcPts val="0"/>
              </a:spcBef>
              <a:spcAft>
                <a:spcPts val="0"/>
              </a:spcAft>
              <a:buClr>
                <a:srgbClr val="FFFFFF"/>
              </a:buClr>
              <a:buSzPts val="2000"/>
              <a:buChar char="●"/>
              <a:defRPr sz="2000">
                <a:solidFill>
                  <a:srgbClr val="FFFFFF"/>
                </a:solidFill>
              </a:defRPr>
            </a:lvl4pPr>
            <a:lvl5pPr indent="-355600" lvl="4" marL="2286000" rtl="0" algn="ctr">
              <a:spcBef>
                <a:spcPts val="0"/>
              </a:spcBef>
              <a:spcAft>
                <a:spcPts val="0"/>
              </a:spcAft>
              <a:buClr>
                <a:srgbClr val="FFFFFF"/>
              </a:buClr>
              <a:buSzPts val="2000"/>
              <a:buChar char="○"/>
              <a:defRPr sz="2000">
                <a:solidFill>
                  <a:srgbClr val="FFFFFF"/>
                </a:solidFill>
              </a:defRPr>
            </a:lvl5pPr>
            <a:lvl6pPr indent="-355600" lvl="5" marL="2743200" rtl="0" algn="ctr">
              <a:spcBef>
                <a:spcPts val="0"/>
              </a:spcBef>
              <a:spcAft>
                <a:spcPts val="0"/>
              </a:spcAft>
              <a:buClr>
                <a:srgbClr val="FFFFFF"/>
              </a:buClr>
              <a:buSzPts val="2000"/>
              <a:buChar char="■"/>
              <a:defRPr sz="2000">
                <a:solidFill>
                  <a:srgbClr val="FFFFFF"/>
                </a:solidFill>
              </a:defRPr>
            </a:lvl6pPr>
            <a:lvl7pPr indent="-355600" lvl="6" marL="3200400" rtl="0" algn="ctr">
              <a:spcBef>
                <a:spcPts val="0"/>
              </a:spcBef>
              <a:spcAft>
                <a:spcPts val="0"/>
              </a:spcAft>
              <a:buClr>
                <a:srgbClr val="FFFFFF"/>
              </a:buClr>
              <a:buSzPts val="2000"/>
              <a:buChar char="●"/>
              <a:defRPr sz="2000">
                <a:solidFill>
                  <a:srgbClr val="FFFFFF"/>
                </a:solidFill>
              </a:defRPr>
            </a:lvl7pPr>
            <a:lvl8pPr indent="-355600" lvl="7" marL="3657600" rtl="0" algn="ctr">
              <a:spcBef>
                <a:spcPts val="0"/>
              </a:spcBef>
              <a:spcAft>
                <a:spcPts val="0"/>
              </a:spcAft>
              <a:buClr>
                <a:srgbClr val="FFFFFF"/>
              </a:buClr>
              <a:buSzPts val="2000"/>
              <a:buChar char="○"/>
              <a:defRPr sz="2000">
                <a:solidFill>
                  <a:srgbClr val="FFFFFF"/>
                </a:solidFill>
              </a:defRPr>
            </a:lvl8pPr>
            <a:lvl9pPr indent="-355600" lvl="8" marL="4114800" algn="ctr">
              <a:spcBef>
                <a:spcPts val="0"/>
              </a:spcBef>
              <a:spcAft>
                <a:spcPts val="0"/>
              </a:spcAft>
              <a:buClr>
                <a:srgbClr val="FFFFFF"/>
              </a:buClr>
              <a:buSzPts val="2000"/>
              <a:buChar char="■"/>
              <a:defRPr sz="2000">
                <a:solidFill>
                  <a:srgbClr val="FFFFFF"/>
                </a:solidFill>
              </a:defRPr>
            </a:lvl9pPr>
          </a:lstStyle>
          <a:p/>
        </p:txBody>
      </p:sp>
      <p:sp>
        <p:nvSpPr>
          <p:cNvPr id="33" name="Google Shape;33;p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4" name="Shape 34"/>
        <p:cNvGrpSpPr/>
        <p:nvPr/>
      </p:nvGrpSpPr>
      <p:grpSpPr>
        <a:xfrm>
          <a:off x="0" y="0"/>
          <a:ext cx="0" cy="0"/>
          <a:chOff x="0" y="0"/>
          <a:chExt cx="0" cy="0"/>
        </a:xfrm>
      </p:grpSpPr>
      <p:sp>
        <p:nvSpPr>
          <p:cNvPr id="35" name="Google Shape;35;p5"/>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36" name="Google Shape;36;p5"/>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5"/>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41" name="Google Shape;41;p5"/>
          <p:cNvSpPr txBox="1"/>
          <p:nvPr>
            <p:ph type="title"/>
          </p:nvPr>
        </p:nvSpPr>
        <p:spPr>
          <a:xfrm>
            <a:off x="1146025" y="530725"/>
            <a:ext cx="3208800" cy="10287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42" name="Google Shape;42;p5"/>
          <p:cNvSpPr txBox="1"/>
          <p:nvPr>
            <p:ph idx="1" type="body"/>
          </p:nvPr>
        </p:nvSpPr>
        <p:spPr>
          <a:xfrm>
            <a:off x="1146025" y="1767275"/>
            <a:ext cx="7540800" cy="3158700"/>
          </a:xfrm>
          <a:prstGeom prst="rect">
            <a:avLst/>
          </a:prstGeom>
        </p:spPr>
        <p:txBody>
          <a:bodyPr anchorCtr="0" anchor="t" bIns="91425" lIns="91425" spcFirstLastPara="1" rIns="91425" wrap="square" tIns="91425"/>
          <a:lstStyle>
            <a:lvl1pPr indent="-406400" lvl="0" marL="457200">
              <a:spcBef>
                <a:spcPts val="600"/>
              </a:spcBef>
              <a:spcAft>
                <a:spcPts val="0"/>
              </a:spcAft>
              <a:buSzPts val="2800"/>
              <a:buChar char="▪"/>
              <a:defRPr sz="2800"/>
            </a:lvl1pPr>
            <a:lvl2pPr indent="-406400" lvl="1" marL="914400">
              <a:spcBef>
                <a:spcPts val="0"/>
              </a:spcBef>
              <a:spcAft>
                <a:spcPts val="0"/>
              </a:spcAft>
              <a:buSzPts val="2800"/>
              <a:buChar char="▫"/>
              <a:defRPr sz="2800"/>
            </a:lvl2pPr>
            <a:lvl3pPr indent="-406400" lvl="2" marL="1371600">
              <a:spcBef>
                <a:spcPts val="0"/>
              </a:spcBef>
              <a:spcAft>
                <a:spcPts val="0"/>
              </a:spcAft>
              <a:buSzPts val="2800"/>
              <a:buChar char="■"/>
              <a:defRPr sz="2800"/>
            </a:lvl3pPr>
            <a:lvl4pPr indent="-406400" lvl="3" marL="1828800">
              <a:spcBef>
                <a:spcPts val="0"/>
              </a:spcBef>
              <a:spcAft>
                <a:spcPts val="0"/>
              </a:spcAft>
              <a:buSzPts val="2800"/>
              <a:buChar char="●"/>
              <a:defRPr sz="2800"/>
            </a:lvl4pPr>
            <a:lvl5pPr indent="-406400" lvl="4" marL="2286000">
              <a:spcBef>
                <a:spcPts val="0"/>
              </a:spcBef>
              <a:spcAft>
                <a:spcPts val="0"/>
              </a:spcAft>
              <a:buSzPts val="2800"/>
              <a:buChar char="○"/>
              <a:defRPr sz="2800"/>
            </a:lvl5pPr>
            <a:lvl6pPr indent="-406400" lvl="5" marL="2743200">
              <a:spcBef>
                <a:spcPts val="0"/>
              </a:spcBef>
              <a:spcAft>
                <a:spcPts val="0"/>
              </a:spcAft>
              <a:buSzPts val="2800"/>
              <a:buChar char="■"/>
              <a:defRPr sz="2800"/>
            </a:lvl6pPr>
            <a:lvl7pPr indent="-406400" lvl="6" marL="3200400">
              <a:spcBef>
                <a:spcPts val="0"/>
              </a:spcBef>
              <a:spcAft>
                <a:spcPts val="0"/>
              </a:spcAft>
              <a:buSzPts val="2800"/>
              <a:buChar char="●"/>
              <a:defRPr sz="2800"/>
            </a:lvl7pPr>
            <a:lvl8pPr indent="-406400" lvl="7" marL="3657600">
              <a:spcBef>
                <a:spcPts val="0"/>
              </a:spcBef>
              <a:spcAft>
                <a:spcPts val="0"/>
              </a:spcAft>
              <a:buSzPts val="2800"/>
              <a:buChar char="○"/>
              <a:defRPr sz="2800"/>
            </a:lvl8pPr>
            <a:lvl9pPr indent="-406400" lvl="8" marL="4114800">
              <a:spcBef>
                <a:spcPts val="0"/>
              </a:spcBef>
              <a:spcAft>
                <a:spcPts val="0"/>
              </a:spcAft>
              <a:buSzPts val="2800"/>
              <a:buChar char="■"/>
              <a:defRPr sz="2800"/>
            </a:lvl9pPr>
          </a:lstStyle>
          <a:p/>
        </p:txBody>
      </p:sp>
      <p:sp>
        <p:nvSpPr>
          <p:cNvPr id="43" name="Google Shape;43;p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46" name="Google Shape;46;p6"/>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6"/>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51" name="Google Shape;51;p6"/>
          <p:cNvSpPr txBox="1"/>
          <p:nvPr>
            <p:ph type="title"/>
          </p:nvPr>
        </p:nvSpPr>
        <p:spPr>
          <a:xfrm>
            <a:off x="1146025" y="530725"/>
            <a:ext cx="3208800" cy="10287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2" name="Google Shape;52;p6"/>
          <p:cNvSpPr txBox="1"/>
          <p:nvPr>
            <p:ph idx="1" type="body"/>
          </p:nvPr>
        </p:nvSpPr>
        <p:spPr>
          <a:xfrm>
            <a:off x="1146025" y="1767275"/>
            <a:ext cx="3660300" cy="3158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3" name="Google Shape;53;p6"/>
          <p:cNvSpPr txBox="1"/>
          <p:nvPr>
            <p:ph idx="2" type="body"/>
          </p:nvPr>
        </p:nvSpPr>
        <p:spPr>
          <a:xfrm>
            <a:off x="5026623" y="1767275"/>
            <a:ext cx="3660300" cy="3158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4" name="Google Shape;54;p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5" name="Shape 55"/>
        <p:cNvGrpSpPr/>
        <p:nvPr/>
      </p:nvGrpSpPr>
      <p:grpSpPr>
        <a:xfrm>
          <a:off x="0" y="0"/>
          <a:ext cx="0" cy="0"/>
          <a:chOff x="0" y="0"/>
          <a:chExt cx="0" cy="0"/>
        </a:xfrm>
      </p:grpSpPr>
      <p:sp>
        <p:nvSpPr>
          <p:cNvPr id="56" name="Google Shape;56;p7"/>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57" name="Google Shape;57;p7"/>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7"/>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62" name="Google Shape;62;p7"/>
          <p:cNvSpPr txBox="1"/>
          <p:nvPr>
            <p:ph type="title"/>
          </p:nvPr>
        </p:nvSpPr>
        <p:spPr>
          <a:xfrm>
            <a:off x="1146025" y="530725"/>
            <a:ext cx="3208800" cy="1028700"/>
          </a:xfrm>
          <a:prstGeom prst="rect">
            <a:avLst/>
          </a:prstGeom>
        </p:spPr>
        <p:txBody>
          <a:bodyPr anchorCtr="0" anchor="ctr"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63" name="Google Shape;63;p7"/>
          <p:cNvSpPr txBox="1"/>
          <p:nvPr>
            <p:ph idx="1" type="body"/>
          </p:nvPr>
        </p:nvSpPr>
        <p:spPr>
          <a:xfrm>
            <a:off x="1146025" y="1773300"/>
            <a:ext cx="2409900" cy="3152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4" name="Google Shape;64;p7"/>
          <p:cNvSpPr txBox="1"/>
          <p:nvPr>
            <p:ph idx="2" type="body"/>
          </p:nvPr>
        </p:nvSpPr>
        <p:spPr>
          <a:xfrm>
            <a:off x="3679388" y="1773300"/>
            <a:ext cx="2409900" cy="3152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5" name="Google Shape;65;p7"/>
          <p:cNvSpPr txBox="1"/>
          <p:nvPr>
            <p:ph idx="3" type="body"/>
          </p:nvPr>
        </p:nvSpPr>
        <p:spPr>
          <a:xfrm>
            <a:off x="6212750" y="1773300"/>
            <a:ext cx="2409900" cy="3152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6" name="Google Shape;66;p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8"/>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69" name="Google Shape;69;p8"/>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8"/>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74" name="Google Shape;74;p8"/>
          <p:cNvSpPr txBox="1"/>
          <p:nvPr>
            <p:ph type="title"/>
          </p:nvPr>
        </p:nvSpPr>
        <p:spPr>
          <a:xfrm>
            <a:off x="1146025" y="530725"/>
            <a:ext cx="3208800" cy="10287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75" name="Google Shape;75;p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6" name="Shape 76"/>
        <p:cNvGrpSpPr/>
        <p:nvPr/>
      </p:nvGrpSpPr>
      <p:grpSpPr>
        <a:xfrm>
          <a:off x="0" y="0"/>
          <a:ext cx="0" cy="0"/>
          <a:chOff x="0" y="0"/>
          <a:chExt cx="0" cy="0"/>
        </a:xfrm>
      </p:grpSpPr>
      <p:sp>
        <p:nvSpPr>
          <p:cNvPr id="77" name="Google Shape;77;p9"/>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78" name="Google Shape;78;p9"/>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79" name="Google Shape;79;p9"/>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0"/>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86" name="Google Shape;86;p10"/>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lstStyle>
            <a:lvl1pPr lvl="0">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1pPr>
            <a:lvl2pPr lvl="1">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2pPr>
            <a:lvl3pPr lvl="2">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3pPr>
            <a:lvl4pPr lvl="3">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4pPr>
            <a:lvl5pPr lvl="4">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5pPr>
            <a:lvl6pPr lvl="5">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6pPr>
            <a:lvl7pPr lvl="6">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7pPr>
            <a:lvl8pPr lvl="7">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8pPr>
            <a:lvl9pPr lvl="8">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9pPr>
          </a:lstStyle>
          <a:p/>
        </p:txBody>
      </p:sp>
      <p:sp>
        <p:nvSpPr>
          <p:cNvPr id="7" name="Google Shape;7;p1"/>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114454"/>
              </a:buClr>
              <a:buSzPts val="3000"/>
              <a:buFont typeface="Nixie One"/>
              <a:buChar char="▪"/>
              <a:defRPr sz="3000">
                <a:solidFill>
                  <a:srgbClr val="114454"/>
                </a:solidFill>
                <a:latin typeface="Nixie One"/>
                <a:ea typeface="Nixie One"/>
                <a:cs typeface="Nixie One"/>
                <a:sym typeface="Nixie One"/>
              </a:defRPr>
            </a:lvl1pPr>
            <a:lvl2pPr indent="-381000" lvl="1" marL="91440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2pPr>
            <a:lvl3pPr indent="-381000" lvl="2" marL="137160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3pPr>
            <a:lvl4pPr indent="-342900" lvl="3" marL="18288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4pPr>
            <a:lvl5pPr indent="-342900" lvl="4" marL="22860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5pPr>
            <a:lvl6pPr indent="-342900" lvl="5" marL="27432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6pPr>
            <a:lvl7pPr indent="-342900" lvl="6" marL="32004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7pPr>
            <a:lvl8pPr indent="-342900" lvl="7" marL="36576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8pPr>
            <a:lvl9pPr indent="-342900" lvl="8" marL="41148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9pPr>
          </a:lstStyle>
          <a:p/>
        </p:txBody>
      </p:sp>
      <p:sp>
        <p:nvSpPr>
          <p:cNvPr id="8" name="Google Shape;8;p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lvl="0" algn="ctr">
              <a:buNone/>
              <a:defRPr sz="800">
                <a:solidFill>
                  <a:srgbClr val="FFFFFF"/>
                </a:solidFill>
                <a:latin typeface="Roboto Slab"/>
                <a:ea typeface="Roboto Slab"/>
                <a:cs typeface="Roboto Slab"/>
                <a:sym typeface="Roboto Slab"/>
              </a:defRPr>
            </a:lvl1pPr>
            <a:lvl2pPr lvl="1" algn="ctr">
              <a:buNone/>
              <a:defRPr sz="800">
                <a:solidFill>
                  <a:srgbClr val="FFFFFF"/>
                </a:solidFill>
                <a:latin typeface="Roboto Slab"/>
                <a:ea typeface="Roboto Slab"/>
                <a:cs typeface="Roboto Slab"/>
                <a:sym typeface="Roboto Slab"/>
              </a:defRPr>
            </a:lvl2pPr>
            <a:lvl3pPr lvl="2" algn="ctr">
              <a:buNone/>
              <a:defRPr sz="800">
                <a:solidFill>
                  <a:srgbClr val="FFFFFF"/>
                </a:solidFill>
                <a:latin typeface="Roboto Slab"/>
                <a:ea typeface="Roboto Slab"/>
                <a:cs typeface="Roboto Slab"/>
                <a:sym typeface="Roboto Slab"/>
              </a:defRPr>
            </a:lvl3pPr>
            <a:lvl4pPr lvl="3" algn="ctr">
              <a:buNone/>
              <a:defRPr sz="800">
                <a:solidFill>
                  <a:srgbClr val="FFFFFF"/>
                </a:solidFill>
                <a:latin typeface="Roboto Slab"/>
                <a:ea typeface="Roboto Slab"/>
                <a:cs typeface="Roboto Slab"/>
                <a:sym typeface="Roboto Slab"/>
              </a:defRPr>
            </a:lvl4pPr>
            <a:lvl5pPr lvl="4" algn="ctr">
              <a:buNone/>
              <a:defRPr sz="800">
                <a:solidFill>
                  <a:srgbClr val="FFFFFF"/>
                </a:solidFill>
                <a:latin typeface="Roboto Slab"/>
                <a:ea typeface="Roboto Slab"/>
                <a:cs typeface="Roboto Slab"/>
                <a:sym typeface="Roboto Slab"/>
              </a:defRPr>
            </a:lvl5pPr>
            <a:lvl6pPr lvl="5" algn="ctr">
              <a:buNone/>
              <a:defRPr sz="800">
                <a:solidFill>
                  <a:srgbClr val="FFFFFF"/>
                </a:solidFill>
                <a:latin typeface="Roboto Slab"/>
                <a:ea typeface="Roboto Slab"/>
                <a:cs typeface="Roboto Slab"/>
                <a:sym typeface="Roboto Slab"/>
              </a:defRPr>
            </a:lvl6pPr>
            <a:lvl7pPr lvl="6" algn="ctr">
              <a:buNone/>
              <a:defRPr sz="800">
                <a:solidFill>
                  <a:srgbClr val="FFFFFF"/>
                </a:solidFill>
                <a:latin typeface="Roboto Slab"/>
                <a:ea typeface="Roboto Slab"/>
                <a:cs typeface="Roboto Slab"/>
                <a:sym typeface="Roboto Slab"/>
              </a:defRPr>
            </a:lvl7pPr>
            <a:lvl8pPr lvl="7" algn="ctr">
              <a:buNone/>
              <a:defRPr sz="800">
                <a:solidFill>
                  <a:srgbClr val="FFFFFF"/>
                </a:solidFill>
                <a:latin typeface="Roboto Slab"/>
                <a:ea typeface="Roboto Slab"/>
                <a:cs typeface="Roboto Slab"/>
                <a:sym typeface="Roboto Slab"/>
              </a:defRPr>
            </a:lvl8pPr>
            <a:lvl9pPr lvl="8"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gif"/><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0.jp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35.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32.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37.png"/><Relationship Id="rId4" Type="http://schemas.openxmlformats.org/officeDocument/2006/relationships/image" Target="../media/image31.png"/><Relationship Id="rId5"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hyperlink" Target="http://www.google.com/sheets/about/" TargetMode="Externa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3.jpg"/><Relationship Id="rId5"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hyperlink" Target="https://www.fontsquirrel.com/fonts/nixie-one" TargetMode="External"/><Relationship Id="rId4" Type="http://schemas.openxmlformats.org/officeDocument/2006/relationships/hyperlink" Target="https://www.fontsquirrel.com/fonts/roboto-slab"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hyperlink" Target="https://twitter.com/googledocs/status/73008724015664332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9.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5.jpg"/><Relationship Id="rId4" Type="http://schemas.openxmlformats.org/officeDocument/2006/relationships/image" Target="../media/image14.png"/><Relationship Id="rId5"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08" name="Shape 108"/>
        <p:cNvGrpSpPr/>
        <p:nvPr/>
      </p:nvGrpSpPr>
      <p:grpSpPr>
        <a:xfrm>
          <a:off x="0" y="0"/>
          <a:ext cx="0" cy="0"/>
          <a:chOff x="0" y="0"/>
          <a:chExt cx="0" cy="0"/>
        </a:xfrm>
      </p:grpSpPr>
      <p:sp>
        <p:nvSpPr>
          <p:cNvPr id="109" name="Google Shape;109;p13"/>
          <p:cNvSpPr txBox="1"/>
          <p:nvPr>
            <p:ph idx="4294967295" type="ctrTitle"/>
          </p:nvPr>
        </p:nvSpPr>
        <p:spPr>
          <a:xfrm>
            <a:off x="685800" y="2601425"/>
            <a:ext cx="5810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This is your presentation title</a:t>
            </a:r>
            <a:endParaRPr/>
          </a:p>
        </p:txBody>
      </p:sp>
      <p:sp>
        <p:nvSpPr>
          <p:cNvPr id="110" name="Google Shape;110;p1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1" name="Google Shape;111;p13"/>
          <p:cNvSpPr txBox="1"/>
          <p:nvPr/>
        </p:nvSpPr>
        <p:spPr>
          <a:xfrm>
            <a:off x="2371725" y="630225"/>
            <a:ext cx="6331500" cy="132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3B8D61"/>
                </a:solidFill>
                <a:latin typeface="Raleway"/>
                <a:ea typeface="Raleway"/>
                <a:cs typeface="Raleway"/>
                <a:sym typeface="Raleway"/>
              </a:rPr>
              <a:t>TECHNIQUE D’ESTIMATION DU WORKING SET BASEE SUR LE PML (PAGE MODIFICATION LOGGING)</a:t>
            </a:r>
            <a:endParaRPr b="1" sz="2400">
              <a:solidFill>
                <a:srgbClr val="3B8D61"/>
              </a:solidFill>
              <a:latin typeface="Raleway"/>
              <a:ea typeface="Raleway"/>
              <a:cs typeface="Raleway"/>
              <a:sym typeface="Raleway"/>
            </a:endParaRPr>
          </a:p>
        </p:txBody>
      </p:sp>
      <p:sp>
        <p:nvSpPr>
          <p:cNvPr id="112" name="Google Shape;112;p13"/>
          <p:cNvSpPr txBox="1"/>
          <p:nvPr/>
        </p:nvSpPr>
        <p:spPr>
          <a:xfrm>
            <a:off x="3284450" y="2874750"/>
            <a:ext cx="4671900" cy="36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rgbClr val="3B8D61"/>
                </a:solidFill>
                <a:latin typeface="Lato"/>
                <a:ea typeface="Lato"/>
                <a:cs typeface="Lato"/>
                <a:sym typeface="Lato"/>
              </a:rPr>
              <a:t>Célestine Stella N’DONGA BITCHEBE</a:t>
            </a:r>
            <a:endParaRPr b="1" sz="2000">
              <a:solidFill>
                <a:srgbClr val="3B8D61"/>
              </a:solidFill>
              <a:latin typeface="Lato"/>
              <a:ea typeface="Lato"/>
              <a:cs typeface="Lato"/>
              <a:sym typeface="Lato"/>
            </a:endParaRPr>
          </a:p>
        </p:txBody>
      </p:sp>
      <p:sp>
        <p:nvSpPr>
          <p:cNvPr id="113" name="Google Shape;113;p13"/>
          <p:cNvSpPr txBox="1"/>
          <p:nvPr/>
        </p:nvSpPr>
        <p:spPr>
          <a:xfrm>
            <a:off x="7119825" y="4783350"/>
            <a:ext cx="1583400" cy="303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
                <a:latin typeface="Lato"/>
                <a:ea typeface="Lato"/>
                <a:cs typeface="Lato"/>
                <a:sym typeface="Lato"/>
              </a:rPr>
              <a:t>14 Septembre 2018</a:t>
            </a:r>
            <a:endParaRPr b="1" sz="1200">
              <a:latin typeface="Lato"/>
              <a:ea typeface="Lato"/>
              <a:cs typeface="Lato"/>
              <a:sym typeface="Lato"/>
            </a:endParaRPr>
          </a:p>
        </p:txBody>
      </p:sp>
      <p:pic>
        <p:nvPicPr>
          <p:cNvPr id="114" name="Google Shape;114;p13"/>
          <p:cNvPicPr preferRelativeResize="0"/>
          <p:nvPr/>
        </p:nvPicPr>
        <p:blipFill>
          <a:blip r:embed="rId3">
            <a:alphaModFix/>
          </a:blip>
          <a:stretch>
            <a:fillRect/>
          </a:stretch>
        </p:blipFill>
        <p:spPr>
          <a:xfrm>
            <a:off x="1534098" y="1729725"/>
            <a:ext cx="1371100" cy="1572942"/>
          </a:xfrm>
          <a:prstGeom prst="rect">
            <a:avLst/>
          </a:prstGeom>
          <a:noFill/>
          <a:ln>
            <a:noFill/>
          </a:ln>
        </p:spPr>
      </p:pic>
      <p:sp>
        <p:nvSpPr>
          <p:cNvPr id="115" name="Google Shape;115;p13"/>
          <p:cNvSpPr txBox="1"/>
          <p:nvPr/>
        </p:nvSpPr>
        <p:spPr>
          <a:xfrm>
            <a:off x="3111500" y="1932425"/>
            <a:ext cx="4671900" cy="44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rgbClr val="3B8D61"/>
                </a:solidFill>
                <a:latin typeface="Lato"/>
                <a:ea typeface="Lato"/>
                <a:cs typeface="Lato"/>
                <a:sym typeface="Lato"/>
              </a:rPr>
              <a:t>Mémoire de fin d’études</a:t>
            </a:r>
            <a:endParaRPr sz="1800">
              <a:solidFill>
                <a:srgbClr val="3B8D61"/>
              </a:solidFill>
              <a:latin typeface="Lato"/>
              <a:ea typeface="Lato"/>
              <a:cs typeface="Lato"/>
              <a:sym typeface="Lato"/>
            </a:endParaRPr>
          </a:p>
        </p:txBody>
      </p:sp>
      <p:sp>
        <p:nvSpPr>
          <p:cNvPr id="116" name="Google Shape;116;p13"/>
          <p:cNvSpPr txBox="1"/>
          <p:nvPr/>
        </p:nvSpPr>
        <p:spPr>
          <a:xfrm>
            <a:off x="2487350" y="3828275"/>
            <a:ext cx="6043800" cy="737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rgbClr val="3B8D61"/>
                </a:solidFill>
                <a:latin typeface="Lato"/>
                <a:ea typeface="Lato"/>
                <a:cs typeface="Lato"/>
                <a:sym typeface="Lato"/>
              </a:rPr>
              <a:t>Diplôme d’Ingénieur en Conception, option Génie Informatique</a:t>
            </a:r>
            <a:endParaRPr b="1" sz="1800">
              <a:solidFill>
                <a:srgbClr val="3B8D61"/>
              </a:solidFill>
              <a:latin typeface="Lato"/>
              <a:ea typeface="Lato"/>
              <a:cs typeface="Lato"/>
              <a:sym typeface="Lato"/>
            </a:endParaRPr>
          </a:p>
        </p:txBody>
      </p:sp>
      <p:sp>
        <p:nvSpPr>
          <p:cNvPr id="117" name="Google Shape;117;p13"/>
          <p:cNvSpPr txBox="1"/>
          <p:nvPr/>
        </p:nvSpPr>
        <p:spPr>
          <a:xfrm>
            <a:off x="3135550" y="2521600"/>
            <a:ext cx="4671900" cy="36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1200">
                <a:latin typeface="Lato"/>
                <a:ea typeface="Lato"/>
                <a:cs typeface="Lato"/>
                <a:sym typeface="Lato"/>
              </a:rPr>
              <a:t>Soutenu et présenté par :</a:t>
            </a:r>
            <a:endParaRPr i="1" sz="1200">
              <a:latin typeface="Lato"/>
              <a:ea typeface="Lato"/>
              <a:cs typeface="Lato"/>
              <a:sym typeface="Lato"/>
            </a:endParaRPr>
          </a:p>
        </p:txBody>
      </p:sp>
      <p:sp>
        <p:nvSpPr>
          <p:cNvPr id="118" name="Google Shape;118;p13"/>
          <p:cNvSpPr txBox="1"/>
          <p:nvPr/>
        </p:nvSpPr>
        <p:spPr>
          <a:xfrm>
            <a:off x="3284450" y="3494438"/>
            <a:ext cx="4671900" cy="36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1200">
                <a:latin typeface="Lato"/>
                <a:ea typeface="Lato"/>
                <a:cs typeface="Lato"/>
                <a:sym typeface="Lato"/>
              </a:rPr>
              <a:t>En vu de l’obtention du :</a:t>
            </a:r>
            <a:endParaRPr i="1" sz="1200">
              <a:latin typeface="Lato"/>
              <a:ea typeface="Lato"/>
              <a:cs typeface="Lato"/>
              <a:sym typeface="Lato"/>
            </a:endParaRPr>
          </a:p>
        </p:txBody>
      </p:sp>
      <p:pic>
        <p:nvPicPr>
          <p:cNvPr id="119" name="Google Shape;119;p13"/>
          <p:cNvPicPr preferRelativeResize="0"/>
          <p:nvPr/>
        </p:nvPicPr>
        <p:blipFill>
          <a:blip r:embed="rId4">
            <a:alphaModFix/>
          </a:blip>
          <a:stretch>
            <a:fillRect/>
          </a:stretch>
        </p:blipFill>
        <p:spPr>
          <a:xfrm>
            <a:off x="358400" y="3494450"/>
            <a:ext cx="1213472" cy="1206574"/>
          </a:xfrm>
          <a:prstGeom prst="rect">
            <a:avLst/>
          </a:prstGeom>
          <a:noFill/>
          <a:ln>
            <a:noFill/>
          </a:ln>
        </p:spPr>
      </p:pic>
      <p:pic>
        <p:nvPicPr>
          <p:cNvPr id="120" name="Google Shape;120;p13"/>
          <p:cNvPicPr preferRelativeResize="0"/>
          <p:nvPr/>
        </p:nvPicPr>
        <p:blipFill>
          <a:blip r:embed="rId5">
            <a:alphaModFix/>
          </a:blip>
          <a:stretch>
            <a:fillRect/>
          </a:stretch>
        </p:blipFill>
        <p:spPr>
          <a:xfrm>
            <a:off x="358406" y="182675"/>
            <a:ext cx="1328098" cy="1328098"/>
          </a:xfrm>
          <a:prstGeom prst="rect">
            <a:avLst/>
          </a:prstGeom>
          <a:noFill/>
          <a:ln>
            <a:noFill/>
          </a:ln>
        </p:spPr>
      </p:pic>
      <p:sp>
        <p:nvSpPr>
          <p:cNvPr id="121" name="Google Shape;121;p13"/>
          <p:cNvSpPr txBox="1"/>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FFFFFF"/>
                </a:solidFill>
                <a:latin typeface="Lato"/>
                <a:ea typeface="Lato"/>
                <a:cs typeface="Lato"/>
                <a:sym typeface="Lato"/>
              </a:rPr>
              <a:t>‹#›</a:t>
            </a:fld>
            <a:endParaRPr sz="10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Virtualisation assistée par le matériel</a:t>
            </a:r>
            <a:endParaRPr sz="2000"/>
          </a:p>
        </p:txBody>
      </p:sp>
      <p:sp>
        <p:nvSpPr>
          <p:cNvPr id="338" name="Google Shape;338;p2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39" name="Google Shape;339;p22"/>
          <p:cNvSpPr/>
          <p:nvPr/>
        </p:nvSpPr>
        <p:spPr>
          <a:xfrm>
            <a:off x="367750" y="857202"/>
            <a:ext cx="492623" cy="323987"/>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txBox="1"/>
          <p:nvPr/>
        </p:nvSpPr>
        <p:spPr>
          <a:xfrm>
            <a:off x="3697950" y="1907725"/>
            <a:ext cx="1900500" cy="32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Virtualisation aujourd’hui</a:t>
            </a:r>
            <a:endParaRPr sz="1100"/>
          </a:p>
        </p:txBody>
      </p:sp>
      <p:grpSp>
        <p:nvGrpSpPr>
          <p:cNvPr id="341" name="Google Shape;341;p22"/>
          <p:cNvGrpSpPr/>
          <p:nvPr/>
        </p:nvGrpSpPr>
        <p:grpSpPr>
          <a:xfrm>
            <a:off x="1370200" y="2231725"/>
            <a:ext cx="3278000" cy="792200"/>
            <a:chOff x="1370200" y="2231725"/>
            <a:chExt cx="3278000" cy="792200"/>
          </a:xfrm>
        </p:grpSpPr>
        <p:sp>
          <p:nvSpPr>
            <p:cNvPr id="342" name="Google Shape;342;p22"/>
            <p:cNvSpPr txBox="1"/>
            <p:nvPr/>
          </p:nvSpPr>
          <p:spPr>
            <a:xfrm>
              <a:off x="1370200" y="2699925"/>
              <a:ext cx="2444400" cy="324000"/>
            </a:xfrm>
            <a:prstGeom prst="rect">
              <a:avLst/>
            </a:prstGeom>
            <a:no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124057"/>
                  </a:solidFill>
                </a:rPr>
                <a:t>Virtualisation de la mémoire</a:t>
              </a:r>
              <a:endParaRPr sz="1200"/>
            </a:p>
          </p:txBody>
        </p:sp>
        <p:cxnSp>
          <p:nvCxnSpPr>
            <p:cNvPr id="343" name="Google Shape;343;p22"/>
            <p:cNvCxnSpPr>
              <a:stCxn id="340" idx="2"/>
              <a:endCxn id="342" idx="0"/>
            </p:cNvCxnSpPr>
            <p:nvPr/>
          </p:nvCxnSpPr>
          <p:spPr>
            <a:xfrm flipH="1">
              <a:off x="2592300" y="2231725"/>
              <a:ext cx="2055900" cy="468300"/>
            </a:xfrm>
            <a:prstGeom prst="straightConnector1">
              <a:avLst/>
            </a:prstGeom>
            <a:noFill/>
            <a:ln cap="flat" cmpd="sng" w="28575">
              <a:solidFill>
                <a:schemeClr val="dk2"/>
              </a:solidFill>
              <a:prstDash val="solid"/>
              <a:round/>
              <a:headEnd len="med" w="med" type="none"/>
              <a:tailEnd len="med" w="med" type="triangle"/>
            </a:ln>
          </p:spPr>
        </p:cxnSp>
      </p:grpSp>
      <p:grpSp>
        <p:nvGrpSpPr>
          <p:cNvPr id="344" name="Google Shape;344;p22"/>
          <p:cNvGrpSpPr/>
          <p:nvPr/>
        </p:nvGrpSpPr>
        <p:grpSpPr>
          <a:xfrm>
            <a:off x="4648200" y="2231725"/>
            <a:ext cx="3656675" cy="792200"/>
            <a:chOff x="4648200" y="2231725"/>
            <a:chExt cx="3656675" cy="792200"/>
          </a:xfrm>
        </p:grpSpPr>
        <p:sp>
          <p:nvSpPr>
            <p:cNvPr id="345" name="Google Shape;345;p22"/>
            <p:cNvSpPr txBox="1"/>
            <p:nvPr/>
          </p:nvSpPr>
          <p:spPr>
            <a:xfrm>
              <a:off x="5860475" y="2699925"/>
              <a:ext cx="2444400" cy="324000"/>
            </a:xfrm>
            <a:prstGeom prst="rect">
              <a:avLst/>
            </a:prstGeom>
            <a:no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124057"/>
                  </a:solidFill>
                </a:rPr>
                <a:t>Virtualisation du processeur</a:t>
              </a:r>
              <a:endParaRPr sz="1200"/>
            </a:p>
          </p:txBody>
        </p:sp>
        <p:cxnSp>
          <p:nvCxnSpPr>
            <p:cNvPr id="346" name="Google Shape;346;p22"/>
            <p:cNvCxnSpPr>
              <a:stCxn id="340" idx="2"/>
              <a:endCxn id="345" idx="0"/>
            </p:cNvCxnSpPr>
            <p:nvPr/>
          </p:nvCxnSpPr>
          <p:spPr>
            <a:xfrm>
              <a:off x="4648200" y="2231725"/>
              <a:ext cx="2434500" cy="468300"/>
            </a:xfrm>
            <a:prstGeom prst="straightConnector1">
              <a:avLst/>
            </a:prstGeom>
            <a:noFill/>
            <a:ln cap="flat" cmpd="sng" w="28575">
              <a:solidFill>
                <a:schemeClr val="dk2"/>
              </a:solidFill>
              <a:prstDash val="solid"/>
              <a:round/>
              <a:headEnd len="med" w="med" type="none"/>
              <a:tailEnd len="med" w="med" type="triangle"/>
            </a:ln>
          </p:spPr>
        </p:cxnSp>
      </p:grpSp>
      <p:sp>
        <p:nvSpPr>
          <p:cNvPr id="347" name="Google Shape;347;p22"/>
          <p:cNvSpPr txBox="1"/>
          <p:nvPr/>
        </p:nvSpPr>
        <p:spPr>
          <a:xfrm>
            <a:off x="2592300" y="3269225"/>
            <a:ext cx="4490400" cy="468300"/>
          </a:xfrm>
          <a:prstGeom prst="rect">
            <a:avLst/>
          </a:prstGeom>
          <a:solidFill>
            <a:srgbClr val="94BF6E"/>
          </a:solid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124057"/>
                </a:solidFill>
              </a:rPr>
              <a:t>Hardware Assisted Virtualization</a:t>
            </a:r>
            <a:endParaRPr b="1" sz="1200">
              <a:solidFill>
                <a:srgbClr val="124057"/>
              </a:solidFill>
            </a:endParaRPr>
          </a:p>
          <a:p>
            <a:pPr indent="0" lvl="0" marL="0" rtl="0" algn="ctr">
              <a:spcBef>
                <a:spcPts val="0"/>
              </a:spcBef>
              <a:spcAft>
                <a:spcPts val="0"/>
              </a:spcAft>
              <a:buNone/>
            </a:pPr>
            <a:r>
              <a:rPr b="1" lang="en" sz="1200">
                <a:solidFill>
                  <a:srgbClr val="124057"/>
                </a:solidFill>
              </a:rPr>
              <a:t>Virtualisation assistée par le matériel</a:t>
            </a:r>
            <a:endParaRPr b="1" sz="1200">
              <a:solidFill>
                <a:srgbClr val="124057"/>
              </a:solidFill>
            </a:endParaRPr>
          </a:p>
        </p:txBody>
      </p:sp>
      <p:sp>
        <p:nvSpPr>
          <p:cNvPr id="348" name="Google Shape;348;p22"/>
          <p:cNvSpPr txBox="1"/>
          <p:nvPr/>
        </p:nvSpPr>
        <p:spPr>
          <a:xfrm>
            <a:off x="4130250" y="4806075"/>
            <a:ext cx="1414500" cy="32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INTEL</a:t>
            </a:r>
            <a:endParaRPr b="1" sz="1200"/>
          </a:p>
        </p:txBody>
      </p:sp>
      <p:grpSp>
        <p:nvGrpSpPr>
          <p:cNvPr id="349" name="Google Shape;349;p22"/>
          <p:cNvGrpSpPr/>
          <p:nvPr/>
        </p:nvGrpSpPr>
        <p:grpSpPr>
          <a:xfrm>
            <a:off x="1370200" y="4041400"/>
            <a:ext cx="3467300" cy="764675"/>
            <a:chOff x="1370200" y="4041400"/>
            <a:chExt cx="3467300" cy="764675"/>
          </a:xfrm>
        </p:grpSpPr>
        <p:sp>
          <p:nvSpPr>
            <p:cNvPr id="350" name="Google Shape;350;p22"/>
            <p:cNvSpPr txBox="1"/>
            <p:nvPr/>
          </p:nvSpPr>
          <p:spPr>
            <a:xfrm>
              <a:off x="1370200" y="4041400"/>
              <a:ext cx="2444400" cy="468300"/>
            </a:xfrm>
            <a:prstGeom prst="rect">
              <a:avLst/>
            </a:prstGeom>
            <a:solidFill>
              <a:srgbClr val="FFD966"/>
            </a:solid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124057"/>
                  </a:solidFill>
                </a:rPr>
                <a:t>EPT</a:t>
              </a:r>
              <a:endParaRPr b="1" sz="1200">
                <a:solidFill>
                  <a:srgbClr val="124057"/>
                </a:solidFill>
              </a:endParaRPr>
            </a:p>
            <a:p>
              <a:pPr indent="0" lvl="0" marL="0" rtl="0" algn="ctr">
                <a:spcBef>
                  <a:spcPts val="0"/>
                </a:spcBef>
                <a:spcAft>
                  <a:spcPts val="0"/>
                </a:spcAft>
                <a:buNone/>
              </a:pPr>
              <a:r>
                <a:rPr b="1" lang="en" sz="1200">
                  <a:solidFill>
                    <a:srgbClr val="124057"/>
                  </a:solidFill>
                </a:rPr>
                <a:t>Extended Page Table</a:t>
              </a:r>
              <a:endParaRPr b="1" sz="1200">
                <a:solidFill>
                  <a:srgbClr val="124057"/>
                </a:solidFill>
              </a:endParaRPr>
            </a:p>
          </p:txBody>
        </p:sp>
        <p:cxnSp>
          <p:nvCxnSpPr>
            <p:cNvPr id="351" name="Google Shape;351;p22"/>
            <p:cNvCxnSpPr>
              <a:stCxn id="348" idx="0"/>
              <a:endCxn id="350" idx="2"/>
            </p:cNvCxnSpPr>
            <p:nvPr/>
          </p:nvCxnSpPr>
          <p:spPr>
            <a:xfrm rot="10800000">
              <a:off x="2592300" y="4509675"/>
              <a:ext cx="2245200" cy="296400"/>
            </a:xfrm>
            <a:prstGeom prst="straightConnector1">
              <a:avLst/>
            </a:prstGeom>
            <a:noFill/>
            <a:ln cap="flat" cmpd="sng" w="28575">
              <a:solidFill>
                <a:schemeClr val="dk2"/>
              </a:solidFill>
              <a:prstDash val="solid"/>
              <a:round/>
              <a:headEnd len="med" w="med" type="none"/>
              <a:tailEnd len="med" w="med" type="triangle"/>
            </a:ln>
          </p:spPr>
        </p:cxnSp>
      </p:grpSp>
      <p:grpSp>
        <p:nvGrpSpPr>
          <p:cNvPr id="352" name="Google Shape;352;p22"/>
          <p:cNvGrpSpPr/>
          <p:nvPr/>
        </p:nvGrpSpPr>
        <p:grpSpPr>
          <a:xfrm>
            <a:off x="4837500" y="4041400"/>
            <a:ext cx="3467375" cy="764675"/>
            <a:chOff x="4837500" y="4041400"/>
            <a:chExt cx="3467375" cy="764675"/>
          </a:xfrm>
        </p:grpSpPr>
        <p:sp>
          <p:nvSpPr>
            <p:cNvPr id="353" name="Google Shape;353;p22"/>
            <p:cNvSpPr txBox="1"/>
            <p:nvPr/>
          </p:nvSpPr>
          <p:spPr>
            <a:xfrm>
              <a:off x="5860475" y="4041400"/>
              <a:ext cx="2444400" cy="468300"/>
            </a:xfrm>
            <a:prstGeom prst="rect">
              <a:avLst/>
            </a:prstGeom>
            <a:solidFill>
              <a:srgbClr val="FFD966"/>
            </a:solid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124057"/>
                  </a:solidFill>
                </a:rPr>
                <a:t>VT-x</a:t>
              </a:r>
              <a:endParaRPr b="1" sz="1200">
                <a:solidFill>
                  <a:srgbClr val="124057"/>
                </a:solidFill>
              </a:endParaRPr>
            </a:p>
            <a:p>
              <a:pPr indent="0" lvl="0" marL="0" rtl="0" algn="ctr">
                <a:spcBef>
                  <a:spcPts val="0"/>
                </a:spcBef>
                <a:spcAft>
                  <a:spcPts val="0"/>
                </a:spcAft>
                <a:buNone/>
              </a:pPr>
              <a:r>
                <a:rPr b="1" lang="en" sz="1200">
                  <a:solidFill>
                    <a:srgbClr val="124057"/>
                  </a:solidFill>
                </a:rPr>
                <a:t>Virtual Technology extensions</a:t>
              </a:r>
              <a:endParaRPr b="1" sz="1200">
                <a:solidFill>
                  <a:srgbClr val="124057"/>
                </a:solidFill>
              </a:endParaRPr>
            </a:p>
          </p:txBody>
        </p:sp>
        <p:cxnSp>
          <p:nvCxnSpPr>
            <p:cNvPr id="354" name="Google Shape;354;p22"/>
            <p:cNvCxnSpPr>
              <a:stCxn id="348" idx="0"/>
              <a:endCxn id="353" idx="2"/>
            </p:cNvCxnSpPr>
            <p:nvPr/>
          </p:nvCxnSpPr>
          <p:spPr>
            <a:xfrm flipH="1" rot="10800000">
              <a:off x="4837500" y="4509675"/>
              <a:ext cx="2245200" cy="296400"/>
            </a:xfrm>
            <a:prstGeom prst="straightConnector1">
              <a:avLst/>
            </a:prstGeom>
            <a:noFill/>
            <a:ln cap="flat" cmpd="sng" w="28575">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3"/>
          <p:cNvSpPr txBox="1"/>
          <p:nvPr>
            <p:ph type="title"/>
          </p:nvPr>
        </p:nvSpPr>
        <p:spPr>
          <a:xfrm>
            <a:off x="1074150" y="530725"/>
            <a:ext cx="3470400" cy="102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Virtualisation de la mémoire : Environnement natif</a:t>
            </a:r>
            <a:endParaRPr/>
          </a:p>
        </p:txBody>
      </p:sp>
      <p:sp>
        <p:nvSpPr>
          <p:cNvPr id="360" name="Google Shape;360;p2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61" name="Google Shape;361;p23"/>
          <p:cNvSpPr/>
          <p:nvPr/>
        </p:nvSpPr>
        <p:spPr>
          <a:xfrm>
            <a:off x="367750" y="857202"/>
            <a:ext cx="492623" cy="323987"/>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2" name="Google Shape;362;p23"/>
          <p:cNvPicPr preferRelativeResize="0"/>
          <p:nvPr/>
        </p:nvPicPr>
        <p:blipFill rotWithShape="1">
          <a:blip r:embed="rId3">
            <a:alphaModFix/>
          </a:blip>
          <a:srcRect b="9551" l="0" r="34171" t="0"/>
          <a:stretch/>
        </p:blipFill>
        <p:spPr>
          <a:xfrm>
            <a:off x="443950" y="1959625"/>
            <a:ext cx="2827150" cy="3107575"/>
          </a:xfrm>
          <a:prstGeom prst="rect">
            <a:avLst/>
          </a:prstGeom>
          <a:noFill/>
          <a:ln>
            <a:noFill/>
          </a:ln>
        </p:spPr>
      </p:pic>
      <p:sp>
        <p:nvSpPr>
          <p:cNvPr id="363" name="Google Shape;363;p23"/>
          <p:cNvSpPr txBox="1"/>
          <p:nvPr/>
        </p:nvSpPr>
        <p:spPr>
          <a:xfrm>
            <a:off x="2431050" y="1711825"/>
            <a:ext cx="757500" cy="2169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RAM</a:t>
            </a:r>
            <a:endParaRPr b="1" sz="1200">
              <a:solidFill>
                <a:srgbClr val="FFFFFF"/>
              </a:solidFill>
            </a:endParaRPr>
          </a:p>
        </p:txBody>
      </p:sp>
      <p:grpSp>
        <p:nvGrpSpPr>
          <p:cNvPr id="364" name="Google Shape;364;p23"/>
          <p:cNvGrpSpPr/>
          <p:nvPr/>
        </p:nvGrpSpPr>
        <p:grpSpPr>
          <a:xfrm>
            <a:off x="482900" y="1852525"/>
            <a:ext cx="1273500" cy="1775400"/>
            <a:chOff x="406700" y="1928725"/>
            <a:chExt cx="1273500" cy="1775400"/>
          </a:xfrm>
        </p:grpSpPr>
        <p:sp>
          <p:nvSpPr>
            <p:cNvPr id="365" name="Google Shape;365;p23"/>
            <p:cNvSpPr/>
            <p:nvPr/>
          </p:nvSpPr>
          <p:spPr>
            <a:xfrm>
              <a:off x="406700" y="1928725"/>
              <a:ext cx="1273500" cy="1775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3"/>
            <p:cNvSpPr txBox="1"/>
            <p:nvPr/>
          </p:nvSpPr>
          <p:spPr>
            <a:xfrm>
              <a:off x="406700" y="1940425"/>
              <a:ext cx="1273500" cy="2169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CPU</a:t>
              </a:r>
              <a:endParaRPr b="1" sz="1200">
                <a:solidFill>
                  <a:srgbClr val="FFFFFF"/>
                </a:solidFill>
              </a:endParaRPr>
            </a:p>
          </p:txBody>
        </p:sp>
      </p:grpSp>
      <p:sp>
        <p:nvSpPr>
          <p:cNvPr id="367" name="Google Shape;367;p23"/>
          <p:cNvSpPr/>
          <p:nvPr/>
        </p:nvSpPr>
        <p:spPr>
          <a:xfrm>
            <a:off x="2389800" y="2754225"/>
            <a:ext cx="840000" cy="3240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p:nvPr/>
        </p:nvSpPr>
        <p:spPr>
          <a:xfrm>
            <a:off x="593850" y="2754225"/>
            <a:ext cx="943500" cy="3240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3"/>
          <p:cNvGrpSpPr/>
          <p:nvPr/>
        </p:nvGrpSpPr>
        <p:grpSpPr>
          <a:xfrm>
            <a:off x="482900" y="3628050"/>
            <a:ext cx="1489115" cy="1349826"/>
            <a:chOff x="406700" y="3628050"/>
            <a:chExt cx="1489115" cy="1349826"/>
          </a:xfrm>
        </p:grpSpPr>
        <p:grpSp>
          <p:nvGrpSpPr>
            <p:cNvPr id="370" name="Google Shape;370;p23"/>
            <p:cNvGrpSpPr/>
            <p:nvPr/>
          </p:nvGrpSpPr>
          <p:grpSpPr>
            <a:xfrm>
              <a:off x="406700" y="3842850"/>
              <a:ext cx="1489115" cy="1135026"/>
              <a:chOff x="406696" y="1845237"/>
              <a:chExt cx="1273509" cy="1720518"/>
            </a:xfrm>
          </p:grpSpPr>
          <p:sp>
            <p:nvSpPr>
              <p:cNvPr id="371" name="Google Shape;371;p23"/>
              <p:cNvSpPr/>
              <p:nvPr/>
            </p:nvSpPr>
            <p:spPr>
              <a:xfrm>
                <a:off x="406696" y="1845237"/>
                <a:ext cx="1273500" cy="1720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txBox="1"/>
              <p:nvPr/>
            </p:nvSpPr>
            <p:spPr>
              <a:xfrm>
                <a:off x="406705" y="3236955"/>
                <a:ext cx="1273500" cy="3288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rgbClr val="FFFFFF"/>
                    </a:solidFill>
                  </a:rPr>
                  <a:t>MM</a:t>
                </a:r>
                <a:r>
                  <a:rPr b="1" lang="en" sz="1200">
                    <a:solidFill>
                      <a:srgbClr val="FFFFFF"/>
                    </a:solidFill>
                  </a:rPr>
                  <a:t>U</a:t>
                </a:r>
                <a:endParaRPr b="1" sz="1200">
                  <a:solidFill>
                    <a:srgbClr val="FFFFFF"/>
                  </a:solidFill>
                </a:endParaRPr>
              </a:p>
            </p:txBody>
          </p:sp>
        </p:grpSp>
        <p:cxnSp>
          <p:nvCxnSpPr>
            <p:cNvPr id="373" name="Google Shape;373;p23"/>
            <p:cNvCxnSpPr>
              <a:endCxn id="371" idx="0"/>
            </p:cNvCxnSpPr>
            <p:nvPr/>
          </p:nvCxnSpPr>
          <p:spPr>
            <a:xfrm>
              <a:off x="1043552" y="3628050"/>
              <a:ext cx="107700" cy="214800"/>
            </a:xfrm>
            <a:prstGeom prst="straightConnector1">
              <a:avLst/>
            </a:prstGeom>
            <a:noFill/>
            <a:ln cap="flat" cmpd="sng" w="38100">
              <a:solidFill>
                <a:srgbClr val="000000"/>
              </a:solidFill>
              <a:prstDash val="solid"/>
              <a:round/>
              <a:headEnd len="med" w="med" type="none"/>
              <a:tailEnd len="med" w="med" type="none"/>
            </a:ln>
          </p:spPr>
        </p:cxnSp>
      </p:grpSp>
      <p:sp>
        <p:nvSpPr>
          <p:cNvPr id="374" name="Google Shape;374;p23"/>
          <p:cNvSpPr/>
          <p:nvPr/>
        </p:nvSpPr>
        <p:spPr>
          <a:xfrm>
            <a:off x="482900" y="3760075"/>
            <a:ext cx="1489200" cy="863100"/>
          </a:xfrm>
          <a:prstGeom prst="ellipse">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5" name="Google Shape;375;p23"/>
          <p:cNvCxnSpPr/>
          <p:nvPr/>
        </p:nvCxnSpPr>
        <p:spPr>
          <a:xfrm flipH="1" rot="10800000">
            <a:off x="1696100" y="3736550"/>
            <a:ext cx="839400" cy="496500"/>
          </a:xfrm>
          <a:prstGeom prst="bentConnector3">
            <a:avLst>
              <a:gd fmla="val 50000" name="adj1"/>
            </a:avLst>
          </a:prstGeom>
          <a:noFill/>
          <a:ln cap="flat" cmpd="sng" w="38100">
            <a:solidFill>
              <a:srgbClr val="000000"/>
            </a:solidFill>
            <a:prstDash val="solid"/>
            <a:round/>
            <a:headEnd len="med" w="med" type="none"/>
            <a:tailEnd len="med" w="med" type="none"/>
          </a:ln>
        </p:spPr>
      </p:cxnSp>
      <p:cxnSp>
        <p:nvCxnSpPr>
          <p:cNvPr id="376" name="Google Shape;376;p23"/>
          <p:cNvCxnSpPr/>
          <p:nvPr/>
        </p:nvCxnSpPr>
        <p:spPr>
          <a:xfrm>
            <a:off x="4914900" y="1596250"/>
            <a:ext cx="23700" cy="3511800"/>
          </a:xfrm>
          <a:prstGeom prst="straightConnector1">
            <a:avLst/>
          </a:prstGeom>
          <a:noFill/>
          <a:ln cap="flat" cmpd="sng" w="38100">
            <a:solidFill>
              <a:srgbClr val="124057"/>
            </a:solidFill>
            <a:prstDash val="solid"/>
            <a:round/>
            <a:headEnd len="med" w="med" type="none"/>
            <a:tailEnd len="med" w="med" type="none"/>
          </a:ln>
        </p:spPr>
      </p:cxnSp>
      <p:pic>
        <p:nvPicPr>
          <p:cNvPr id="377" name="Google Shape;377;p23"/>
          <p:cNvPicPr preferRelativeResize="0"/>
          <p:nvPr/>
        </p:nvPicPr>
        <p:blipFill>
          <a:blip r:embed="rId4">
            <a:alphaModFix/>
          </a:blip>
          <a:stretch>
            <a:fillRect/>
          </a:stretch>
        </p:blipFill>
        <p:spPr>
          <a:xfrm>
            <a:off x="3645775" y="2096800"/>
            <a:ext cx="1025425" cy="2519850"/>
          </a:xfrm>
          <a:prstGeom prst="rect">
            <a:avLst/>
          </a:prstGeom>
          <a:noFill/>
          <a:ln>
            <a:noFill/>
          </a:ln>
        </p:spPr>
      </p:pic>
      <p:grpSp>
        <p:nvGrpSpPr>
          <p:cNvPr id="378" name="Google Shape;378;p23"/>
          <p:cNvGrpSpPr/>
          <p:nvPr/>
        </p:nvGrpSpPr>
        <p:grpSpPr>
          <a:xfrm>
            <a:off x="5116636" y="3019125"/>
            <a:ext cx="1906939" cy="1775400"/>
            <a:chOff x="406700" y="1928725"/>
            <a:chExt cx="1273500" cy="1775400"/>
          </a:xfrm>
        </p:grpSpPr>
        <p:sp>
          <p:nvSpPr>
            <p:cNvPr id="379" name="Google Shape;379;p23"/>
            <p:cNvSpPr/>
            <p:nvPr/>
          </p:nvSpPr>
          <p:spPr>
            <a:xfrm>
              <a:off x="406700" y="1928725"/>
              <a:ext cx="1273500" cy="1775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txBox="1"/>
            <p:nvPr/>
          </p:nvSpPr>
          <p:spPr>
            <a:xfrm>
              <a:off x="406700" y="1940425"/>
              <a:ext cx="1273500" cy="2169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CPU</a:t>
              </a:r>
              <a:endParaRPr b="1" sz="1200">
                <a:solidFill>
                  <a:srgbClr val="FFFFFF"/>
                </a:solidFill>
              </a:endParaRPr>
            </a:p>
          </p:txBody>
        </p:sp>
      </p:grpSp>
      <p:grpSp>
        <p:nvGrpSpPr>
          <p:cNvPr id="381" name="Google Shape;381;p23"/>
          <p:cNvGrpSpPr/>
          <p:nvPr/>
        </p:nvGrpSpPr>
        <p:grpSpPr>
          <a:xfrm>
            <a:off x="7645350" y="3019125"/>
            <a:ext cx="1273500" cy="1775400"/>
            <a:chOff x="7340550" y="2028525"/>
            <a:chExt cx="1273500" cy="1775400"/>
          </a:xfrm>
        </p:grpSpPr>
        <p:grpSp>
          <p:nvGrpSpPr>
            <p:cNvPr id="382" name="Google Shape;382;p23"/>
            <p:cNvGrpSpPr/>
            <p:nvPr/>
          </p:nvGrpSpPr>
          <p:grpSpPr>
            <a:xfrm>
              <a:off x="7340550" y="2028525"/>
              <a:ext cx="1273500" cy="1775400"/>
              <a:chOff x="406700" y="1928725"/>
              <a:chExt cx="1273500" cy="1775400"/>
            </a:xfrm>
          </p:grpSpPr>
          <p:sp>
            <p:nvSpPr>
              <p:cNvPr id="383" name="Google Shape;383;p23"/>
              <p:cNvSpPr/>
              <p:nvPr/>
            </p:nvSpPr>
            <p:spPr>
              <a:xfrm>
                <a:off x="406700" y="1928725"/>
                <a:ext cx="1273500" cy="1775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txBox="1"/>
              <p:nvPr/>
            </p:nvSpPr>
            <p:spPr>
              <a:xfrm>
                <a:off x="406700" y="1940425"/>
                <a:ext cx="1273500" cy="2169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RAM</a:t>
                </a:r>
                <a:endParaRPr b="1" sz="1200">
                  <a:solidFill>
                    <a:srgbClr val="FFFFFF"/>
                  </a:solidFill>
                </a:endParaRPr>
              </a:p>
            </p:txBody>
          </p:sp>
        </p:grpSp>
        <p:sp>
          <p:nvSpPr>
            <p:cNvPr id="385" name="Google Shape;385;p23"/>
            <p:cNvSpPr txBox="1"/>
            <p:nvPr/>
          </p:nvSpPr>
          <p:spPr>
            <a:xfrm>
              <a:off x="7411400" y="2830425"/>
              <a:ext cx="1126500" cy="3240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Table de pages</a:t>
              </a:r>
              <a:endParaRPr b="1" sz="1100"/>
            </a:p>
          </p:txBody>
        </p:sp>
      </p:grpSp>
      <p:cxnSp>
        <p:nvCxnSpPr>
          <p:cNvPr id="386" name="Google Shape;386;p23"/>
          <p:cNvCxnSpPr>
            <a:stCxn id="380" idx="0"/>
            <a:endCxn id="385" idx="0"/>
          </p:cNvCxnSpPr>
          <p:nvPr/>
        </p:nvCxnSpPr>
        <p:spPr>
          <a:xfrm flipH="1" rot="-5400000">
            <a:off x="6779606" y="2321325"/>
            <a:ext cx="790200" cy="2209200"/>
          </a:xfrm>
          <a:prstGeom prst="curvedConnector3">
            <a:avLst>
              <a:gd fmla="val -30135" name="adj1"/>
            </a:avLst>
          </a:prstGeom>
          <a:noFill/>
          <a:ln cap="flat" cmpd="sng" w="38100">
            <a:solidFill>
              <a:srgbClr val="CC0000"/>
            </a:solidFill>
            <a:prstDash val="solid"/>
            <a:round/>
            <a:headEnd len="med" w="med" type="none"/>
            <a:tailEnd len="med" w="med" type="none"/>
          </a:ln>
        </p:spPr>
      </p:cxnSp>
      <p:grpSp>
        <p:nvGrpSpPr>
          <p:cNvPr id="387" name="Google Shape;387;p23"/>
          <p:cNvGrpSpPr/>
          <p:nvPr/>
        </p:nvGrpSpPr>
        <p:grpSpPr>
          <a:xfrm>
            <a:off x="5252625" y="3628971"/>
            <a:ext cx="1134315" cy="1028667"/>
            <a:chOff x="406690" y="1928725"/>
            <a:chExt cx="1273510" cy="1775400"/>
          </a:xfrm>
        </p:grpSpPr>
        <p:sp>
          <p:nvSpPr>
            <p:cNvPr id="388" name="Google Shape;388;p23"/>
            <p:cNvSpPr/>
            <p:nvPr/>
          </p:nvSpPr>
          <p:spPr>
            <a:xfrm>
              <a:off x="406700" y="1928725"/>
              <a:ext cx="1273500" cy="1775400"/>
            </a:xfrm>
            <a:prstGeom prst="rect">
              <a:avLst/>
            </a:prstGeom>
            <a:noFill/>
            <a:ln cap="flat" cmpd="sng" w="1905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000"/>
                <a:t>Page 0</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sz="1000"/>
                <a:t>Page n</a:t>
              </a:r>
              <a:endParaRPr sz="1000"/>
            </a:p>
          </p:txBody>
        </p:sp>
        <p:sp>
          <p:nvSpPr>
            <p:cNvPr id="389" name="Google Shape;389;p23"/>
            <p:cNvSpPr txBox="1"/>
            <p:nvPr/>
          </p:nvSpPr>
          <p:spPr>
            <a:xfrm>
              <a:off x="406690" y="1940424"/>
              <a:ext cx="1273500" cy="3744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TLB</a:t>
              </a:r>
              <a:endParaRPr b="1" sz="1200">
                <a:solidFill>
                  <a:srgbClr val="FFFFFF"/>
                </a:solidFill>
              </a:endParaRPr>
            </a:p>
          </p:txBody>
        </p:sp>
      </p:grpSp>
      <p:sp>
        <p:nvSpPr>
          <p:cNvPr id="390" name="Google Shape;390;p23"/>
          <p:cNvSpPr txBox="1"/>
          <p:nvPr/>
        </p:nvSpPr>
        <p:spPr>
          <a:xfrm>
            <a:off x="5834900" y="1596250"/>
            <a:ext cx="2444400" cy="324000"/>
          </a:xfrm>
          <a:prstGeom prst="rect">
            <a:avLst/>
          </a:prstGeom>
          <a:solidFill>
            <a:srgbClr val="CC0000"/>
          </a:solid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Translation Lookaside Buffer</a:t>
            </a:r>
            <a:endParaRPr sz="1200">
              <a:solidFill>
                <a:srgbClr val="FFFFFF"/>
              </a:solidFill>
            </a:endParaRPr>
          </a:p>
        </p:txBody>
      </p:sp>
      <p:grpSp>
        <p:nvGrpSpPr>
          <p:cNvPr id="391" name="Google Shape;391;p23"/>
          <p:cNvGrpSpPr/>
          <p:nvPr/>
        </p:nvGrpSpPr>
        <p:grpSpPr>
          <a:xfrm>
            <a:off x="5631200" y="4225375"/>
            <a:ext cx="1144500" cy="216900"/>
            <a:chOff x="5631200" y="4225375"/>
            <a:chExt cx="1144500" cy="216900"/>
          </a:xfrm>
        </p:grpSpPr>
        <p:sp>
          <p:nvSpPr>
            <p:cNvPr id="392" name="Google Shape;392;p23"/>
            <p:cNvSpPr/>
            <p:nvPr/>
          </p:nvSpPr>
          <p:spPr>
            <a:xfrm>
              <a:off x="5631200" y="4225375"/>
              <a:ext cx="266700" cy="216900"/>
            </a:xfrm>
            <a:prstGeom prst="mathMultiply">
              <a:avLst>
                <a:gd fmla="val 23520" name="adj1"/>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txBox="1"/>
            <p:nvPr/>
          </p:nvSpPr>
          <p:spPr>
            <a:xfrm>
              <a:off x="5841500" y="4225375"/>
              <a:ext cx="934200" cy="21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CC0000"/>
                  </a:solidFill>
                </a:rPr>
                <a:t>TLB miss</a:t>
              </a:r>
              <a:endParaRPr b="1" sz="1200">
                <a:solidFill>
                  <a:srgbClr val="CC0000"/>
                </a:solidFill>
              </a:endParaRPr>
            </a:p>
          </p:txBody>
        </p:sp>
      </p:grpSp>
      <p:cxnSp>
        <p:nvCxnSpPr>
          <p:cNvPr id="394" name="Google Shape;394;p23"/>
          <p:cNvCxnSpPr>
            <a:stCxn id="380" idx="2"/>
            <a:endCxn id="388" idx="1"/>
          </p:cNvCxnSpPr>
          <p:nvPr/>
        </p:nvCxnSpPr>
        <p:spPr>
          <a:xfrm rot="5400000">
            <a:off x="5213606" y="3286725"/>
            <a:ext cx="895500" cy="817500"/>
          </a:xfrm>
          <a:prstGeom prst="curvedConnector4">
            <a:avLst>
              <a:gd fmla="val 21287" name="adj1"/>
              <a:gd fmla="val 129125" name="adj2"/>
            </a:avLst>
          </a:prstGeom>
          <a:noFill/>
          <a:ln cap="flat" cmpd="sng" w="38100">
            <a:solidFill>
              <a:srgbClr val="CC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24"/>
          <p:cNvSpPr txBox="1"/>
          <p:nvPr>
            <p:ph type="title"/>
          </p:nvPr>
        </p:nvSpPr>
        <p:spPr>
          <a:xfrm>
            <a:off x="1060375" y="530725"/>
            <a:ext cx="3483900" cy="102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Virtualisation de la mémoire : Environnement virtualisé (EPT)</a:t>
            </a:r>
            <a:endParaRPr/>
          </a:p>
        </p:txBody>
      </p:sp>
      <p:sp>
        <p:nvSpPr>
          <p:cNvPr id="400" name="Google Shape;400;p2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01" name="Google Shape;401;p24"/>
          <p:cNvSpPr/>
          <p:nvPr/>
        </p:nvSpPr>
        <p:spPr>
          <a:xfrm>
            <a:off x="367750" y="857202"/>
            <a:ext cx="492623" cy="323987"/>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24"/>
          <p:cNvGrpSpPr/>
          <p:nvPr/>
        </p:nvGrpSpPr>
        <p:grpSpPr>
          <a:xfrm>
            <a:off x="1217518" y="2394913"/>
            <a:ext cx="3012854" cy="1100926"/>
            <a:chOff x="406700" y="1928725"/>
            <a:chExt cx="1273503" cy="1775400"/>
          </a:xfrm>
        </p:grpSpPr>
        <p:sp>
          <p:nvSpPr>
            <p:cNvPr id="403" name="Google Shape;403;p24"/>
            <p:cNvSpPr/>
            <p:nvPr/>
          </p:nvSpPr>
          <p:spPr>
            <a:xfrm>
              <a:off x="406700" y="1928725"/>
              <a:ext cx="1273500" cy="1775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txBox="1"/>
            <p:nvPr/>
          </p:nvSpPr>
          <p:spPr>
            <a:xfrm>
              <a:off x="406703" y="1940436"/>
              <a:ext cx="1273500" cy="522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VM</a:t>
              </a:r>
              <a:endParaRPr b="1" sz="1200">
                <a:solidFill>
                  <a:srgbClr val="FFFFFF"/>
                </a:solidFill>
              </a:endParaRPr>
            </a:p>
          </p:txBody>
        </p:sp>
      </p:grpSp>
      <p:grpSp>
        <p:nvGrpSpPr>
          <p:cNvPr id="405" name="Google Shape;405;p24"/>
          <p:cNvGrpSpPr/>
          <p:nvPr/>
        </p:nvGrpSpPr>
        <p:grpSpPr>
          <a:xfrm>
            <a:off x="1217532" y="3775968"/>
            <a:ext cx="3012852" cy="1063465"/>
            <a:chOff x="406698" y="1928725"/>
            <a:chExt cx="1273502" cy="1775400"/>
          </a:xfrm>
        </p:grpSpPr>
        <p:sp>
          <p:nvSpPr>
            <p:cNvPr id="406" name="Google Shape;406;p24"/>
            <p:cNvSpPr/>
            <p:nvPr/>
          </p:nvSpPr>
          <p:spPr>
            <a:xfrm>
              <a:off x="406700" y="1928725"/>
              <a:ext cx="1273500" cy="1775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txBox="1"/>
            <p:nvPr/>
          </p:nvSpPr>
          <p:spPr>
            <a:xfrm>
              <a:off x="406698" y="1940442"/>
              <a:ext cx="1273500" cy="5364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Hyperviseur </a:t>
              </a:r>
              <a:endParaRPr b="1" sz="1200">
                <a:solidFill>
                  <a:srgbClr val="FFFFFF"/>
                </a:solidFill>
              </a:endParaRPr>
            </a:p>
          </p:txBody>
        </p:sp>
      </p:grpSp>
      <p:grpSp>
        <p:nvGrpSpPr>
          <p:cNvPr id="408" name="Google Shape;408;p24"/>
          <p:cNvGrpSpPr/>
          <p:nvPr/>
        </p:nvGrpSpPr>
        <p:grpSpPr>
          <a:xfrm>
            <a:off x="957389" y="1669421"/>
            <a:ext cx="4294497" cy="3349627"/>
            <a:chOff x="406700" y="1899369"/>
            <a:chExt cx="1273500" cy="1804756"/>
          </a:xfrm>
        </p:grpSpPr>
        <p:sp>
          <p:nvSpPr>
            <p:cNvPr id="409" name="Google Shape;409;p24"/>
            <p:cNvSpPr/>
            <p:nvPr/>
          </p:nvSpPr>
          <p:spPr>
            <a:xfrm>
              <a:off x="406700" y="1928725"/>
              <a:ext cx="1273500" cy="1775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4"/>
            <p:cNvSpPr txBox="1"/>
            <p:nvPr/>
          </p:nvSpPr>
          <p:spPr>
            <a:xfrm>
              <a:off x="406700" y="1899369"/>
              <a:ext cx="1273500" cy="216900"/>
            </a:xfrm>
            <a:prstGeom prst="rect">
              <a:avLst/>
            </a:prstGeom>
            <a:solidFill>
              <a:srgbClr val="12405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Environnement virtualisé</a:t>
              </a:r>
              <a:endParaRPr b="1" sz="1200">
                <a:solidFill>
                  <a:srgbClr val="FFFFFF"/>
                </a:solidFill>
              </a:endParaRPr>
            </a:p>
          </p:txBody>
        </p:sp>
      </p:grpSp>
      <p:pic>
        <p:nvPicPr>
          <p:cNvPr id="411" name="Google Shape;411;p24"/>
          <p:cNvPicPr preferRelativeResize="0"/>
          <p:nvPr/>
        </p:nvPicPr>
        <p:blipFill>
          <a:blip r:embed="rId3">
            <a:alphaModFix/>
          </a:blip>
          <a:stretch>
            <a:fillRect/>
          </a:stretch>
        </p:blipFill>
        <p:spPr>
          <a:xfrm>
            <a:off x="1517574" y="2929625"/>
            <a:ext cx="2287450" cy="466100"/>
          </a:xfrm>
          <a:prstGeom prst="rect">
            <a:avLst/>
          </a:prstGeom>
          <a:noFill/>
          <a:ln>
            <a:noFill/>
          </a:ln>
        </p:spPr>
      </p:pic>
      <p:pic>
        <p:nvPicPr>
          <p:cNvPr id="412" name="Google Shape;412;p24"/>
          <p:cNvPicPr preferRelativeResize="0"/>
          <p:nvPr/>
        </p:nvPicPr>
        <p:blipFill>
          <a:blip r:embed="rId4">
            <a:alphaModFix/>
          </a:blip>
          <a:stretch>
            <a:fillRect/>
          </a:stretch>
        </p:blipFill>
        <p:spPr>
          <a:xfrm>
            <a:off x="1508725" y="4238375"/>
            <a:ext cx="2287437" cy="466100"/>
          </a:xfrm>
          <a:prstGeom prst="rect">
            <a:avLst/>
          </a:prstGeom>
          <a:noFill/>
          <a:ln>
            <a:noFill/>
          </a:ln>
        </p:spPr>
      </p:pic>
      <p:grpSp>
        <p:nvGrpSpPr>
          <p:cNvPr id="413" name="Google Shape;413;p24"/>
          <p:cNvGrpSpPr/>
          <p:nvPr/>
        </p:nvGrpSpPr>
        <p:grpSpPr>
          <a:xfrm>
            <a:off x="3780700" y="2378175"/>
            <a:ext cx="1435375" cy="324000"/>
            <a:chOff x="3780700" y="2378175"/>
            <a:chExt cx="1435375" cy="324000"/>
          </a:xfrm>
        </p:grpSpPr>
        <p:cxnSp>
          <p:nvCxnSpPr>
            <p:cNvPr id="414" name="Google Shape;414;p24"/>
            <p:cNvCxnSpPr/>
            <p:nvPr/>
          </p:nvCxnSpPr>
          <p:spPr>
            <a:xfrm>
              <a:off x="3780700" y="2549775"/>
              <a:ext cx="923100" cy="0"/>
            </a:xfrm>
            <a:prstGeom prst="straightConnector1">
              <a:avLst/>
            </a:prstGeom>
            <a:noFill/>
            <a:ln cap="flat" cmpd="sng" w="28575">
              <a:solidFill>
                <a:srgbClr val="F1C232"/>
              </a:solidFill>
              <a:prstDash val="solid"/>
              <a:round/>
              <a:headEnd len="med" w="med" type="none"/>
              <a:tailEnd len="med" w="med" type="none"/>
            </a:ln>
          </p:spPr>
        </p:cxnSp>
        <p:sp>
          <p:nvSpPr>
            <p:cNvPr id="415" name="Google Shape;415;p24"/>
            <p:cNvSpPr txBox="1"/>
            <p:nvPr/>
          </p:nvSpPr>
          <p:spPr>
            <a:xfrm>
              <a:off x="4723475" y="2378175"/>
              <a:ext cx="492600" cy="32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1C232"/>
                  </a:solidFill>
                </a:rPr>
                <a:t>OS</a:t>
              </a:r>
              <a:endParaRPr b="1">
                <a:solidFill>
                  <a:srgbClr val="F1C232"/>
                </a:solidFill>
              </a:endParaRPr>
            </a:p>
          </p:txBody>
        </p:sp>
      </p:grpSp>
      <p:sp>
        <p:nvSpPr>
          <p:cNvPr id="416" name="Google Shape;416;p24"/>
          <p:cNvSpPr txBox="1"/>
          <p:nvPr/>
        </p:nvSpPr>
        <p:spPr>
          <a:xfrm>
            <a:off x="5911125" y="2812183"/>
            <a:ext cx="28944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gVA : guest Virtual Address</a:t>
            </a:r>
            <a:endParaRPr b="1" sz="1200"/>
          </a:p>
        </p:txBody>
      </p:sp>
      <p:sp>
        <p:nvSpPr>
          <p:cNvPr id="417" name="Google Shape;417;p24"/>
          <p:cNvSpPr txBox="1"/>
          <p:nvPr/>
        </p:nvSpPr>
        <p:spPr>
          <a:xfrm>
            <a:off x="5911125" y="3413617"/>
            <a:ext cx="28944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hP</a:t>
            </a:r>
            <a:r>
              <a:rPr b="1" lang="en" sz="1200"/>
              <a:t>A : host Physical Address</a:t>
            </a:r>
            <a:endParaRPr b="1" sz="1200"/>
          </a:p>
        </p:txBody>
      </p:sp>
      <p:sp>
        <p:nvSpPr>
          <p:cNvPr id="418" name="Google Shape;418;p24"/>
          <p:cNvSpPr txBox="1"/>
          <p:nvPr/>
        </p:nvSpPr>
        <p:spPr>
          <a:xfrm>
            <a:off x="5911125" y="2210750"/>
            <a:ext cx="28944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gPT</a:t>
            </a:r>
            <a:r>
              <a:rPr b="1" lang="en" sz="1200"/>
              <a:t> : guest Page Table</a:t>
            </a:r>
            <a:endParaRPr b="1" sz="1200"/>
          </a:p>
        </p:txBody>
      </p:sp>
      <p:grpSp>
        <p:nvGrpSpPr>
          <p:cNvPr id="419" name="Google Shape;419;p24"/>
          <p:cNvGrpSpPr/>
          <p:nvPr/>
        </p:nvGrpSpPr>
        <p:grpSpPr>
          <a:xfrm>
            <a:off x="1088975" y="2816225"/>
            <a:ext cx="2960350" cy="603300"/>
            <a:chOff x="1088975" y="2816225"/>
            <a:chExt cx="2960350" cy="603300"/>
          </a:xfrm>
        </p:grpSpPr>
        <p:sp>
          <p:nvSpPr>
            <p:cNvPr id="420" name="Google Shape;420;p24"/>
            <p:cNvSpPr/>
            <p:nvPr/>
          </p:nvSpPr>
          <p:spPr>
            <a:xfrm>
              <a:off x="1446225" y="2816225"/>
              <a:ext cx="2603100" cy="603300"/>
            </a:xfrm>
            <a:prstGeom prst="ellipse">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txBox="1"/>
            <p:nvPr/>
          </p:nvSpPr>
          <p:spPr>
            <a:xfrm>
              <a:off x="1088975" y="2893750"/>
              <a:ext cx="349200" cy="324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1C232"/>
                  </a:solidFill>
                </a:rPr>
                <a:t>1</a:t>
              </a:r>
              <a:endParaRPr b="1">
                <a:solidFill>
                  <a:srgbClr val="F1C232"/>
                </a:solidFill>
              </a:endParaRPr>
            </a:p>
          </p:txBody>
        </p:sp>
      </p:grpSp>
      <p:grpSp>
        <p:nvGrpSpPr>
          <p:cNvPr id="422" name="Google Shape;422;p24"/>
          <p:cNvGrpSpPr/>
          <p:nvPr/>
        </p:nvGrpSpPr>
        <p:grpSpPr>
          <a:xfrm>
            <a:off x="1088963" y="4177375"/>
            <a:ext cx="2960350" cy="603300"/>
            <a:chOff x="1088975" y="2816225"/>
            <a:chExt cx="2960350" cy="603300"/>
          </a:xfrm>
        </p:grpSpPr>
        <p:sp>
          <p:nvSpPr>
            <p:cNvPr id="423" name="Google Shape;423;p24"/>
            <p:cNvSpPr/>
            <p:nvPr/>
          </p:nvSpPr>
          <p:spPr>
            <a:xfrm>
              <a:off x="1446225" y="2816225"/>
              <a:ext cx="2603100" cy="603300"/>
            </a:xfrm>
            <a:prstGeom prst="ellipse">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txBox="1"/>
            <p:nvPr/>
          </p:nvSpPr>
          <p:spPr>
            <a:xfrm>
              <a:off x="1088975" y="2893750"/>
              <a:ext cx="349200" cy="324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1C232"/>
                  </a:solidFill>
                </a:rPr>
                <a:t>2</a:t>
              </a:r>
              <a:endParaRPr b="1">
                <a:solidFill>
                  <a:srgbClr val="F1C232"/>
                </a:solidFill>
              </a:endParaRPr>
            </a:p>
          </p:txBody>
        </p:sp>
      </p:grpSp>
      <p:sp>
        <p:nvSpPr>
          <p:cNvPr id="425" name="Google Shape;425;p24"/>
          <p:cNvSpPr txBox="1"/>
          <p:nvPr/>
        </p:nvSpPr>
        <p:spPr>
          <a:xfrm>
            <a:off x="5911125" y="4015050"/>
            <a:ext cx="28944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g</a:t>
            </a:r>
            <a:r>
              <a:rPr b="1" lang="en" sz="1200"/>
              <a:t>PA : guest Physical Address</a:t>
            </a:r>
            <a:endParaRPr b="1"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2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Virtualisation du processeur : Intel VT-x</a:t>
            </a:r>
            <a:endParaRPr sz="2000"/>
          </a:p>
        </p:txBody>
      </p:sp>
      <p:sp>
        <p:nvSpPr>
          <p:cNvPr id="431" name="Google Shape;431;p2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32" name="Google Shape;432;p25"/>
          <p:cNvSpPr/>
          <p:nvPr/>
        </p:nvSpPr>
        <p:spPr>
          <a:xfrm>
            <a:off x="367750" y="857202"/>
            <a:ext cx="492623" cy="323987"/>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3" name="Google Shape;433;p25"/>
          <p:cNvPicPr preferRelativeResize="0"/>
          <p:nvPr/>
        </p:nvPicPr>
        <p:blipFill rotWithShape="1">
          <a:blip r:embed="rId3">
            <a:alphaModFix/>
          </a:blip>
          <a:srcRect b="3474" l="30376" r="10879" t="22292"/>
          <a:stretch/>
        </p:blipFill>
        <p:spPr>
          <a:xfrm rot="-132704">
            <a:off x="372502" y="2815830"/>
            <a:ext cx="1341521" cy="954965"/>
          </a:xfrm>
          <a:prstGeom prst="rect">
            <a:avLst/>
          </a:prstGeom>
          <a:noFill/>
          <a:ln>
            <a:noFill/>
          </a:ln>
        </p:spPr>
      </p:pic>
      <p:grpSp>
        <p:nvGrpSpPr>
          <p:cNvPr id="434" name="Google Shape;434;p25"/>
          <p:cNvGrpSpPr/>
          <p:nvPr/>
        </p:nvGrpSpPr>
        <p:grpSpPr>
          <a:xfrm>
            <a:off x="1713523" y="3267426"/>
            <a:ext cx="2302932" cy="1380756"/>
            <a:chOff x="1713523" y="3267426"/>
            <a:chExt cx="2302932" cy="1380756"/>
          </a:xfrm>
        </p:grpSpPr>
        <p:grpSp>
          <p:nvGrpSpPr>
            <p:cNvPr id="435" name="Google Shape;435;p25"/>
            <p:cNvGrpSpPr/>
            <p:nvPr/>
          </p:nvGrpSpPr>
          <p:grpSpPr>
            <a:xfrm>
              <a:off x="2017825" y="3896773"/>
              <a:ext cx="1998631" cy="751409"/>
              <a:chOff x="212479" y="1928734"/>
              <a:chExt cx="1273500" cy="1335600"/>
            </a:xfrm>
          </p:grpSpPr>
          <p:sp>
            <p:nvSpPr>
              <p:cNvPr id="436" name="Google Shape;436;p25"/>
              <p:cNvSpPr/>
              <p:nvPr/>
            </p:nvSpPr>
            <p:spPr>
              <a:xfrm>
                <a:off x="212479" y="1928734"/>
                <a:ext cx="1273500" cy="1335600"/>
              </a:xfrm>
              <a:prstGeom prst="rect">
                <a:avLst/>
              </a:prstGeom>
              <a:noFill/>
              <a:ln cap="flat" cmpd="sng" w="1905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t>CPU</a:t>
                </a:r>
                <a:endParaRPr/>
              </a:p>
            </p:txBody>
          </p:sp>
          <p:sp>
            <p:nvSpPr>
              <p:cNvPr id="437" name="Google Shape;437;p25"/>
              <p:cNvSpPr txBox="1"/>
              <p:nvPr/>
            </p:nvSpPr>
            <p:spPr>
              <a:xfrm>
                <a:off x="212479" y="1940421"/>
                <a:ext cx="1273500" cy="5760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Hardware </a:t>
                </a:r>
                <a:endParaRPr b="1" sz="1200">
                  <a:solidFill>
                    <a:srgbClr val="FFFFFF"/>
                  </a:solidFill>
                </a:endParaRPr>
              </a:p>
            </p:txBody>
          </p:sp>
        </p:grpSp>
        <p:cxnSp>
          <p:nvCxnSpPr>
            <p:cNvPr id="438" name="Google Shape;438;p25"/>
            <p:cNvCxnSpPr>
              <a:stCxn id="433" idx="3"/>
              <a:endCxn id="436" idx="1"/>
            </p:cNvCxnSpPr>
            <p:nvPr/>
          </p:nvCxnSpPr>
          <p:spPr>
            <a:xfrm>
              <a:off x="1713523" y="3267426"/>
              <a:ext cx="304200" cy="1005000"/>
            </a:xfrm>
            <a:prstGeom prst="straightConnector1">
              <a:avLst/>
            </a:prstGeom>
            <a:noFill/>
            <a:ln cap="flat" cmpd="sng" w="28575">
              <a:solidFill>
                <a:schemeClr val="dk2"/>
              </a:solidFill>
              <a:prstDash val="solid"/>
              <a:round/>
              <a:headEnd len="med" w="med" type="none"/>
              <a:tailEnd len="med" w="med" type="none"/>
            </a:ln>
          </p:spPr>
        </p:cxnSp>
      </p:grpSp>
      <p:cxnSp>
        <p:nvCxnSpPr>
          <p:cNvPr id="439" name="Google Shape;439;p25"/>
          <p:cNvCxnSpPr/>
          <p:nvPr/>
        </p:nvCxnSpPr>
        <p:spPr>
          <a:xfrm>
            <a:off x="4533900" y="1596250"/>
            <a:ext cx="23700" cy="3511800"/>
          </a:xfrm>
          <a:prstGeom prst="straightConnector1">
            <a:avLst/>
          </a:prstGeom>
          <a:noFill/>
          <a:ln cap="flat" cmpd="sng" w="38100">
            <a:solidFill>
              <a:srgbClr val="124057"/>
            </a:solidFill>
            <a:prstDash val="solid"/>
            <a:round/>
            <a:headEnd len="med" w="med" type="none"/>
            <a:tailEnd len="med" w="med" type="none"/>
          </a:ln>
        </p:spPr>
      </p:cxnSp>
      <p:grpSp>
        <p:nvGrpSpPr>
          <p:cNvPr id="440" name="Google Shape;440;p25"/>
          <p:cNvGrpSpPr/>
          <p:nvPr/>
        </p:nvGrpSpPr>
        <p:grpSpPr>
          <a:xfrm>
            <a:off x="4723574" y="3254527"/>
            <a:ext cx="4069266" cy="1965151"/>
            <a:chOff x="5151250" y="3025925"/>
            <a:chExt cx="3727800" cy="1965151"/>
          </a:xfrm>
        </p:grpSpPr>
        <p:sp>
          <p:nvSpPr>
            <p:cNvPr id="441" name="Google Shape;441;p25"/>
            <p:cNvSpPr/>
            <p:nvPr/>
          </p:nvSpPr>
          <p:spPr>
            <a:xfrm>
              <a:off x="5151250" y="3025925"/>
              <a:ext cx="3727800" cy="1469700"/>
            </a:xfrm>
            <a:prstGeom prst="roundRect">
              <a:avLst>
                <a:gd fmla="val 16667" name="adj"/>
              </a:avLst>
            </a:prstGeom>
            <a:solidFill>
              <a:srgbClr val="1863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txBox="1"/>
            <p:nvPr/>
          </p:nvSpPr>
          <p:spPr>
            <a:xfrm>
              <a:off x="6161325" y="4495776"/>
              <a:ext cx="1998600" cy="49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E3142"/>
                  </a:solidFill>
                </a:rPr>
                <a:t>hyperviseur</a:t>
              </a:r>
              <a:endParaRPr b="1">
                <a:solidFill>
                  <a:srgbClr val="0E3142"/>
                </a:solidFill>
              </a:endParaRPr>
            </a:p>
          </p:txBody>
        </p:sp>
      </p:grpSp>
      <p:sp>
        <p:nvSpPr>
          <p:cNvPr id="443" name="Google Shape;443;p25"/>
          <p:cNvSpPr txBox="1"/>
          <p:nvPr/>
        </p:nvSpPr>
        <p:spPr>
          <a:xfrm>
            <a:off x="4910270" y="3333099"/>
            <a:ext cx="1379700" cy="4953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FFFFFF"/>
                </a:solidFill>
              </a:rPr>
              <a:t>mode root</a:t>
            </a:r>
            <a:endParaRPr b="1" sz="1600">
              <a:solidFill>
                <a:srgbClr val="FFFFFF"/>
              </a:solidFill>
            </a:endParaRPr>
          </a:p>
        </p:txBody>
      </p:sp>
      <p:grpSp>
        <p:nvGrpSpPr>
          <p:cNvPr id="444" name="Google Shape;444;p25"/>
          <p:cNvGrpSpPr/>
          <p:nvPr/>
        </p:nvGrpSpPr>
        <p:grpSpPr>
          <a:xfrm>
            <a:off x="4693514" y="438100"/>
            <a:ext cx="4069193" cy="1846525"/>
            <a:chOff x="4998394" y="514300"/>
            <a:chExt cx="3852309" cy="1846525"/>
          </a:xfrm>
        </p:grpSpPr>
        <p:grpSp>
          <p:nvGrpSpPr>
            <p:cNvPr id="445" name="Google Shape;445;p25"/>
            <p:cNvGrpSpPr/>
            <p:nvPr/>
          </p:nvGrpSpPr>
          <p:grpSpPr>
            <a:xfrm>
              <a:off x="4998394" y="514300"/>
              <a:ext cx="3852309" cy="1846525"/>
              <a:chOff x="4998394" y="514300"/>
              <a:chExt cx="3852309" cy="1846525"/>
            </a:xfrm>
          </p:grpSpPr>
          <p:grpSp>
            <p:nvGrpSpPr>
              <p:cNvPr id="446" name="Google Shape;446;p25"/>
              <p:cNvGrpSpPr/>
              <p:nvPr/>
            </p:nvGrpSpPr>
            <p:grpSpPr>
              <a:xfrm>
                <a:off x="4998394" y="514300"/>
                <a:ext cx="3852309" cy="1846525"/>
                <a:chOff x="5275650" y="514300"/>
                <a:chExt cx="3727800" cy="1846525"/>
              </a:xfrm>
            </p:grpSpPr>
            <p:sp>
              <p:nvSpPr>
                <p:cNvPr id="447" name="Google Shape;447;p25"/>
                <p:cNvSpPr/>
                <p:nvPr/>
              </p:nvSpPr>
              <p:spPr>
                <a:xfrm>
                  <a:off x="5275650" y="891125"/>
                  <a:ext cx="3727800" cy="1469700"/>
                </a:xfrm>
                <a:prstGeom prst="roundRect">
                  <a:avLst>
                    <a:gd fmla="val 16667" name="adj"/>
                  </a:avLst>
                </a:prstGeom>
                <a:solidFill>
                  <a:srgbClr val="1863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txBox="1"/>
                <p:nvPr/>
              </p:nvSpPr>
              <p:spPr>
                <a:xfrm>
                  <a:off x="6353250" y="514300"/>
                  <a:ext cx="1533000" cy="49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E3142"/>
                      </a:solidFill>
                    </a:rPr>
                    <a:t>VM</a:t>
                  </a:r>
                  <a:endParaRPr b="1">
                    <a:solidFill>
                      <a:srgbClr val="0E3142"/>
                    </a:solidFill>
                  </a:endParaRPr>
                </a:p>
              </p:txBody>
            </p:sp>
          </p:grpSp>
          <p:sp>
            <p:nvSpPr>
              <p:cNvPr id="449" name="Google Shape;449;p25"/>
              <p:cNvSpPr txBox="1"/>
              <p:nvPr/>
            </p:nvSpPr>
            <p:spPr>
              <a:xfrm>
                <a:off x="5047050" y="987925"/>
                <a:ext cx="1737000" cy="4953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FFFFFF"/>
                    </a:solidFill>
                  </a:rPr>
                  <a:t>mode non-root</a:t>
                </a:r>
                <a:endParaRPr b="1" sz="1600">
                  <a:solidFill>
                    <a:srgbClr val="FFFFFF"/>
                  </a:solidFill>
                </a:endParaRPr>
              </a:p>
            </p:txBody>
          </p:sp>
        </p:grpSp>
        <p:sp>
          <p:nvSpPr>
            <p:cNvPr id="450" name="Google Shape;450;p25"/>
            <p:cNvSpPr txBox="1"/>
            <p:nvPr/>
          </p:nvSpPr>
          <p:spPr>
            <a:xfrm>
              <a:off x="6793025" y="1736025"/>
              <a:ext cx="1737000" cy="495300"/>
            </a:xfrm>
            <a:prstGeom prst="rect">
              <a:avLst/>
            </a:prstGeom>
            <a:solidFill>
              <a:srgbClr val="9E9E9E"/>
            </a:solidFill>
            <a:ln cap="flat" cmpd="sng" w="19050">
              <a:solidFill>
                <a:srgbClr val="FFFFFF"/>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Guest OS</a:t>
              </a:r>
              <a:endParaRPr b="1" sz="1600">
                <a:solidFill>
                  <a:srgbClr val="FFFFFF"/>
                </a:solidFill>
              </a:endParaRPr>
            </a:p>
          </p:txBody>
        </p:sp>
        <p:sp>
          <p:nvSpPr>
            <p:cNvPr id="451" name="Google Shape;451;p25"/>
            <p:cNvSpPr txBox="1"/>
            <p:nvPr/>
          </p:nvSpPr>
          <p:spPr>
            <a:xfrm>
              <a:off x="6793025" y="987925"/>
              <a:ext cx="1737000" cy="495300"/>
            </a:xfrm>
            <a:prstGeom prst="rect">
              <a:avLst/>
            </a:prstGeom>
            <a:solidFill>
              <a:schemeClr val="accent2"/>
            </a:solidFill>
            <a:ln cap="flat" cmpd="sng" w="19050">
              <a:solidFill>
                <a:srgbClr val="FFFFFF"/>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App</a:t>
              </a:r>
              <a:endParaRPr b="1" sz="1600">
                <a:solidFill>
                  <a:srgbClr val="FFFFFF"/>
                </a:solidFill>
              </a:endParaRPr>
            </a:p>
          </p:txBody>
        </p:sp>
      </p:grpSp>
      <p:sp>
        <p:nvSpPr>
          <p:cNvPr id="452" name="Google Shape;452;p25"/>
          <p:cNvSpPr/>
          <p:nvPr/>
        </p:nvSpPr>
        <p:spPr>
          <a:xfrm>
            <a:off x="6211775" y="3628300"/>
            <a:ext cx="1998600" cy="95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VMCS</a:t>
            </a:r>
            <a:endParaRPr b="1" sz="1800"/>
          </a:p>
          <a:p>
            <a:pPr indent="0" lvl="0" marL="0" rtl="0" algn="ctr">
              <a:spcBef>
                <a:spcPts val="0"/>
              </a:spcBef>
              <a:spcAft>
                <a:spcPts val="0"/>
              </a:spcAft>
              <a:buNone/>
            </a:pPr>
            <a:r>
              <a:rPr lang="en" sz="1000"/>
              <a:t>Sauvegarde de l’état de la VM</a:t>
            </a:r>
            <a:endParaRPr sz="1000"/>
          </a:p>
        </p:txBody>
      </p:sp>
      <p:sp>
        <p:nvSpPr>
          <p:cNvPr id="453" name="Google Shape;453;p25"/>
          <p:cNvSpPr/>
          <p:nvPr/>
        </p:nvSpPr>
        <p:spPr>
          <a:xfrm>
            <a:off x="6360850" y="2286000"/>
            <a:ext cx="621300" cy="1466100"/>
          </a:xfrm>
          <a:prstGeom prst="curvedRightArrow">
            <a:avLst>
              <a:gd fmla="val 25000" name="adj1"/>
              <a:gd fmla="val 50000" name="adj2"/>
              <a:gd fmla="val 25000" name="adj3"/>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4" name="Google Shape;454;p25"/>
          <p:cNvGrpSpPr/>
          <p:nvPr/>
        </p:nvGrpSpPr>
        <p:grpSpPr>
          <a:xfrm>
            <a:off x="7134550" y="2183950"/>
            <a:ext cx="1933325" cy="1466100"/>
            <a:chOff x="7134550" y="2183950"/>
            <a:chExt cx="1933325" cy="1466100"/>
          </a:xfrm>
        </p:grpSpPr>
        <p:sp>
          <p:nvSpPr>
            <p:cNvPr id="455" name="Google Shape;455;p25"/>
            <p:cNvSpPr/>
            <p:nvPr/>
          </p:nvSpPr>
          <p:spPr>
            <a:xfrm rot="10800000">
              <a:off x="7134550" y="2183950"/>
              <a:ext cx="621300" cy="1466100"/>
            </a:xfrm>
            <a:prstGeom prst="curvedRightArrow">
              <a:avLst>
                <a:gd fmla="val 25000" name="adj1"/>
                <a:gd fmla="val 50000" name="adj2"/>
                <a:gd fmla="val 25000" name="adj3"/>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txBox="1"/>
            <p:nvPr/>
          </p:nvSpPr>
          <p:spPr>
            <a:xfrm>
              <a:off x="7777575" y="2598125"/>
              <a:ext cx="1290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0E3142"/>
                  </a:solidFill>
                </a:rPr>
                <a:t>#vmlaunch</a:t>
              </a:r>
              <a:endParaRPr b="1" sz="1200">
                <a:solidFill>
                  <a:srgbClr val="0E3142"/>
                </a:solidFill>
              </a:endParaRPr>
            </a:p>
            <a:p>
              <a:pPr indent="0" lvl="0" marL="0" rtl="0" algn="l">
                <a:spcBef>
                  <a:spcPts val="0"/>
                </a:spcBef>
                <a:spcAft>
                  <a:spcPts val="0"/>
                </a:spcAft>
                <a:buNone/>
              </a:pPr>
              <a:r>
                <a:rPr b="1" lang="en" sz="1200">
                  <a:solidFill>
                    <a:srgbClr val="0E3142"/>
                  </a:solidFill>
                </a:rPr>
                <a:t>#vmresume</a:t>
              </a:r>
              <a:endParaRPr b="1" sz="1200">
                <a:solidFill>
                  <a:srgbClr val="0E3142"/>
                </a:solidFill>
              </a:endParaRPr>
            </a:p>
          </p:txBody>
        </p:sp>
      </p:grpSp>
      <p:sp>
        <p:nvSpPr>
          <p:cNvPr id="457" name="Google Shape;457;p25"/>
          <p:cNvSpPr txBox="1"/>
          <p:nvPr/>
        </p:nvSpPr>
        <p:spPr>
          <a:xfrm>
            <a:off x="5433725" y="2652550"/>
            <a:ext cx="824700" cy="3765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#vmexit</a:t>
            </a:r>
            <a:endParaRPr b="1" sz="1200">
              <a:solidFill>
                <a:srgbClr val="FFFFFF"/>
              </a:solidFill>
            </a:endParaRPr>
          </a:p>
        </p:txBody>
      </p:sp>
      <p:sp>
        <p:nvSpPr>
          <p:cNvPr id="458" name="Google Shape;458;p25"/>
          <p:cNvSpPr/>
          <p:nvPr/>
        </p:nvSpPr>
        <p:spPr>
          <a:xfrm>
            <a:off x="4693525" y="907925"/>
            <a:ext cx="1745400" cy="495300"/>
          </a:xfrm>
          <a:prstGeom prst="ellipse">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a:off x="4792375" y="3333100"/>
            <a:ext cx="1497600" cy="495300"/>
          </a:xfrm>
          <a:prstGeom prst="ellipse">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0" name="Google Shape;460;p25"/>
          <p:cNvCxnSpPr/>
          <p:nvPr/>
        </p:nvCxnSpPr>
        <p:spPr>
          <a:xfrm rot="10800000">
            <a:off x="4011725" y="4539850"/>
            <a:ext cx="754500" cy="0"/>
          </a:xfrm>
          <a:prstGeom prst="straightConnector1">
            <a:avLst/>
          </a:prstGeom>
          <a:noFill/>
          <a:ln cap="flat" cmpd="sng" w="38100">
            <a:solidFill>
              <a:srgbClr val="9900FF"/>
            </a:solidFill>
            <a:prstDash val="solid"/>
            <a:round/>
            <a:headEnd len="med" w="med" type="none"/>
            <a:tailEnd len="med" w="med" type="triangle"/>
          </a:ln>
        </p:spPr>
      </p:cxnSp>
      <p:grpSp>
        <p:nvGrpSpPr>
          <p:cNvPr id="461" name="Google Shape;461;p25"/>
          <p:cNvGrpSpPr/>
          <p:nvPr/>
        </p:nvGrpSpPr>
        <p:grpSpPr>
          <a:xfrm>
            <a:off x="1713523" y="1901151"/>
            <a:ext cx="2379132" cy="1366275"/>
            <a:chOff x="1713523" y="1901151"/>
            <a:chExt cx="2379132" cy="1366275"/>
          </a:xfrm>
        </p:grpSpPr>
        <p:grpSp>
          <p:nvGrpSpPr>
            <p:cNvPr id="462" name="Google Shape;462;p25"/>
            <p:cNvGrpSpPr/>
            <p:nvPr/>
          </p:nvGrpSpPr>
          <p:grpSpPr>
            <a:xfrm>
              <a:off x="2094025" y="1901151"/>
              <a:ext cx="1998631" cy="1028714"/>
              <a:chOff x="406693" y="1928737"/>
              <a:chExt cx="1273500" cy="1828500"/>
            </a:xfrm>
          </p:grpSpPr>
          <p:sp>
            <p:nvSpPr>
              <p:cNvPr id="463" name="Google Shape;463;p25"/>
              <p:cNvSpPr/>
              <p:nvPr/>
            </p:nvSpPr>
            <p:spPr>
              <a:xfrm>
                <a:off x="406693" y="1928737"/>
                <a:ext cx="1273500" cy="1828500"/>
              </a:xfrm>
              <a:prstGeom prst="rect">
                <a:avLst/>
              </a:prstGeom>
              <a:noFill/>
              <a:ln cap="flat" cmpd="sng" w="1905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t>v</a:t>
                </a:r>
                <a:r>
                  <a:rPr lang="en"/>
                  <a:t>CPU</a:t>
                </a:r>
                <a:endParaRPr/>
              </a:p>
              <a:p>
                <a:pPr indent="0" lvl="0" marL="0" rtl="0" algn="ctr">
                  <a:spcBef>
                    <a:spcPts val="0"/>
                  </a:spcBef>
                  <a:spcAft>
                    <a:spcPts val="0"/>
                  </a:spcAft>
                  <a:buNone/>
                </a:pPr>
                <a:r>
                  <a:rPr lang="en"/>
                  <a:t>Virtual CPU</a:t>
                </a:r>
                <a:endParaRPr/>
              </a:p>
            </p:txBody>
          </p:sp>
          <p:sp>
            <p:nvSpPr>
              <p:cNvPr id="464" name="Google Shape;464;p25"/>
              <p:cNvSpPr txBox="1"/>
              <p:nvPr/>
            </p:nvSpPr>
            <p:spPr>
              <a:xfrm>
                <a:off x="406693" y="1940421"/>
                <a:ext cx="1273500" cy="5760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hyperviseur</a:t>
                </a:r>
                <a:r>
                  <a:rPr b="1" lang="en" sz="1200">
                    <a:solidFill>
                      <a:srgbClr val="FFFFFF"/>
                    </a:solidFill>
                  </a:rPr>
                  <a:t> </a:t>
                </a:r>
                <a:endParaRPr b="1" sz="1200">
                  <a:solidFill>
                    <a:srgbClr val="FFFFFF"/>
                  </a:solidFill>
                </a:endParaRPr>
              </a:p>
            </p:txBody>
          </p:sp>
        </p:grpSp>
        <p:cxnSp>
          <p:nvCxnSpPr>
            <p:cNvPr id="465" name="Google Shape;465;p25"/>
            <p:cNvCxnSpPr>
              <a:stCxn id="433" idx="3"/>
              <a:endCxn id="463" idx="1"/>
            </p:cNvCxnSpPr>
            <p:nvPr/>
          </p:nvCxnSpPr>
          <p:spPr>
            <a:xfrm flipH="1" rot="10800000">
              <a:off x="1713523" y="2415426"/>
              <a:ext cx="380400" cy="852000"/>
            </a:xfrm>
            <a:prstGeom prst="straightConnector1">
              <a:avLst/>
            </a:prstGeom>
            <a:noFill/>
            <a:ln cap="flat" cmpd="sng" w="28575">
              <a:solidFill>
                <a:schemeClr val="dk2"/>
              </a:solidFill>
              <a:prstDash val="solid"/>
              <a:round/>
              <a:headEnd len="med" w="med" type="none"/>
              <a:tailEnd len="med" w="med" type="none"/>
            </a:ln>
          </p:spPr>
        </p:cxnSp>
      </p:grpSp>
      <p:grpSp>
        <p:nvGrpSpPr>
          <p:cNvPr id="466" name="Google Shape;466;p25"/>
          <p:cNvGrpSpPr/>
          <p:nvPr/>
        </p:nvGrpSpPr>
        <p:grpSpPr>
          <a:xfrm>
            <a:off x="3950625" y="1549775"/>
            <a:ext cx="742889" cy="2515500"/>
            <a:chOff x="3950625" y="1549775"/>
            <a:chExt cx="742889" cy="2515500"/>
          </a:xfrm>
        </p:grpSpPr>
        <p:cxnSp>
          <p:nvCxnSpPr>
            <p:cNvPr id="467" name="Google Shape;467;p25"/>
            <p:cNvCxnSpPr>
              <a:stCxn id="447" idx="1"/>
              <a:endCxn id="437" idx="3"/>
            </p:cNvCxnSpPr>
            <p:nvPr/>
          </p:nvCxnSpPr>
          <p:spPr>
            <a:xfrm flipH="1">
              <a:off x="4016414" y="1549775"/>
              <a:ext cx="677100" cy="2515500"/>
            </a:xfrm>
            <a:prstGeom prst="straightConnector1">
              <a:avLst/>
            </a:prstGeom>
            <a:noFill/>
            <a:ln cap="flat" cmpd="sng" w="38100">
              <a:solidFill>
                <a:srgbClr val="9900FF"/>
              </a:solidFill>
              <a:prstDash val="solid"/>
              <a:round/>
              <a:headEnd len="med" w="med" type="none"/>
              <a:tailEnd len="med" w="med" type="triangle"/>
            </a:ln>
          </p:spPr>
        </p:cxnSp>
        <p:sp>
          <p:nvSpPr>
            <p:cNvPr id="468" name="Google Shape;468;p25"/>
            <p:cNvSpPr/>
            <p:nvPr/>
          </p:nvSpPr>
          <p:spPr>
            <a:xfrm>
              <a:off x="3950625" y="2903775"/>
              <a:ext cx="583200" cy="495300"/>
            </a:xfrm>
            <a:prstGeom prst="mathMultiply">
              <a:avLst>
                <a:gd fmla="val 23520" name="adj1"/>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grpSp>
        <p:nvGrpSpPr>
          <p:cNvPr id="473" name="Google Shape;473;p26"/>
          <p:cNvGrpSpPr/>
          <p:nvPr/>
        </p:nvGrpSpPr>
        <p:grpSpPr>
          <a:xfrm>
            <a:off x="4964036" y="1945792"/>
            <a:ext cx="3714309" cy="1246508"/>
            <a:chOff x="406694" y="1928725"/>
            <a:chExt cx="1273506" cy="1775400"/>
          </a:xfrm>
        </p:grpSpPr>
        <p:sp>
          <p:nvSpPr>
            <p:cNvPr id="474" name="Google Shape;474;p26"/>
            <p:cNvSpPr/>
            <p:nvPr/>
          </p:nvSpPr>
          <p:spPr>
            <a:xfrm>
              <a:off x="406700" y="1928725"/>
              <a:ext cx="1273500" cy="1775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txBox="1"/>
            <p:nvPr/>
          </p:nvSpPr>
          <p:spPr>
            <a:xfrm>
              <a:off x="406694" y="1940376"/>
              <a:ext cx="1273500" cy="4353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Hyperviseur </a:t>
              </a:r>
              <a:endParaRPr b="1" sz="1200">
                <a:solidFill>
                  <a:srgbClr val="FFFFFF"/>
                </a:solidFill>
              </a:endParaRPr>
            </a:p>
          </p:txBody>
        </p:sp>
      </p:grpSp>
      <p:sp>
        <p:nvSpPr>
          <p:cNvPr id="476" name="Google Shape;476;p2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PML : Page Modification Logging</a:t>
            </a:r>
            <a:endParaRPr sz="2000"/>
          </a:p>
        </p:txBody>
      </p:sp>
      <p:sp>
        <p:nvSpPr>
          <p:cNvPr id="477" name="Google Shape;477;p2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78" name="Google Shape;478;p26"/>
          <p:cNvGrpSpPr/>
          <p:nvPr/>
        </p:nvGrpSpPr>
        <p:grpSpPr>
          <a:xfrm>
            <a:off x="502288" y="888121"/>
            <a:ext cx="313892" cy="313892"/>
            <a:chOff x="2594050" y="1631825"/>
            <a:chExt cx="439625" cy="439625"/>
          </a:xfrm>
        </p:grpSpPr>
        <p:sp>
          <p:nvSpPr>
            <p:cNvPr id="479" name="Google Shape;479;p2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2801675" y="1740825"/>
              <a:ext cx="49950" cy="49950"/>
            </a:xfrm>
            <a:custGeom>
              <a:rect b="b" l="l" r="r" t="t"/>
              <a:pathLst>
                <a:path extrusionOk="0" fill="none" h="1998" w="1998">
                  <a:moveTo>
                    <a:pt x="1" y="1997"/>
                  </a:moveTo>
                  <a:lnTo>
                    <a:pt x="199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26"/>
          <p:cNvGrpSpPr/>
          <p:nvPr/>
        </p:nvGrpSpPr>
        <p:grpSpPr>
          <a:xfrm>
            <a:off x="1156100" y="1655775"/>
            <a:ext cx="2206450" cy="255000"/>
            <a:chOff x="394100" y="1808175"/>
            <a:chExt cx="2206450" cy="255000"/>
          </a:xfrm>
        </p:grpSpPr>
        <p:sp>
          <p:nvSpPr>
            <p:cNvPr id="484" name="Google Shape;484;p26"/>
            <p:cNvSpPr txBox="1"/>
            <p:nvPr/>
          </p:nvSpPr>
          <p:spPr>
            <a:xfrm>
              <a:off x="394100" y="1808175"/>
              <a:ext cx="681000" cy="25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E3142"/>
                  </a:solidFill>
                </a:rPr>
                <a:t>PML  </a:t>
              </a:r>
              <a:endParaRPr b="1" sz="1200">
                <a:solidFill>
                  <a:srgbClr val="0E3142"/>
                </a:solidFill>
              </a:endParaRPr>
            </a:p>
          </p:txBody>
        </p:sp>
        <p:sp>
          <p:nvSpPr>
            <p:cNvPr id="485" name="Google Shape;485;p26"/>
            <p:cNvSpPr/>
            <p:nvPr/>
          </p:nvSpPr>
          <p:spPr>
            <a:xfrm>
              <a:off x="963925" y="1852875"/>
              <a:ext cx="498000" cy="19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txBox="1"/>
            <p:nvPr/>
          </p:nvSpPr>
          <p:spPr>
            <a:xfrm>
              <a:off x="1426950" y="1808175"/>
              <a:ext cx="1173600" cy="25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E3142"/>
                  </a:solidFill>
                </a:rPr>
                <a:t>virtualisation</a:t>
              </a:r>
              <a:endParaRPr b="1" sz="1200">
                <a:solidFill>
                  <a:srgbClr val="0E3142"/>
                </a:solidFill>
              </a:endParaRPr>
            </a:p>
          </p:txBody>
        </p:sp>
      </p:grpSp>
      <p:grpSp>
        <p:nvGrpSpPr>
          <p:cNvPr id="487" name="Google Shape;487;p26"/>
          <p:cNvGrpSpPr/>
          <p:nvPr/>
        </p:nvGrpSpPr>
        <p:grpSpPr>
          <a:xfrm>
            <a:off x="1060150" y="1910775"/>
            <a:ext cx="2791200" cy="1212650"/>
            <a:chOff x="1060150" y="1910775"/>
            <a:chExt cx="2791200" cy="1212650"/>
          </a:xfrm>
        </p:grpSpPr>
        <p:sp>
          <p:nvSpPr>
            <p:cNvPr id="488" name="Google Shape;488;p26"/>
            <p:cNvSpPr txBox="1"/>
            <p:nvPr/>
          </p:nvSpPr>
          <p:spPr>
            <a:xfrm>
              <a:off x="1060150" y="2311925"/>
              <a:ext cx="2791200" cy="811500"/>
            </a:xfrm>
            <a:prstGeom prst="rect">
              <a:avLst/>
            </a:prstGeom>
            <a:no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lang="en" sz="1000">
                  <a:solidFill>
                    <a:srgbClr val="0E3142"/>
                  </a:solidFill>
                </a:rPr>
                <a:t>Étend</a:t>
              </a:r>
              <a:r>
                <a:rPr b="1" lang="en" sz="1000">
                  <a:solidFill>
                    <a:srgbClr val="0E3142"/>
                  </a:solidFill>
                </a:rPr>
                <a:t> les capacités des systèmes de virtualisation utilisant le mécanisme d’EPT</a:t>
              </a:r>
              <a:endParaRPr b="1" sz="1000">
                <a:solidFill>
                  <a:srgbClr val="0E3142"/>
                </a:solidFill>
              </a:endParaRPr>
            </a:p>
            <a:p>
              <a:pPr indent="0" lvl="0" marL="0" rtl="0" algn="just">
                <a:spcBef>
                  <a:spcPts val="0"/>
                </a:spcBef>
                <a:spcAft>
                  <a:spcPts val="0"/>
                </a:spcAft>
                <a:buNone/>
              </a:pPr>
              <a:r>
                <a:t/>
              </a:r>
              <a:endParaRPr b="1" sz="1000">
                <a:solidFill>
                  <a:srgbClr val="0E3142"/>
                </a:solidFill>
              </a:endParaRPr>
            </a:p>
            <a:p>
              <a:pPr indent="0" lvl="0" marL="0" rtl="0" algn="just">
                <a:spcBef>
                  <a:spcPts val="0"/>
                </a:spcBef>
                <a:spcAft>
                  <a:spcPts val="0"/>
                </a:spcAft>
                <a:buNone/>
              </a:pPr>
              <a:r>
                <a:rPr b="1" lang="en" sz="1000">
                  <a:solidFill>
                    <a:srgbClr val="0E3142"/>
                  </a:solidFill>
                </a:rPr>
                <a:t>Permet de traquer les pages mémoire que la VM modifie pendant son exécution</a:t>
              </a:r>
              <a:endParaRPr b="1" sz="1000">
                <a:solidFill>
                  <a:srgbClr val="0E3142"/>
                </a:solidFill>
              </a:endParaRPr>
            </a:p>
          </p:txBody>
        </p:sp>
        <p:cxnSp>
          <p:nvCxnSpPr>
            <p:cNvPr id="489" name="Google Shape;489;p26"/>
            <p:cNvCxnSpPr>
              <a:stCxn id="484" idx="2"/>
            </p:cNvCxnSpPr>
            <p:nvPr/>
          </p:nvCxnSpPr>
          <p:spPr>
            <a:xfrm>
              <a:off x="1496600" y="1910775"/>
              <a:ext cx="900" cy="381300"/>
            </a:xfrm>
            <a:prstGeom prst="straightConnector1">
              <a:avLst/>
            </a:prstGeom>
            <a:noFill/>
            <a:ln cap="flat" cmpd="sng" w="28575">
              <a:solidFill>
                <a:schemeClr val="dk2"/>
              </a:solidFill>
              <a:prstDash val="solid"/>
              <a:round/>
              <a:headEnd len="med" w="med" type="none"/>
              <a:tailEnd len="med" w="med" type="none"/>
            </a:ln>
          </p:spPr>
        </p:cxnSp>
      </p:grpSp>
      <p:cxnSp>
        <p:nvCxnSpPr>
          <p:cNvPr id="490" name="Google Shape;490;p26"/>
          <p:cNvCxnSpPr/>
          <p:nvPr/>
        </p:nvCxnSpPr>
        <p:spPr>
          <a:xfrm rot="10800000">
            <a:off x="337400" y="3327950"/>
            <a:ext cx="4209600" cy="0"/>
          </a:xfrm>
          <a:prstGeom prst="straightConnector1">
            <a:avLst/>
          </a:prstGeom>
          <a:noFill/>
          <a:ln cap="flat" cmpd="sng" w="38100">
            <a:solidFill>
              <a:srgbClr val="124057"/>
            </a:solidFill>
            <a:prstDash val="solid"/>
            <a:round/>
            <a:headEnd len="med" w="med" type="none"/>
            <a:tailEnd len="med" w="med" type="none"/>
          </a:ln>
        </p:spPr>
      </p:cxnSp>
      <p:pic>
        <p:nvPicPr>
          <p:cNvPr id="491" name="Google Shape;491;p26"/>
          <p:cNvPicPr preferRelativeResize="0"/>
          <p:nvPr/>
        </p:nvPicPr>
        <p:blipFill rotWithShape="1">
          <a:blip r:embed="rId3">
            <a:alphaModFix/>
          </a:blip>
          <a:srcRect b="0" l="1912" r="0" t="23547"/>
          <a:stretch/>
        </p:blipFill>
        <p:spPr>
          <a:xfrm>
            <a:off x="722500" y="3466100"/>
            <a:ext cx="3351775" cy="1548200"/>
          </a:xfrm>
          <a:prstGeom prst="rect">
            <a:avLst/>
          </a:prstGeom>
          <a:noFill/>
          <a:ln>
            <a:noFill/>
          </a:ln>
        </p:spPr>
      </p:pic>
      <p:sp>
        <p:nvSpPr>
          <p:cNvPr id="492" name="Google Shape;492;p26"/>
          <p:cNvSpPr/>
          <p:nvPr/>
        </p:nvSpPr>
        <p:spPr>
          <a:xfrm>
            <a:off x="3220200" y="3398975"/>
            <a:ext cx="313800" cy="663900"/>
          </a:xfrm>
          <a:prstGeom prst="ellipse">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3" name="Google Shape;493;p26"/>
          <p:cNvGrpSpPr/>
          <p:nvPr/>
        </p:nvGrpSpPr>
        <p:grpSpPr>
          <a:xfrm>
            <a:off x="2318625" y="4111750"/>
            <a:ext cx="2344500" cy="255000"/>
            <a:chOff x="2318625" y="4111750"/>
            <a:chExt cx="2344500" cy="255000"/>
          </a:xfrm>
        </p:grpSpPr>
        <p:cxnSp>
          <p:nvCxnSpPr>
            <p:cNvPr id="494" name="Google Shape;494;p26"/>
            <p:cNvCxnSpPr>
              <a:endCxn id="495" idx="1"/>
            </p:cNvCxnSpPr>
            <p:nvPr/>
          </p:nvCxnSpPr>
          <p:spPr>
            <a:xfrm flipH="1" rot="10800000">
              <a:off x="2318625" y="4239250"/>
              <a:ext cx="1260600" cy="26400"/>
            </a:xfrm>
            <a:prstGeom prst="straightConnector1">
              <a:avLst/>
            </a:prstGeom>
            <a:noFill/>
            <a:ln cap="flat" cmpd="sng" w="28575">
              <a:solidFill>
                <a:srgbClr val="CC0000"/>
              </a:solidFill>
              <a:prstDash val="solid"/>
              <a:round/>
              <a:headEnd len="med" w="med" type="none"/>
              <a:tailEnd len="med" w="med" type="none"/>
            </a:ln>
          </p:spPr>
        </p:cxnSp>
        <p:sp>
          <p:nvSpPr>
            <p:cNvPr id="495" name="Google Shape;495;p26"/>
            <p:cNvSpPr txBox="1"/>
            <p:nvPr/>
          </p:nvSpPr>
          <p:spPr>
            <a:xfrm>
              <a:off x="3579225" y="4111750"/>
              <a:ext cx="1083900" cy="2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CC0000"/>
                  </a:solidFill>
                </a:rPr>
                <a:t>Page modifiée</a:t>
              </a:r>
              <a:endParaRPr b="1" sz="900">
                <a:solidFill>
                  <a:srgbClr val="CC0000"/>
                </a:solidFill>
              </a:endParaRPr>
            </a:p>
          </p:txBody>
        </p:sp>
      </p:grpSp>
      <p:grpSp>
        <p:nvGrpSpPr>
          <p:cNvPr id="496" name="Google Shape;496;p26"/>
          <p:cNvGrpSpPr/>
          <p:nvPr/>
        </p:nvGrpSpPr>
        <p:grpSpPr>
          <a:xfrm>
            <a:off x="2532375" y="4364325"/>
            <a:ext cx="2175600" cy="255000"/>
            <a:chOff x="2532375" y="4364325"/>
            <a:chExt cx="2175600" cy="255000"/>
          </a:xfrm>
        </p:grpSpPr>
        <p:cxnSp>
          <p:nvCxnSpPr>
            <p:cNvPr id="497" name="Google Shape;497;p26"/>
            <p:cNvCxnSpPr>
              <a:endCxn id="498" idx="1"/>
            </p:cNvCxnSpPr>
            <p:nvPr/>
          </p:nvCxnSpPr>
          <p:spPr>
            <a:xfrm>
              <a:off x="2532375" y="4367025"/>
              <a:ext cx="1002000" cy="124800"/>
            </a:xfrm>
            <a:prstGeom prst="straightConnector1">
              <a:avLst/>
            </a:prstGeom>
            <a:noFill/>
            <a:ln cap="flat" cmpd="sng" w="28575">
              <a:solidFill>
                <a:srgbClr val="CC0000"/>
              </a:solidFill>
              <a:prstDash val="solid"/>
              <a:round/>
              <a:headEnd len="med" w="med" type="none"/>
              <a:tailEnd len="med" w="med" type="none"/>
            </a:ln>
          </p:spPr>
        </p:cxnSp>
        <p:sp>
          <p:nvSpPr>
            <p:cNvPr id="498" name="Google Shape;498;p26"/>
            <p:cNvSpPr txBox="1"/>
            <p:nvPr/>
          </p:nvSpPr>
          <p:spPr>
            <a:xfrm>
              <a:off x="3534375" y="4364325"/>
              <a:ext cx="1173600" cy="2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CC0000"/>
                  </a:solidFill>
                </a:rPr>
                <a:t>Page modifiée</a:t>
              </a:r>
              <a:endParaRPr b="1" sz="900">
                <a:solidFill>
                  <a:srgbClr val="CC0000"/>
                </a:solidFill>
              </a:endParaRPr>
            </a:p>
          </p:txBody>
        </p:sp>
      </p:grpSp>
      <p:cxnSp>
        <p:nvCxnSpPr>
          <p:cNvPr id="499" name="Google Shape;499;p26"/>
          <p:cNvCxnSpPr/>
          <p:nvPr/>
        </p:nvCxnSpPr>
        <p:spPr>
          <a:xfrm>
            <a:off x="4686300" y="1596250"/>
            <a:ext cx="23700" cy="3511800"/>
          </a:xfrm>
          <a:prstGeom prst="straightConnector1">
            <a:avLst/>
          </a:prstGeom>
          <a:noFill/>
          <a:ln cap="flat" cmpd="sng" w="38100">
            <a:solidFill>
              <a:srgbClr val="124057"/>
            </a:solidFill>
            <a:prstDash val="solid"/>
            <a:round/>
            <a:headEnd len="med" w="med" type="none"/>
            <a:tailEnd len="med" w="med" type="none"/>
          </a:ln>
        </p:spPr>
      </p:cxnSp>
      <p:sp>
        <p:nvSpPr>
          <p:cNvPr id="500" name="Google Shape;500;p26"/>
          <p:cNvSpPr txBox="1"/>
          <p:nvPr/>
        </p:nvSpPr>
        <p:spPr>
          <a:xfrm>
            <a:off x="4954350" y="323625"/>
            <a:ext cx="3846900" cy="38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0E3142"/>
                </a:solidFill>
              </a:rPr>
              <a:t>PML  étend le procédé qui se produit lorsque les bits accessed et dirty sont mis à jour</a:t>
            </a:r>
            <a:endParaRPr b="1" sz="1000">
              <a:solidFill>
                <a:srgbClr val="0E3142"/>
              </a:solidFill>
            </a:endParaRPr>
          </a:p>
        </p:txBody>
      </p:sp>
      <p:grpSp>
        <p:nvGrpSpPr>
          <p:cNvPr id="501" name="Google Shape;501;p26"/>
          <p:cNvGrpSpPr/>
          <p:nvPr/>
        </p:nvGrpSpPr>
        <p:grpSpPr>
          <a:xfrm>
            <a:off x="7386076" y="1274774"/>
            <a:ext cx="1173649" cy="539532"/>
            <a:chOff x="406684" y="1928743"/>
            <a:chExt cx="1185624" cy="1654500"/>
          </a:xfrm>
        </p:grpSpPr>
        <p:sp>
          <p:nvSpPr>
            <p:cNvPr id="502" name="Google Shape;502;p26"/>
            <p:cNvSpPr/>
            <p:nvPr/>
          </p:nvSpPr>
          <p:spPr>
            <a:xfrm>
              <a:off x="406708" y="1928743"/>
              <a:ext cx="1185600" cy="1654500"/>
            </a:xfrm>
            <a:prstGeom prst="rect">
              <a:avLst/>
            </a:prstGeom>
            <a:noFill/>
            <a:ln cap="flat" cmpd="sng" w="1905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100"/>
                <a:t>Page modifiée</a:t>
              </a:r>
              <a:endParaRPr sz="1100"/>
            </a:p>
          </p:txBody>
        </p:sp>
        <p:sp>
          <p:nvSpPr>
            <p:cNvPr id="503" name="Google Shape;503;p26"/>
            <p:cNvSpPr txBox="1"/>
            <p:nvPr/>
          </p:nvSpPr>
          <p:spPr>
            <a:xfrm>
              <a:off x="406684" y="1940399"/>
              <a:ext cx="1185600" cy="4353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v</a:t>
              </a:r>
              <a:r>
                <a:rPr b="1" lang="en" sz="1200">
                  <a:solidFill>
                    <a:srgbClr val="FFFFFF"/>
                  </a:solidFill>
                </a:rPr>
                <a:t>CPU</a:t>
              </a:r>
              <a:endParaRPr b="1" sz="1200">
                <a:solidFill>
                  <a:srgbClr val="FFFFFF"/>
                </a:solidFill>
              </a:endParaRPr>
            </a:p>
          </p:txBody>
        </p:sp>
      </p:grpSp>
      <p:grpSp>
        <p:nvGrpSpPr>
          <p:cNvPr id="504" name="Google Shape;504;p26"/>
          <p:cNvGrpSpPr/>
          <p:nvPr/>
        </p:nvGrpSpPr>
        <p:grpSpPr>
          <a:xfrm>
            <a:off x="4958345" y="846174"/>
            <a:ext cx="3714309" cy="1116372"/>
            <a:chOff x="406694" y="1928725"/>
            <a:chExt cx="1273506" cy="1775400"/>
          </a:xfrm>
        </p:grpSpPr>
        <p:sp>
          <p:nvSpPr>
            <p:cNvPr id="505" name="Google Shape;505;p26"/>
            <p:cNvSpPr/>
            <p:nvPr/>
          </p:nvSpPr>
          <p:spPr>
            <a:xfrm>
              <a:off x="406700" y="1928725"/>
              <a:ext cx="1273500" cy="1775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txBox="1"/>
            <p:nvPr/>
          </p:nvSpPr>
          <p:spPr>
            <a:xfrm>
              <a:off x="406694" y="1940376"/>
              <a:ext cx="1273500" cy="4353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Hyperviseur </a:t>
              </a:r>
              <a:endParaRPr b="1" sz="1200">
                <a:solidFill>
                  <a:srgbClr val="FFFFFF"/>
                </a:solidFill>
              </a:endParaRPr>
            </a:p>
          </p:txBody>
        </p:sp>
      </p:grpSp>
      <p:grpSp>
        <p:nvGrpSpPr>
          <p:cNvPr id="507" name="Google Shape;507;p26"/>
          <p:cNvGrpSpPr/>
          <p:nvPr/>
        </p:nvGrpSpPr>
        <p:grpSpPr>
          <a:xfrm>
            <a:off x="5071283" y="1274774"/>
            <a:ext cx="2314817" cy="539532"/>
            <a:chOff x="5071283" y="1274774"/>
            <a:chExt cx="2314817" cy="539532"/>
          </a:xfrm>
        </p:grpSpPr>
        <p:grpSp>
          <p:nvGrpSpPr>
            <p:cNvPr id="508" name="Google Shape;508;p26"/>
            <p:cNvGrpSpPr/>
            <p:nvPr/>
          </p:nvGrpSpPr>
          <p:grpSpPr>
            <a:xfrm>
              <a:off x="5071283" y="1274774"/>
              <a:ext cx="1173649" cy="539532"/>
              <a:chOff x="406684" y="1928743"/>
              <a:chExt cx="1185624" cy="1654500"/>
            </a:xfrm>
          </p:grpSpPr>
          <p:sp>
            <p:nvSpPr>
              <p:cNvPr id="509" name="Google Shape;509;p26"/>
              <p:cNvSpPr/>
              <p:nvPr/>
            </p:nvSpPr>
            <p:spPr>
              <a:xfrm>
                <a:off x="406708" y="1928743"/>
                <a:ext cx="1185600" cy="1654500"/>
              </a:xfrm>
              <a:prstGeom prst="rect">
                <a:avLst/>
              </a:prstGeom>
              <a:noFill/>
              <a:ln cap="flat" cmpd="sng" w="1905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100"/>
                  <a:t>bit dirty mis à 1</a:t>
                </a:r>
                <a:endParaRPr sz="1100"/>
              </a:p>
            </p:txBody>
          </p:sp>
          <p:sp>
            <p:nvSpPr>
              <p:cNvPr id="510" name="Google Shape;510;p26"/>
              <p:cNvSpPr txBox="1"/>
              <p:nvPr/>
            </p:nvSpPr>
            <p:spPr>
              <a:xfrm>
                <a:off x="406684" y="1940399"/>
                <a:ext cx="1185600" cy="4353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EPT</a:t>
                </a:r>
                <a:endParaRPr b="1" sz="1200">
                  <a:solidFill>
                    <a:srgbClr val="FFFFFF"/>
                  </a:solidFill>
                </a:endParaRPr>
              </a:p>
            </p:txBody>
          </p:sp>
        </p:grpSp>
        <p:cxnSp>
          <p:nvCxnSpPr>
            <p:cNvPr id="511" name="Google Shape;511;p26"/>
            <p:cNvCxnSpPr>
              <a:stCxn id="502" idx="1"/>
              <a:endCxn id="509" idx="3"/>
            </p:cNvCxnSpPr>
            <p:nvPr/>
          </p:nvCxnSpPr>
          <p:spPr>
            <a:xfrm rot="10800000">
              <a:off x="6244899" y="1544540"/>
              <a:ext cx="1141200" cy="0"/>
            </a:xfrm>
            <a:prstGeom prst="straightConnector1">
              <a:avLst/>
            </a:prstGeom>
            <a:noFill/>
            <a:ln cap="flat" cmpd="sng" w="28575">
              <a:solidFill>
                <a:schemeClr val="accent4"/>
              </a:solidFill>
              <a:prstDash val="solid"/>
              <a:round/>
              <a:headEnd len="med" w="med" type="none"/>
              <a:tailEnd len="med" w="med" type="triangle"/>
            </a:ln>
          </p:spPr>
        </p:cxnSp>
      </p:grpSp>
      <p:grpSp>
        <p:nvGrpSpPr>
          <p:cNvPr id="512" name="Google Shape;512;p26"/>
          <p:cNvGrpSpPr/>
          <p:nvPr/>
        </p:nvGrpSpPr>
        <p:grpSpPr>
          <a:xfrm>
            <a:off x="5027785" y="1814307"/>
            <a:ext cx="1260644" cy="1224470"/>
            <a:chOff x="5027785" y="1814307"/>
            <a:chExt cx="1260644" cy="1224470"/>
          </a:xfrm>
        </p:grpSpPr>
        <p:grpSp>
          <p:nvGrpSpPr>
            <p:cNvPr id="513" name="Google Shape;513;p26"/>
            <p:cNvGrpSpPr/>
            <p:nvPr/>
          </p:nvGrpSpPr>
          <p:grpSpPr>
            <a:xfrm>
              <a:off x="5027785" y="2459818"/>
              <a:ext cx="1260644" cy="578958"/>
              <a:chOff x="406694" y="1928725"/>
              <a:chExt cx="1273506" cy="1775400"/>
            </a:xfrm>
          </p:grpSpPr>
          <p:sp>
            <p:nvSpPr>
              <p:cNvPr id="514" name="Google Shape;514;p26"/>
              <p:cNvSpPr/>
              <p:nvPr/>
            </p:nvSpPr>
            <p:spPr>
              <a:xfrm>
                <a:off x="406700" y="1928725"/>
                <a:ext cx="1273500" cy="1775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txBox="1"/>
              <p:nvPr/>
            </p:nvSpPr>
            <p:spPr>
              <a:xfrm>
                <a:off x="406694" y="1940376"/>
                <a:ext cx="1273500" cy="4353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CPU</a:t>
                </a:r>
                <a:endParaRPr b="1" sz="1200">
                  <a:solidFill>
                    <a:srgbClr val="FFFFFF"/>
                  </a:solidFill>
                </a:endParaRPr>
              </a:p>
            </p:txBody>
          </p:sp>
        </p:grpSp>
        <p:cxnSp>
          <p:nvCxnSpPr>
            <p:cNvPr id="516" name="Google Shape;516;p26"/>
            <p:cNvCxnSpPr>
              <a:stCxn id="509" idx="2"/>
              <a:endCxn id="515" idx="0"/>
            </p:cNvCxnSpPr>
            <p:nvPr/>
          </p:nvCxnSpPr>
          <p:spPr>
            <a:xfrm>
              <a:off x="5658119" y="1814307"/>
              <a:ext cx="0" cy="649200"/>
            </a:xfrm>
            <a:prstGeom prst="straightConnector1">
              <a:avLst/>
            </a:prstGeom>
            <a:noFill/>
            <a:ln cap="flat" cmpd="sng" w="28575">
              <a:solidFill>
                <a:schemeClr val="accent4"/>
              </a:solidFill>
              <a:prstDash val="solid"/>
              <a:round/>
              <a:headEnd len="med" w="med" type="none"/>
              <a:tailEnd len="med" w="med" type="triangle"/>
            </a:ln>
          </p:spPr>
        </p:cxnSp>
      </p:grpSp>
      <p:grpSp>
        <p:nvGrpSpPr>
          <p:cNvPr id="517" name="Google Shape;517;p26"/>
          <p:cNvGrpSpPr/>
          <p:nvPr/>
        </p:nvGrpSpPr>
        <p:grpSpPr>
          <a:xfrm>
            <a:off x="6288429" y="2340950"/>
            <a:ext cx="2155476" cy="830394"/>
            <a:chOff x="6288429" y="2340950"/>
            <a:chExt cx="2155476" cy="830394"/>
          </a:xfrm>
        </p:grpSpPr>
        <p:grpSp>
          <p:nvGrpSpPr>
            <p:cNvPr id="518" name="Google Shape;518;p26"/>
            <p:cNvGrpSpPr/>
            <p:nvPr/>
          </p:nvGrpSpPr>
          <p:grpSpPr>
            <a:xfrm>
              <a:off x="7702053" y="2340950"/>
              <a:ext cx="741852" cy="830394"/>
              <a:chOff x="406684" y="1928724"/>
              <a:chExt cx="1185636" cy="1654500"/>
            </a:xfrm>
          </p:grpSpPr>
          <p:sp>
            <p:nvSpPr>
              <p:cNvPr id="519" name="Google Shape;519;p26"/>
              <p:cNvSpPr/>
              <p:nvPr/>
            </p:nvSpPr>
            <p:spPr>
              <a:xfrm>
                <a:off x="406719" y="1928724"/>
                <a:ext cx="1185600" cy="1654500"/>
              </a:xfrm>
              <a:prstGeom prst="rect">
                <a:avLst/>
              </a:prstGeom>
              <a:noFill/>
              <a:ln cap="flat" cmpd="sng" w="1905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900">
                    <a:solidFill>
                      <a:srgbClr val="CC0000"/>
                    </a:solidFill>
                  </a:rPr>
                  <a:t>gPA0</a:t>
                </a:r>
                <a:endParaRPr sz="900">
                  <a:solidFill>
                    <a:srgbClr val="CC0000"/>
                  </a:solidFill>
                </a:endParaRPr>
              </a:p>
              <a:p>
                <a:pPr indent="0" lvl="0" marL="0" rtl="0" algn="ctr">
                  <a:lnSpc>
                    <a:spcPct val="115000"/>
                  </a:lnSpc>
                  <a:spcBef>
                    <a:spcPts val="0"/>
                  </a:spcBef>
                  <a:spcAft>
                    <a:spcPts val="0"/>
                  </a:spcAft>
                  <a:buNone/>
                </a:pPr>
                <a:r>
                  <a:rPr lang="en" sz="900">
                    <a:solidFill>
                      <a:srgbClr val="CC0000"/>
                    </a:solidFill>
                  </a:rPr>
                  <a:t>…</a:t>
                </a:r>
                <a:endParaRPr sz="900">
                  <a:solidFill>
                    <a:srgbClr val="CC0000"/>
                  </a:solidFill>
                </a:endParaRPr>
              </a:p>
              <a:p>
                <a:pPr indent="0" lvl="0" marL="0" rtl="0" algn="ctr">
                  <a:lnSpc>
                    <a:spcPct val="115000"/>
                  </a:lnSpc>
                  <a:spcBef>
                    <a:spcPts val="0"/>
                  </a:spcBef>
                  <a:spcAft>
                    <a:spcPts val="0"/>
                  </a:spcAft>
                  <a:buNone/>
                </a:pPr>
                <a:r>
                  <a:rPr lang="en" sz="900">
                    <a:solidFill>
                      <a:srgbClr val="CC0000"/>
                    </a:solidFill>
                  </a:rPr>
                  <a:t>gPA511</a:t>
                </a:r>
                <a:endParaRPr sz="900">
                  <a:solidFill>
                    <a:srgbClr val="CC0000"/>
                  </a:solidFill>
                </a:endParaRPr>
              </a:p>
            </p:txBody>
          </p:sp>
          <p:sp>
            <p:nvSpPr>
              <p:cNvPr id="520" name="Google Shape;520;p26"/>
              <p:cNvSpPr txBox="1"/>
              <p:nvPr/>
            </p:nvSpPr>
            <p:spPr>
              <a:xfrm>
                <a:off x="406684" y="1940399"/>
                <a:ext cx="1185600" cy="4353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PMLog</a:t>
                </a:r>
                <a:endParaRPr b="1" sz="1200">
                  <a:solidFill>
                    <a:srgbClr val="FFFFFF"/>
                  </a:solidFill>
                </a:endParaRPr>
              </a:p>
            </p:txBody>
          </p:sp>
        </p:grpSp>
        <p:cxnSp>
          <p:nvCxnSpPr>
            <p:cNvPr id="521" name="Google Shape;521;p26"/>
            <p:cNvCxnSpPr>
              <a:stCxn id="514" idx="3"/>
              <a:endCxn id="519" idx="1"/>
            </p:cNvCxnSpPr>
            <p:nvPr/>
          </p:nvCxnSpPr>
          <p:spPr>
            <a:xfrm>
              <a:off x="6288429" y="2749297"/>
              <a:ext cx="1413600" cy="6900"/>
            </a:xfrm>
            <a:prstGeom prst="straightConnector1">
              <a:avLst/>
            </a:prstGeom>
            <a:noFill/>
            <a:ln cap="flat" cmpd="sng" w="28575">
              <a:solidFill>
                <a:schemeClr val="accent4"/>
              </a:solidFill>
              <a:prstDash val="solid"/>
              <a:round/>
              <a:headEnd len="med" w="med" type="none"/>
              <a:tailEnd len="med" w="med" type="triangle"/>
            </a:ln>
          </p:spPr>
        </p:cxnSp>
      </p:grpSp>
      <p:grpSp>
        <p:nvGrpSpPr>
          <p:cNvPr id="522" name="Google Shape;522;p26"/>
          <p:cNvGrpSpPr/>
          <p:nvPr/>
        </p:nvGrpSpPr>
        <p:grpSpPr>
          <a:xfrm>
            <a:off x="4861900" y="3327950"/>
            <a:ext cx="4209600" cy="271325"/>
            <a:chOff x="4861900" y="3327950"/>
            <a:chExt cx="4209600" cy="271325"/>
          </a:xfrm>
        </p:grpSpPr>
        <p:cxnSp>
          <p:nvCxnSpPr>
            <p:cNvPr id="523" name="Google Shape;523;p26"/>
            <p:cNvCxnSpPr/>
            <p:nvPr/>
          </p:nvCxnSpPr>
          <p:spPr>
            <a:xfrm rot="10800000">
              <a:off x="4861900" y="3327950"/>
              <a:ext cx="4209600" cy="0"/>
            </a:xfrm>
            <a:prstGeom prst="straightConnector1">
              <a:avLst/>
            </a:prstGeom>
            <a:noFill/>
            <a:ln cap="flat" cmpd="sng" w="38100">
              <a:solidFill>
                <a:srgbClr val="124057"/>
              </a:solidFill>
              <a:prstDash val="solid"/>
              <a:round/>
              <a:headEnd len="med" w="med" type="none"/>
              <a:tailEnd len="med" w="med" type="none"/>
            </a:ln>
          </p:spPr>
        </p:cxnSp>
        <p:sp>
          <p:nvSpPr>
            <p:cNvPr id="524" name="Google Shape;524;p26"/>
            <p:cNvSpPr txBox="1"/>
            <p:nvPr/>
          </p:nvSpPr>
          <p:spPr>
            <a:xfrm>
              <a:off x="5486050" y="3344275"/>
              <a:ext cx="2658900" cy="25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0E3142"/>
                  </a:solidFill>
                </a:rPr>
                <a:t>Changements dans les VMCS</a:t>
              </a:r>
              <a:endParaRPr b="1" sz="1000">
                <a:solidFill>
                  <a:srgbClr val="0E3142"/>
                </a:solidFill>
              </a:endParaRPr>
            </a:p>
          </p:txBody>
        </p:sp>
      </p:grpSp>
      <p:sp>
        <p:nvSpPr>
          <p:cNvPr id="525" name="Google Shape;525;p26"/>
          <p:cNvSpPr txBox="1"/>
          <p:nvPr/>
        </p:nvSpPr>
        <p:spPr>
          <a:xfrm>
            <a:off x="4709500" y="3693325"/>
            <a:ext cx="2538600" cy="1320900"/>
          </a:xfrm>
          <a:prstGeom prst="rect">
            <a:avLst/>
          </a:prstGeom>
          <a:noFill/>
          <a:ln>
            <a:noFill/>
          </a:ln>
        </p:spPr>
        <p:txBody>
          <a:bodyPr anchorCtr="0" anchor="ctr" bIns="91425" lIns="91425" spcFirstLastPara="1" rIns="91425" wrap="square" tIns="91425">
            <a:noAutofit/>
          </a:bodyPr>
          <a:lstStyle/>
          <a:p>
            <a:pPr indent="-285750" lvl="0" marL="457200" rtl="0" algn="just">
              <a:lnSpc>
                <a:spcPct val="115000"/>
              </a:lnSpc>
              <a:spcBef>
                <a:spcPts val="0"/>
              </a:spcBef>
              <a:spcAft>
                <a:spcPts val="0"/>
              </a:spcAft>
              <a:buSzPts val="900"/>
              <a:buChar char="➔"/>
            </a:pPr>
            <a:r>
              <a:rPr b="1" lang="en" sz="900"/>
              <a:t>Enable PML</a:t>
            </a:r>
            <a:r>
              <a:rPr lang="en" sz="900"/>
              <a:t> : lorsque le processeur supporte la fonctionnalité, il doit être mis à 1 pour activer le mécanisme.</a:t>
            </a:r>
            <a:endParaRPr sz="900"/>
          </a:p>
          <a:p>
            <a:pPr indent="-285750" lvl="0" marL="457200" rtl="0" algn="just">
              <a:lnSpc>
                <a:spcPct val="115000"/>
              </a:lnSpc>
              <a:spcBef>
                <a:spcPts val="0"/>
              </a:spcBef>
              <a:spcAft>
                <a:spcPts val="0"/>
              </a:spcAft>
              <a:buSzPts val="900"/>
              <a:buChar char="➔"/>
            </a:pPr>
            <a:r>
              <a:rPr b="1" lang="en" sz="900"/>
              <a:t>Page modification log</a:t>
            </a:r>
            <a:r>
              <a:rPr lang="en" sz="900"/>
              <a:t> : c’est la page mémoire dans laquelle sont enregistrées les gPAs. Elle contient 512 entrées de 64 bits.</a:t>
            </a:r>
            <a:endParaRPr sz="900"/>
          </a:p>
        </p:txBody>
      </p:sp>
      <p:sp>
        <p:nvSpPr>
          <p:cNvPr id="526" name="Google Shape;526;p26"/>
          <p:cNvSpPr txBox="1"/>
          <p:nvPr/>
        </p:nvSpPr>
        <p:spPr>
          <a:xfrm>
            <a:off x="7203150" y="3599275"/>
            <a:ext cx="1912500" cy="1419600"/>
          </a:xfrm>
          <a:prstGeom prst="rect">
            <a:avLst/>
          </a:prstGeom>
          <a:noFill/>
          <a:ln>
            <a:noFill/>
          </a:ln>
        </p:spPr>
        <p:txBody>
          <a:bodyPr anchorCtr="0" anchor="ctr" bIns="91425" lIns="91425" spcFirstLastPara="1" rIns="91425" wrap="square" tIns="91425">
            <a:noAutofit/>
          </a:bodyPr>
          <a:lstStyle/>
          <a:p>
            <a:pPr indent="-285750" lvl="0" marL="457200" rtl="0" algn="just">
              <a:lnSpc>
                <a:spcPct val="115000"/>
              </a:lnSpc>
              <a:spcBef>
                <a:spcPts val="0"/>
              </a:spcBef>
              <a:spcAft>
                <a:spcPts val="0"/>
              </a:spcAft>
              <a:buSzPts val="900"/>
              <a:buChar char="➔"/>
            </a:pPr>
            <a:r>
              <a:rPr b="1" lang="en" sz="900"/>
              <a:t>PML Address</a:t>
            </a:r>
            <a:r>
              <a:rPr lang="en" sz="900"/>
              <a:t> : adresse physique du page modification log.</a:t>
            </a:r>
            <a:endParaRPr sz="900"/>
          </a:p>
          <a:p>
            <a:pPr indent="-285750" lvl="0" marL="457200" rtl="0" algn="just">
              <a:spcBef>
                <a:spcPts val="0"/>
              </a:spcBef>
              <a:spcAft>
                <a:spcPts val="0"/>
              </a:spcAft>
              <a:buSzPts val="900"/>
              <a:buChar char="➔"/>
            </a:pPr>
            <a:r>
              <a:rPr b="1" lang="en" sz="900"/>
              <a:t>PML index</a:t>
            </a:r>
            <a:r>
              <a:rPr lang="en" sz="900"/>
              <a:t> </a:t>
            </a:r>
            <a:r>
              <a:rPr lang="en" sz="900"/>
              <a:t>: index de remplissage du page modification log. Il va de </a:t>
            </a:r>
            <a:r>
              <a:rPr b="1" lang="en" sz="900"/>
              <a:t>511</a:t>
            </a:r>
            <a:r>
              <a:rPr lang="en" sz="900"/>
              <a:t>  à </a:t>
            </a:r>
            <a:r>
              <a:rPr b="1" lang="en" sz="900"/>
              <a:t>0</a:t>
            </a:r>
            <a:r>
              <a:rPr lang="en" sz="900"/>
              <a:t> .</a:t>
            </a:r>
            <a:endParaRPr sz="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27"/>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État de l’art</a:t>
            </a:r>
            <a:endParaRPr/>
          </a:p>
        </p:txBody>
      </p:sp>
      <p:sp>
        <p:nvSpPr>
          <p:cNvPr id="532" name="Google Shape;532;p27"/>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3</a:t>
            </a:r>
            <a:endParaRPr sz="20000">
              <a:solidFill>
                <a:srgbClr val="18637B"/>
              </a:solidFill>
              <a:latin typeface="Roboto Slab"/>
              <a:ea typeface="Roboto Slab"/>
              <a:cs typeface="Roboto Slab"/>
              <a:sym typeface="Roboto Slab"/>
            </a:endParaRPr>
          </a:p>
        </p:txBody>
      </p:sp>
      <p:sp>
        <p:nvSpPr>
          <p:cNvPr id="533" name="Google Shape;533;p2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34" name="Google Shape;534;p27"/>
          <p:cNvSpPr txBox="1"/>
          <p:nvPr>
            <p:ph idx="1" type="subTitle"/>
          </p:nvPr>
        </p:nvSpPr>
        <p:spPr>
          <a:xfrm>
            <a:off x="4202375" y="4162100"/>
            <a:ext cx="4736100" cy="6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Présenter les techniques existantes et leurs limites</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2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Les métriques de l’estimation</a:t>
            </a:r>
            <a:endParaRPr sz="2000"/>
          </a:p>
        </p:txBody>
      </p:sp>
      <p:sp>
        <p:nvSpPr>
          <p:cNvPr id="540" name="Google Shape;540;p2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541" name="Google Shape;541;p28"/>
          <p:cNvGrpSpPr/>
          <p:nvPr/>
        </p:nvGrpSpPr>
        <p:grpSpPr>
          <a:xfrm>
            <a:off x="639018" y="875515"/>
            <a:ext cx="147046" cy="339114"/>
            <a:chOff x="732125" y="2958550"/>
            <a:chExt cx="130325" cy="474950"/>
          </a:xfrm>
        </p:grpSpPr>
        <p:sp>
          <p:nvSpPr>
            <p:cNvPr id="542" name="Google Shape;542;p28"/>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802750" y="3129050"/>
              <a:ext cx="13425" cy="25"/>
            </a:xfrm>
            <a:custGeom>
              <a:rect b="b" l="l" r="r" t="t"/>
              <a:pathLst>
                <a:path extrusionOk="0" fill="none" h="1" w="537">
                  <a:moveTo>
                    <a:pt x="536"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802750" y="3162525"/>
              <a:ext cx="13425" cy="25"/>
            </a:xfrm>
            <a:custGeom>
              <a:rect b="b" l="l" r="r" t="t"/>
              <a:pathLst>
                <a:path extrusionOk="0" fill="none" h="1" w="537">
                  <a:moveTo>
                    <a:pt x="536"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802750" y="3196025"/>
              <a:ext cx="13425" cy="25"/>
            </a:xfrm>
            <a:custGeom>
              <a:rect b="b" l="l" r="r" t="t"/>
              <a:pathLst>
                <a:path extrusionOk="0" fill="none" h="1" w="537">
                  <a:moveTo>
                    <a:pt x="536"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802750" y="3229500"/>
              <a:ext cx="13425" cy="25"/>
            </a:xfrm>
            <a:custGeom>
              <a:rect b="b" l="l" r="r" t="t"/>
              <a:pathLst>
                <a:path extrusionOk="0" fill="none" h="1" w="537">
                  <a:moveTo>
                    <a:pt x="536"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802750" y="3263000"/>
              <a:ext cx="13425" cy="25"/>
            </a:xfrm>
            <a:custGeom>
              <a:rect b="b" l="l" r="r" t="t"/>
              <a:pathLst>
                <a:path extrusionOk="0" fill="none" h="1" w="537">
                  <a:moveTo>
                    <a:pt x="536"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802750" y="3296475"/>
              <a:ext cx="13425" cy="25"/>
            </a:xfrm>
            <a:custGeom>
              <a:rect b="b" l="l" r="r" t="t"/>
              <a:pathLst>
                <a:path extrusionOk="0" fill="none" h="1" w="537">
                  <a:moveTo>
                    <a:pt x="536"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28"/>
          <p:cNvGrpSpPr/>
          <p:nvPr/>
        </p:nvGrpSpPr>
        <p:grpSpPr>
          <a:xfrm>
            <a:off x="279625" y="1808175"/>
            <a:ext cx="2835606" cy="255000"/>
            <a:chOff x="279625" y="1808175"/>
            <a:chExt cx="2835606" cy="255000"/>
          </a:xfrm>
        </p:grpSpPr>
        <p:sp>
          <p:nvSpPr>
            <p:cNvPr id="551" name="Google Shape;551;p28"/>
            <p:cNvSpPr txBox="1"/>
            <p:nvPr/>
          </p:nvSpPr>
          <p:spPr>
            <a:xfrm>
              <a:off x="279625" y="1808175"/>
              <a:ext cx="853500" cy="25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E3142"/>
                  </a:solidFill>
                </a:rPr>
                <a:t>Mémoire </a:t>
              </a:r>
              <a:r>
                <a:rPr b="1" lang="en" sz="1200">
                  <a:solidFill>
                    <a:srgbClr val="0E3142"/>
                  </a:solidFill>
                </a:rPr>
                <a:t>  </a:t>
              </a:r>
              <a:endParaRPr b="1" sz="1200">
                <a:solidFill>
                  <a:srgbClr val="0E3142"/>
                </a:solidFill>
              </a:endParaRPr>
            </a:p>
          </p:txBody>
        </p:sp>
        <p:sp>
          <p:nvSpPr>
            <p:cNvPr id="552" name="Google Shape;552;p28"/>
            <p:cNvSpPr/>
            <p:nvPr/>
          </p:nvSpPr>
          <p:spPr>
            <a:xfrm>
              <a:off x="1146025" y="1852875"/>
              <a:ext cx="292500" cy="145500"/>
            </a:xfrm>
            <a:prstGeom prst="mathEqual">
              <a:avLst>
                <a:gd fmla="val 23520" name="adj1"/>
                <a:gd fmla="val 19431" name="adj2"/>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txBox="1"/>
            <p:nvPr/>
          </p:nvSpPr>
          <p:spPr>
            <a:xfrm>
              <a:off x="1477531" y="1808175"/>
              <a:ext cx="1637700" cy="2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0E3142"/>
                  </a:solidFill>
                </a:rPr>
                <a:t>Ressource critique</a:t>
              </a:r>
              <a:endParaRPr b="1" sz="1200">
                <a:solidFill>
                  <a:srgbClr val="0E3142"/>
                </a:solidFill>
              </a:endParaRPr>
            </a:p>
          </p:txBody>
        </p:sp>
      </p:grpSp>
      <p:grpSp>
        <p:nvGrpSpPr>
          <p:cNvPr id="554" name="Google Shape;554;p28"/>
          <p:cNvGrpSpPr/>
          <p:nvPr/>
        </p:nvGrpSpPr>
        <p:grpSpPr>
          <a:xfrm>
            <a:off x="1406125" y="2128225"/>
            <a:ext cx="2120400" cy="842150"/>
            <a:chOff x="1406125" y="2128225"/>
            <a:chExt cx="2120400" cy="842150"/>
          </a:xfrm>
        </p:grpSpPr>
        <p:sp>
          <p:nvSpPr>
            <p:cNvPr id="555" name="Google Shape;555;p28"/>
            <p:cNvSpPr/>
            <p:nvPr/>
          </p:nvSpPr>
          <p:spPr>
            <a:xfrm rot="5400000">
              <a:off x="2141407" y="2275375"/>
              <a:ext cx="499500" cy="205200"/>
            </a:xfrm>
            <a:prstGeom prst="stripedRightArrow">
              <a:avLst>
                <a:gd fmla="val 50000" name="adj1"/>
                <a:gd fmla="val 50000" name="adj2"/>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txBox="1"/>
            <p:nvPr/>
          </p:nvSpPr>
          <p:spPr>
            <a:xfrm>
              <a:off x="1406125" y="2646375"/>
              <a:ext cx="2120400" cy="32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E3142"/>
                  </a:solidFill>
                </a:rPr>
                <a:t>Allocation à la demande</a:t>
              </a:r>
              <a:endParaRPr b="1" sz="1200">
                <a:solidFill>
                  <a:srgbClr val="0E3142"/>
                </a:solidFill>
              </a:endParaRPr>
            </a:p>
          </p:txBody>
        </p:sp>
      </p:grpSp>
      <p:grpSp>
        <p:nvGrpSpPr>
          <p:cNvPr id="557" name="Google Shape;557;p28"/>
          <p:cNvGrpSpPr/>
          <p:nvPr/>
        </p:nvGrpSpPr>
        <p:grpSpPr>
          <a:xfrm>
            <a:off x="3416768" y="999575"/>
            <a:ext cx="5624100" cy="1717661"/>
            <a:chOff x="3416768" y="999575"/>
            <a:chExt cx="5624100" cy="1717661"/>
          </a:xfrm>
        </p:grpSpPr>
        <p:pic>
          <p:nvPicPr>
            <p:cNvPr id="558" name="Google Shape;558;p28"/>
            <p:cNvPicPr preferRelativeResize="0"/>
            <p:nvPr/>
          </p:nvPicPr>
          <p:blipFill>
            <a:blip r:embed="rId3">
              <a:alphaModFix/>
            </a:blip>
            <a:stretch>
              <a:fillRect/>
            </a:stretch>
          </p:blipFill>
          <p:spPr>
            <a:xfrm>
              <a:off x="6284450" y="999575"/>
              <a:ext cx="1184225" cy="1113400"/>
            </a:xfrm>
            <a:prstGeom prst="rect">
              <a:avLst/>
            </a:prstGeom>
            <a:noFill/>
            <a:ln>
              <a:noFill/>
            </a:ln>
          </p:spPr>
        </p:pic>
        <p:sp>
          <p:nvSpPr>
            <p:cNvPr id="559" name="Google Shape;559;p28"/>
            <p:cNvSpPr/>
            <p:nvPr/>
          </p:nvSpPr>
          <p:spPr>
            <a:xfrm rot="-2138289">
              <a:off x="3355481" y="2159320"/>
              <a:ext cx="1272774" cy="205032"/>
            </a:xfrm>
            <a:prstGeom prst="stripedRightArrow">
              <a:avLst>
                <a:gd fmla="val 50000" name="adj1"/>
                <a:gd fmla="val 50000" name="adj2"/>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4660778" y="1480375"/>
              <a:ext cx="811500" cy="423600"/>
            </a:xfrm>
            <a:prstGeom prst="ellipse">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500">
                <a:solidFill>
                  <a:schemeClr val="dk1"/>
                </a:solidFill>
              </a:endParaRPr>
            </a:p>
            <a:p>
              <a:pPr indent="0" lvl="0" marL="0" rtl="0" algn="ctr">
                <a:spcBef>
                  <a:spcPts val="0"/>
                </a:spcBef>
                <a:spcAft>
                  <a:spcPts val="0"/>
                </a:spcAft>
                <a:buClr>
                  <a:schemeClr val="dk1"/>
                </a:buClr>
                <a:buSzPts val="1100"/>
                <a:buFont typeface="Arial"/>
                <a:buNone/>
              </a:pPr>
              <a:r>
                <a:rPr b="1" lang="en">
                  <a:solidFill>
                    <a:schemeClr val="dk1"/>
                  </a:solidFill>
                </a:rPr>
                <a:t>Q1</a:t>
              </a:r>
              <a:endParaRPr b="1">
                <a:solidFill>
                  <a:schemeClr val="dk1"/>
                </a:solidFill>
              </a:endParaRPr>
            </a:p>
            <a:p>
              <a:pPr indent="0" lvl="0" marL="0" rtl="0" algn="l">
                <a:spcBef>
                  <a:spcPts val="0"/>
                </a:spcBef>
                <a:spcAft>
                  <a:spcPts val="0"/>
                </a:spcAft>
                <a:buNone/>
              </a:pPr>
              <a:r>
                <a:t/>
              </a:r>
              <a:endParaRPr/>
            </a:p>
          </p:txBody>
        </p:sp>
        <p:sp>
          <p:nvSpPr>
            <p:cNvPr id="561" name="Google Shape;561;p28"/>
            <p:cNvSpPr txBox="1"/>
            <p:nvPr/>
          </p:nvSpPr>
          <p:spPr>
            <a:xfrm>
              <a:off x="5482568" y="1366225"/>
              <a:ext cx="3558300" cy="4995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000"/>
                <a:t>Comment observer la VM et collecter les informations sur son activité sachant  que c’est une </a:t>
              </a:r>
              <a:r>
                <a:rPr b="1" lang="en" sz="1200">
                  <a:latin typeface="Lobster"/>
                  <a:ea typeface="Lobster"/>
                  <a:cs typeface="Lobster"/>
                  <a:sym typeface="Lobster"/>
                </a:rPr>
                <a:t>boîte noire</a:t>
              </a:r>
              <a:endParaRPr b="1" sz="1200">
                <a:latin typeface="Lobster"/>
                <a:ea typeface="Lobster"/>
                <a:cs typeface="Lobster"/>
                <a:sym typeface="Lobster"/>
              </a:endParaRPr>
            </a:p>
          </p:txBody>
        </p:sp>
      </p:grpSp>
      <p:grpSp>
        <p:nvGrpSpPr>
          <p:cNvPr id="562" name="Google Shape;562;p28"/>
          <p:cNvGrpSpPr/>
          <p:nvPr/>
        </p:nvGrpSpPr>
        <p:grpSpPr>
          <a:xfrm>
            <a:off x="3412575" y="2937100"/>
            <a:ext cx="5551951" cy="1169925"/>
            <a:chOff x="3412575" y="2937100"/>
            <a:chExt cx="5551951" cy="1169925"/>
          </a:xfrm>
        </p:grpSpPr>
        <p:sp>
          <p:nvSpPr>
            <p:cNvPr id="563" name="Google Shape;563;p28"/>
            <p:cNvSpPr/>
            <p:nvPr/>
          </p:nvSpPr>
          <p:spPr>
            <a:xfrm rot="1781341">
              <a:off x="3381326" y="3227073"/>
              <a:ext cx="1221098" cy="204853"/>
            </a:xfrm>
            <a:prstGeom prst="stripedRightArrow">
              <a:avLst>
                <a:gd fmla="val 50000" name="adj1"/>
                <a:gd fmla="val 50000" name="adj2"/>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28"/>
            <p:cNvGrpSpPr/>
            <p:nvPr/>
          </p:nvGrpSpPr>
          <p:grpSpPr>
            <a:xfrm>
              <a:off x="4660778" y="3161125"/>
              <a:ext cx="4303748" cy="945900"/>
              <a:chOff x="4674832" y="2386275"/>
              <a:chExt cx="4395616" cy="945900"/>
            </a:xfrm>
          </p:grpSpPr>
          <p:pic>
            <p:nvPicPr>
              <p:cNvPr id="565" name="Google Shape;565;p28"/>
              <p:cNvPicPr preferRelativeResize="0"/>
              <p:nvPr/>
            </p:nvPicPr>
            <p:blipFill>
              <a:blip r:embed="rId3">
                <a:alphaModFix/>
              </a:blip>
              <a:stretch>
                <a:fillRect/>
              </a:stretch>
            </p:blipFill>
            <p:spPr>
              <a:xfrm>
                <a:off x="6304286" y="2386275"/>
                <a:ext cx="1188450" cy="945900"/>
              </a:xfrm>
              <a:prstGeom prst="rect">
                <a:avLst/>
              </a:prstGeom>
              <a:noFill/>
              <a:ln>
                <a:noFill/>
              </a:ln>
            </p:spPr>
          </p:pic>
          <p:sp>
            <p:nvSpPr>
              <p:cNvPr id="566" name="Google Shape;566;p28"/>
              <p:cNvSpPr/>
              <p:nvPr/>
            </p:nvSpPr>
            <p:spPr>
              <a:xfrm>
                <a:off x="4674832" y="2699575"/>
                <a:ext cx="814500" cy="423600"/>
              </a:xfrm>
              <a:prstGeom prst="ellipse">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500">
                  <a:solidFill>
                    <a:schemeClr val="dk1"/>
                  </a:solidFill>
                </a:endParaRPr>
              </a:p>
              <a:p>
                <a:pPr indent="0" lvl="0" marL="0" rtl="0" algn="ctr">
                  <a:spcBef>
                    <a:spcPts val="0"/>
                  </a:spcBef>
                  <a:spcAft>
                    <a:spcPts val="0"/>
                  </a:spcAft>
                  <a:buNone/>
                </a:pPr>
                <a:r>
                  <a:rPr b="1" lang="en">
                    <a:solidFill>
                      <a:schemeClr val="dk1"/>
                    </a:solidFill>
                  </a:rPr>
                  <a:t>Q2</a:t>
                </a:r>
                <a:endParaRPr b="1">
                  <a:solidFill>
                    <a:schemeClr val="dk1"/>
                  </a:solidFill>
                </a:endParaRPr>
              </a:p>
              <a:p>
                <a:pPr indent="0" lvl="0" marL="0" rtl="0" algn="l">
                  <a:spcBef>
                    <a:spcPts val="0"/>
                  </a:spcBef>
                  <a:spcAft>
                    <a:spcPts val="0"/>
                  </a:spcAft>
                  <a:buNone/>
                </a:pPr>
                <a:r>
                  <a:t/>
                </a:r>
                <a:endParaRPr/>
              </a:p>
            </p:txBody>
          </p:sp>
          <p:sp>
            <p:nvSpPr>
              <p:cNvPr id="567" name="Google Shape;567;p28"/>
              <p:cNvSpPr txBox="1"/>
              <p:nvPr/>
            </p:nvSpPr>
            <p:spPr>
              <a:xfrm>
                <a:off x="5499548" y="2661625"/>
                <a:ext cx="3570900" cy="4995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000"/>
                  <a:t>Après avoir répondu à Q1, comment estimer le WSS de la VM à partir des données collectées</a:t>
                </a:r>
                <a:endParaRPr b="1" sz="1000"/>
              </a:p>
            </p:txBody>
          </p:sp>
        </p:grpSp>
      </p:grpSp>
      <p:sp>
        <p:nvSpPr>
          <p:cNvPr id="568" name="Google Shape;568;p28"/>
          <p:cNvSpPr/>
          <p:nvPr/>
        </p:nvSpPr>
        <p:spPr>
          <a:xfrm rot="5400000">
            <a:off x="2141407" y="3313750"/>
            <a:ext cx="499500" cy="205200"/>
          </a:xfrm>
          <a:prstGeom prst="stripedRightArrow">
            <a:avLst>
              <a:gd fmla="val 50000" name="adj1"/>
              <a:gd fmla="val 50000" name="adj2"/>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txBox="1"/>
          <p:nvPr/>
        </p:nvSpPr>
        <p:spPr>
          <a:xfrm>
            <a:off x="69550" y="3789375"/>
            <a:ext cx="4552500" cy="255000"/>
          </a:xfrm>
          <a:prstGeom prst="rect">
            <a:avLst/>
          </a:prstGeom>
          <a:noFill/>
          <a:ln>
            <a:noFill/>
          </a:ln>
        </p:spPr>
        <p:txBody>
          <a:bodyPr anchorCtr="0" anchor="ctr" bIns="91425" lIns="91425" spcFirstLastPara="1" rIns="91425" wrap="square" tIns="91425">
            <a:noAutofit/>
          </a:bodyPr>
          <a:lstStyle/>
          <a:p>
            <a:pPr indent="-292100" lvl="0" marL="457200" rtl="0" algn="l">
              <a:spcBef>
                <a:spcPts val="0"/>
              </a:spcBef>
              <a:spcAft>
                <a:spcPts val="0"/>
              </a:spcAft>
              <a:buClr>
                <a:srgbClr val="0E3142"/>
              </a:buClr>
              <a:buSzPts val="1000"/>
              <a:buChar char="❏"/>
            </a:pPr>
            <a:r>
              <a:rPr b="1" lang="en" sz="1000">
                <a:solidFill>
                  <a:srgbClr val="0E3142"/>
                </a:solidFill>
              </a:rPr>
              <a:t>Collecter périodiquement les informations sur l’activité  de la VM</a:t>
            </a:r>
            <a:endParaRPr b="1" sz="1000">
              <a:solidFill>
                <a:srgbClr val="0E3142"/>
              </a:solidFill>
            </a:endParaRPr>
          </a:p>
        </p:txBody>
      </p:sp>
      <p:sp>
        <p:nvSpPr>
          <p:cNvPr id="570" name="Google Shape;570;p28"/>
          <p:cNvSpPr txBox="1"/>
          <p:nvPr/>
        </p:nvSpPr>
        <p:spPr>
          <a:xfrm>
            <a:off x="69550" y="4091450"/>
            <a:ext cx="3712200" cy="255000"/>
          </a:xfrm>
          <a:prstGeom prst="rect">
            <a:avLst/>
          </a:prstGeom>
          <a:noFill/>
          <a:ln>
            <a:noFill/>
          </a:ln>
        </p:spPr>
        <p:txBody>
          <a:bodyPr anchorCtr="0" anchor="ctr" bIns="91425" lIns="91425" spcFirstLastPara="1" rIns="91425" wrap="square" tIns="91425">
            <a:noAutofit/>
          </a:bodyPr>
          <a:lstStyle/>
          <a:p>
            <a:pPr indent="-292100" lvl="0" marL="457200" rtl="0" algn="l">
              <a:spcBef>
                <a:spcPts val="0"/>
              </a:spcBef>
              <a:spcAft>
                <a:spcPts val="0"/>
              </a:spcAft>
              <a:buClr>
                <a:srgbClr val="0E3142"/>
              </a:buClr>
              <a:buSzPts val="1000"/>
              <a:buChar char="❏"/>
            </a:pPr>
            <a:r>
              <a:rPr b="1" lang="en" sz="1000">
                <a:solidFill>
                  <a:srgbClr val="0E3142"/>
                </a:solidFill>
              </a:rPr>
              <a:t>Estimer la quantité de mémoire dont la VM a besoin</a:t>
            </a:r>
            <a:endParaRPr b="1" sz="1000">
              <a:solidFill>
                <a:srgbClr val="0E3142"/>
              </a:solidFill>
            </a:endParaRPr>
          </a:p>
        </p:txBody>
      </p:sp>
      <p:sp>
        <p:nvSpPr>
          <p:cNvPr id="571" name="Google Shape;571;p28"/>
          <p:cNvSpPr txBox="1"/>
          <p:nvPr/>
        </p:nvSpPr>
        <p:spPr>
          <a:xfrm>
            <a:off x="69550" y="4396250"/>
            <a:ext cx="3712200" cy="255000"/>
          </a:xfrm>
          <a:prstGeom prst="rect">
            <a:avLst/>
          </a:prstGeom>
          <a:noFill/>
          <a:ln>
            <a:noFill/>
          </a:ln>
        </p:spPr>
        <p:txBody>
          <a:bodyPr anchorCtr="0" anchor="ctr" bIns="91425" lIns="91425" spcFirstLastPara="1" rIns="91425" wrap="square" tIns="91425">
            <a:noAutofit/>
          </a:bodyPr>
          <a:lstStyle/>
          <a:p>
            <a:pPr indent="-292100" lvl="0" marL="457200" rtl="0" algn="l">
              <a:spcBef>
                <a:spcPts val="0"/>
              </a:spcBef>
              <a:spcAft>
                <a:spcPts val="0"/>
              </a:spcAft>
              <a:buClr>
                <a:srgbClr val="0E3142"/>
              </a:buClr>
              <a:buSzPts val="1000"/>
              <a:buChar char="❏"/>
            </a:pPr>
            <a:r>
              <a:rPr b="1" lang="en" sz="1000">
                <a:solidFill>
                  <a:srgbClr val="0E3142"/>
                </a:solidFill>
              </a:rPr>
              <a:t>Ajuster la mémoire allouée à la machine</a:t>
            </a:r>
            <a:endParaRPr b="1" sz="1000">
              <a:solidFill>
                <a:srgbClr val="0E3142"/>
              </a:solidFill>
            </a:endParaRPr>
          </a:p>
        </p:txBody>
      </p:sp>
      <p:sp>
        <p:nvSpPr>
          <p:cNvPr id="572" name="Google Shape;572;p28"/>
          <p:cNvSpPr txBox="1"/>
          <p:nvPr/>
        </p:nvSpPr>
        <p:spPr>
          <a:xfrm>
            <a:off x="4868525" y="2098075"/>
            <a:ext cx="4172400" cy="255000"/>
          </a:xfrm>
          <a:prstGeom prst="rect">
            <a:avLst/>
          </a:prstGeom>
          <a:solidFill>
            <a:srgbClr val="124057"/>
          </a:solidFill>
          <a:ln>
            <a:noFill/>
          </a:ln>
        </p:spPr>
        <p:txBody>
          <a:bodyPr anchorCtr="0" anchor="ctr" bIns="91425" lIns="91425" spcFirstLastPara="1" rIns="91425" wrap="square" tIns="91425">
            <a:noAutofit/>
          </a:bodyPr>
          <a:lstStyle/>
          <a:p>
            <a:pPr indent="-292100" lvl="0" marL="457200" rtl="0" algn="l">
              <a:spcBef>
                <a:spcPts val="0"/>
              </a:spcBef>
              <a:spcAft>
                <a:spcPts val="0"/>
              </a:spcAft>
              <a:buClr>
                <a:srgbClr val="FFFFFF"/>
              </a:buClr>
              <a:buSzPts val="1000"/>
              <a:buChar char="➔"/>
            </a:pPr>
            <a:r>
              <a:rPr b="1" lang="en" sz="1000">
                <a:solidFill>
                  <a:srgbClr val="FFFFFF"/>
                </a:solidFill>
              </a:rPr>
              <a:t>Méthode active : modifie le cours d’exécution de la VM</a:t>
            </a:r>
            <a:endParaRPr b="1" sz="1000">
              <a:solidFill>
                <a:srgbClr val="FFFFFF"/>
              </a:solidFill>
            </a:endParaRPr>
          </a:p>
        </p:txBody>
      </p:sp>
      <p:sp>
        <p:nvSpPr>
          <p:cNvPr id="573" name="Google Shape;573;p28"/>
          <p:cNvSpPr txBox="1"/>
          <p:nvPr/>
        </p:nvSpPr>
        <p:spPr>
          <a:xfrm>
            <a:off x="4868525" y="2414375"/>
            <a:ext cx="4172400" cy="676200"/>
          </a:xfrm>
          <a:prstGeom prst="rect">
            <a:avLst/>
          </a:prstGeom>
          <a:solidFill>
            <a:srgbClr val="124057"/>
          </a:solidFill>
          <a:ln>
            <a:noFill/>
          </a:ln>
        </p:spPr>
        <p:txBody>
          <a:bodyPr anchorCtr="0" anchor="ctr" bIns="91425" lIns="91425" spcFirstLastPara="1" rIns="91425" wrap="square" tIns="91425">
            <a:noAutofit/>
          </a:bodyPr>
          <a:lstStyle/>
          <a:p>
            <a:pPr indent="-292100" lvl="0" marL="457200" rtl="0" algn="l">
              <a:spcBef>
                <a:spcPts val="0"/>
              </a:spcBef>
              <a:spcAft>
                <a:spcPts val="0"/>
              </a:spcAft>
              <a:buClr>
                <a:srgbClr val="FFFFFF"/>
              </a:buClr>
              <a:buSzPts val="1000"/>
              <a:buChar char="➔"/>
            </a:pPr>
            <a:r>
              <a:rPr b="1" lang="en" sz="1000">
                <a:solidFill>
                  <a:srgbClr val="FFFFFF"/>
                </a:solidFill>
              </a:rPr>
              <a:t>Méthode intrusive : modifie la VM. Implémentée soit exclusivement à l’intérieur de la VM, soit répartie à travers la VM et l’hyperviseur ou le dom0. Nécessite l’accord du client.</a:t>
            </a:r>
            <a:endParaRPr b="1" sz="1000">
              <a:solidFill>
                <a:srgbClr val="FFFFFF"/>
              </a:solidFill>
            </a:endParaRPr>
          </a:p>
        </p:txBody>
      </p:sp>
      <p:sp>
        <p:nvSpPr>
          <p:cNvPr id="574" name="Google Shape;574;p28"/>
          <p:cNvSpPr txBox="1"/>
          <p:nvPr/>
        </p:nvSpPr>
        <p:spPr>
          <a:xfrm>
            <a:off x="4866563" y="4141250"/>
            <a:ext cx="4172400" cy="255000"/>
          </a:xfrm>
          <a:prstGeom prst="rect">
            <a:avLst/>
          </a:prstGeom>
          <a:solidFill>
            <a:srgbClr val="124057"/>
          </a:solidFill>
          <a:ln>
            <a:noFill/>
          </a:ln>
        </p:spPr>
        <p:txBody>
          <a:bodyPr anchorCtr="0" anchor="ctr" bIns="91425" lIns="91425" spcFirstLastPara="1" rIns="91425" wrap="square" tIns="91425">
            <a:noAutofit/>
          </a:bodyPr>
          <a:lstStyle/>
          <a:p>
            <a:pPr indent="-292100" lvl="0" marL="457200" rtl="0" algn="l">
              <a:spcBef>
                <a:spcPts val="0"/>
              </a:spcBef>
              <a:spcAft>
                <a:spcPts val="0"/>
              </a:spcAft>
              <a:buClr>
                <a:srgbClr val="FFFFFF"/>
              </a:buClr>
              <a:buSzPts val="1000"/>
              <a:buChar char="➔"/>
            </a:pPr>
            <a:r>
              <a:rPr b="1" lang="en" sz="1000">
                <a:solidFill>
                  <a:srgbClr val="FFFFFF"/>
                </a:solidFill>
              </a:rPr>
              <a:t>Précision : sous-estimation ou sur-estimation</a:t>
            </a:r>
            <a:endParaRPr b="1" sz="1000">
              <a:solidFill>
                <a:srgbClr val="FFFFFF"/>
              </a:solidFill>
            </a:endParaRPr>
          </a:p>
        </p:txBody>
      </p:sp>
      <p:sp>
        <p:nvSpPr>
          <p:cNvPr id="575" name="Google Shape;575;p28"/>
          <p:cNvSpPr txBox="1"/>
          <p:nvPr/>
        </p:nvSpPr>
        <p:spPr>
          <a:xfrm>
            <a:off x="4866563" y="4446050"/>
            <a:ext cx="4172400" cy="255000"/>
          </a:xfrm>
          <a:prstGeom prst="rect">
            <a:avLst/>
          </a:prstGeom>
          <a:solidFill>
            <a:srgbClr val="124057"/>
          </a:solidFill>
          <a:ln>
            <a:noFill/>
          </a:ln>
        </p:spPr>
        <p:txBody>
          <a:bodyPr anchorCtr="0" anchor="ctr" bIns="91425" lIns="91425" spcFirstLastPara="1" rIns="91425" wrap="square" tIns="91425">
            <a:noAutofit/>
          </a:bodyPr>
          <a:lstStyle/>
          <a:p>
            <a:pPr indent="-292100" lvl="0" marL="457200" rtl="0" algn="l">
              <a:spcBef>
                <a:spcPts val="0"/>
              </a:spcBef>
              <a:spcAft>
                <a:spcPts val="0"/>
              </a:spcAft>
              <a:buClr>
                <a:srgbClr val="FFFFFF"/>
              </a:buClr>
              <a:buSzPts val="1000"/>
              <a:buChar char="➔"/>
            </a:pPr>
            <a:r>
              <a:rPr b="1" lang="en" sz="1000">
                <a:solidFill>
                  <a:srgbClr val="FFFFFF"/>
                </a:solidFill>
              </a:rPr>
              <a:t>Surcharge de la VM</a:t>
            </a:r>
            <a:r>
              <a:rPr b="1" lang="en" sz="1000">
                <a:solidFill>
                  <a:srgbClr val="FFFFFF"/>
                </a:solidFill>
              </a:rPr>
              <a:t> </a:t>
            </a:r>
            <a:endParaRPr b="1" sz="1000">
              <a:solidFill>
                <a:srgbClr val="FFFFFF"/>
              </a:solidFill>
            </a:endParaRPr>
          </a:p>
        </p:txBody>
      </p:sp>
      <p:sp>
        <p:nvSpPr>
          <p:cNvPr id="576" name="Google Shape;576;p28"/>
          <p:cNvSpPr txBox="1"/>
          <p:nvPr/>
        </p:nvSpPr>
        <p:spPr>
          <a:xfrm>
            <a:off x="4866563" y="4750850"/>
            <a:ext cx="4172400" cy="255000"/>
          </a:xfrm>
          <a:prstGeom prst="rect">
            <a:avLst/>
          </a:prstGeom>
          <a:solidFill>
            <a:srgbClr val="124057"/>
          </a:solidFill>
          <a:ln>
            <a:noFill/>
          </a:ln>
        </p:spPr>
        <p:txBody>
          <a:bodyPr anchorCtr="0" anchor="ctr" bIns="91425" lIns="91425" spcFirstLastPara="1" rIns="91425" wrap="square" tIns="91425">
            <a:noAutofit/>
          </a:bodyPr>
          <a:lstStyle/>
          <a:p>
            <a:pPr indent="-292100" lvl="0" marL="457200" rtl="0" algn="l">
              <a:spcBef>
                <a:spcPts val="0"/>
              </a:spcBef>
              <a:spcAft>
                <a:spcPts val="0"/>
              </a:spcAft>
              <a:buClr>
                <a:srgbClr val="FFFFFF"/>
              </a:buClr>
              <a:buSzPts val="1000"/>
              <a:buChar char="➔"/>
            </a:pPr>
            <a:r>
              <a:rPr b="1" lang="en" sz="1000">
                <a:solidFill>
                  <a:srgbClr val="FFFFFF"/>
                </a:solidFill>
              </a:rPr>
              <a:t>Surcharge de l’hyperviseur </a:t>
            </a:r>
            <a:r>
              <a:rPr b="1" lang="en" sz="1000">
                <a:solidFill>
                  <a:srgbClr val="FFFFFF"/>
                </a:solidFill>
              </a:rPr>
              <a:t> et/ou du dom0</a:t>
            </a:r>
            <a:endParaRPr b="1" sz="1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1000"/>
                                        <p:tgtEl>
                                          <p:spTgt spid="5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000"/>
                                        <p:tgtEl>
                                          <p:spTgt spid="5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29"/>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Techniques existantes</a:t>
            </a:r>
            <a:endParaRPr sz="2000"/>
          </a:p>
        </p:txBody>
      </p:sp>
      <p:sp>
        <p:nvSpPr>
          <p:cNvPr id="582" name="Google Shape;582;p2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583" name="Google Shape;583;p29"/>
          <p:cNvGrpSpPr/>
          <p:nvPr/>
        </p:nvGrpSpPr>
        <p:grpSpPr>
          <a:xfrm>
            <a:off x="519532" y="896375"/>
            <a:ext cx="291276" cy="297381"/>
            <a:chOff x="3951850" y="2985350"/>
            <a:chExt cx="407950" cy="416500"/>
          </a:xfrm>
        </p:grpSpPr>
        <p:sp>
          <p:nvSpPr>
            <p:cNvPr id="584" name="Google Shape;584;p2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29"/>
          <p:cNvSpPr txBox="1"/>
          <p:nvPr>
            <p:ph idx="1" type="body"/>
          </p:nvPr>
        </p:nvSpPr>
        <p:spPr>
          <a:xfrm>
            <a:off x="277400" y="1616250"/>
            <a:ext cx="2828400" cy="3414900"/>
          </a:xfrm>
          <a:prstGeom prst="rect">
            <a:avLst/>
          </a:prstGeom>
          <a:ln cap="flat" cmpd="sng" w="28575">
            <a:solidFill>
              <a:srgbClr val="124057"/>
            </a:solidFill>
            <a:prstDash val="solid"/>
            <a:round/>
            <a:headEnd len="sm" w="sm" type="none"/>
            <a:tailEnd len="sm" w="sm" type="none"/>
          </a:ln>
        </p:spPr>
        <p:txBody>
          <a:bodyPr anchorCtr="0" anchor="b" bIns="91425" lIns="91425" spcFirstLastPara="1" rIns="91425" wrap="square" tIns="91425">
            <a:noAutofit/>
          </a:bodyPr>
          <a:lstStyle/>
          <a:p>
            <a:pPr indent="0" lvl="0" marL="0" rtl="0" algn="just">
              <a:lnSpc>
                <a:spcPct val="115000"/>
              </a:lnSpc>
              <a:spcBef>
                <a:spcPts val="600"/>
              </a:spcBef>
              <a:spcAft>
                <a:spcPts val="0"/>
              </a:spcAft>
              <a:buNone/>
            </a:pPr>
            <a:r>
              <a:rPr lang="en" sz="1000">
                <a:solidFill>
                  <a:srgbClr val="000000"/>
                </a:solidFill>
                <a:latin typeface="Arial"/>
                <a:ea typeface="Arial"/>
                <a:cs typeface="Arial"/>
                <a:sym typeface="Arial"/>
              </a:rPr>
              <a:t>Repose sur l’OS de la VM.</a:t>
            </a:r>
            <a:endParaRPr sz="1000">
              <a:solidFill>
                <a:srgbClr val="000000"/>
              </a:solidFill>
              <a:latin typeface="Arial"/>
              <a:ea typeface="Arial"/>
              <a:cs typeface="Arial"/>
              <a:sym typeface="Arial"/>
            </a:endParaRPr>
          </a:p>
          <a:p>
            <a:pPr indent="-292100" lvl="0" marL="914400" rtl="0" algn="l">
              <a:lnSpc>
                <a:spcPct val="115000"/>
              </a:lnSpc>
              <a:spcBef>
                <a:spcPts val="600"/>
              </a:spcBef>
              <a:spcAft>
                <a:spcPts val="0"/>
              </a:spcAft>
              <a:buClr>
                <a:srgbClr val="0B2939"/>
              </a:buClr>
              <a:buSzPts val="1000"/>
              <a:buFont typeface="Arial"/>
              <a:buChar char="●"/>
            </a:pPr>
            <a:r>
              <a:rPr b="1" lang="en" sz="1000" u="sng">
                <a:solidFill>
                  <a:srgbClr val="0B2939"/>
                </a:solidFill>
                <a:latin typeface="Arial"/>
                <a:ea typeface="Arial"/>
                <a:cs typeface="Arial"/>
                <a:sym typeface="Arial"/>
              </a:rPr>
              <a:t>Réponse à Q1</a:t>
            </a:r>
            <a:endParaRPr b="1" sz="1000" u="sng">
              <a:solidFill>
                <a:srgbClr val="0B2939"/>
              </a:solidFill>
              <a:latin typeface="Arial"/>
              <a:ea typeface="Arial"/>
              <a:cs typeface="Arial"/>
              <a:sym typeface="Arial"/>
            </a:endParaRPr>
          </a:p>
          <a:p>
            <a:pPr indent="0" lvl="0" marL="0" rtl="0" algn="just">
              <a:lnSpc>
                <a:spcPct val="115000"/>
              </a:lnSpc>
              <a:spcBef>
                <a:spcPts val="600"/>
              </a:spcBef>
              <a:spcAft>
                <a:spcPts val="0"/>
              </a:spcAft>
              <a:buNone/>
            </a:pPr>
            <a:r>
              <a:rPr lang="en" sz="1000">
                <a:solidFill>
                  <a:srgbClr val="000000"/>
                </a:solidFill>
                <a:latin typeface="Arial"/>
                <a:ea typeface="Arial"/>
                <a:cs typeface="Arial"/>
                <a:sym typeface="Arial"/>
              </a:rPr>
              <a:t>Valeur du </a:t>
            </a:r>
            <a:r>
              <a:rPr b="1" i="1" lang="en" sz="1000">
                <a:solidFill>
                  <a:srgbClr val="000000"/>
                </a:solidFill>
                <a:latin typeface="Arial"/>
                <a:ea typeface="Arial"/>
                <a:cs typeface="Arial"/>
                <a:sym typeface="Arial"/>
              </a:rPr>
              <a:t>Committed_As </a:t>
            </a:r>
            <a:r>
              <a:rPr lang="en" sz="1000">
                <a:solidFill>
                  <a:srgbClr val="000000"/>
                </a:solidFill>
                <a:latin typeface="Arial"/>
                <a:ea typeface="Arial"/>
                <a:cs typeface="Arial"/>
                <a:sym typeface="Arial"/>
              </a:rPr>
              <a:t>: </a:t>
            </a:r>
            <a:r>
              <a:rPr lang="en" sz="1000">
                <a:solidFill>
                  <a:schemeClr val="dk1"/>
                </a:solidFill>
                <a:latin typeface="Arial"/>
                <a:ea typeface="Arial"/>
                <a:cs typeface="Arial"/>
                <a:sym typeface="Arial"/>
              </a:rPr>
              <a:t>nombre total de pages virtuelles allouées par un processus, même si elles ne correspondent pas forcément à des pages physiques en mémoire centrale :</a:t>
            </a:r>
            <a:endParaRPr sz="1000">
              <a:solidFill>
                <a:schemeClr val="dk1"/>
              </a:solidFill>
              <a:latin typeface="Arial"/>
              <a:ea typeface="Arial"/>
              <a:cs typeface="Arial"/>
              <a:sym typeface="Arial"/>
            </a:endParaRPr>
          </a:p>
          <a:p>
            <a:pPr indent="0" lvl="0" marL="0" rtl="0" algn="just">
              <a:lnSpc>
                <a:spcPct val="115000"/>
              </a:lnSpc>
              <a:spcBef>
                <a:spcPts val="600"/>
              </a:spcBef>
              <a:spcAft>
                <a:spcPts val="0"/>
              </a:spcAft>
              <a:buNone/>
            </a:pPr>
            <a:r>
              <a:rPr lang="en" sz="1000">
                <a:solidFill>
                  <a:schemeClr val="dk1"/>
                </a:solidFill>
                <a:latin typeface="Arial"/>
                <a:ea typeface="Arial"/>
                <a:cs typeface="Arial"/>
                <a:sym typeface="Arial"/>
              </a:rPr>
              <a:t> </a:t>
            </a:r>
            <a:r>
              <a:rPr b="1" i="1" lang="en" sz="1000">
                <a:solidFill>
                  <a:srgbClr val="000000"/>
                </a:solidFill>
                <a:latin typeface="Arial"/>
                <a:ea typeface="Arial"/>
                <a:cs typeface="Arial"/>
                <a:sym typeface="Arial"/>
              </a:rPr>
              <a:t>c</a:t>
            </a:r>
            <a:r>
              <a:rPr b="1" i="1" lang="en" sz="1000">
                <a:solidFill>
                  <a:srgbClr val="000000"/>
                </a:solidFill>
                <a:latin typeface="Arial"/>
                <a:ea typeface="Arial"/>
                <a:cs typeface="Arial"/>
                <a:sym typeface="Arial"/>
              </a:rPr>
              <a:t>at   /proc/mem/info</a:t>
            </a:r>
            <a:endParaRPr sz="1000">
              <a:solidFill>
                <a:srgbClr val="000000"/>
              </a:solidFill>
              <a:latin typeface="Arial"/>
              <a:ea typeface="Arial"/>
              <a:cs typeface="Arial"/>
              <a:sym typeface="Arial"/>
            </a:endParaRPr>
          </a:p>
          <a:p>
            <a:pPr indent="-292100" lvl="0" marL="914400" rtl="0" algn="l">
              <a:lnSpc>
                <a:spcPct val="115000"/>
              </a:lnSpc>
              <a:spcBef>
                <a:spcPts val="600"/>
              </a:spcBef>
              <a:spcAft>
                <a:spcPts val="0"/>
              </a:spcAft>
              <a:buClr>
                <a:srgbClr val="0B2939"/>
              </a:buClr>
              <a:buSzPts val="1000"/>
              <a:buFont typeface="Arial"/>
              <a:buChar char="●"/>
            </a:pPr>
            <a:r>
              <a:rPr b="1" lang="en" sz="1000" u="sng">
                <a:solidFill>
                  <a:srgbClr val="0B2939"/>
                </a:solidFill>
                <a:latin typeface="Arial"/>
                <a:ea typeface="Arial"/>
                <a:cs typeface="Arial"/>
                <a:sym typeface="Arial"/>
              </a:rPr>
              <a:t>Réponse à Q2</a:t>
            </a:r>
            <a:endParaRPr b="1" sz="1000" u="sng">
              <a:solidFill>
                <a:srgbClr val="0B2939"/>
              </a:solidFill>
              <a:latin typeface="Arial"/>
              <a:ea typeface="Arial"/>
              <a:cs typeface="Arial"/>
              <a:sym typeface="Arial"/>
            </a:endParaRPr>
          </a:p>
          <a:p>
            <a:pPr indent="0" lvl="0" marL="0" rtl="0" algn="l">
              <a:lnSpc>
                <a:spcPct val="115000"/>
              </a:lnSpc>
              <a:spcBef>
                <a:spcPts val="600"/>
              </a:spcBef>
              <a:spcAft>
                <a:spcPts val="0"/>
              </a:spcAft>
              <a:buNone/>
            </a:pPr>
            <a:r>
              <a:rPr lang="en" sz="1000">
                <a:solidFill>
                  <a:schemeClr val="dk1"/>
                </a:solidFill>
                <a:latin typeface="Arial"/>
                <a:ea typeface="Arial"/>
                <a:cs typeface="Arial"/>
                <a:sym typeface="Arial"/>
              </a:rPr>
              <a:t>Incrémenter et décrémenter  la valeur du</a:t>
            </a:r>
            <a:r>
              <a:rPr lang="en" sz="1000">
                <a:solidFill>
                  <a:srgbClr val="0B2939"/>
                </a:solidFill>
                <a:latin typeface="Arial"/>
                <a:ea typeface="Arial"/>
                <a:cs typeface="Arial"/>
                <a:sym typeface="Arial"/>
              </a:rPr>
              <a:t> </a:t>
            </a:r>
            <a:r>
              <a:rPr b="1" i="1" lang="en" sz="1000">
                <a:solidFill>
                  <a:schemeClr val="dk1"/>
                </a:solidFill>
                <a:latin typeface="Arial"/>
                <a:ea typeface="Arial"/>
                <a:cs typeface="Arial"/>
                <a:sym typeface="Arial"/>
              </a:rPr>
              <a:t>Committed_As.</a:t>
            </a:r>
            <a:endParaRPr b="1" sz="1000">
              <a:solidFill>
                <a:srgbClr val="0B2939"/>
              </a:solidFill>
              <a:latin typeface="Arial"/>
              <a:ea typeface="Arial"/>
              <a:cs typeface="Arial"/>
              <a:sym typeface="Arial"/>
            </a:endParaRPr>
          </a:p>
          <a:p>
            <a:pPr indent="-292100" lvl="0" marL="914400" rtl="0" algn="l">
              <a:lnSpc>
                <a:spcPct val="115000"/>
              </a:lnSpc>
              <a:spcBef>
                <a:spcPts val="600"/>
              </a:spcBef>
              <a:spcAft>
                <a:spcPts val="0"/>
              </a:spcAft>
              <a:buClr>
                <a:srgbClr val="0B2939"/>
              </a:buClr>
              <a:buSzPts val="1000"/>
              <a:buFont typeface="Arial"/>
              <a:buChar char="●"/>
            </a:pPr>
            <a:r>
              <a:rPr b="1" lang="en" sz="1000" u="sng">
                <a:solidFill>
                  <a:srgbClr val="0B2939"/>
                </a:solidFill>
                <a:latin typeface="Arial"/>
                <a:ea typeface="Arial"/>
                <a:cs typeface="Arial"/>
                <a:sym typeface="Arial"/>
              </a:rPr>
              <a:t>Caractéristiques  et Limites</a:t>
            </a:r>
            <a:r>
              <a:rPr b="1" lang="en" sz="1000">
                <a:solidFill>
                  <a:srgbClr val="0B2939"/>
                </a:solidFill>
                <a:latin typeface="Arial"/>
                <a:ea typeface="Arial"/>
                <a:cs typeface="Arial"/>
                <a:sym typeface="Arial"/>
              </a:rPr>
              <a:t> </a:t>
            </a:r>
            <a:endParaRPr b="1" sz="1000">
              <a:solidFill>
                <a:srgbClr val="0B2939"/>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Intrusive </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Imprécise </a:t>
            </a:r>
            <a:endParaRPr sz="1000">
              <a:solidFill>
                <a:schemeClr val="dk1"/>
              </a:solidFill>
              <a:latin typeface="Arial"/>
              <a:ea typeface="Arial"/>
              <a:cs typeface="Arial"/>
              <a:sym typeface="Arial"/>
            </a:endParaRPr>
          </a:p>
        </p:txBody>
      </p:sp>
      <p:sp>
        <p:nvSpPr>
          <p:cNvPr id="589" name="Google Shape;589;p29"/>
          <p:cNvSpPr txBox="1"/>
          <p:nvPr>
            <p:ph idx="2" type="body"/>
          </p:nvPr>
        </p:nvSpPr>
        <p:spPr>
          <a:xfrm>
            <a:off x="3235213" y="1616125"/>
            <a:ext cx="2900700" cy="3414900"/>
          </a:xfrm>
          <a:prstGeom prst="rect">
            <a:avLst/>
          </a:prstGeom>
          <a:ln cap="flat" cmpd="sng" w="28575">
            <a:solidFill>
              <a:srgbClr val="3B8D61"/>
            </a:solidFill>
            <a:prstDash val="solid"/>
            <a:round/>
            <a:headEnd len="sm" w="sm" type="none"/>
            <a:tailEnd len="sm" w="sm" type="none"/>
          </a:ln>
        </p:spPr>
        <p:txBody>
          <a:bodyPr anchorCtr="0" anchor="b" bIns="91425" lIns="91425" spcFirstLastPara="1" rIns="91425" wrap="square" tIns="91425">
            <a:noAutofit/>
          </a:bodyPr>
          <a:lstStyle/>
          <a:p>
            <a:pPr indent="0" lvl="0" marL="0" rtl="0" algn="just">
              <a:lnSpc>
                <a:spcPct val="115000"/>
              </a:lnSpc>
              <a:spcBef>
                <a:spcPts val="600"/>
              </a:spcBef>
              <a:spcAft>
                <a:spcPts val="0"/>
              </a:spcAft>
              <a:buClr>
                <a:schemeClr val="dk1"/>
              </a:buClr>
              <a:buSzPts val="1100"/>
              <a:buFont typeface="Arial"/>
              <a:buNone/>
            </a:pPr>
            <a:r>
              <a:rPr lang="en" sz="900">
                <a:solidFill>
                  <a:schemeClr val="dk1"/>
                </a:solidFill>
                <a:latin typeface="Arial"/>
                <a:ea typeface="Arial"/>
                <a:cs typeface="Arial"/>
                <a:sym typeface="Arial"/>
              </a:rPr>
              <a:t>S’appuie sur une approche d’échantillonnage.</a:t>
            </a:r>
            <a:endParaRPr sz="900">
              <a:solidFill>
                <a:schemeClr val="dk1"/>
              </a:solidFill>
              <a:latin typeface="Arial"/>
              <a:ea typeface="Arial"/>
              <a:cs typeface="Arial"/>
              <a:sym typeface="Arial"/>
            </a:endParaRPr>
          </a:p>
          <a:p>
            <a:pPr indent="-292100" lvl="0" marL="914400" rtl="0" algn="l">
              <a:lnSpc>
                <a:spcPct val="115000"/>
              </a:lnSpc>
              <a:spcBef>
                <a:spcPts val="600"/>
              </a:spcBef>
              <a:spcAft>
                <a:spcPts val="0"/>
              </a:spcAft>
              <a:buClr>
                <a:srgbClr val="2E6E4B"/>
              </a:buClr>
              <a:buSzPts val="1000"/>
              <a:buFont typeface="Arial"/>
              <a:buChar char="●"/>
            </a:pPr>
            <a:r>
              <a:rPr b="1" lang="en" sz="1000" u="sng">
                <a:solidFill>
                  <a:srgbClr val="2E6E4B"/>
                </a:solidFill>
                <a:latin typeface="Arial"/>
                <a:ea typeface="Arial"/>
                <a:cs typeface="Arial"/>
                <a:sym typeface="Arial"/>
              </a:rPr>
              <a:t>Réponse à Q1</a:t>
            </a:r>
            <a:endParaRPr b="1" sz="1000" u="sng">
              <a:solidFill>
                <a:srgbClr val="2E6E4B"/>
              </a:solidFill>
              <a:latin typeface="Arial"/>
              <a:ea typeface="Arial"/>
              <a:cs typeface="Arial"/>
              <a:sym typeface="Arial"/>
            </a:endParaRPr>
          </a:p>
          <a:p>
            <a:pPr indent="0" lvl="0" marL="0" rtl="0" algn="just">
              <a:lnSpc>
                <a:spcPct val="115000"/>
              </a:lnSpc>
              <a:spcBef>
                <a:spcPts val="600"/>
              </a:spcBef>
              <a:spcAft>
                <a:spcPts val="0"/>
              </a:spcAft>
              <a:buClr>
                <a:schemeClr val="dk1"/>
              </a:buClr>
              <a:buSzPts val="1100"/>
              <a:buFont typeface="Arial"/>
              <a:buNone/>
            </a:pPr>
            <a:r>
              <a:rPr lang="en" sz="1000">
                <a:solidFill>
                  <a:schemeClr val="dk1"/>
                </a:solidFill>
                <a:latin typeface="Arial"/>
                <a:ea typeface="Arial"/>
                <a:cs typeface="Arial"/>
                <a:sym typeface="Arial"/>
              </a:rPr>
              <a:t>Choisir aléatoirement  et périodiquement  n pages et les invalider (les marquer  non-présentes ou en lecture seule).</a:t>
            </a:r>
            <a:endParaRPr sz="1000">
              <a:solidFill>
                <a:schemeClr val="dk1"/>
              </a:solidFill>
              <a:latin typeface="Arial"/>
              <a:ea typeface="Arial"/>
              <a:cs typeface="Arial"/>
              <a:sym typeface="Arial"/>
            </a:endParaRPr>
          </a:p>
          <a:p>
            <a:pPr indent="-292100" lvl="0" marL="914400" rtl="0" algn="l">
              <a:lnSpc>
                <a:spcPct val="115000"/>
              </a:lnSpc>
              <a:spcBef>
                <a:spcPts val="600"/>
              </a:spcBef>
              <a:spcAft>
                <a:spcPts val="0"/>
              </a:spcAft>
              <a:buClr>
                <a:srgbClr val="2E6E4B"/>
              </a:buClr>
              <a:buSzPts val="1000"/>
              <a:buFont typeface="Arial"/>
              <a:buChar char="●"/>
            </a:pPr>
            <a:r>
              <a:rPr b="1" lang="en" sz="1000" u="sng">
                <a:solidFill>
                  <a:srgbClr val="2E6E4B"/>
                </a:solidFill>
                <a:latin typeface="Arial"/>
                <a:ea typeface="Arial"/>
                <a:cs typeface="Arial"/>
                <a:sym typeface="Arial"/>
              </a:rPr>
              <a:t>Réponse à Q2</a:t>
            </a:r>
            <a:endParaRPr b="1" sz="1000" u="sng">
              <a:solidFill>
                <a:srgbClr val="2E6E4B"/>
              </a:solidFill>
              <a:latin typeface="Arial"/>
              <a:ea typeface="Arial"/>
              <a:cs typeface="Arial"/>
              <a:sym typeface="Arial"/>
            </a:endParaRPr>
          </a:p>
          <a:p>
            <a:pPr indent="0" lvl="0" marL="0" rtl="0" algn="l">
              <a:lnSpc>
                <a:spcPct val="115000"/>
              </a:lnSpc>
              <a:spcBef>
                <a:spcPts val="600"/>
              </a:spcBef>
              <a:spcAft>
                <a:spcPts val="0"/>
              </a:spcAft>
              <a:buNone/>
            </a:pPr>
            <a:r>
              <a:rPr lang="en" sz="1000">
                <a:solidFill>
                  <a:schemeClr val="dk1"/>
                </a:solidFill>
                <a:latin typeface="Arial"/>
                <a:ea typeface="Arial"/>
                <a:cs typeface="Arial"/>
                <a:sym typeface="Arial"/>
              </a:rPr>
              <a:t>Capture les exceptions et compter le nombre f de défauts de pages. </a:t>
            </a:r>
            <a:endParaRPr sz="1000">
              <a:solidFill>
                <a:schemeClr val="dk1"/>
              </a:solidFill>
              <a:latin typeface="Arial"/>
              <a:ea typeface="Arial"/>
              <a:cs typeface="Arial"/>
              <a:sym typeface="Arial"/>
            </a:endParaRPr>
          </a:p>
          <a:p>
            <a:pPr indent="0" lvl="0" marL="0" rtl="0" algn="l">
              <a:lnSpc>
                <a:spcPct val="115000"/>
              </a:lnSpc>
              <a:spcBef>
                <a:spcPts val="600"/>
              </a:spcBef>
              <a:spcAft>
                <a:spcPts val="0"/>
              </a:spcAft>
              <a:buClr>
                <a:schemeClr val="dk1"/>
              </a:buClr>
              <a:buSzPts val="1100"/>
              <a:buFont typeface="Arial"/>
              <a:buNone/>
            </a:pPr>
            <a:r>
              <a:rPr lang="en" sz="1000">
                <a:solidFill>
                  <a:schemeClr val="dk1"/>
                </a:solidFill>
                <a:latin typeface="Arial"/>
                <a:ea typeface="Arial"/>
                <a:cs typeface="Arial"/>
                <a:sym typeface="Arial"/>
              </a:rPr>
              <a:t>Estimer le  wss par la formule : </a:t>
            </a:r>
            <a:r>
              <a:rPr b="1" lang="en" sz="1000">
                <a:solidFill>
                  <a:schemeClr val="dk1"/>
                </a:solidFill>
                <a:latin typeface="Arial"/>
                <a:ea typeface="Arial"/>
                <a:cs typeface="Arial"/>
                <a:sym typeface="Arial"/>
              </a:rPr>
              <a:t>(f/n)*</a:t>
            </a:r>
            <a:r>
              <a:rPr b="1" lang="en" sz="1100">
                <a:solidFill>
                  <a:schemeClr val="dk1"/>
                </a:solidFill>
                <a:latin typeface="Arial"/>
                <a:ea typeface="Arial"/>
                <a:cs typeface="Arial"/>
                <a:sym typeface="Arial"/>
              </a:rPr>
              <a:t>m</a:t>
            </a:r>
            <a:r>
              <a:rPr b="1" baseline="-25000" lang="en" sz="1100">
                <a:solidFill>
                  <a:schemeClr val="dk1"/>
                </a:solidFill>
                <a:latin typeface="Arial"/>
                <a:ea typeface="Arial"/>
                <a:cs typeface="Arial"/>
                <a:sym typeface="Arial"/>
              </a:rPr>
              <a:t>act</a:t>
            </a:r>
            <a:endParaRPr b="1" sz="1000">
              <a:solidFill>
                <a:schemeClr val="dk1"/>
              </a:solidFill>
              <a:latin typeface="Arial"/>
              <a:ea typeface="Arial"/>
              <a:cs typeface="Arial"/>
              <a:sym typeface="Arial"/>
            </a:endParaRPr>
          </a:p>
          <a:p>
            <a:pPr indent="-292100" lvl="0" marL="914400" rtl="0" algn="l">
              <a:lnSpc>
                <a:spcPct val="115000"/>
              </a:lnSpc>
              <a:spcBef>
                <a:spcPts val="600"/>
              </a:spcBef>
              <a:spcAft>
                <a:spcPts val="0"/>
              </a:spcAft>
              <a:buClr>
                <a:srgbClr val="0B2939"/>
              </a:buClr>
              <a:buSzPts val="1000"/>
              <a:buFont typeface="Arial"/>
              <a:buChar char="●"/>
            </a:pPr>
            <a:r>
              <a:rPr b="1" lang="en" sz="1000" u="sng">
                <a:solidFill>
                  <a:srgbClr val="2E6E4B"/>
                </a:solidFill>
                <a:latin typeface="Arial"/>
                <a:ea typeface="Arial"/>
                <a:cs typeface="Arial"/>
                <a:sym typeface="Arial"/>
              </a:rPr>
              <a:t>Caractéristiques  et Limites</a:t>
            </a:r>
            <a:r>
              <a:rPr b="1" lang="en" sz="1000">
                <a:solidFill>
                  <a:srgbClr val="0B2939"/>
                </a:solidFill>
                <a:latin typeface="Arial"/>
                <a:ea typeface="Arial"/>
                <a:cs typeface="Arial"/>
                <a:sym typeface="Arial"/>
              </a:rPr>
              <a:t> </a:t>
            </a:r>
            <a:endParaRPr b="1" sz="1000">
              <a:solidFill>
                <a:srgbClr val="0B2939"/>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Non intrusive </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Active  </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Surcharge de l’hyperviseur</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Imprécision si wss &gt; </a:t>
            </a:r>
            <a:r>
              <a:rPr b="1" lang="en" sz="1100">
                <a:solidFill>
                  <a:schemeClr val="dk1"/>
                </a:solidFill>
                <a:latin typeface="Arial"/>
                <a:ea typeface="Arial"/>
                <a:cs typeface="Arial"/>
                <a:sym typeface="Arial"/>
              </a:rPr>
              <a:t>m</a:t>
            </a:r>
            <a:r>
              <a:rPr b="1" baseline="-25000" lang="en" sz="1100">
                <a:solidFill>
                  <a:schemeClr val="dk1"/>
                </a:solidFill>
                <a:latin typeface="Arial"/>
                <a:ea typeface="Arial"/>
                <a:cs typeface="Arial"/>
                <a:sym typeface="Arial"/>
              </a:rPr>
              <a:t>act</a:t>
            </a:r>
            <a:endParaRPr sz="1000">
              <a:solidFill>
                <a:schemeClr val="dk1"/>
              </a:solidFill>
              <a:latin typeface="Arial"/>
              <a:ea typeface="Arial"/>
              <a:cs typeface="Arial"/>
              <a:sym typeface="Arial"/>
            </a:endParaRPr>
          </a:p>
        </p:txBody>
      </p:sp>
      <p:sp>
        <p:nvSpPr>
          <p:cNvPr id="590" name="Google Shape;590;p29"/>
          <p:cNvSpPr txBox="1"/>
          <p:nvPr>
            <p:ph idx="3" type="body"/>
          </p:nvPr>
        </p:nvSpPr>
        <p:spPr>
          <a:xfrm>
            <a:off x="6254300" y="1616250"/>
            <a:ext cx="2828400" cy="3414900"/>
          </a:xfrm>
          <a:prstGeom prst="rect">
            <a:avLst/>
          </a:prstGeom>
          <a:ln cap="flat" cmpd="sng" w="28575">
            <a:solidFill>
              <a:srgbClr val="94BF6E"/>
            </a:solidFill>
            <a:prstDash val="solid"/>
            <a:round/>
            <a:headEnd len="sm" w="sm" type="none"/>
            <a:tailEnd len="sm" w="sm" type="none"/>
          </a:ln>
        </p:spPr>
        <p:txBody>
          <a:bodyPr anchorCtr="0" anchor="b" bIns="91425" lIns="91425" spcFirstLastPara="1" rIns="91425" wrap="square" tIns="91425">
            <a:noAutofit/>
          </a:bodyPr>
          <a:lstStyle/>
          <a:p>
            <a:pPr indent="-292100" lvl="0" marL="914400" rtl="0" algn="l">
              <a:lnSpc>
                <a:spcPct val="115000"/>
              </a:lnSpc>
              <a:spcBef>
                <a:spcPts val="600"/>
              </a:spcBef>
              <a:spcAft>
                <a:spcPts val="0"/>
              </a:spcAft>
              <a:buClr>
                <a:srgbClr val="94BF6E"/>
              </a:buClr>
              <a:buSzPts val="1000"/>
              <a:buFont typeface="Arial"/>
              <a:buChar char="●"/>
            </a:pPr>
            <a:r>
              <a:rPr b="1" lang="en" sz="1000" u="sng">
                <a:solidFill>
                  <a:srgbClr val="94BF6E"/>
                </a:solidFill>
                <a:latin typeface="Arial"/>
                <a:ea typeface="Arial"/>
                <a:cs typeface="Arial"/>
                <a:sym typeface="Arial"/>
              </a:rPr>
              <a:t>Réponse à Q1</a:t>
            </a:r>
            <a:endParaRPr b="1" sz="1000" u="sng">
              <a:solidFill>
                <a:srgbClr val="94BF6E"/>
              </a:solidFill>
              <a:latin typeface="Arial"/>
              <a:ea typeface="Arial"/>
              <a:cs typeface="Arial"/>
              <a:sym typeface="Arial"/>
            </a:endParaRPr>
          </a:p>
          <a:p>
            <a:pPr indent="0" lvl="0" marL="0" rtl="0" algn="just">
              <a:lnSpc>
                <a:spcPct val="115000"/>
              </a:lnSpc>
              <a:spcBef>
                <a:spcPts val="600"/>
              </a:spcBef>
              <a:spcAft>
                <a:spcPts val="0"/>
              </a:spcAft>
              <a:buNone/>
            </a:pPr>
            <a:r>
              <a:rPr lang="en" sz="1000">
                <a:solidFill>
                  <a:schemeClr val="dk1"/>
                </a:solidFill>
                <a:latin typeface="Arial"/>
                <a:ea typeface="Arial"/>
                <a:cs typeface="Arial"/>
                <a:sym typeface="Arial"/>
              </a:rPr>
              <a:t>Observer les évictions et mises à jour éventuelles du cache.</a:t>
            </a:r>
            <a:endParaRPr sz="1000">
              <a:solidFill>
                <a:schemeClr val="dk1"/>
              </a:solidFill>
              <a:latin typeface="Arial"/>
              <a:ea typeface="Arial"/>
              <a:cs typeface="Arial"/>
              <a:sym typeface="Arial"/>
            </a:endParaRPr>
          </a:p>
          <a:p>
            <a:pPr indent="-292100" lvl="0" marL="914400" rtl="0" algn="l">
              <a:lnSpc>
                <a:spcPct val="115000"/>
              </a:lnSpc>
              <a:spcBef>
                <a:spcPts val="600"/>
              </a:spcBef>
              <a:spcAft>
                <a:spcPts val="0"/>
              </a:spcAft>
              <a:buClr>
                <a:srgbClr val="94BF6E"/>
              </a:buClr>
              <a:buSzPts val="1000"/>
              <a:buFont typeface="Arial"/>
              <a:buChar char="●"/>
            </a:pPr>
            <a:r>
              <a:rPr b="1" lang="en" sz="1000" u="sng">
                <a:solidFill>
                  <a:srgbClr val="94BF6E"/>
                </a:solidFill>
                <a:latin typeface="Arial"/>
                <a:ea typeface="Arial"/>
                <a:cs typeface="Arial"/>
                <a:sym typeface="Arial"/>
              </a:rPr>
              <a:t>Réponse à Q2</a:t>
            </a:r>
            <a:endParaRPr b="1" sz="1000" u="sng">
              <a:solidFill>
                <a:srgbClr val="94BF6E"/>
              </a:solidFill>
              <a:latin typeface="Arial"/>
              <a:ea typeface="Arial"/>
              <a:cs typeface="Arial"/>
              <a:sym typeface="Arial"/>
            </a:endParaRPr>
          </a:p>
          <a:p>
            <a:pPr indent="0" lvl="0" marL="0" rtl="0" algn="l">
              <a:lnSpc>
                <a:spcPct val="115000"/>
              </a:lnSpc>
              <a:spcBef>
                <a:spcPts val="600"/>
              </a:spcBef>
              <a:spcAft>
                <a:spcPts val="0"/>
              </a:spcAft>
              <a:buNone/>
            </a:pPr>
            <a:r>
              <a:rPr lang="en" sz="1000">
                <a:solidFill>
                  <a:schemeClr val="dk1"/>
                </a:solidFill>
                <a:latin typeface="Arial"/>
                <a:ea typeface="Arial"/>
                <a:cs typeface="Arial"/>
                <a:sym typeface="Arial"/>
              </a:rPr>
              <a:t>Utiliser un buffer fantôme (mémoire supplémentaire allouée à la VM pour éviter qu’elle n’effectue des swaps) qui étend la mémoire physique de la VM.</a:t>
            </a:r>
            <a:endParaRPr sz="1000">
              <a:solidFill>
                <a:schemeClr val="dk1"/>
              </a:solidFill>
              <a:latin typeface="Arial"/>
              <a:ea typeface="Arial"/>
              <a:cs typeface="Arial"/>
              <a:sym typeface="Arial"/>
            </a:endParaRPr>
          </a:p>
          <a:p>
            <a:pPr indent="0" lvl="0" marL="0" rtl="0" algn="l">
              <a:lnSpc>
                <a:spcPct val="115000"/>
              </a:lnSpc>
              <a:spcBef>
                <a:spcPts val="600"/>
              </a:spcBef>
              <a:spcAft>
                <a:spcPts val="0"/>
              </a:spcAft>
              <a:buNone/>
            </a:pPr>
            <a:r>
              <a:rPr lang="en" sz="1000">
                <a:solidFill>
                  <a:schemeClr val="dk1"/>
                </a:solidFill>
                <a:latin typeface="Arial"/>
                <a:ea typeface="Arial"/>
                <a:cs typeface="Arial"/>
                <a:sym typeface="Arial"/>
              </a:rPr>
              <a:t>Estimer le WSS par la formule : </a:t>
            </a:r>
            <a:endParaRPr sz="1000">
              <a:solidFill>
                <a:schemeClr val="dk1"/>
              </a:solidFill>
              <a:latin typeface="Arial"/>
              <a:ea typeface="Arial"/>
              <a:cs typeface="Arial"/>
              <a:sym typeface="Arial"/>
            </a:endParaRPr>
          </a:p>
          <a:p>
            <a:pPr indent="0" lvl="0" marL="0" rtl="0" algn="ctr">
              <a:lnSpc>
                <a:spcPct val="115000"/>
              </a:lnSpc>
              <a:spcBef>
                <a:spcPts val="600"/>
              </a:spcBef>
              <a:spcAft>
                <a:spcPts val="0"/>
              </a:spcAft>
              <a:buClr>
                <a:schemeClr val="dk1"/>
              </a:buClr>
              <a:buSzPts val="1100"/>
              <a:buFont typeface="Arial"/>
              <a:buNone/>
            </a:pPr>
            <a:r>
              <a:rPr b="1" lang="en" sz="1100">
                <a:solidFill>
                  <a:schemeClr val="dk1"/>
                </a:solidFill>
                <a:latin typeface="Arial"/>
                <a:ea typeface="Arial"/>
                <a:cs typeface="Arial"/>
                <a:sym typeface="Arial"/>
              </a:rPr>
              <a:t>m</a:t>
            </a:r>
            <a:r>
              <a:rPr b="1" baseline="-25000" lang="en" sz="1100">
                <a:solidFill>
                  <a:schemeClr val="dk1"/>
                </a:solidFill>
                <a:latin typeface="Arial"/>
                <a:ea typeface="Arial"/>
                <a:cs typeface="Arial"/>
                <a:sym typeface="Arial"/>
              </a:rPr>
              <a:t>act</a:t>
            </a:r>
            <a:r>
              <a:rPr lang="en" sz="1000">
                <a:solidFill>
                  <a:schemeClr val="dk1"/>
                </a:solidFill>
                <a:latin typeface="Arial"/>
                <a:ea typeface="Arial"/>
                <a:cs typeface="Arial"/>
                <a:sym typeface="Arial"/>
              </a:rPr>
              <a:t> + </a:t>
            </a:r>
            <a:r>
              <a:rPr b="1" lang="en" sz="1100">
                <a:solidFill>
                  <a:schemeClr val="dk1"/>
                </a:solidFill>
                <a:latin typeface="Arial"/>
                <a:ea typeface="Arial"/>
                <a:cs typeface="Arial"/>
                <a:sym typeface="Arial"/>
              </a:rPr>
              <a:t>m</a:t>
            </a:r>
            <a:r>
              <a:rPr b="1" baseline="-25000" lang="en" sz="1100">
                <a:solidFill>
                  <a:schemeClr val="dk1"/>
                </a:solidFill>
                <a:latin typeface="Arial"/>
                <a:ea typeface="Arial"/>
                <a:cs typeface="Arial"/>
                <a:sym typeface="Arial"/>
              </a:rPr>
              <a:t>fantt</a:t>
            </a:r>
            <a:r>
              <a:rPr lang="en" sz="1000">
                <a:solidFill>
                  <a:schemeClr val="dk1"/>
                </a:solidFill>
                <a:latin typeface="Arial"/>
                <a:ea typeface="Arial"/>
                <a:cs typeface="Arial"/>
                <a:sym typeface="Arial"/>
              </a:rPr>
              <a:t> si </a:t>
            </a:r>
            <a:r>
              <a:rPr b="1" lang="en" sz="1100">
                <a:solidFill>
                  <a:schemeClr val="dk1"/>
                </a:solidFill>
                <a:latin typeface="Arial"/>
                <a:ea typeface="Arial"/>
                <a:cs typeface="Arial"/>
                <a:sym typeface="Arial"/>
              </a:rPr>
              <a:t>m</a:t>
            </a:r>
            <a:r>
              <a:rPr b="1" baseline="-25000" lang="en" sz="1100">
                <a:solidFill>
                  <a:schemeClr val="dk1"/>
                </a:solidFill>
                <a:latin typeface="Arial"/>
                <a:ea typeface="Arial"/>
                <a:cs typeface="Arial"/>
                <a:sym typeface="Arial"/>
              </a:rPr>
              <a:t>act</a:t>
            </a:r>
            <a:r>
              <a:rPr b="1" lang="en" sz="1000">
                <a:solidFill>
                  <a:schemeClr val="dk1"/>
                </a:solidFill>
                <a:latin typeface="Arial"/>
                <a:ea typeface="Arial"/>
                <a:cs typeface="Arial"/>
                <a:sym typeface="Arial"/>
              </a:rPr>
              <a:t>&gt;0</a:t>
            </a:r>
            <a:endParaRPr sz="1000">
              <a:solidFill>
                <a:schemeClr val="dk1"/>
              </a:solidFill>
              <a:latin typeface="Arial"/>
              <a:ea typeface="Arial"/>
              <a:cs typeface="Arial"/>
              <a:sym typeface="Arial"/>
            </a:endParaRPr>
          </a:p>
          <a:p>
            <a:pPr indent="-292100" lvl="0" marL="914400" rtl="0" algn="l">
              <a:lnSpc>
                <a:spcPct val="115000"/>
              </a:lnSpc>
              <a:spcBef>
                <a:spcPts val="600"/>
              </a:spcBef>
              <a:spcAft>
                <a:spcPts val="0"/>
              </a:spcAft>
              <a:buClr>
                <a:srgbClr val="0B2939"/>
              </a:buClr>
              <a:buSzPts val="1000"/>
              <a:buFont typeface="Arial"/>
              <a:buChar char="●"/>
            </a:pPr>
            <a:r>
              <a:rPr b="1" lang="en" sz="1000" u="sng">
                <a:solidFill>
                  <a:srgbClr val="94BF6E"/>
                </a:solidFill>
                <a:latin typeface="Arial"/>
                <a:ea typeface="Arial"/>
                <a:cs typeface="Arial"/>
                <a:sym typeface="Arial"/>
              </a:rPr>
              <a:t>Caractéristiques  et Limites</a:t>
            </a:r>
            <a:r>
              <a:rPr b="1" lang="en" sz="1000">
                <a:solidFill>
                  <a:srgbClr val="0B2939"/>
                </a:solidFill>
                <a:latin typeface="Arial"/>
                <a:ea typeface="Arial"/>
                <a:cs typeface="Arial"/>
                <a:sym typeface="Arial"/>
              </a:rPr>
              <a:t> </a:t>
            </a:r>
            <a:endParaRPr b="1" sz="1000">
              <a:solidFill>
                <a:srgbClr val="0B2939"/>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Non intrusive </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Imprécise si </a:t>
            </a:r>
            <a:r>
              <a:rPr b="1" lang="en" sz="1100">
                <a:solidFill>
                  <a:schemeClr val="dk1"/>
                </a:solidFill>
                <a:latin typeface="Arial"/>
                <a:ea typeface="Arial"/>
                <a:cs typeface="Arial"/>
                <a:sym typeface="Arial"/>
              </a:rPr>
              <a:t>m</a:t>
            </a:r>
            <a:r>
              <a:rPr b="1" baseline="-25000" lang="en" sz="1100">
                <a:solidFill>
                  <a:schemeClr val="dk1"/>
                </a:solidFill>
                <a:latin typeface="Arial"/>
                <a:ea typeface="Arial"/>
                <a:cs typeface="Arial"/>
                <a:sym typeface="Arial"/>
              </a:rPr>
              <a:t>act </a:t>
            </a:r>
            <a:r>
              <a:rPr b="1" lang="en" sz="1000">
                <a:solidFill>
                  <a:schemeClr val="dk1"/>
                </a:solidFill>
                <a:latin typeface="Arial"/>
                <a:ea typeface="Arial"/>
                <a:cs typeface="Arial"/>
                <a:sym typeface="Arial"/>
              </a:rPr>
              <a:t>&lt;= 0</a:t>
            </a:r>
            <a:endParaRPr sz="1000">
              <a:solidFill>
                <a:schemeClr val="dk1"/>
              </a:solidFill>
              <a:latin typeface="Arial"/>
              <a:ea typeface="Arial"/>
              <a:cs typeface="Arial"/>
              <a:sym typeface="Arial"/>
            </a:endParaRPr>
          </a:p>
        </p:txBody>
      </p:sp>
      <p:sp>
        <p:nvSpPr>
          <p:cNvPr id="591" name="Google Shape;591;p29"/>
          <p:cNvSpPr txBox="1"/>
          <p:nvPr/>
        </p:nvSpPr>
        <p:spPr>
          <a:xfrm>
            <a:off x="277400" y="1616125"/>
            <a:ext cx="2828400" cy="324000"/>
          </a:xfrm>
          <a:prstGeom prst="rect">
            <a:avLst/>
          </a:prstGeom>
          <a:solidFill>
            <a:srgbClr val="0B293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Self-ballooning</a:t>
            </a:r>
            <a:endParaRPr b="1" sz="1600">
              <a:solidFill>
                <a:srgbClr val="FFFFFF"/>
              </a:solidFill>
            </a:endParaRPr>
          </a:p>
        </p:txBody>
      </p:sp>
      <p:sp>
        <p:nvSpPr>
          <p:cNvPr id="592" name="Google Shape;592;p29"/>
          <p:cNvSpPr txBox="1"/>
          <p:nvPr/>
        </p:nvSpPr>
        <p:spPr>
          <a:xfrm>
            <a:off x="3230000" y="1616125"/>
            <a:ext cx="2900700" cy="324000"/>
          </a:xfrm>
          <a:prstGeom prst="rect">
            <a:avLst/>
          </a:prstGeom>
          <a:solidFill>
            <a:srgbClr val="3B8D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VMWare</a:t>
            </a:r>
            <a:endParaRPr b="1" sz="1600">
              <a:solidFill>
                <a:srgbClr val="FFFFFF"/>
              </a:solidFill>
            </a:endParaRPr>
          </a:p>
        </p:txBody>
      </p:sp>
      <p:sp>
        <p:nvSpPr>
          <p:cNvPr id="593" name="Google Shape;593;p29"/>
          <p:cNvSpPr txBox="1"/>
          <p:nvPr/>
        </p:nvSpPr>
        <p:spPr>
          <a:xfrm>
            <a:off x="6266000" y="1616125"/>
            <a:ext cx="2828400" cy="324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Geiger</a:t>
            </a:r>
            <a:endParaRPr b="1" sz="16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xEl>
                                              <p:pRg end="0" st="0"/>
                                            </p:txEl>
                                          </p:spTgt>
                                        </p:tgtEl>
                                        <p:attrNameLst>
                                          <p:attrName>style.visibility</p:attrName>
                                        </p:attrNameLst>
                                      </p:cBhvr>
                                      <p:to>
                                        <p:strVal val="visible"/>
                                      </p:to>
                                    </p:set>
                                    <p:animEffect filter="fade" transition="in">
                                      <p:cBhvr>
                                        <p:cTn dur="1000"/>
                                        <p:tgtEl>
                                          <p:spTgt spid="5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xEl>
                                              <p:pRg end="1" st="1"/>
                                            </p:txEl>
                                          </p:spTgt>
                                        </p:tgtEl>
                                        <p:attrNameLst>
                                          <p:attrName>style.visibility</p:attrName>
                                        </p:attrNameLst>
                                      </p:cBhvr>
                                      <p:to>
                                        <p:strVal val="visible"/>
                                      </p:to>
                                    </p:set>
                                    <p:animEffect filter="fade" transition="in">
                                      <p:cBhvr>
                                        <p:cTn dur="1000"/>
                                        <p:tgtEl>
                                          <p:spTgt spid="5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xEl>
                                              <p:pRg end="2" st="2"/>
                                            </p:txEl>
                                          </p:spTgt>
                                        </p:tgtEl>
                                        <p:attrNameLst>
                                          <p:attrName>style.visibility</p:attrName>
                                        </p:attrNameLst>
                                      </p:cBhvr>
                                      <p:to>
                                        <p:strVal val="visible"/>
                                      </p:to>
                                    </p:set>
                                    <p:animEffect filter="fade" transition="in">
                                      <p:cBhvr>
                                        <p:cTn dur="1000"/>
                                        <p:tgtEl>
                                          <p:spTgt spid="5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xEl>
                                              <p:pRg end="3" st="3"/>
                                            </p:txEl>
                                          </p:spTgt>
                                        </p:tgtEl>
                                        <p:attrNameLst>
                                          <p:attrName>style.visibility</p:attrName>
                                        </p:attrNameLst>
                                      </p:cBhvr>
                                      <p:to>
                                        <p:strVal val="visible"/>
                                      </p:to>
                                    </p:set>
                                    <p:animEffect filter="fade" transition="in">
                                      <p:cBhvr>
                                        <p:cTn dur="1000"/>
                                        <p:tgtEl>
                                          <p:spTgt spid="5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xEl>
                                              <p:pRg end="4" st="4"/>
                                            </p:txEl>
                                          </p:spTgt>
                                        </p:tgtEl>
                                        <p:attrNameLst>
                                          <p:attrName>style.visibility</p:attrName>
                                        </p:attrNameLst>
                                      </p:cBhvr>
                                      <p:to>
                                        <p:strVal val="visible"/>
                                      </p:to>
                                    </p:set>
                                    <p:animEffect filter="fade" transition="in">
                                      <p:cBhvr>
                                        <p:cTn dur="1000"/>
                                        <p:tgtEl>
                                          <p:spTgt spid="5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xEl>
                                              <p:pRg end="5" st="5"/>
                                            </p:txEl>
                                          </p:spTgt>
                                        </p:tgtEl>
                                        <p:attrNameLst>
                                          <p:attrName>style.visibility</p:attrName>
                                        </p:attrNameLst>
                                      </p:cBhvr>
                                      <p:to>
                                        <p:strVal val="visible"/>
                                      </p:to>
                                    </p:set>
                                    <p:animEffect filter="fade" transition="in">
                                      <p:cBhvr>
                                        <p:cTn dur="1000"/>
                                        <p:tgtEl>
                                          <p:spTgt spid="5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xEl>
                                              <p:pRg end="6" st="6"/>
                                            </p:txEl>
                                          </p:spTgt>
                                        </p:tgtEl>
                                        <p:attrNameLst>
                                          <p:attrName>style.visibility</p:attrName>
                                        </p:attrNameLst>
                                      </p:cBhvr>
                                      <p:to>
                                        <p:strVal val="visible"/>
                                      </p:to>
                                    </p:set>
                                    <p:animEffect filter="fade" transition="in">
                                      <p:cBhvr>
                                        <p:cTn dur="1000"/>
                                        <p:tgtEl>
                                          <p:spTgt spid="58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xEl>
                                              <p:pRg end="7" st="7"/>
                                            </p:txEl>
                                          </p:spTgt>
                                        </p:tgtEl>
                                        <p:attrNameLst>
                                          <p:attrName>style.visibility</p:attrName>
                                        </p:attrNameLst>
                                      </p:cBhvr>
                                      <p:to>
                                        <p:strVal val="visible"/>
                                      </p:to>
                                    </p:set>
                                    <p:animEffect filter="fade" transition="in">
                                      <p:cBhvr>
                                        <p:cTn dur="1000"/>
                                        <p:tgtEl>
                                          <p:spTgt spid="58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xEl>
                                              <p:pRg end="8" st="8"/>
                                            </p:txEl>
                                          </p:spTgt>
                                        </p:tgtEl>
                                        <p:attrNameLst>
                                          <p:attrName>style.visibility</p:attrName>
                                        </p:attrNameLst>
                                      </p:cBhvr>
                                      <p:to>
                                        <p:strVal val="visible"/>
                                      </p:to>
                                    </p:set>
                                    <p:animEffect filter="fade" transition="in">
                                      <p:cBhvr>
                                        <p:cTn dur="1000"/>
                                        <p:tgtEl>
                                          <p:spTgt spid="58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xEl>
                                              <p:pRg end="0" st="0"/>
                                            </p:txEl>
                                          </p:spTgt>
                                        </p:tgtEl>
                                        <p:attrNameLst>
                                          <p:attrName>style.visibility</p:attrName>
                                        </p:attrNameLst>
                                      </p:cBhvr>
                                      <p:to>
                                        <p:strVal val="visible"/>
                                      </p:to>
                                    </p:set>
                                    <p:animEffect filter="fade" transition="in">
                                      <p:cBhvr>
                                        <p:cTn dur="1000"/>
                                        <p:tgtEl>
                                          <p:spTgt spid="5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xEl>
                                              <p:pRg end="1" st="1"/>
                                            </p:txEl>
                                          </p:spTgt>
                                        </p:tgtEl>
                                        <p:attrNameLst>
                                          <p:attrName>style.visibility</p:attrName>
                                        </p:attrNameLst>
                                      </p:cBhvr>
                                      <p:to>
                                        <p:strVal val="visible"/>
                                      </p:to>
                                    </p:set>
                                    <p:animEffect filter="fade" transition="in">
                                      <p:cBhvr>
                                        <p:cTn dur="1000"/>
                                        <p:tgtEl>
                                          <p:spTgt spid="5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xEl>
                                              <p:pRg end="2" st="2"/>
                                            </p:txEl>
                                          </p:spTgt>
                                        </p:tgtEl>
                                        <p:attrNameLst>
                                          <p:attrName>style.visibility</p:attrName>
                                        </p:attrNameLst>
                                      </p:cBhvr>
                                      <p:to>
                                        <p:strVal val="visible"/>
                                      </p:to>
                                    </p:set>
                                    <p:animEffect filter="fade" transition="in">
                                      <p:cBhvr>
                                        <p:cTn dur="1000"/>
                                        <p:tgtEl>
                                          <p:spTgt spid="5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xEl>
                                              <p:pRg end="3" st="3"/>
                                            </p:txEl>
                                          </p:spTgt>
                                        </p:tgtEl>
                                        <p:attrNameLst>
                                          <p:attrName>style.visibility</p:attrName>
                                        </p:attrNameLst>
                                      </p:cBhvr>
                                      <p:to>
                                        <p:strVal val="visible"/>
                                      </p:to>
                                    </p:set>
                                    <p:animEffect filter="fade" transition="in">
                                      <p:cBhvr>
                                        <p:cTn dur="1000"/>
                                        <p:tgtEl>
                                          <p:spTgt spid="5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xEl>
                                              <p:pRg end="4" st="4"/>
                                            </p:txEl>
                                          </p:spTgt>
                                        </p:tgtEl>
                                        <p:attrNameLst>
                                          <p:attrName>style.visibility</p:attrName>
                                        </p:attrNameLst>
                                      </p:cBhvr>
                                      <p:to>
                                        <p:strVal val="visible"/>
                                      </p:to>
                                    </p:set>
                                    <p:animEffect filter="fade" transition="in">
                                      <p:cBhvr>
                                        <p:cTn dur="1000"/>
                                        <p:tgtEl>
                                          <p:spTgt spid="5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xEl>
                                              <p:pRg end="5" st="5"/>
                                            </p:txEl>
                                          </p:spTgt>
                                        </p:tgtEl>
                                        <p:attrNameLst>
                                          <p:attrName>style.visibility</p:attrName>
                                        </p:attrNameLst>
                                      </p:cBhvr>
                                      <p:to>
                                        <p:strVal val="visible"/>
                                      </p:to>
                                    </p:set>
                                    <p:animEffect filter="fade" transition="in">
                                      <p:cBhvr>
                                        <p:cTn dur="1000"/>
                                        <p:tgtEl>
                                          <p:spTgt spid="5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xEl>
                                              <p:pRg end="6" st="6"/>
                                            </p:txEl>
                                          </p:spTgt>
                                        </p:tgtEl>
                                        <p:attrNameLst>
                                          <p:attrName>style.visibility</p:attrName>
                                        </p:attrNameLst>
                                      </p:cBhvr>
                                      <p:to>
                                        <p:strVal val="visible"/>
                                      </p:to>
                                    </p:set>
                                    <p:animEffect filter="fade" transition="in">
                                      <p:cBhvr>
                                        <p:cTn dur="1000"/>
                                        <p:tgtEl>
                                          <p:spTgt spid="5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xEl>
                                              <p:pRg end="7" st="7"/>
                                            </p:txEl>
                                          </p:spTgt>
                                        </p:tgtEl>
                                        <p:attrNameLst>
                                          <p:attrName>style.visibility</p:attrName>
                                        </p:attrNameLst>
                                      </p:cBhvr>
                                      <p:to>
                                        <p:strVal val="visible"/>
                                      </p:to>
                                    </p:set>
                                    <p:animEffect filter="fade" transition="in">
                                      <p:cBhvr>
                                        <p:cTn dur="1000"/>
                                        <p:tgtEl>
                                          <p:spTgt spid="58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xEl>
                                              <p:pRg end="8" st="8"/>
                                            </p:txEl>
                                          </p:spTgt>
                                        </p:tgtEl>
                                        <p:attrNameLst>
                                          <p:attrName>style.visibility</p:attrName>
                                        </p:attrNameLst>
                                      </p:cBhvr>
                                      <p:to>
                                        <p:strVal val="visible"/>
                                      </p:to>
                                    </p:set>
                                    <p:animEffect filter="fade" transition="in">
                                      <p:cBhvr>
                                        <p:cTn dur="1000"/>
                                        <p:tgtEl>
                                          <p:spTgt spid="58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xEl>
                                              <p:pRg end="9" st="9"/>
                                            </p:txEl>
                                          </p:spTgt>
                                        </p:tgtEl>
                                        <p:attrNameLst>
                                          <p:attrName>style.visibility</p:attrName>
                                        </p:attrNameLst>
                                      </p:cBhvr>
                                      <p:to>
                                        <p:strVal val="visible"/>
                                      </p:to>
                                    </p:set>
                                    <p:animEffect filter="fade" transition="in">
                                      <p:cBhvr>
                                        <p:cTn dur="1000"/>
                                        <p:tgtEl>
                                          <p:spTgt spid="58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xEl>
                                              <p:pRg end="10" st="10"/>
                                            </p:txEl>
                                          </p:spTgt>
                                        </p:tgtEl>
                                        <p:attrNameLst>
                                          <p:attrName>style.visibility</p:attrName>
                                        </p:attrNameLst>
                                      </p:cBhvr>
                                      <p:to>
                                        <p:strVal val="visible"/>
                                      </p:to>
                                    </p:set>
                                    <p:animEffect filter="fade" transition="in">
                                      <p:cBhvr>
                                        <p:cTn dur="1000"/>
                                        <p:tgtEl>
                                          <p:spTgt spid="58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0" st="0"/>
                                            </p:txEl>
                                          </p:spTgt>
                                        </p:tgtEl>
                                        <p:attrNameLst>
                                          <p:attrName>style.visibility</p:attrName>
                                        </p:attrNameLst>
                                      </p:cBhvr>
                                      <p:to>
                                        <p:strVal val="visible"/>
                                      </p:to>
                                    </p:set>
                                    <p:animEffect filter="fade" transition="in">
                                      <p:cBhvr>
                                        <p:cTn dur="1000"/>
                                        <p:tgtEl>
                                          <p:spTgt spid="5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1" st="1"/>
                                            </p:txEl>
                                          </p:spTgt>
                                        </p:tgtEl>
                                        <p:attrNameLst>
                                          <p:attrName>style.visibility</p:attrName>
                                        </p:attrNameLst>
                                      </p:cBhvr>
                                      <p:to>
                                        <p:strVal val="visible"/>
                                      </p:to>
                                    </p:set>
                                    <p:animEffect filter="fade" transition="in">
                                      <p:cBhvr>
                                        <p:cTn dur="1000"/>
                                        <p:tgtEl>
                                          <p:spTgt spid="5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2" st="2"/>
                                            </p:txEl>
                                          </p:spTgt>
                                        </p:tgtEl>
                                        <p:attrNameLst>
                                          <p:attrName>style.visibility</p:attrName>
                                        </p:attrNameLst>
                                      </p:cBhvr>
                                      <p:to>
                                        <p:strVal val="visible"/>
                                      </p:to>
                                    </p:set>
                                    <p:animEffect filter="fade" transition="in">
                                      <p:cBhvr>
                                        <p:cTn dur="1000"/>
                                        <p:tgtEl>
                                          <p:spTgt spid="5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3" st="3"/>
                                            </p:txEl>
                                          </p:spTgt>
                                        </p:tgtEl>
                                        <p:attrNameLst>
                                          <p:attrName>style.visibility</p:attrName>
                                        </p:attrNameLst>
                                      </p:cBhvr>
                                      <p:to>
                                        <p:strVal val="visible"/>
                                      </p:to>
                                    </p:set>
                                    <p:animEffect filter="fade" transition="in">
                                      <p:cBhvr>
                                        <p:cTn dur="1000"/>
                                        <p:tgtEl>
                                          <p:spTgt spid="5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4" st="4"/>
                                            </p:txEl>
                                          </p:spTgt>
                                        </p:tgtEl>
                                        <p:attrNameLst>
                                          <p:attrName>style.visibility</p:attrName>
                                        </p:attrNameLst>
                                      </p:cBhvr>
                                      <p:to>
                                        <p:strVal val="visible"/>
                                      </p:to>
                                    </p:set>
                                    <p:animEffect filter="fade" transition="in">
                                      <p:cBhvr>
                                        <p:cTn dur="1000"/>
                                        <p:tgtEl>
                                          <p:spTgt spid="5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5" st="5"/>
                                            </p:txEl>
                                          </p:spTgt>
                                        </p:tgtEl>
                                        <p:attrNameLst>
                                          <p:attrName>style.visibility</p:attrName>
                                        </p:attrNameLst>
                                      </p:cBhvr>
                                      <p:to>
                                        <p:strVal val="visible"/>
                                      </p:to>
                                    </p:set>
                                    <p:animEffect filter="fade" transition="in">
                                      <p:cBhvr>
                                        <p:cTn dur="1000"/>
                                        <p:tgtEl>
                                          <p:spTgt spid="59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6" st="6"/>
                                            </p:txEl>
                                          </p:spTgt>
                                        </p:tgtEl>
                                        <p:attrNameLst>
                                          <p:attrName>style.visibility</p:attrName>
                                        </p:attrNameLst>
                                      </p:cBhvr>
                                      <p:to>
                                        <p:strVal val="visible"/>
                                      </p:to>
                                    </p:set>
                                    <p:animEffect filter="fade" transition="in">
                                      <p:cBhvr>
                                        <p:cTn dur="1000"/>
                                        <p:tgtEl>
                                          <p:spTgt spid="59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7" st="7"/>
                                            </p:txEl>
                                          </p:spTgt>
                                        </p:tgtEl>
                                        <p:attrNameLst>
                                          <p:attrName>style.visibility</p:attrName>
                                        </p:attrNameLst>
                                      </p:cBhvr>
                                      <p:to>
                                        <p:strVal val="visible"/>
                                      </p:to>
                                    </p:set>
                                    <p:animEffect filter="fade" transition="in">
                                      <p:cBhvr>
                                        <p:cTn dur="1000"/>
                                        <p:tgtEl>
                                          <p:spTgt spid="59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8" st="8"/>
                                            </p:txEl>
                                          </p:spTgt>
                                        </p:tgtEl>
                                        <p:attrNameLst>
                                          <p:attrName>style.visibility</p:attrName>
                                        </p:attrNameLst>
                                      </p:cBhvr>
                                      <p:to>
                                        <p:strVal val="visible"/>
                                      </p:to>
                                    </p:set>
                                    <p:animEffect filter="fade" transition="in">
                                      <p:cBhvr>
                                        <p:cTn dur="1000"/>
                                        <p:tgtEl>
                                          <p:spTgt spid="59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30"/>
          <p:cNvSpPr txBox="1"/>
          <p:nvPr>
            <p:ph type="ctrTitle"/>
          </p:nvPr>
        </p:nvSpPr>
        <p:spPr>
          <a:xfrm>
            <a:off x="4113600" y="2878750"/>
            <a:ext cx="5030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Contributions </a:t>
            </a:r>
            <a:endParaRPr/>
          </a:p>
        </p:txBody>
      </p:sp>
      <p:sp>
        <p:nvSpPr>
          <p:cNvPr id="599" name="Google Shape;599;p30"/>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4</a:t>
            </a:r>
            <a:endParaRPr sz="20000">
              <a:solidFill>
                <a:srgbClr val="18637B"/>
              </a:solidFill>
              <a:latin typeface="Roboto Slab"/>
              <a:ea typeface="Roboto Slab"/>
              <a:cs typeface="Roboto Slab"/>
              <a:sym typeface="Roboto Slab"/>
            </a:endParaRPr>
          </a:p>
        </p:txBody>
      </p:sp>
      <p:sp>
        <p:nvSpPr>
          <p:cNvPr id="600" name="Google Shape;600;p3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01" name="Google Shape;601;p30"/>
          <p:cNvSpPr txBox="1"/>
          <p:nvPr>
            <p:ph idx="1" type="subTitle"/>
          </p:nvPr>
        </p:nvSpPr>
        <p:spPr>
          <a:xfrm>
            <a:off x="4202375" y="4038550"/>
            <a:ext cx="4736100" cy="780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Présenter notre apport et comment la technique que  nous proposons répond aux questions Q1 et Q2</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31"/>
          <p:cNvSpPr txBox="1"/>
          <p:nvPr>
            <p:ph type="title"/>
          </p:nvPr>
        </p:nvSpPr>
        <p:spPr>
          <a:xfrm>
            <a:off x="1146025" y="530725"/>
            <a:ext cx="34071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Architecture actuelle du PML </a:t>
            </a:r>
            <a:endParaRPr sz="2000"/>
          </a:p>
        </p:txBody>
      </p:sp>
      <p:sp>
        <p:nvSpPr>
          <p:cNvPr id="607" name="Google Shape;607;p3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608" name="Google Shape;608;p31"/>
          <p:cNvGrpSpPr/>
          <p:nvPr/>
        </p:nvGrpSpPr>
        <p:grpSpPr>
          <a:xfrm>
            <a:off x="393639" y="843238"/>
            <a:ext cx="422496" cy="339262"/>
            <a:chOff x="5247525" y="3007275"/>
            <a:chExt cx="517575" cy="384825"/>
          </a:xfrm>
        </p:grpSpPr>
        <p:sp>
          <p:nvSpPr>
            <p:cNvPr id="609" name="Google Shape;609;p31"/>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1"/>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11" name="Google Shape;611;p31"/>
          <p:cNvPicPr preferRelativeResize="0"/>
          <p:nvPr/>
        </p:nvPicPr>
        <p:blipFill>
          <a:blip r:embed="rId3">
            <a:alphaModFix/>
          </a:blip>
          <a:stretch>
            <a:fillRect/>
          </a:stretch>
        </p:blipFill>
        <p:spPr>
          <a:xfrm>
            <a:off x="2095000" y="1648575"/>
            <a:ext cx="3074100" cy="3494916"/>
          </a:xfrm>
          <a:prstGeom prst="rect">
            <a:avLst/>
          </a:prstGeom>
          <a:noFill/>
          <a:ln>
            <a:noFill/>
          </a:ln>
        </p:spPr>
      </p:pic>
      <p:grpSp>
        <p:nvGrpSpPr>
          <p:cNvPr id="612" name="Google Shape;612;p31"/>
          <p:cNvGrpSpPr/>
          <p:nvPr/>
        </p:nvGrpSpPr>
        <p:grpSpPr>
          <a:xfrm>
            <a:off x="4933150" y="1106300"/>
            <a:ext cx="3515100" cy="1215900"/>
            <a:chOff x="4933150" y="1106300"/>
            <a:chExt cx="3515100" cy="1215900"/>
          </a:xfrm>
        </p:grpSpPr>
        <p:cxnSp>
          <p:nvCxnSpPr>
            <p:cNvPr id="613" name="Google Shape;613;p31"/>
            <p:cNvCxnSpPr>
              <a:endCxn id="614" idx="2"/>
            </p:cNvCxnSpPr>
            <p:nvPr/>
          </p:nvCxnSpPr>
          <p:spPr>
            <a:xfrm flipH="1" rot="10800000">
              <a:off x="4933150" y="1678700"/>
              <a:ext cx="2211600" cy="643500"/>
            </a:xfrm>
            <a:prstGeom prst="straightConnector1">
              <a:avLst/>
            </a:prstGeom>
            <a:noFill/>
            <a:ln cap="flat" cmpd="sng" w="28575">
              <a:solidFill>
                <a:srgbClr val="351C75"/>
              </a:solidFill>
              <a:prstDash val="solid"/>
              <a:round/>
              <a:headEnd len="med" w="med" type="none"/>
              <a:tailEnd len="med" w="med" type="triangle"/>
            </a:ln>
          </p:spPr>
        </p:cxnSp>
        <p:sp>
          <p:nvSpPr>
            <p:cNvPr id="614" name="Google Shape;614;p31"/>
            <p:cNvSpPr txBox="1"/>
            <p:nvPr/>
          </p:nvSpPr>
          <p:spPr>
            <a:xfrm>
              <a:off x="5841250" y="1106300"/>
              <a:ext cx="2607000" cy="5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E3142"/>
                  </a:solidFill>
                </a:rPr>
                <a:t>L’exception est prise en main par l’hyperviseur et imputée à la VM sous la forme d’un VMExit</a:t>
              </a:r>
              <a:endParaRPr b="1" sz="1100">
                <a:solidFill>
                  <a:srgbClr val="0E3142"/>
                </a:solidFill>
              </a:endParaRPr>
            </a:p>
          </p:txBody>
        </p:sp>
      </p:grpSp>
      <p:grpSp>
        <p:nvGrpSpPr>
          <p:cNvPr id="615" name="Google Shape;615;p31"/>
          <p:cNvGrpSpPr/>
          <p:nvPr/>
        </p:nvGrpSpPr>
        <p:grpSpPr>
          <a:xfrm>
            <a:off x="298150" y="3324950"/>
            <a:ext cx="2754300" cy="1362750"/>
            <a:chOff x="298150" y="3324950"/>
            <a:chExt cx="2754300" cy="1362750"/>
          </a:xfrm>
        </p:grpSpPr>
        <p:cxnSp>
          <p:nvCxnSpPr>
            <p:cNvPr id="616" name="Google Shape;616;p31"/>
            <p:cNvCxnSpPr>
              <a:endCxn id="617" idx="3"/>
            </p:cNvCxnSpPr>
            <p:nvPr/>
          </p:nvCxnSpPr>
          <p:spPr>
            <a:xfrm flipH="1">
              <a:off x="1499050" y="3324950"/>
              <a:ext cx="1553400" cy="1030200"/>
            </a:xfrm>
            <a:prstGeom prst="straightConnector1">
              <a:avLst/>
            </a:prstGeom>
            <a:noFill/>
            <a:ln cap="flat" cmpd="sng" w="28575">
              <a:solidFill>
                <a:srgbClr val="FF00FF"/>
              </a:solidFill>
              <a:prstDash val="solid"/>
              <a:round/>
              <a:headEnd len="med" w="med" type="none"/>
              <a:tailEnd len="med" w="med" type="triangle"/>
            </a:ln>
          </p:spPr>
        </p:cxnSp>
        <p:sp>
          <p:nvSpPr>
            <p:cNvPr id="617" name="Google Shape;617;p31"/>
            <p:cNvSpPr txBox="1"/>
            <p:nvPr/>
          </p:nvSpPr>
          <p:spPr>
            <a:xfrm>
              <a:off x="298150" y="4022600"/>
              <a:ext cx="1200900" cy="6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E3142"/>
                  </a:solidFill>
                </a:rPr>
                <a:t>pml_log plein (512 adresses enregistrées)</a:t>
              </a:r>
              <a:endParaRPr b="1" sz="1100">
                <a:solidFill>
                  <a:srgbClr val="0E3142"/>
                </a:solidFill>
              </a:endParaRPr>
            </a:p>
          </p:txBody>
        </p:sp>
      </p:grpSp>
      <p:grpSp>
        <p:nvGrpSpPr>
          <p:cNvPr id="618" name="Google Shape;618;p31"/>
          <p:cNvGrpSpPr/>
          <p:nvPr/>
        </p:nvGrpSpPr>
        <p:grpSpPr>
          <a:xfrm>
            <a:off x="298150" y="2602850"/>
            <a:ext cx="2727300" cy="1245650"/>
            <a:chOff x="298150" y="2602850"/>
            <a:chExt cx="2727300" cy="1245650"/>
          </a:xfrm>
        </p:grpSpPr>
        <p:cxnSp>
          <p:nvCxnSpPr>
            <p:cNvPr id="619" name="Google Shape;619;p31"/>
            <p:cNvCxnSpPr>
              <a:endCxn id="620" idx="3"/>
            </p:cNvCxnSpPr>
            <p:nvPr/>
          </p:nvCxnSpPr>
          <p:spPr>
            <a:xfrm flipH="1">
              <a:off x="1499050" y="2848100"/>
              <a:ext cx="1526400" cy="6900"/>
            </a:xfrm>
            <a:prstGeom prst="straightConnector1">
              <a:avLst/>
            </a:prstGeom>
            <a:noFill/>
            <a:ln cap="flat" cmpd="sng" w="28575">
              <a:solidFill>
                <a:srgbClr val="F1C232"/>
              </a:solidFill>
              <a:prstDash val="solid"/>
              <a:round/>
              <a:headEnd len="med" w="med" type="none"/>
              <a:tailEnd len="med" w="med" type="triangle"/>
            </a:ln>
          </p:spPr>
        </p:cxnSp>
        <p:sp>
          <p:nvSpPr>
            <p:cNvPr id="620" name="Google Shape;620;p31"/>
            <p:cNvSpPr txBox="1"/>
            <p:nvPr/>
          </p:nvSpPr>
          <p:spPr>
            <a:xfrm>
              <a:off x="298150" y="2602850"/>
              <a:ext cx="1200900" cy="50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E3142"/>
                  </a:solidFill>
                </a:rPr>
                <a:t>Le CPU génère une exception</a:t>
              </a:r>
              <a:endParaRPr b="1" sz="1100">
                <a:solidFill>
                  <a:srgbClr val="0E3142"/>
                </a:solidFill>
              </a:endParaRPr>
            </a:p>
          </p:txBody>
        </p:sp>
        <p:sp>
          <p:nvSpPr>
            <p:cNvPr id="621" name="Google Shape;621;p31"/>
            <p:cNvSpPr/>
            <p:nvPr/>
          </p:nvSpPr>
          <p:spPr>
            <a:xfrm>
              <a:off x="722250" y="3276100"/>
              <a:ext cx="204300" cy="572400"/>
            </a:xfrm>
            <a:prstGeom prst="upArrow">
              <a:avLst>
                <a:gd fmla="val 50000" name="adj1"/>
                <a:gd fmla="val 50000" name="adj2"/>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31"/>
          <p:cNvGrpSpPr/>
          <p:nvPr/>
        </p:nvGrpSpPr>
        <p:grpSpPr>
          <a:xfrm>
            <a:off x="3938325" y="2076925"/>
            <a:ext cx="5059525" cy="1580863"/>
            <a:chOff x="3938325" y="2076925"/>
            <a:chExt cx="5059525" cy="1580863"/>
          </a:xfrm>
        </p:grpSpPr>
        <p:sp>
          <p:nvSpPr>
            <p:cNvPr id="623" name="Google Shape;623;p31"/>
            <p:cNvSpPr txBox="1"/>
            <p:nvPr/>
          </p:nvSpPr>
          <p:spPr>
            <a:xfrm>
              <a:off x="5291650" y="2893988"/>
              <a:ext cx="3706200" cy="76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E3142"/>
                  </a:solidFill>
                </a:rPr>
                <a:t>VMExit = passage du mode non-root au mode root</a:t>
              </a:r>
              <a:endParaRPr b="1" sz="1100">
                <a:solidFill>
                  <a:srgbClr val="0E3142"/>
                </a:solidFill>
              </a:endParaRPr>
            </a:p>
            <a:p>
              <a:pPr indent="0" lvl="0" marL="0" rtl="0" algn="ctr">
                <a:spcBef>
                  <a:spcPts val="0"/>
                </a:spcBef>
                <a:spcAft>
                  <a:spcPts val="0"/>
                </a:spcAft>
                <a:buNone/>
              </a:pPr>
              <a:r>
                <a:rPr b="1" lang="en" sz="1100">
                  <a:solidFill>
                    <a:srgbClr val="0E3142"/>
                  </a:solidFill>
                </a:rPr>
                <a:t>On passe de la VM à l’hyperviseur qui prend la main. La VM arrête de s’exécuter, elle est comme en pause et donc plus aucune adresse n’est enregistrée</a:t>
              </a:r>
              <a:endParaRPr b="1" sz="1100">
                <a:solidFill>
                  <a:srgbClr val="0E3142"/>
                </a:solidFill>
              </a:endParaRPr>
            </a:p>
          </p:txBody>
        </p:sp>
        <p:sp>
          <p:nvSpPr>
            <p:cNvPr id="624" name="Google Shape;624;p31"/>
            <p:cNvSpPr/>
            <p:nvPr/>
          </p:nvSpPr>
          <p:spPr>
            <a:xfrm>
              <a:off x="3938325" y="2076925"/>
              <a:ext cx="3025300" cy="893886"/>
            </a:xfrm>
            <a:custGeom>
              <a:rect b="b" l="l" r="r" t="t"/>
              <a:pathLst>
                <a:path extrusionOk="0" h="39570" w="121012">
                  <a:moveTo>
                    <a:pt x="0" y="0"/>
                  </a:moveTo>
                  <a:lnTo>
                    <a:pt x="545" y="19624"/>
                  </a:lnTo>
                  <a:lnTo>
                    <a:pt x="121012" y="19624"/>
                  </a:lnTo>
                  <a:lnTo>
                    <a:pt x="121012" y="39570"/>
                  </a:lnTo>
                </a:path>
              </a:pathLst>
            </a:custGeom>
            <a:noFill/>
            <a:ln cap="flat" cmpd="sng" w="28575">
              <a:solidFill>
                <a:srgbClr val="F46524"/>
              </a:solidFill>
              <a:prstDash val="solid"/>
              <a:round/>
              <a:headEnd len="med" w="med" type="none"/>
              <a:tailEnd len="med" w="med" type="none"/>
            </a:ln>
          </p:spPr>
        </p:sp>
      </p:grpSp>
      <p:grpSp>
        <p:nvGrpSpPr>
          <p:cNvPr id="625" name="Google Shape;625;p31"/>
          <p:cNvGrpSpPr/>
          <p:nvPr/>
        </p:nvGrpSpPr>
        <p:grpSpPr>
          <a:xfrm>
            <a:off x="4715100" y="4025525"/>
            <a:ext cx="4339750" cy="989100"/>
            <a:chOff x="4715100" y="4025525"/>
            <a:chExt cx="4339750" cy="989100"/>
          </a:xfrm>
        </p:grpSpPr>
        <p:sp>
          <p:nvSpPr>
            <p:cNvPr id="626" name="Google Shape;626;p31"/>
            <p:cNvSpPr txBox="1"/>
            <p:nvPr/>
          </p:nvSpPr>
          <p:spPr>
            <a:xfrm>
              <a:off x="5348650" y="4025525"/>
              <a:ext cx="3706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E3142"/>
                  </a:solidFill>
                </a:rPr>
                <a:t>Pendant cette pause le pml_log est vidé : son index est remis à 511</a:t>
              </a:r>
              <a:endParaRPr b="1" sz="1100">
                <a:solidFill>
                  <a:srgbClr val="0E3142"/>
                </a:solidFill>
              </a:endParaRPr>
            </a:p>
            <a:p>
              <a:pPr indent="0" lvl="0" marL="0" rtl="0" algn="ctr">
                <a:spcBef>
                  <a:spcPts val="0"/>
                </a:spcBef>
                <a:spcAft>
                  <a:spcPts val="0"/>
                </a:spcAft>
                <a:buNone/>
              </a:pPr>
              <a:r>
                <a:rPr b="1" lang="en" sz="1100">
                  <a:solidFill>
                    <a:srgbClr val="0E3142"/>
                  </a:solidFill>
                </a:rPr>
                <a:t>Et la bitmap  est mise à jour (constituée de bits représentant chacun une adresse, si elle a été modifiée le bit mis à 1)</a:t>
              </a:r>
              <a:endParaRPr b="1" sz="1100">
                <a:solidFill>
                  <a:srgbClr val="0E3142"/>
                </a:solidFill>
              </a:endParaRPr>
            </a:p>
          </p:txBody>
        </p:sp>
        <p:cxnSp>
          <p:nvCxnSpPr>
            <p:cNvPr id="627" name="Google Shape;627;p31"/>
            <p:cNvCxnSpPr/>
            <p:nvPr/>
          </p:nvCxnSpPr>
          <p:spPr>
            <a:xfrm>
              <a:off x="4715100" y="4047350"/>
              <a:ext cx="967500" cy="681300"/>
            </a:xfrm>
            <a:prstGeom prst="straightConnector1">
              <a:avLst/>
            </a:prstGeom>
            <a:noFill/>
            <a:ln cap="flat" cmpd="sng" w="28575">
              <a:solidFill>
                <a:srgbClr val="EA9EDB"/>
              </a:solidFill>
              <a:prstDash val="solid"/>
              <a:round/>
              <a:headEnd len="med" w="med" type="none"/>
              <a:tailEnd len="med" w="med" type="triangle"/>
            </a:ln>
          </p:spPr>
        </p:cxnSp>
      </p:grpSp>
      <p:grpSp>
        <p:nvGrpSpPr>
          <p:cNvPr id="628" name="Google Shape;628;p31"/>
          <p:cNvGrpSpPr/>
          <p:nvPr/>
        </p:nvGrpSpPr>
        <p:grpSpPr>
          <a:xfrm>
            <a:off x="1155150" y="1572375"/>
            <a:ext cx="1829250" cy="504300"/>
            <a:chOff x="1155150" y="1572375"/>
            <a:chExt cx="1829250" cy="504300"/>
          </a:xfrm>
        </p:grpSpPr>
        <p:cxnSp>
          <p:nvCxnSpPr>
            <p:cNvPr id="629" name="Google Shape;629;p31"/>
            <p:cNvCxnSpPr/>
            <p:nvPr/>
          </p:nvCxnSpPr>
          <p:spPr>
            <a:xfrm rot="10800000">
              <a:off x="2248500" y="1785325"/>
              <a:ext cx="735900" cy="13500"/>
            </a:xfrm>
            <a:prstGeom prst="straightConnector1">
              <a:avLst/>
            </a:prstGeom>
            <a:noFill/>
            <a:ln cap="flat" cmpd="sng" w="19050">
              <a:solidFill>
                <a:srgbClr val="000000"/>
              </a:solidFill>
              <a:prstDash val="solid"/>
              <a:round/>
              <a:headEnd len="med" w="med" type="none"/>
              <a:tailEnd len="med" w="med" type="triangle"/>
            </a:ln>
          </p:spPr>
        </p:cxnSp>
        <p:sp>
          <p:nvSpPr>
            <p:cNvPr id="630" name="Google Shape;630;p31"/>
            <p:cNvSpPr txBox="1"/>
            <p:nvPr/>
          </p:nvSpPr>
          <p:spPr>
            <a:xfrm>
              <a:off x="1155150" y="1572375"/>
              <a:ext cx="1200900" cy="50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E3142"/>
                  </a:solidFill>
                </a:rPr>
                <a:t>Modifie une page </a:t>
              </a:r>
              <a:endParaRPr b="1" sz="1100">
                <a:solidFill>
                  <a:srgbClr val="0E3142"/>
                </a:solidFill>
              </a:endParaRPr>
            </a:p>
          </p:txBody>
        </p:sp>
      </p:grpSp>
      <p:sp>
        <p:nvSpPr>
          <p:cNvPr id="631" name="Google Shape;631;p31"/>
          <p:cNvSpPr/>
          <p:nvPr/>
        </p:nvSpPr>
        <p:spPr>
          <a:xfrm>
            <a:off x="2857500" y="2602850"/>
            <a:ext cx="2136900" cy="3393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1"/>
          <p:cNvSpPr/>
          <p:nvPr/>
        </p:nvSpPr>
        <p:spPr>
          <a:xfrm>
            <a:off x="2806150" y="2635525"/>
            <a:ext cx="498600" cy="818400"/>
          </a:xfrm>
          <a:prstGeom prst="roundRect">
            <a:avLst>
              <a:gd fmla="val 16667" name="adj"/>
            </a:avLst>
          </a:prstGeom>
          <a:noFill/>
          <a:ln cap="flat"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1"/>
          <p:cNvSpPr/>
          <p:nvPr/>
        </p:nvSpPr>
        <p:spPr>
          <a:xfrm>
            <a:off x="3602925" y="1648575"/>
            <a:ext cx="1391400" cy="681300"/>
          </a:xfrm>
          <a:prstGeom prst="parallelogram">
            <a:avLst>
              <a:gd fmla="val 25000" name="adj"/>
            </a:avLst>
          </a:prstGeom>
          <a:noFill/>
          <a:ln cap="flat"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1000"/>
                                        <p:tgtEl>
                                          <p:spTgt spid="6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000"/>
                                        <p:tgtEl>
                                          <p:spTgt spid="6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1000"/>
                                        <p:tgtEl>
                                          <p:spTgt spid="6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000"/>
                                        <p:tgtEl>
                                          <p:spTgt spid="6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000"/>
                                        <p:tgtEl>
                                          <p:spTgt spid="6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000"/>
                                        <p:tgtEl>
                                          <p:spTgt spid="6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4"/>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rgbClr val="FFFFFF"/>
                </a:solidFill>
                <a:latin typeface="Raleway"/>
                <a:ea typeface="Raleway"/>
                <a:cs typeface="Raleway"/>
                <a:sym typeface="Raleway"/>
              </a:rPr>
              <a:t>Grandes étapes</a:t>
            </a:r>
            <a:endParaRPr>
              <a:solidFill>
                <a:srgbClr val="FFFFFF"/>
              </a:solidFill>
            </a:endParaRPr>
          </a:p>
        </p:txBody>
      </p:sp>
      <p:grpSp>
        <p:nvGrpSpPr>
          <p:cNvPr id="127" name="Google Shape;127;p14"/>
          <p:cNvGrpSpPr/>
          <p:nvPr/>
        </p:nvGrpSpPr>
        <p:grpSpPr>
          <a:xfrm>
            <a:off x="333623" y="861852"/>
            <a:ext cx="366458" cy="366437"/>
            <a:chOff x="1923675" y="1633650"/>
            <a:chExt cx="436000" cy="435975"/>
          </a:xfrm>
        </p:grpSpPr>
        <p:sp>
          <p:nvSpPr>
            <p:cNvPr id="128" name="Google Shape;128;p1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135" name="Google Shape;135;p14"/>
          <p:cNvGraphicFramePr/>
          <p:nvPr/>
        </p:nvGraphicFramePr>
        <p:xfrm>
          <a:off x="323100" y="2851175"/>
          <a:ext cx="3000000" cy="3000000"/>
        </p:xfrm>
        <a:graphic>
          <a:graphicData uri="http://schemas.openxmlformats.org/drawingml/2006/table">
            <a:tbl>
              <a:tblPr>
                <a:noFill/>
                <a:tableStyleId>{DEB1B155-A49E-4F1D-B7A5-A0699FE12C33}</a:tableStyleId>
              </a:tblPr>
              <a:tblGrid>
                <a:gridCol w="1199200"/>
                <a:gridCol w="1199200"/>
                <a:gridCol w="1199200"/>
                <a:gridCol w="1199200"/>
                <a:gridCol w="1199200"/>
                <a:gridCol w="1199200"/>
                <a:gridCol w="1199200"/>
              </a:tblGrid>
              <a:tr h="719125">
                <a:tc>
                  <a:txBody>
                    <a:bodyPr>
                      <a:noAutofit/>
                    </a:bodyPr>
                    <a:lstStyle/>
                    <a:p>
                      <a:pPr indent="0" lvl="0" marL="0" rtl="0" algn="ctr">
                        <a:spcBef>
                          <a:spcPts val="0"/>
                        </a:spcBef>
                        <a:spcAft>
                          <a:spcPts val="0"/>
                        </a:spcAft>
                        <a:buNone/>
                      </a:pPr>
                      <a:r>
                        <a:rPr b="1" lang="en" sz="1800">
                          <a:solidFill>
                            <a:schemeClr val="lt1"/>
                          </a:solidFill>
                        </a:rPr>
                        <a:t>1</a:t>
                      </a:r>
                      <a:endParaRPr b="1" sz="1800">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87AF64"/>
                    </a:solidFill>
                  </a:tcPr>
                </a:tc>
                <a:tc>
                  <a:txBody>
                    <a:bodyPr>
                      <a:noAutofit/>
                    </a:bodyPr>
                    <a:lstStyle/>
                    <a:p>
                      <a:pPr indent="0" lvl="0" marL="0" rtl="0" algn="ctr">
                        <a:spcBef>
                          <a:spcPts val="0"/>
                        </a:spcBef>
                        <a:spcAft>
                          <a:spcPts val="0"/>
                        </a:spcAft>
                        <a:buNone/>
                      </a:pPr>
                      <a:r>
                        <a:rPr b="1" lang="en" sz="1800">
                          <a:solidFill>
                            <a:schemeClr val="lt1"/>
                          </a:solidFill>
                        </a:rPr>
                        <a:t>2</a:t>
                      </a:r>
                      <a:endParaRPr b="1" sz="1800">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B2939"/>
                    </a:solidFill>
                  </a:tcPr>
                </a:tc>
                <a:tc>
                  <a:txBody>
                    <a:bodyPr>
                      <a:noAutofit/>
                    </a:bodyPr>
                    <a:lstStyle/>
                    <a:p>
                      <a:pPr indent="0" lvl="0" marL="0" rtl="0" algn="ctr">
                        <a:spcBef>
                          <a:spcPts val="0"/>
                        </a:spcBef>
                        <a:spcAft>
                          <a:spcPts val="0"/>
                        </a:spcAft>
                        <a:buNone/>
                      </a:pPr>
                      <a:r>
                        <a:rPr b="1" lang="en" sz="1800">
                          <a:solidFill>
                            <a:schemeClr val="lt1"/>
                          </a:solidFill>
                        </a:rPr>
                        <a:t>3</a:t>
                      </a:r>
                      <a:endParaRPr b="1" sz="1800">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87AF64"/>
                    </a:solidFill>
                  </a:tcPr>
                </a:tc>
                <a:tc>
                  <a:txBody>
                    <a:bodyPr>
                      <a:noAutofit/>
                    </a:bodyPr>
                    <a:lstStyle/>
                    <a:p>
                      <a:pPr indent="0" lvl="0" marL="0" rtl="0" algn="ctr">
                        <a:spcBef>
                          <a:spcPts val="0"/>
                        </a:spcBef>
                        <a:spcAft>
                          <a:spcPts val="0"/>
                        </a:spcAft>
                        <a:buNone/>
                      </a:pPr>
                      <a:r>
                        <a:rPr b="1" lang="en" sz="1800">
                          <a:solidFill>
                            <a:schemeClr val="lt1"/>
                          </a:solidFill>
                        </a:rPr>
                        <a:t>4</a:t>
                      </a:r>
                      <a:endParaRPr b="1" sz="1800">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B2939"/>
                    </a:solidFill>
                  </a:tcPr>
                </a:tc>
                <a:tc>
                  <a:txBody>
                    <a:bodyPr>
                      <a:noAutofit/>
                    </a:bodyPr>
                    <a:lstStyle/>
                    <a:p>
                      <a:pPr indent="0" lvl="0" marL="0" rtl="0" algn="ctr">
                        <a:spcBef>
                          <a:spcPts val="0"/>
                        </a:spcBef>
                        <a:spcAft>
                          <a:spcPts val="0"/>
                        </a:spcAft>
                        <a:buNone/>
                      </a:pPr>
                      <a:r>
                        <a:rPr b="1" lang="en" sz="1800">
                          <a:solidFill>
                            <a:schemeClr val="lt1"/>
                          </a:solidFill>
                        </a:rPr>
                        <a:t>5</a:t>
                      </a:r>
                      <a:endParaRPr b="1" sz="1800">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87AF64"/>
                    </a:solidFill>
                  </a:tcPr>
                </a:tc>
                <a:tc>
                  <a:txBody>
                    <a:bodyPr>
                      <a:noAutofit/>
                    </a:bodyPr>
                    <a:lstStyle/>
                    <a:p>
                      <a:pPr indent="0" lvl="0" marL="0" rtl="0" algn="ctr">
                        <a:spcBef>
                          <a:spcPts val="0"/>
                        </a:spcBef>
                        <a:spcAft>
                          <a:spcPts val="0"/>
                        </a:spcAft>
                        <a:buNone/>
                      </a:pPr>
                      <a:r>
                        <a:rPr b="1" lang="en" sz="1800">
                          <a:solidFill>
                            <a:schemeClr val="lt1"/>
                          </a:solidFill>
                        </a:rPr>
                        <a:t>6</a:t>
                      </a:r>
                      <a:endParaRPr b="1" sz="1800">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B2939"/>
                    </a:solidFill>
                  </a:tcPr>
                </a:tc>
                <a:tc>
                  <a:txBody>
                    <a:bodyPr>
                      <a:noAutofit/>
                    </a:bodyPr>
                    <a:lstStyle/>
                    <a:p>
                      <a:pPr indent="0" lvl="0" marL="0" rtl="0" algn="ctr">
                        <a:spcBef>
                          <a:spcPts val="0"/>
                        </a:spcBef>
                        <a:spcAft>
                          <a:spcPts val="0"/>
                        </a:spcAft>
                        <a:buNone/>
                      </a:pPr>
                      <a:r>
                        <a:rPr b="1" lang="en" sz="1800">
                          <a:solidFill>
                            <a:schemeClr val="lt1"/>
                          </a:solidFill>
                        </a:rPr>
                        <a:t>7</a:t>
                      </a:r>
                      <a:endParaRPr b="1" sz="1800">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87AF64"/>
                    </a:solidFill>
                  </a:tcPr>
                </a:tc>
              </a:tr>
            </a:tbl>
          </a:graphicData>
        </a:graphic>
      </p:graphicFrame>
      <p:cxnSp>
        <p:nvCxnSpPr>
          <p:cNvPr id="136" name="Google Shape;136;p14"/>
          <p:cNvCxnSpPr/>
          <p:nvPr/>
        </p:nvCxnSpPr>
        <p:spPr>
          <a:xfrm rot="10800000">
            <a:off x="569975" y="1896575"/>
            <a:ext cx="0" cy="954600"/>
          </a:xfrm>
          <a:prstGeom prst="straightConnector1">
            <a:avLst/>
          </a:prstGeom>
          <a:noFill/>
          <a:ln cap="flat" cmpd="sng" w="9525">
            <a:solidFill>
              <a:schemeClr val="dk2"/>
            </a:solidFill>
            <a:prstDash val="solid"/>
            <a:round/>
            <a:headEnd len="med" w="med" type="none"/>
            <a:tailEnd len="med" w="med" type="oval"/>
          </a:ln>
        </p:spPr>
      </p:cxnSp>
      <p:sp>
        <p:nvSpPr>
          <p:cNvPr id="137" name="Google Shape;137;p14"/>
          <p:cNvSpPr txBox="1"/>
          <p:nvPr>
            <p:ph type="title"/>
          </p:nvPr>
        </p:nvSpPr>
        <p:spPr>
          <a:xfrm>
            <a:off x="646180" y="1708664"/>
            <a:ext cx="17511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0B2939"/>
                </a:solidFill>
              </a:rPr>
              <a:t>Introduction</a:t>
            </a:r>
            <a:endParaRPr b="1" sz="1400">
              <a:solidFill>
                <a:srgbClr val="0B2939"/>
              </a:solidFill>
            </a:endParaRPr>
          </a:p>
        </p:txBody>
      </p:sp>
      <p:sp>
        <p:nvSpPr>
          <p:cNvPr id="138" name="Google Shape;138;p14"/>
          <p:cNvSpPr txBox="1"/>
          <p:nvPr>
            <p:ph type="title"/>
          </p:nvPr>
        </p:nvSpPr>
        <p:spPr>
          <a:xfrm>
            <a:off x="4173900" y="4125550"/>
            <a:ext cx="1610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87AF64"/>
                </a:solidFill>
              </a:rPr>
              <a:t>Contributions</a:t>
            </a:r>
            <a:endParaRPr b="1" sz="1400">
              <a:solidFill>
                <a:srgbClr val="87AF64"/>
              </a:solidFill>
            </a:endParaRPr>
          </a:p>
        </p:txBody>
      </p:sp>
      <p:sp>
        <p:nvSpPr>
          <p:cNvPr id="139" name="Google Shape;139;p14"/>
          <p:cNvSpPr txBox="1"/>
          <p:nvPr>
            <p:ph type="title"/>
          </p:nvPr>
        </p:nvSpPr>
        <p:spPr>
          <a:xfrm>
            <a:off x="3085932" y="1708664"/>
            <a:ext cx="16725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0B2939"/>
                </a:solidFill>
              </a:rPr>
              <a:t>Etat de l’art</a:t>
            </a:r>
            <a:endParaRPr b="1" sz="1400">
              <a:solidFill>
                <a:srgbClr val="0B2939"/>
              </a:solidFill>
            </a:endParaRPr>
          </a:p>
        </p:txBody>
      </p:sp>
      <p:sp>
        <p:nvSpPr>
          <p:cNvPr id="140" name="Google Shape;140;p14"/>
          <p:cNvSpPr txBox="1"/>
          <p:nvPr>
            <p:ph type="title"/>
          </p:nvPr>
        </p:nvSpPr>
        <p:spPr>
          <a:xfrm>
            <a:off x="6639920" y="4125540"/>
            <a:ext cx="1610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87AF64"/>
                </a:solidFill>
              </a:rPr>
              <a:t>Résultats</a:t>
            </a:r>
            <a:endParaRPr b="1" sz="1400">
              <a:solidFill>
                <a:srgbClr val="87AF64"/>
              </a:solidFill>
            </a:endParaRPr>
          </a:p>
        </p:txBody>
      </p:sp>
      <p:cxnSp>
        <p:nvCxnSpPr>
          <p:cNvPr id="141" name="Google Shape;141;p14"/>
          <p:cNvCxnSpPr/>
          <p:nvPr/>
        </p:nvCxnSpPr>
        <p:spPr>
          <a:xfrm>
            <a:off x="4104631" y="35703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142" name="Google Shape;142;p14"/>
          <p:cNvCxnSpPr/>
          <p:nvPr/>
        </p:nvCxnSpPr>
        <p:spPr>
          <a:xfrm rot="10800000">
            <a:off x="3016888" y="1896575"/>
            <a:ext cx="0" cy="954600"/>
          </a:xfrm>
          <a:prstGeom prst="straightConnector1">
            <a:avLst/>
          </a:prstGeom>
          <a:noFill/>
          <a:ln cap="flat" cmpd="sng" w="9525">
            <a:solidFill>
              <a:schemeClr val="dk2"/>
            </a:solidFill>
            <a:prstDash val="solid"/>
            <a:round/>
            <a:headEnd len="med" w="med" type="none"/>
            <a:tailEnd len="med" w="med" type="oval"/>
          </a:ln>
        </p:spPr>
      </p:cxnSp>
      <p:cxnSp>
        <p:nvCxnSpPr>
          <p:cNvPr id="143" name="Google Shape;143;p14"/>
          <p:cNvCxnSpPr/>
          <p:nvPr/>
        </p:nvCxnSpPr>
        <p:spPr>
          <a:xfrm>
            <a:off x="6563725" y="3570300"/>
            <a:ext cx="0" cy="828000"/>
          </a:xfrm>
          <a:prstGeom prst="straightConnector1">
            <a:avLst/>
          </a:prstGeom>
          <a:noFill/>
          <a:ln cap="flat" cmpd="sng" w="9525">
            <a:solidFill>
              <a:schemeClr val="dk2"/>
            </a:solidFill>
            <a:prstDash val="solid"/>
            <a:round/>
            <a:headEnd len="med" w="med" type="none"/>
            <a:tailEnd len="med" w="med" type="oval"/>
          </a:ln>
        </p:spPr>
      </p:cxnSp>
      <p:sp>
        <p:nvSpPr>
          <p:cNvPr id="144" name="Google Shape;144;p14"/>
          <p:cNvSpPr txBox="1"/>
          <p:nvPr>
            <p:ph type="title"/>
          </p:nvPr>
        </p:nvSpPr>
        <p:spPr>
          <a:xfrm>
            <a:off x="1807493" y="4125540"/>
            <a:ext cx="16725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87AF64"/>
                </a:solidFill>
              </a:rPr>
              <a:t>Background</a:t>
            </a:r>
            <a:endParaRPr b="1" sz="1400">
              <a:solidFill>
                <a:srgbClr val="87AF64"/>
              </a:solidFill>
            </a:endParaRPr>
          </a:p>
        </p:txBody>
      </p:sp>
      <p:cxnSp>
        <p:nvCxnSpPr>
          <p:cNvPr id="145" name="Google Shape;145;p14"/>
          <p:cNvCxnSpPr/>
          <p:nvPr/>
        </p:nvCxnSpPr>
        <p:spPr>
          <a:xfrm>
            <a:off x="1757623" y="3570300"/>
            <a:ext cx="0" cy="828000"/>
          </a:xfrm>
          <a:prstGeom prst="straightConnector1">
            <a:avLst/>
          </a:prstGeom>
          <a:noFill/>
          <a:ln cap="flat" cmpd="sng" w="9525">
            <a:solidFill>
              <a:schemeClr val="dk2"/>
            </a:solidFill>
            <a:prstDash val="solid"/>
            <a:round/>
            <a:headEnd len="med" w="med" type="none"/>
            <a:tailEnd len="med" w="med" type="oval"/>
          </a:ln>
        </p:spPr>
      </p:cxnSp>
      <p:sp>
        <p:nvSpPr>
          <p:cNvPr id="146" name="Google Shape;146;p14"/>
          <p:cNvSpPr txBox="1"/>
          <p:nvPr>
            <p:ph type="title"/>
          </p:nvPr>
        </p:nvSpPr>
        <p:spPr>
          <a:xfrm>
            <a:off x="5451199" y="1708675"/>
            <a:ext cx="18678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0B2939"/>
                </a:solidFill>
              </a:rPr>
              <a:t>Implémentation</a:t>
            </a:r>
            <a:endParaRPr b="1" sz="1400">
              <a:solidFill>
                <a:srgbClr val="0B2939"/>
              </a:solidFill>
            </a:endParaRPr>
          </a:p>
        </p:txBody>
      </p:sp>
      <p:cxnSp>
        <p:nvCxnSpPr>
          <p:cNvPr id="147" name="Google Shape;147;p14"/>
          <p:cNvCxnSpPr/>
          <p:nvPr/>
        </p:nvCxnSpPr>
        <p:spPr>
          <a:xfrm rot="10800000">
            <a:off x="5382163" y="1896584"/>
            <a:ext cx="0" cy="954600"/>
          </a:xfrm>
          <a:prstGeom prst="straightConnector1">
            <a:avLst/>
          </a:prstGeom>
          <a:noFill/>
          <a:ln cap="flat" cmpd="sng" w="9525">
            <a:solidFill>
              <a:schemeClr val="dk2"/>
            </a:solidFill>
            <a:prstDash val="solid"/>
            <a:round/>
            <a:headEnd len="med" w="med" type="none"/>
            <a:tailEnd len="med" w="med" type="oval"/>
          </a:ln>
        </p:spPr>
      </p:cxnSp>
      <p:sp>
        <p:nvSpPr>
          <p:cNvPr id="148" name="Google Shape;148;p14"/>
          <p:cNvSpPr txBox="1"/>
          <p:nvPr>
            <p:ph type="title"/>
          </p:nvPr>
        </p:nvSpPr>
        <p:spPr>
          <a:xfrm>
            <a:off x="7760706" y="1708664"/>
            <a:ext cx="13686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0B2939"/>
                </a:solidFill>
              </a:rPr>
              <a:t>Conclusion</a:t>
            </a:r>
            <a:endParaRPr b="1" sz="1400">
              <a:solidFill>
                <a:srgbClr val="0B2939"/>
              </a:solidFill>
            </a:endParaRPr>
          </a:p>
        </p:txBody>
      </p:sp>
      <p:cxnSp>
        <p:nvCxnSpPr>
          <p:cNvPr id="149" name="Google Shape;149;p14"/>
          <p:cNvCxnSpPr/>
          <p:nvPr/>
        </p:nvCxnSpPr>
        <p:spPr>
          <a:xfrm rot="10800000">
            <a:off x="7724961" y="1896581"/>
            <a:ext cx="0" cy="954600"/>
          </a:xfrm>
          <a:prstGeom prst="straightConnector1">
            <a:avLst/>
          </a:prstGeom>
          <a:noFill/>
          <a:ln cap="flat" cmpd="sng" w="9525">
            <a:solidFill>
              <a:schemeClr val="dk2"/>
            </a:solidFill>
            <a:prstDash val="solid"/>
            <a:round/>
            <a:headEnd len="med" w="med" type="none"/>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32"/>
          <p:cNvSpPr txBox="1"/>
          <p:nvPr>
            <p:ph type="title"/>
          </p:nvPr>
        </p:nvSpPr>
        <p:spPr>
          <a:xfrm>
            <a:off x="1146025" y="530725"/>
            <a:ext cx="34071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Limites de l’a</a:t>
            </a:r>
            <a:r>
              <a:rPr lang="en" sz="2000"/>
              <a:t>rchitecture actuelle </a:t>
            </a:r>
            <a:endParaRPr sz="2000"/>
          </a:p>
        </p:txBody>
      </p:sp>
      <p:sp>
        <p:nvSpPr>
          <p:cNvPr id="639" name="Google Shape;639;p3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640" name="Google Shape;640;p32"/>
          <p:cNvGrpSpPr/>
          <p:nvPr/>
        </p:nvGrpSpPr>
        <p:grpSpPr>
          <a:xfrm>
            <a:off x="393639" y="843238"/>
            <a:ext cx="422496" cy="339262"/>
            <a:chOff x="5247525" y="3007275"/>
            <a:chExt cx="517575" cy="384825"/>
          </a:xfrm>
        </p:grpSpPr>
        <p:sp>
          <p:nvSpPr>
            <p:cNvPr id="641" name="Google Shape;641;p32"/>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 name="Google Shape;643;p32"/>
          <p:cNvSpPr/>
          <p:nvPr/>
        </p:nvSpPr>
        <p:spPr>
          <a:xfrm>
            <a:off x="323025" y="1638300"/>
            <a:ext cx="23607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Limite 1 : </a:t>
            </a:r>
            <a:r>
              <a:rPr b="1" i="1" lang="en" sz="1200">
                <a:solidFill>
                  <a:srgbClr val="FFFFFF"/>
                </a:solidFill>
              </a:rPr>
              <a:t>VMExit</a:t>
            </a:r>
            <a:r>
              <a:rPr b="1" lang="en" sz="1200">
                <a:solidFill>
                  <a:srgbClr val="FFFFFF"/>
                </a:solidFill>
              </a:rPr>
              <a:t> imputé à la VM lorsque le </a:t>
            </a:r>
            <a:r>
              <a:rPr b="1" i="1" lang="en" sz="1200">
                <a:solidFill>
                  <a:srgbClr val="FFFFFF"/>
                </a:solidFill>
              </a:rPr>
              <a:t>pml_log</a:t>
            </a:r>
            <a:r>
              <a:rPr b="1" lang="en" sz="1200">
                <a:solidFill>
                  <a:srgbClr val="FFFFFF"/>
                </a:solidFill>
              </a:rPr>
              <a:t> est plein</a:t>
            </a:r>
            <a:endParaRPr b="1" sz="1200">
              <a:solidFill>
                <a:srgbClr val="FFFFFF"/>
              </a:solidFill>
            </a:endParaRPr>
          </a:p>
        </p:txBody>
      </p:sp>
      <p:sp>
        <p:nvSpPr>
          <p:cNvPr id="644" name="Google Shape;644;p32"/>
          <p:cNvSpPr/>
          <p:nvPr/>
        </p:nvSpPr>
        <p:spPr>
          <a:xfrm>
            <a:off x="323025" y="2585850"/>
            <a:ext cx="23607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Limite 2 : taille du </a:t>
            </a:r>
            <a:r>
              <a:rPr b="1" i="1" lang="en" sz="1200">
                <a:solidFill>
                  <a:srgbClr val="FFFFFF"/>
                </a:solidFill>
              </a:rPr>
              <a:t>pml_log</a:t>
            </a:r>
            <a:r>
              <a:rPr b="1" lang="en" sz="1200">
                <a:solidFill>
                  <a:srgbClr val="FFFFFF"/>
                </a:solidFill>
              </a:rPr>
              <a:t> (4KB)</a:t>
            </a:r>
            <a:endParaRPr b="1" sz="1200">
              <a:solidFill>
                <a:srgbClr val="FFFFFF"/>
              </a:solidFill>
            </a:endParaRPr>
          </a:p>
        </p:txBody>
      </p:sp>
      <p:sp>
        <p:nvSpPr>
          <p:cNvPr id="645" name="Google Shape;645;p32"/>
          <p:cNvSpPr/>
          <p:nvPr/>
        </p:nvSpPr>
        <p:spPr>
          <a:xfrm>
            <a:off x="323025" y="3533400"/>
            <a:ext cx="23607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Limite 3 : uniquement les pages modifiées sont loguées</a:t>
            </a:r>
            <a:endParaRPr b="1" sz="1200">
              <a:solidFill>
                <a:srgbClr val="FFFFFF"/>
              </a:solidFill>
            </a:endParaRPr>
          </a:p>
        </p:txBody>
      </p:sp>
      <p:sp>
        <p:nvSpPr>
          <p:cNvPr id="646" name="Google Shape;646;p32"/>
          <p:cNvSpPr/>
          <p:nvPr/>
        </p:nvSpPr>
        <p:spPr>
          <a:xfrm>
            <a:off x="323025" y="4480950"/>
            <a:ext cx="23607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Limite 4 : la chaleur des pages n’est pas prise en compte</a:t>
            </a:r>
            <a:endParaRPr b="1" sz="1200">
              <a:solidFill>
                <a:srgbClr val="FFFFFF"/>
              </a:solidFill>
            </a:endParaRPr>
          </a:p>
        </p:txBody>
      </p:sp>
      <p:grpSp>
        <p:nvGrpSpPr>
          <p:cNvPr id="647" name="Google Shape;647;p32"/>
          <p:cNvGrpSpPr/>
          <p:nvPr/>
        </p:nvGrpSpPr>
        <p:grpSpPr>
          <a:xfrm>
            <a:off x="6508450" y="987925"/>
            <a:ext cx="2480149" cy="3511175"/>
            <a:chOff x="6508450" y="987925"/>
            <a:chExt cx="2480149" cy="3511175"/>
          </a:xfrm>
        </p:grpSpPr>
        <p:pic>
          <p:nvPicPr>
            <p:cNvPr id="648" name="Google Shape;648;p32"/>
            <p:cNvPicPr preferRelativeResize="0"/>
            <p:nvPr/>
          </p:nvPicPr>
          <p:blipFill>
            <a:blip r:embed="rId3">
              <a:alphaModFix/>
            </a:blip>
            <a:stretch>
              <a:fillRect/>
            </a:stretch>
          </p:blipFill>
          <p:spPr>
            <a:xfrm>
              <a:off x="6508450" y="2216425"/>
              <a:ext cx="2480149" cy="2282675"/>
            </a:xfrm>
            <a:prstGeom prst="rect">
              <a:avLst/>
            </a:prstGeom>
            <a:noFill/>
            <a:ln>
              <a:noFill/>
            </a:ln>
          </p:spPr>
        </p:pic>
        <p:sp>
          <p:nvSpPr>
            <p:cNvPr id="649" name="Google Shape;649;p32"/>
            <p:cNvSpPr/>
            <p:nvPr/>
          </p:nvSpPr>
          <p:spPr>
            <a:xfrm>
              <a:off x="6584650" y="987925"/>
              <a:ext cx="23607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Limite 5 : les adresses des pages de la table de pages sont également enregistrées</a:t>
              </a:r>
              <a:endParaRPr b="1" sz="1200">
                <a:solidFill>
                  <a:srgbClr val="FFFFFF"/>
                </a:solidFill>
              </a:endParaRPr>
            </a:p>
          </p:txBody>
        </p:sp>
      </p:grpSp>
      <p:pic>
        <p:nvPicPr>
          <p:cNvPr id="650" name="Google Shape;650;p32"/>
          <p:cNvPicPr preferRelativeResize="0"/>
          <p:nvPr/>
        </p:nvPicPr>
        <p:blipFill>
          <a:blip r:embed="rId4">
            <a:alphaModFix/>
          </a:blip>
          <a:stretch>
            <a:fillRect/>
          </a:stretch>
        </p:blipFill>
        <p:spPr>
          <a:xfrm>
            <a:off x="3149537" y="1699963"/>
            <a:ext cx="2899238" cy="32961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000"/>
                                        <p:tgtEl>
                                          <p:spTgt spid="6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000"/>
                                        <p:tgtEl>
                                          <p:spTgt spid="6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000"/>
                                        <p:tgtEl>
                                          <p:spTgt spid="6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1000"/>
                                        <p:tgtEl>
                                          <p:spTgt spid="6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000"/>
                                        <p:tgtEl>
                                          <p:spTgt spid="6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Google Shape;655;p33"/>
          <p:cNvSpPr txBox="1"/>
          <p:nvPr>
            <p:ph type="title"/>
          </p:nvPr>
        </p:nvSpPr>
        <p:spPr>
          <a:xfrm>
            <a:off x="1146025" y="530725"/>
            <a:ext cx="34071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Proposition d’une architecture améliorée</a:t>
            </a:r>
            <a:r>
              <a:rPr lang="en" sz="2000"/>
              <a:t> </a:t>
            </a:r>
            <a:endParaRPr sz="2000"/>
          </a:p>
        </p:txBody>
      </p:sp>
      <p:sp>
        <p:nvSpPr>
          <p:cNvPr id="656" name="Google Shape;656;p3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657" name="Google Shape;657;p33"/>
          <p:cNvGrpSpPr/>
          <p:nvPr/>
        </p:nvGrpSpPr>
        <p:grpSpPr>
          <a:xfrm>
            <a:off x="393639" y="843238"/>
            <a:ext cx="422496" cy="339262"/>
            <a:chOff x="5247525" y="3007275"/>
            <a:chExt cx="517575" cy="384825"/>
          </a:xfrm>
        </p:grpSpPr>
        <p:sp>
          <p:nvSpPr>
            <p:cNvPr id="658" name="Google Shape;658;p3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0" name="Google Shape;660;p33"/>
          <p:cNvSpPr/>
          <p:nvPr/>
        </p:nvSpPr>
        <p:spPr>
          <a:xfrm>
            <a:off x="323025" y="2324100"/>
            <a:ext cx="21990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304800" lvl="0" marL="457200" rtl="0" algn="l">
              <a:spcBef>
                <a:spcPts val="0"/>
              </a:spcBef>
              <a:spcAft>
                <a:spcPts val="0"/>
              </a:spcAft>
              <a:buClr>
                <a:srgbClr val="FFFFFF"/>
              </a:buClr>
              <a:buSzPts val="1200"/>
              <a:buAutoNum type="arabicPeriod"/>
            </a:pPr>
            <a:r>
              <a:rPr b="1" lang="en" sz="1200">
                <a:solidFill>
                  <a:srgbClr val="FFFFFF"/>
                </a:solidFill>
              </a:rPr>
              <a:t>Redirection des VMExits vers le dom0</a:t>
            </a:r>
            <a:endParaRPr b="1" sz="1200">
              <a:solidFill>
                <a:srgbClr val="FFFFFF"/>
              </a:solidFill>
            </a:endParaRPr>
          </a:p>
        </p:txBody>
      </p:sp>
      <p:grpSp>
        <p:nvGrpSpPr>
          <p:cNvPr id="661" name="Google Shape;661;p33"/>
          <p:cNvGrpSpPr/>
          <p:nvPr/>
        </p:nvGrpSpPr>
        <p:grpSpPr>
          <a:xfrm>
            <a:off x="323025" y="2895450"/>
            <a:ext cx="2199000" cy="1219500"/>
            <a:chOff x="323025" y="2895450"/>
            <a:chExt cx="2199000" cy="1219500"/>
          </a:xfrm>
        </p:grpSpPr>
        <p:sp>
          <p:nvSpPr>
            <p:cNvPr id="662" name="Google Shape;662;p33"/>
            <p:cNvSpPr/>
            <p:nvPr/>
          </p:nvSpPr>
          <p:spPr>
            <a:xfrm>
              <a:off x="323025" y="3621150"/>
              <a:ext cx="2199000" cy="493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100"/>
                <a:t>Limite 1 : </a:t>
              </a:r>
              <a:r>
                <a:rPr b="1" i="1" lang="en" sz="1100"/>
                <a:t>VMExit</a:t>
              </a:r>
              <a:r>
                <a:rPr b="1" lang="en" sz="1100"/>
                <a:t> imputé à la VM lorsque le </a:t>
              </a:r>
              <a:r>
                <a:rPr b="1" i="1" lang="en" sz="1100"/>
                <a:t>pml_log</a:t>
              </a:r>
              <a:r>
                <a:rPr b="1" lang="en" sz="1100"/>
                <a:t> est plein</a:t>
              </a:r>
              <a:endParaRPr b="1" sz="1100"/>
            </a:p>
          </p:txBody>
        </p:sp>
        <p:cxnSp>
          <p:nvCxnSpPr>
            <p:cNvPr id="663" name="Google Shape;663;p33"/>
            <p:cNvCxnSpPr>
              <a:endCxn id="662" idx="0"/>
            </p:cNvCxnSpPr>
            <p:nvPr/>
          </p:nvCxnSpPr>
          <p:spPr>
            <a:xfrm>
              <a:off x="1422525" y="2895450"/>
              <a:ext cx="0" cy="725700"/>
            </a:xfrm>
            <a:prstGeom prst="straightConnector1">
              <a:avLst/>
            </a:prstGeom>
            <a:noFill/>
            <a:ln cap="flat" cmpd="sng" w="19050">
              <a:solidFill>
                <a:srgbClr val="3B8D61"/>
              </a:solidFill>
              <a:prstDash val="solid"/>
              <a:round/>
              <a:headEnd len="med" w="med" type="none"/>
              <a:tailEnd len="med" w="med" type="triangle"/>
            </a:ln>
          </p:spPr>
        </p:cxnSp>
      </p:grpSp>
      <p:grpSp>
        <p:nvGrpSpPr>
          <p:cNvPr id="664" name="Google Shape;664;p33"/>
          <p:cNvGrpSpPr/>
          <p:nvPr/>
        </p:nvGrpSpPr>
        <p:grpSpPr>
          <a:xfrm>
            <a:off x="5239576" y="1989600"/>
            <a:ext cx="3877925" cy="2657624"/>
            <a:chOff x="5239576" y="1989600"/>
            <a:chExt cx="3877925" cy="2657624"/>
          </a:xfrm>
        </p:grpSpPr>
        <p:pic>
          <p:nvPicPr>
            <p:cNvPr id="665" name="Google Shape;665;p33"/>
            <p:cNvPicPr preferRelativeResize="0"/>
            <p:nvPr/>
          </p:nvPicPr>
          <p:blipFill rotWithShape="1">
            <a:blip r:embed="rId3">
              <a:alphaModFix/>
            </a:blip>
            <a:srcRect b="0" l="16881" r="0" t="0"/>
            <a:stretch/>
          </p:blipFill>
          <p:spPr>
            <a:xfrm>
              <a:off x="6188775" y="1989600"/>
              <a:ext cx="2928726" cy="2657624"/>
            </a:xfrm>
            <a:prstGeom prst="rect">
              <a:avLst/>
            </a:prstGeom>
            <a:noFill/>
            <a:ln>
              <a:noFill/>
            </a:ln>
          </p:spPr>
        </p:pic>
        <p:cxnSp>
          <p:nvCxnSpPr>
            <p:cNvPr id="666" name="Google Shape;666;p33"/>
            <p:cNvCxnSpPr/>
            <p:nvPr/>
          </p:nvCxnSpPr>
          <p:spPr>
            <a:xfrm>
              <a:off x="5239576" y="3371188"/>
              <a:ext cx="1144500" cy="20400"/>
            </a:xfrm>
            <a:prstGeom prst="straightConnector1">
              <a:avLst/>
            </a:prstGeom>
            <a:noFill/>
            <a:ln cap="flat" cmpd="sng" w="28575">
              <a:solidFill>
                <a:srgbClr val="092F72"/>
              </a:solidFill>
              <a:prstDash val="solid"/>
              <a:round/>
              <a:headEnd len="med" w="med" type="none"/>
              <a:tailEnd len="med" w="med" type="triangle"/>
            </a:ln>
          </p:spPr>
        </p:cxnSp>
      </p:grpSp>
      <p:grpSp>
        <p:nvGrpSpPr>
          <p:cNvPr id="667" name="Google Shape;667;p33"/>
          <p:cNvGrpSpPr/>
          <p:nvPr/>
        </p:nvGrpSpPr>
        <p:grpSpPr>
          <a:xfrm>
            <a:off x="2768100" y="1922975"/>
            <a:ext cx="2547676" cy="2896426"/>
            <a:chOff x="2768100" y="1922975"/>
            <a:chExt cx="2547676" cy="2896426"/>
          </a:xfrm>
        </p:grpSpPr>
        <p:pic>
          <p:nvPicPr>
            <p:cNvPr id="668" name="Google Shape;668;p33"/>
            <p:cNvPicPr preferRelativeResize="0"/>
            <p:nvPr/>
          </p:nvPicPr>
          <p:blipFill>
            <a:blip r:embed="rId4">
              <a:alphaModFix/>
            </a:blip>
            <a:stretch>
              <a:fillRect/>
            </a:stretch>
          </p:blipFill>
          <p:spPr>
            <a:xfrm>
              <a:off x="2768100" y="1922975"/>
              <a:ext cx="2547675" cy="2896426"/>
            </a:xfrm>
            <a:prstGeom prst="rect">
              <a:avLst/>
            </a:prstGeom>
            <a:noFill/>
            <a:ln>
              <a:noFill/>
            </a:ln>
          </p:spPr>
        </p:pic>
        <p:sp>
          <p:nvSpPr>
            <p:cNvPr id="669" name="Google Shape;669;p33"/>
            <p:cNvSpPr/>
            <p:nvPr/>
          </p:nvSpPr>
          <p:spPr>
            <a:xfrm>
              <a:off x="2768100" y="2161750"/>
              <a:ext cx="1071000" cy="1028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000"/>
                                        <p:tgtEl>
                                          <p:spTgt spid="6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000"/>
                                        <p:tgtEl>
                                          <p:spTgt spid="6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000"/>
                                        <p:tgtEl>
                                          <p:spTgt spid="6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000"/>
                                        <p:tgtEl>
                                          <p:spTgt spid="6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34"/>
          <p:cNvSpPr txBox="1"/>
          <p:nvPr>
            <p:ph type="title"/>
          </p:nvPr>
        </p:nvSpPr>
        <p:spPr>
          <a:xfrm>
            <a:off x="1146025" y="530725"/>
            <a:ext cx="34071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Proposition d’une architecture améliorée </a:t>
            </a:r>
            <a:endParaRPr sz="2000"/>
          </a:p>
        </p:txBody>
      </p:sp>
      <p:sp>
        <p:nvSpPr>
          <p:cNvPr id="675" name="Google Shape;675;p3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676" name="Google Shape;676;p34"/>
          <p:cNvGrpSpPr/>
          <p:nvPr/>
        </p:nvGrpSpPr>
        <p:grpSpPr>
          <a:xfrm>
            <a:off x="393639" y="843238"/>
            <a:ext cx="422496" cy="339262"/>
            <a:chOff x="5247525" y="3007275"/>
            <a:chExt cx="517575" cy="384825"/>
          </a:xfrm>
        </p:grpSpPr>
        <p:sp>
          <p:nvSpPr>
            <p:cNvPr id="677" name="Google Shape;677;p34"/>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4"/>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34"/>
          <p:cNvGrpSpPr/>
          <p:nvPr/>
        </p:nvGrpSpPr>
        <p:grpSpPr>
          <a:xfrm>
            <a:off x="323025" y="2895450"/>
            <a:ext cx="2199000" cy="1219500"/>
            <a:chOff x="323025" y="2895450"/>
            <a:chExt cx="2199000" cy="1219500"/>
          </a:xfrm>
        </p:grpSpPr>
        <p:sp>
          <p:nvSpPr>
            <p:cNvPr id="680" name="Google Shape;680;p34"/>
            <p:cNvSpPr/>
            <p:nvPr/>
          </p:nvSpPr>
          <p:spPr>
            <a:xfrm>
              <a:off x="323025" y="3621150"/>
              <a:ext cx="2199000" cy="493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100"/>
                <a:t>Limite 2 : taille insuffisante du pml_log</a:t>
              </a:r>
              <a:endParaRPr b="1" sz="1100"/>
            </a:p>
          </p:txBody>
        </p:sp>
        <p:cxnSp>
          <p:nvCxnSpPr>
            <p:cNvPr id="681" name="Google Shape;681;p34"/>
            <p:cNvCxnSpPr>
              <a:endCxn id="680" idx="0"/>
            </p:cNvCxnSpPr>
            <p:nvPr/>
          </p:nvCxnSpPr>
          <p:spPr>
            <a:xfrm>
              <a:off x="1422525" y="2895450"/>
              <a:ext cx="0" cy="725700"/>
            </a:xfrm>
            <a:prstGeom prst="straightConnector1">
              <a:avLst/>
            </a:prstGeom>
            <a:noFill/>
            <a:ln cap="flat" cmpd="sng" w="19050">
              <a:solidFill>
                <a:srgbClr val="3B8D61"/>
              </a:solidFill>
              <a:prstDash val="solid"/>
              <a:round/>
              <a:headEnd len="med" w="med" type="none"/>
              <a:tailEnd len="med" w="med" type="triangle"/>
            </a:ln>
          </p:spPr>
        </p:cxnSp>
      </p:grpSp>
      <p:grpSp>
        <p:nvGrpSpPr>
          <p:cNvPr id="682" name="Google Shape;682;p34"/>
          <p:cNvGrpSpPr/>
          <p:nvPr/>
        </p:nvGrpSpPr>
        <p:grpSpPr>
          <a:xfrm>
            <a:off x="2615700" y="1922975"/>
            <a:ext cx="2547675" cy="2896426"/>
            <a:chOff x="2768100" y="1922975"/>
            <a:chExt cx="2547675" cy="2896426"/>
          </a:xfrm>
        </p:grpSpPr>
        <p:pic>
          <p:nvPicPr>
            <p:cNvPr id="683" name="Google Shape;683;p34"/>
            <p:cNvPicPr preferRelativeResize="0"/>
            <p:nvPr/>
          </p:nvPicPr>
          <p:blipFill>
            <a:blip r:embed="rId3">
              <a:alphaModFix/>
            </a:blip>
            <a:stretch>
              <a:fillRect/>
            </a:stretch>
          </p:blipFill>
          <p:spPr>
            <a:xfrm>
              <a:off x="2768100" y="1922975"/>
              <a:ext cx="2547675" cy="2896426"/>
            </a:xfrm>
            <a:prstGeom prst="rect">
              <a:avLst/>
            </a:prstGeom>
            <a:noFill/>
            <a:ln>
              <a:noFill/>
            </a:ln>
          </p:spPr>
        </p:pic>
        <p:sp>
          <p:nvSpPr>
            <p:cNvPr id="684" name="Google Shape;684;p34"/>
            <p:cNvSpPr/>
            <p:nvPr/>
          </p:nvSpPr>
          <p:spPr>
            <a:xfrm>
              <a:off x="3240225" y="3031424"/>
              <a:ext cx="1071000" cy="4845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5" name="Google Shape;685;p34"/>
          <p:cNvSpPr/>
          <p:nvPr/>
        </p:nvSpPr>
        <p:spPr>
          <a:xfrm>
            <a:off x="323025" y="2324100"/>
            <a:ext cx="21990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2. Introduction d’une 2ème page de log</a:t>
            </a:r>
            <a:endParaRPr b="1" sz="1200">
              <a:solidFill>
                <a:srgbClr val="FFFFFF"/>
              </a:solidFill>
            </a:endParaRPr>
          </a:p>
        </p:txBody>
      </p:sp>
      <p:grpSp>
        <p:nvGrpSpPr>
          <p:cNvPr id="686" name="Google Shape;686;p34"/>
          <p:cNvGrpSpPr/>
          <p:nvPr/>
        </p:nvGrpSpPr>
        <p:grpSpPr>
          <a:xfrm>
            <a:off x="5163376" y="2186600"/>
            <a:ext cx="3980625" cy="2666100"/>
            <a:chOff x="5163376" y="2186600"/>
            <a:chExt cx="3980625" cy="2666100"/>
          </a:xfrm>
        </p:grpSpPr>
        <p:pic>
          <p:nvPicPr>
            <p:cNvPr id="687" name="Google Shape;687;p34"/>
            <p:cNvPicPr preferRelativeResize="0"/>
            <p:nvPr/>
          </p:nvPicPr>
          <p:blipFill rotWithShape="1">
            <a:blip r:embed="rId4">
              <a:alphaModFix/>
            </a:blip>
            <a:srcRect b="0" l="8767" r="0" t="0"/>
            <a:stretch/>
          </p:blipFill>
          <p:spPr>
            <a:xfrm>
              <a:off x="5963975" y="2186600"/>
              <a:ext cx="3180025" cy="2666100"/>
            </a:xfrm>
            <a:prstGeom prst="rect">
              <a:avLst/>
            </a:prstGeom>
            <a:noFill/>
            <a:ln>
              <a:noFill/>
            </a:ln>
          </p:spPr>
        </p:pic>
        <p:cxnSp>
          <p:nvCxnSpPr>
            <p:cNvPr id="688" name="Google Shape;688;p34"/>
            <p:cNvCxnSpPr>
              <a:stCxn id="683" idx="3"/>
            </p:cNvCxnSpPr>
            <p:nvPr/>
          </p:nvCxnSpPr>
          <p:spPr>
            <a:xfrm>
              <a:off x="5163376" y="3371188"/>
              <a:ext cx="810900" cy="20400"/>
            </a:xfrm>
            <a:prstGeom prst="straightConnector1">
              <a:avLst/>
            </a:prstGeom>
            <a:noFill/>
            <a:ln cap="flat" cmpd="sng" w="28575">
              <a:solidFill>
                <a:srgbClr val="092F7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000"/>
                                        <p:tgtEl>
                                          <p:spTgt spid="6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1000"/>
                                        <p:tgtEl>
                                          <p:spTgt spid="6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2" name="Shape 692"/>
        <p:cNvGrpSpPr/>
        <p:nvPr/>
      </p:nvGrpSpPr>
      <p:grpSpPr>
        <a:xfrm>
          <a:off x="0" y="0"/>
          <a:ext cx="0" cy="0"/>
          <a:chOff x="0" y="0"/>
          <a:chExt cx="0" cy="0"/>
        </a:xfrm>
      </p:grpSpPr>
      <p:sp>
        <p:nvSpPr>
          <p:cNvPr id="693" name="Google Shape;693;p35"/>
          <p:cNvSpPr txBox="1"/>
          <p:nvPr>
            <p:ph type="title"/>
          </p:nvPr>
        </p:nvSpPr>
        <p:spPr>
          <a:xfrm>
            <a:off x="1146025" y="530725"/>
            <a:ext cx="34071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Proposition d’une architecture améliorée </a:t>
            </a:r>
            <a:endParaRPr sz="2000"/>
          </a:p>
        </p:txBody>
      </p:sp>
      <p:sp>
        <p:nvSpPr>
          <p:cNvPr id="694" name="Google Shape;694;p3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695" name="Google Shape;695;p35"/>
          <p:cNvGrpSpPr/>
          <p:nvPr/>
        </p:nvGrpSpPr>
        <p:grpSpPr>
          <a:xfrm>
            <a:off x="393639" y="843238"/>
            <a:ext cx="422496" cy="339262"/>
            <a:chOff x="5247525" y="3007275"/>
            <a:chExt cx="517575" cy="384825"/>
          </a:xfrm>
        </p:grpSpPr>
        <p:sp>
          <p:nvSpPr>
            <p:cNvPr id="696" name="Google Shape;696;p35"/>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5"/>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35"/>
          <p:cNvGrpSpPr/>
          <p:nvPr/>
        </p:nvGrpSpPr>
        <p:grpSpPr>
          <a:xfrm>
            <a:off x="2522025" y="1638175"/>
            <a:ext cx="3354600" cy="571500"/>
            <a:chOff x="2522025" y="1714675"/>
            <a:chExt cx="3354600" cy="571500"/>
          </a:xfrm>
        </p:grpSpPr>
        <p:sp>
          <p:nvSpPr>
            <p:cNvPr id="699" name="Google Shape;699;p35"/>
            <p:cNvSpPr/>
            <p:nvPr/>
          </p:nvSpPr>
          <p:spPr>
            <a:xfrm>
              <a:off x="3404025" y="1714675"/>
              <a:ext cx="2472600" cy="5715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100"/>
                <a:t>Limite 5 : l</a:t>
              </a:r>
              <a:r>
                <a:rPr b="1" lang="en" sz="1100"/>
                <a:t>es adresses des pages de la table de pages sont également enregistrées</a:t>
              </a:r>
              <a:endParaRPr b="1" sz="1100"/>
            </a:p>
          </p:txBody>
        </p:sp>
        <p:cxnSp>
          <p:nvCxnSpPr>
            <p:cNvPr id="700" name="Google Shape;700;p35"/>
            <p:cNvCxnSpPr>
              <a:stCxn id="701" idx="3"/>
            </p:cNvCxnSpPr>
            <p:nvPr/>
          </p:nvCxnSpPr>
          <p:spPr>
            <a:xfrm flipH="1" rot="10800000">
              <a:off x="2522025" y="2037775"/>
              <a:ext cx="882000" cy="1500"/>
            </a:xfrm>
            <a:prstGeom prst="straightConnector1">
              <a:avLst/>
            </a:prstGeom>
            <a:noFill/>
            <a:ln cap="flat" cmpd="sng" w="19050">
              <a:solidFill>
                <a:srgbClr val="3B8D61"/>
              </a:solidFill>
              <a:prstDash val="solid"/>
              <a:round/>
              <a:headEnd len="med" w="med" type="none"/>
              <a:tailEnd len="med" w="med" type="triangle"/>
            </a:ln>
          </p:spPr>
        </p:cxnSp>
      </p:grpSp>
      <p:grpSp>
        <p:nvGrpSpPr>
          <p:cNvPr id="702" name="Google Shape;702;p35"/>
          <p:cNvGrpSpPr/>
          <p:nvPr/>
        </p:nvGrpSpPr>
        <p:grpSpPr>
          <a:xfrm>
            <a:off x="2844419" y="2385440"/>
            <a:ext cx="2332397" cy="2738860"/>
            <a:chOff x="2768100" y="1922975"/>
            <a:chExt cx="2547675" cy="2896426"/>
          </a:xfrm>
        </p:grpSpPr>
        <p:pic>
          <p:nvPicPr>
            <p:cNvPr id="703" name="Google Shape;703;p35"/>
            <p:cNvPicPr preferRelativeResize="0"/>
            <p:nvPr/>
          </p:nvPicPr>
          <p:blipFill>
            <a:blip r:embed="rId3">
              <a:alphaModFix/>
            </a:blip>
            <a:stretch>
              <a:fillRect/>
            </a:stretch>
          </p:blipFill>
          <p:spPr>
            <a:xfrm>
              <a:off x="2768100" y="1922975"/>
              <a:ext cx="2547675" cy="2896426"/>
            </a:xfrm>
            <a:prstGeom prst="rect">
              <a:avLst/>
            </a:prstGeom>
            <a:noFill/>
            <a:ln>
              <a:noFill/>
            </a:ln>
          </p:spPr>
        </p:pic>
        <p:sp>
          <p:nvSpPr>
            <p:cNvPr id="704" name="Google Shape;704;p35"/>
            <p:cNvSpPr/>
            <p:nvPr/>
          </p:nvSpPr>
          <p:spPr>
            <a:xfrm>
              <a:off x="3354153" y="3653289"/>
              <a:ext cx="1845600" cy="3588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1" name="Google Shape;701;p35"/>
          <p:cNvSpPr/>
          <p:nvPr/>
        </p:nvSpPr>
        <p:spPr>
          <a:xfrm>
            <a:off x="323025" y="1677025"/>
            <a:ext cx="21990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3</a:t>
            </a:r>
            <a:r>
              <a:rPr b="1" lang="en" sz="1200">
                <a:solidFill>
                  <a:srgbClr val="FFFFFF"/>
                </a:solidFill>
              </a:rPr>
              <a:t>. Remettre à 0 le bit dirty des pages</a:t>
            </a:r>
            <a:endParaRPr b="1" sz="1200">
              <a:solidFill>
                <a:srgbClr val="FFFFFF"/>
              </a:solidFill>
            </a:endParaRPr>
          </a:p>
        </p:txBody>
      </p:sp>
      <p:grpSp>
        <p:nvGrpSpPr>
          <p:cNvPr id="705" name="Google Shape;705;p35"/>
          <p:cNvGrpSpPr/>
          <p:nvPr/>
        </p:nvGrpSpPr>
        <p:grpSpPr>
          <a:xfrm>
            <a:off x="323025" y="3038750"/>
            <a:ext cx="2199000" cy="1297200"/>
            <a:chOff x="323025" y="2657750"/>
            <a:chExt cx="2199000" cy="1297200"/>
          </a:xfrm>
        </p:grpSpPr>
        <p:sp>
          <p:nvSpPr>
            <p:cNvPr id="706" name="Google Shape;706;p35"/>
            <p:cNvSpPr/>
            <p:nvPr/>
          </p:nvSpPr>
          <p:spPr>
            <a:xfrm>
              <a:off x="323025" y="3383450"/>
              <a:ext cx="2199000" cy="5715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100"/>
                <a:t>Limite 3 : </a:t>
              </a:r>
              <a:r>
                <a:rPr b="1" lang="en" sz="1100"/>
                <a:t>uniquement les pages modifiées sont loguées</a:t>
              </a:r>
              <a:endParaRPr b="1" sz="1100"/>
            </a:p>
          </p:txBody>
        </p:sp>
        <p:cxnSp>
          <p:nvCxnSpPr>
            <p:cNvPr id="707" name="Google Shape;707;p35"/>
            <p:cNvCxnSpPr>
              <a:endCxn id="706" idx="0"/>
            </p:cNvCxnSpPr>
            <p:nvPr/>
          </p:nvCxnSpPr>
          <p:spPr>
            <a:xfrm>
              <a:off x="1422525" y="2657750"/>
              <a:ext cx="0" cy="725700"/>
            </a:xfrm>
            <a:prstGeom prst="straightConnector1">
              <a:avLst/>
            </a:prstGeom>
            <a:noFill/>
            <a:ln cap="flat" cmpd="sng" w="19050">
              <a:solidFill>
                <a:srgbClr val="3B8D61"/>
              </a:solidFill>
              <a:prstDash val="solid"/>
              <a:round/>
              <a:headEnd len="med" w="med" type="none"/>
              <a:tailEnd len="med" w="med" type="triangle"/>
            </a:ln>
          </p:spPr>
        </p:cxnSp>
      </p:grpSp>
      <p:sp>
        <p:nvSpPr>
          <p:cNvPr id="708" name="Google Shape;708;p35"/>
          <p:cNvSpPr/>
          <p:nvPr/>
        </p:nvSpPr>
        <p:spPr>
          <a:xfrm>
            <a:off x="323025" y="2552700"/>
            <a:ext cx="21990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200">
                <a:solidFill>
                  <a:srgbClr val="FFFFFF"/>
                </a:solidFill>
              </a:rPr>
              <a:t>4</a:t>
            </a:r>
            <a:r>
              <a:rPr b="1" lang="en" sz="1200">
                <a:solidFill>
                  <a:srgbClr val="FFFFFF"/>
                </a:solidFill>
              </a:rPr>
              <a:t>. Modification de la structure de données </a:t>
            </a:r>
            <a:r>
              <a:rPr b="1" i="1" lang="en" sz="1200">
                <a:solidFill>
                  <a:srgbClr val="FFFFFF"/>
                </a:solidFill>
              </a:rPr>
              <a:t>bitmap</a:t>
            </a:r>
            <a:endParaRPr b="1" i="1" sz="1200">
              <a:solidFill>
                <a:srgbClr val="FFFFFF"/>
              </a:solidFill>
            </a:endParaRPr>
          </a:p>
        </p:txBody>
      </p:sp>
      <p:sp>
        <p:nvSpPr>
          <p:cNvPr id="709" name="Google Shape;709;p35"/>
          <p:cNvSpPr/>
          <p:nvPr/>
        </p:nvSpPr>
        <p:spPr>
          <a:xfrm>
            <a:off x="323025" y="4413825"/>
            <a:ext cx="2199000" cy="710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100">
                <a:solidFill>
                  <a:schemeClr val="dk1"/>
                </a:solidFill>
              </a:rPr>
              <a:t>Limite 4 : </a:t>
            </a:r>
            <a:r>
              <a:rPr b="1" lang="en" sz="1200">
                <a:solidFill>
                  <a:schemeClr val="dk1"/>
                </a:solidFill>
              </a:rPr>
              <a:t>la chaleur des pages n’est pas prise en compte</a:t>
            </a:r>
            <a:endParaRPr b="1" sz="1100"/>
          </a:p>
        </p:txBody>
      </p:sp>
      <p:grpSp>
        <p:nvGrpSpPr>
          <p:cNvPr id="710" name="Google Shape;710;p35"/>
          <p:cNvGrpSpPr/>
          <p:nvPr/>
        </p:nvGrpSpPr>
        <p:grpSpPr>
          <a:xfrm>
            <a:off x="5176816" y="2705090"/>
            <a:ext cx="3890985" cy="2419209"/>
            <a:chOff x="5176816" y="2705090"/>
            <a:chExt cx="3890985" cy="2419209"/>
          </a:xfrm>
        </p:grpSpPr>
        <p:pic>
          <p:nvPicPr>
            <p:cNvPr id="711" name="Google Shape;711;p35"/>
            <p:cNvPicPr preferRelativeResize="0"/>
            <p:nvPr/>
          </p:nvPicPr>
          <p:blipFill rotWithShape="1">
            <a:blip r:embed="rId4">
              <a:alphaModFix/>
            </a:blip>
            <a:srcRect b="0" l="11629" r="0" t="0"/>
            <a:stretch/>
          </p:blipFill>
          <p:spPr>
            <a:xfrm>
              <a:off x="6333975" y="2705090"/>
              <a:ext cx="2733825" cy="2419209"/>
            </a:xfrm>
            <a:prstGeom prst="rect">
              <a:avLst/>
            </a:prstGeom>
            <a:noFill/>
            <a:ln>
              <a:noFill/>
            </a:ln>
          </p:spPr>
        </p:pic>
        <p:cxnSp>
          <p:nvCxnSpPr>
            <p:cNvPr id="712" name="Google Shape;712;p35"/>
            <p:cNvCxnSpPr/>
            <p:nvPr/>
          </p:nvCxnSpPr>
          <p:spPr>
            <a:xfrm>
              <a:off x="5176816" y="4135870"/>
              <a:ext cx="1182000" cy="8100"/>
            </a:xfrm>
            <a:prstGeom prst="straightConnector1">
              <a:avLst/>
            </a:prstGeom>
            <a:noFill/>
            <a:ln cap="flat" cmpd="sng" w="28575">
              <a:solidFill>
                <a:srgbClr val="092F7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1000"/>
                                        <p:tgtEl>
                                          <p:spTgt spid="6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1000"/>
                                        <p:tgtEl>
                                          <p:spTgt spid="7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1000"/>
                                        <p:tgtEl>
                                          <p:spTgt spid="7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0"/>
                                        </p:tgtEl>
                                        <p:attrNameLst>
                                          <p:attrName>style.visibility</p:attrName>
                                        </p:attrNameLst>
                                      </p:cBhvr>
                                      <p:to>
                                        <p:strVal val="visible"/>
                                      </p:to>
                                    </p:set>
                                    <p:animEffect filter="fade" transition="in">
                                      <p:cBhvr>
                                        <p:cTn dur="1000"/>
                                        <p:tgtEl>
                                          <p:spTgt spid="7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1000"/>
                                        <p:tgtEl>
                                          <p:spTgt spid="7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1000"/>
                                        <p:tgtEl>
                                          <p:spTgt spid="7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36"/>
          <p:cNvSpPr txBox="1"/>
          <p:nvPr>
            <p:ph type="title"/>
          </p:nvPr>
        </p:nvSpPr>
        <p:spPr>
          <a:xfrm>
            <a:off x="1065450" y="530725"/>
            <a:ext cx="34929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Avantages et Inconvénients</a:t>
            </a:r>
            <a:endParaRPr sz="2000"/>
          </a:p>
        </p:txBody>
      </p:sp>
      <p:sp>
        <p:nvSpPr>
          <p:cNvPr id="718" name="Google Shape;718;p3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719" name="Google Shape;719;p36"/>
          <p:cNvGrpSpPr/>
          <p:nvPr/>
        </p:nvGrpSpPr>
        <p:grpSpPr>
          <a:xfrm>
            <a:off x="517096" y="1580175"/>
            <a:ext cx="4117284" cy="929025"/>
            <a:chOff x="4660778" y="1151975"/>
            <a:chExt cx="4380090" cy="929025"/>
          </a:xfrm>
        </p:grpSpPr>
        <p:pic>
          <p:nvPicPr>
            <p:cNvPr id="720" name="Google Shape;720;p36"/>
            <p:cNvPicPr preferRelativeResize="0"/>
            <p:nvPr/>
          </p:nvPicPr>
          <p:blipFill>
            <a:blip r:embed="rId3">
              <a:alphaModFix/>
            </a:blip>
            <a:stretch>
              <a:fillRect/>
            </a:stretch>
          </p:blipFill>
          <p:spPr>
            <a:xfrm>
              <a:off x="6284450" y="1151975"/>
              <a:ext cx="988125" cy="929025"/>
            </a:xfrm>
            <a:prstGeom prst="rect">
              <a:avLst/>
            </a:prstGeom>
            <a:noFill/>
            <a:ln>
              <a:noFill/>
            </a:ln>
          </p:spPr>
        </p:pic>
        <p:sp>
          <p:nvSpPr>
            <p:cNvPr id="721" name="Google Shape;721;p36"/>
            <p:cNvSpPr/>
            <p:nvPr/>
          </p:nvSpPr>
          <p:spPr>
            <a:xfrm>
              <a:off x="4660778" y="1404175"/>
              <a:ext cx="811500" cy="423600"/>
            </a:xfrm>
            <a:prstGeom prst="ellipse">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500">
                <a:solidFill>
                  <a:schemeClr val="dk1"/>
                </a:solidFill>
              </a:endParaRPr>
            </a:p>
            <a:p>
              <a:pPr indent="0" lvl="0" marL="0" rtl="0" algn="ctr">
                <a:spcBef>
                  <a:spcPts val="0"/>
                </a:spcBef>
                <a:spcAft>
                  <a:spcPts val="0"/>
                </a:spcAft>
                <a:buNone/>
              </a:pPr>
              <a:r>
                <a:rPr b="1" lang="en">
                  <a:solidFill>
                    <a:schemeClr val="dk1"/>
                  </a:solidFill>
                </a:rPr>
                <a:t>Q1</a:t>
              </a:r>
              <a:endParaRPr b="1">
                <a:solidFill>
                  <a:schemeClr val="dk1"/>
                </a:solidFill>
              </a:endParaRPr>
            </a:p>
            <a:p>
              <a:pPr indent="0" lvl="0" marL="0" rtl="0" algn="l">
                <a:spcBef>
                  <a:spcPts val="0"/>
                </a:spcBef>
                <a:spcAft>
                  <a:spcPts val="0"/>
                </a:spcAft>
                <a:buNone/>
              </a:pPr>
              <a:r>
                <a:t/>
              </a:r>
              <a:endParaRPr/>
            </a:p>
          </p:txBody>
        </p:sp>
        <p:sp>
          <p:nvSpPr>
            <p:cNvPr id="722" name="Google Shape;722;p36"/>
            <p:cNvSpPr txBox="1"/>
            <p:nvPr/>
          </p:nvSpPr>
          <p:spPr>
            <a:xfrm>
              <a:off x="5482568" y="1366225"/>
              <a:ext cx="3558300" cy="4995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000"/>
                <a:t>Comment observer la VM et collecter les informations sur son activité sachant  que c’est une </a:t>
              </a:r>
              <a:r>
                <a:rPr b="1" lang="en" sz="1200">
                  <a:latin typeface="Lobster"/>
                  <a:ea typeface="Lobster"/>
                  <a:cs typeface="Lobster"/>
                  <a:sym typeface="Lobster"/>
                </a:rPr>
                <a:t>boîte noire</a:t>
              </a:r>
              <a:endParaRPr b="1" sz="1200">
                <a:latin typeface="Lobster"/>
                <a:ea typeface="Lobster"/>
                <a:cs typeface="Lobster"/>
                <a:sym typeface="Lobster"/>
              </a:endParaRPr>
            </a:p>
          </p:txBody>
        </p:sp>
      </p:grpSp>
      <p:grpSp>
        <p:nvGrpSpPr>
          <p:cNvPr id="723" name="Google Shape;723;p36"/>
          <p:cNvGrpSpPr/>
          <p:nvPr/>
        </p:nvGrpSpPr>
        <p:grpSpPr>
          <a:xfrm>
            <a:off x="593296" y="3771750"/>
            <a:ext cx="4117284" cy="929025"/>
            <a:chOff x="4660778" y="1228175"/>
            <a:chExt cx="4380090" cy="929025"/>
          </a:xfrm>
        </p:grpSpPr>
        <p:pic>
          <p:nvPicPr>
            <p:cNvPr id="724" name="Google Shape;724;p36"/>
            <p:cNvPicPr preferRelativeResize="0"/>
            <p:nvPr/>
          </p:nvPicPr>
          <p:blipFill>
            <a:blip r:embed="rId3">
              <a:alphaModFix/>
            </a:blip>
            <a:stretch>
              <a:fillRect/>
            </a:stretch>
          </p:blipFill>
          <p:spPr>
            <a:xfrm>
              <a:off x="6284450" y="1228175"/>
              <a:ext cx="988125" cy="929025"/>
            </a:xfrm>
            <a:prstGeom prst="rect">
              <a:avLst/>
            </a:prstGeom>
            <a:noFill/>
            <a:ln>
              <a:noFill/>
            </a:ln>
          </p:spPr>
        </p:pic>
        <p:sp>
          <p:nvSpPr>
            <p:cNvPr id="725" name="Google Shape;725;p36"/>
            <p:cNvSpPr/>
            <p:nvPr/>
          </p:nvSpPr>
          <p:spPr>
            <a:xfrm>
              <a:off x="4660778" y="1404175"/>
              <a:ext cx="811500" cy="423600"/>
            </a:xfrm>
            <a:prstGeom prst="ellipse">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500">
                <a:solidFill>
                  <a:schemeClr val="dk1"/>
                </a:solidFill>
              </a:endParaRPr>
            </a:p>
            <a:p>
              <a:pPr indent="0" lvl="0" marL="0" rtl="0" algn="ctr">
                <a:spcBef>
                  <a:spcPts val="0"/>
                </a:spcBef>
                <a:spcAft>
                  <a:spcPts val="0"/>
                </a:spcAft>
                <a:buNone/>
              </a:pPr>
              <a:r>
                <a:rPr b="1" lang="en">
                  <a:solidFill>
                    <a:schemeClr val="dk1"/>
                  </a:solidFill>
                </a:rPr>
                <a:t>Q2</a:t>
              </a:r>
              <a:endParaRPr b="1">
                <a:solidFill>
                  <a:schemeClr val="dk1"/>
                </a:solidFill>
              </a:endParaRPr>
            </a:p>
            <a:p>
              <a:pPr indent="0" lvl="0" marL="0" rtl="0" algn="l">
                <a:spcBef>
                  <a:spcPts val="0"/>
                </a:spcBef>
                <a:spcAft>
                  <a:spcPts val="0"/>
                </a:spcAft>
                <a:buNone/>
              </a:pPr>
              <a:r>
                <a:t/>
              </a:r>
              <a:endParaRPr/>
            </a:p>
          </p:txBody>
        </p:sp>
        <p:sp>
          <p:nvSpPr>
            <p:cNvPr id="726" name="Google Shape;726;p36"/>
            <p:cNvSpPr txBox="1"/>
            <p:nvPr/>
          </p:nvSpPr>
          <p:spPr>
            <a:xfrm>
              <a:off x="5482568" y="1366225"/>
              <a:ext cx="3558300" cy="4995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000">
                  <a:solidFill>
                    <a:schemeClr val="dk1"/>
                  </a:solidFill>
                </a:rPr>
                <a:t>Après avoir répondu à Q1, comment estimer le WSS de la VM à partir des données collectées</a:t>
              </a:r>
              <a:endParaRPr b="1" sz="1000"/>
            </a:p>
          </p:txBody>
        </p:sp>
      </p:grpSp>
      <p:sp>
        <p:nvSpPr>
          <p:cNvPr id="727" name="Google Shape;727;p36"/>
          <p:cNvSpPr/>
          <p:nvPr/>
        </p:nvSpPr>
        <p:spPr>
          <a:xfrm>
            <a:off x="5474525" y="1535850"/>
            <a:ext cx="3492900" cy="852000"/>
          </a:xfrm>
          <a:prstGeom prst="bracketPair">
            <a:avLst/>
          </a:prstGeom>
          <a:noFill/>
          <a:ln cap="flat" cmpd="sng" w="19050">
            <a:solidFill>
              <a:srgbClr val="3B8D61"/>
            </a:solidFill>
            <a:prstDash val="solid"/>
            <a:round/>
            <a:headEnd len="sm" w="sm" type="none"/>
            <a:tailEnd len="sm" w="sm" type="none"/>
          </a:ln>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100"/>
              <a:t>Matériel collecte les informations sur l’activité de la VM</a:t>
            </a:r>
            <a:endParaRPr sz="1100"/>
          </a:p>
          <a:p>
            <a:pPr indent="-298450" lvl="0" marL="457200" rtl="0" algn="l">
              <a:lnSpc>
                <a:spcPct val="115000"/>
              </a:lnSpc>
              <a:spcBef>
                <a:spcPts val="0"/>
              </a:spcBef>
              <a:spcAft>
                <a:spcPts val="0"/>
              </a:spcAft>
              <a:buSzPts val="1100"/>
              <a:buChar char="●"/>
            </a:pPr>
            <a:r>
              <a:rPr lang="en" sz="1100"/>
              <a:t>Les consigne dans une structure de consolidation de logs</a:t>
            </a:r>
            <a:endParaRPr sz="1100"/>
          </a:p>
        </p:txBody>
      </p:sp>
      <p:grpSp>
        <p:nvGrpSpPr>
          <p:cNvPr id="728" name="Google Shape;728;p36"/>
          <p:cNvGrpSpPr/>
          <p:nvPr/>
        </p:nvGrpSpPr>
        <p:grpSpPr>
          <a:xfrm>
            <a:off x="6522875" y="2426200"/>
            <a:ext cx="2081100" cy="731300"/>
            <a:chOff x="6522875" y="2426200"/>
            <a:chExt cx="2081100" cy="731300"/>
          </a:xfrm>
        </p:grpSpPr>
        <p:sp>
          <p:nvSpPr>
            <p:cNvPr id="729" name="Google Shape;729;p36"/>
            <p:cNvSpPr/>
            <p:nvPr/>
          </p:nvSpPr>
          <p:spPr>
            <a:xfrm rot="5400000">
              <a:off x="7388825" y="2442400"/>
              <a:ext cx="349200" cy="316800"/>
            </a:xfrm>
            <a:prstGeom prst="mathEqual">
              <a:avLst>
                <a:gd fmla="val 23520" name="adj1"/>
                <a:gd fmla="val 11760" name="adj2"/>
              </a:avLst>
            </a:prstGeom>
            <a:solidFill>
              <a:srgbClr val="87A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6"/>
            <p:cNvSpPr/>
            <p:nvPr/>
          </p:nvSpPr>
          <p:spPr>
            <a:xfrm>
              <a:off x="6522875" y="2833500"/>
              <a:ext cx="2081100" cy="324000"/>
            </a:xfrm>
            <a:prstGeom prst="roundRect">
              <a:avLst>
                <a:gd fmla="val 16667" name="adj"/>
              </a:avLst>
            </a:prstGeom>
            <a:solidFill>
              <a:srgbClr val="87A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Solution non intrusive</a:t>
              </a:r>
              <a:endParaRPr b="1" sz="1200"/>
            </a:p>
          </p:txBody>
        </p:sp>
      </p:grpSp>
      <p:sp>
        <p:nvSpPr>
          <p:cNvPr id="731" name="Google Shape;731;p36"/>
          <p:cNvSpPr/>
          <p:nvPr/>
        </p:nvSpPr>
        <p:spPr>
          <a:xfrm>
            <a:off x="5474525" y="3693725"/>
            <a:ext cx="3492900" cy="721800"/>
          </a:xfrm>
          <a:prstGeom prst="bracketPair">
            <a:avLst/>
          </a:prstGeom>
          <a:noFill/>
          <a:ln cap="flat" cmpd="sng" w="19050">
            <a:solidFill>
              <a:srgbClr val="3B8D61"/>
            </a:solidFill>
            <a:prstDash val="solid"/>
            <a:round/>
            <a:headEnd len="sm" w="sm" type="none"/>
            <a:tailEnd len="sm" w="sm" type="none"/>
          </a:ln>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100"/>
              <a:t>n adresses dans le logs</a:t>
            </a:r>
            <a:endParaRPr sz="1100"/>
          </a:p>
          <a:p>
            <a:pPr indent="-298450" lvl="0" marL="457200" rtl="0" algn="l">
              <a:lnSpc>
                <a:spcPct val="115000"/>
              </a:lnSpc>
              <a:spcBef>
                <a:spcPts val="0"/>
              </a:spcBef>
              <a:spcAft>
                <a:spcPts val="0"/>
              </a:spcAft>
              <a:buSzPts val="1100"/>
              <a:buChar char="●"/>
            </a:pPr>
            <a:r>
              <a:rPr lang="en" sz="1100"/>
              <a:t>Taille d’une page = </a:t>
            </a:r>
            <a:r>
              <a:rPr b="1" lang="en" sz="1100"/>
              <a:t>4KB</a:t>
            </a:r>
            <a:endParaRPr b="1" sz="1100"/>
          </a:p>
        </p:txBody>
      </p:sp>
      <p:grpSp>
        <p:nvGrpSpPr>
          <p:cNvPr id="732" name="Google Shape;732;p36"/>
          <p:cNvGrpSpPr/>
          <p:nvPr/>
        </p:nvGrpSpPr>
        <p:grpSpPr>
          <a:xfrm>
            <a:off x="6563650" y="4387875"/>
            <a:ext cx="2081100" cy="637750"/>
            <a:chOff x="6563650" y="4387875"/>
            <a:chExt cx="2081100" cy="637750"/>
          </a:xfrm>
        </p:grpSpPr>
        <p:sp>
          <p:nvSpPr>
            <p:cNvPr id="733" name="Google Shape;733;p36"/>
            <p:cNvSpPr/>
            <p:nvPr/>
          </p:nvSpPr>
          <p:spPr>
            <a:xfrm rot="5396111">
              <a:off x="7471602" y="4408275"/>
              <a:ext cx="265200" cy="224400"/>
            </a:xfrm>
            <a:prstGeom prst="rightArrow">
              <a:avLst>
                <a:gd fmla="val 50000" name="adj1"/>
                <a:gd fmla="val 50000" name="adj2"/>
              </a:avLst>
            </a:prstGeom>
            <a:solidFill>
              <a:srgbClr val="87A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6"/>
            <p:cNvSpPr/>
            <p:nvPr/>
          </p:nvSpPr>
          <p:spPr>
            <a:xfrm>
              <a:off x="6563650" y="4701625"/>
              <a:ext cx="2081100" cy="324000"/>
            </a:xfrm>
            <a:prstGeom prst="roundRect">
              <a:avLst>
                <a:gd fmla="val 16667" name="adj"/>
              </a:avLst>
            </a:prstGeom>
            <a:solidFill>
              <a:srgbClr val="87A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WSS = n*4KB</a:t>
              </a:r>
              <a:endParaRPr b="1" sz="1200"/>
            </a:p>
          </p:txBody>
        </p:sp>
      </p:grpSp>
      <p:sp>
        <p:nvSpPr>
          <p:cNvPr id="735" name="Google Shape;735;p36"/>
          <p:cNvSpPr/>
          <p:nvPr/>
        </p:nvSpPr>
        <p:spPr>
          <a:xfrm>
            <a:off x="440899" y="900302"/>
            <a:ext cx="349198" cy="349219"/>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6"/>
          <p:cNvSpPr/>
          <p:nvPr/>
        </p:nvSpPr>
        <p:spPr>
          <a:xfrm>
            <a:off x="3358200" y="2529950"/>
            <a:ext cx="2414100" cy="349200"/>
          </a:xfrm>
          <a:prstGeom prst="roundRect">
            <a:avLst>
              <a:gd fmla="val 16667" name="adj"/>
            </a:avLst>
          </a:prstGeom>
          <a:solidFill>
            <a:srgbClr val="87A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Inconvénient actuel = vmexit</a:t>
            </a:r>
            <a:endParaRPr b="1" sz="1200"/>
          </a:p>
        </p:txBody>
      </p:sp>
      <p:sp>
        <p:nvSpPr>
          <p:cNvPr id="737" name="Google Shape;737;p36"/>
          <p:cNvSpPr/>
          <p:nvPr/>
        </p:nvSpPr>
        <p:spPr>
          <a:xfrm>
            <a:off x="3364950" y="3073178"/>
            <a:ext cx="2414100" cy="387900"/>
          </a:xfrm>
          <a:prstGeom prst="roundRect">
            <a:avLst>
              <a:gd fmla="val 16667" name="adj"/>
            </a:avLst>
          </a:prstGeom>
          <a:solidFill>
            <a:srgbClr val="87A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Solution = redirection vers le dom0</a:t>
            </a:r>
            <a:endParaRPr b="1" sz="1200"/>
          </a:p>
        </p:txBody>
      </p:sp>
      <p:grpSp>
        <p:nvGrpSpPr>
          <p:cNvPr id="738" name="Google Shape;738;p36"/>
          <p:cNvGrpSpPr/>
          <p:nvPr/>
        </p:nvGrpSpPr>
        <p:grpSpPr>
          <a:xfrm>
            <a:off x="673650" y="3081300"/>
            <a:ext cx="2540900" cy="387900"/>
            <a:chOff x="673650" y="3081300"/>
            <a:chExt cx="2540900" cy="387900"/>
          </a:xfrm>
        </p:grpSpPr>
        <p:sp>
          <p:nvSpPr>
            <p:cNvPr id="739" name="Google Shape;739;p36"/>
            <p:cNvSpPr/>
            <p:nvPr/>
          </p:nvSpPr>
          <p:spPr>
            <a:xfrm>
              <a:off x="673650" y="3081300"/>
              <a:ext cx="1727100" cy="387900"/>
            </a:xfrm>
            <a:prstGeom prst="roundRect">
              <a:avLst>
                <a:gd fmla="val 16667" name="adj"/>
              </a:avLst>
            </a:prstGeom>
            <a:solidFill>
              <a:srgbClr val="87A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Pas de surcharge</a:t>
              </a:r>
              <a:endParaRPr b="1" sz="1200"/>
            </a:p>
          </p:txBody>
        </p:sp>
        <p:sp>
          <p:nvSpPr>
            <p:cNvPr id="740" name="Google Shape;740;p36"/>
            <p:cNvSpPr/>
            <p:nvPr/>
          </p:nvSpPr>
          <p:spPr>
            <a:xfrm rot="10796626">
              <a:off x="2603150" y="3154801"/>
              <a:ext cx="611400" cy="189900"/>
            </a:xfrm>
            <a:prstGeom prst="rightArrow">
              <a:avLst>
                <a:gd fmla="val 50000" name="adj1"/>
                <a:gd fmla="val 50000" name="adj2"/>
              </a:avLst>
            </a:prstGeom>
            <a:solidFill>
              <a:srgbClr val="87A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1000"/>
                                        <p:tgtEl>
                                          <p:spTgt spid="7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7"/>
                                        </p:tgtEl>
                                        <p:attrNameLst>
                                          <p:attrName>style.visibility</p:attrName>
                                        </p:attrNameLst>
                                      </p:cBhvr>
                                      <p:to>
                                        <p:strVal val="visible"/>
                                      </p:to>
                                    </p:set>
                                    <p:animEffect filter="fade" transition="in">
                                      <p:cBhvr>
                                        <p:cTn dur="1000"/>
                                        <p:tgtEl>
                                          <p:spTgt spid="7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1000"/>
                                        <p:tgtEl>
                                          <p:spTgt spid="7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6"/>
                                        </p:tgtEl>
                                        <p:attrNameLst>
                                          <p:attrName>style.visibility</p:attrName>
                                        </p:attrNameLst>
                                      </p:cBhvr>
                                      <p:to>
                                        <p:strVal val="visible"/>
                                      </p:to>
                                    </p:set>
                                    <p:animEffect filter="fade" transition="in">
                                      <p:cBhvr>
                                        <p:cTn dur="1000"/>
                                        <p:tgtEl>
                                          <p:spTgt spid="7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7"/>
                                        </p:tgtEl>
                                        <p:attrNameLst>
                                          <p:attrName>style.visibility</p:attrName>
                                        </p:attrNameLst>
                                      </p:cBhvr>
                                      <p:to>
                                        <p:strVal val="visible"/>
                                      </p:to>
                                    </p:set>
                                    <p:animEffect filter="fade" transition="in">
                                      <p:cBhvr>
                                        <p:cTn dur="1000"/>
                                        <p:tgtEl>
                                          <p:spTgt spid="7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1000"/>
                                        <p:tgtEl>
                                          <p:spTgt spid="7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1000"/>
                                        <p:tgtEl>
                                          <p:spTgt spid="7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1000"/>
                                        <p:tgtEl>
                                          <p:spTgt spid="7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1000"/>
                                        <p:tgtEl>
                                          <p:spTgt spid="7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37"/>
          <p:cNvSpPr txBox="1"/>
          <p:nvPr>
            <p:ph type="ctrTitle"/>
          </p:nvPr>
        </p:nvSpPr>
        <p:spPr>
          <a:xfrm>
            <a:off x="4113600" y="2878750"/>
            <a:ext cx="5030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Implémentation</a:t>
            </a:r>
            <a:r>
              <a:rPr lang="en" sz="4000"/>
              <a:t> </a:t>
            </a:r>
            <a:endParaRPr sz="4000"/>
          </a:p>
        </p:txBody>
      </p:sp>
      <p:sp>
        <p:nvSpPr>
          <p:cNvPr id="746" name="Google Shape;746;p37"/>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5</a:t>
            </a:r>
            <a:endParaRPr sz="20000">
              <a:solidFill>
                <a:srgbClr val="18637B"/>
              </a:solidFill>
              <a:latin typeface="Roboto Slab"/>
              <a:ea typeface="Roboto Slab"/>
              <a:cs typeface="Roboto Slab"/>
              <a:sym typeface="Roboto Slab"/>
            </a:endParaRPr>
          </a:p>
        </p:txBody>
      </p:sp>
      <p:sp>
        <p:nvSpPr>
          <p:cNvPr id="747" name="Google Shape;747;p3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48" name="Google Shape;748;p37"/>
          <p:cNvSpPr txBox="1"/>
          <p:nvPr>
            <p:ph idx="1" type="subTitle"/>
          </p:nvPr>
        </p:nvSpPr>
        <p:spPr>
          <a:xfrm>
            <a:off x="4202375" y="4038550"/>
            <a:ext cx="4736100" cy="53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Présenter les détails de l’implémentation </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3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Détails d’implémentation</a:t>
            </a:r>
            <a:endParaRPr sz="2000"/>
          </a:p>
        </p:txBody>
      </p:sp>
      <p:sp>
        <p:nvSpPr>
          <p:cNvPr id="754" name="Google Shape;754;p3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55" name="Google Shape;755;p38"/>
          <p:cNvSpPr/>
          <p:nvPr/>
        </p:nvSpPr>
        <p:spPr>
          <a:xfrm>
            <a:off x="475250" y="893775"/>
            <a:ext cx="349211" cy="323995"/>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8"/>
          <p:cNvSpPr/>
          <p:nvPr/>
        </p:nvSpPr>
        <p:spPr>
          <a:xfrm>
            <a:off x="901787" y="1600825"/>
            <a:ext cx="2103600" cy="571500"/>
          </a:xfrm>
          <a:prstGeom prst="roundRect">
            <a:avLst>
              <a:gd fmla="val 16667" name="adj"/>
            </a:avLst>
          </a:prstGeom>
          <a:solidFill>
            <a:srgbClr val="1240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Hypercalls d’activation et désactivation du PML</a:t>
            </a:r>
            <a:endParaRPr b="1" sz="1200">
              <a:solidFill>
                <a:srgbClr val="FFFFFF"/>
              </a:solidFill>
            </a:endParaRPr>
          </a:p>
        </p:txBody>
      </p:sp>
      <p:sp>
        <p:nvSpPr>
          <p:cNvPr id="757" name="Google Shape;757;p38"/>
          <p:cNvSpPr/>
          <p:nvPr/>
        </p:nvSpPr>
        <p:spPr>
          <a:xfrm>
            <a:off x="298150" y="3406875"/>
            <a:ext cx="4012800" cy="1124100"/>
          </a:xfrm>
          <a:prstGeom prst="roundRect">
            <a:avLst>
              <a:gd fmla="val 16667" name="adj"/>
            </a:avLst>
          </a:prstGeom>
          <a:noFill/>
          <a:ln>
            <a:noFill/>
          </a:ln>
        </p:spPr>
        <p:txBody>
          <a:bodyPr anchorCtr="0" anchor="ctr" bIns="91425" lIns="91425" spcFirstLastPara="1" rIns="91425" wrap="square" tIns="91425">
            <a:noAutofit/>
          </a:bodyPr>
          <a:lstStyle/>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Le PML n’est pas activé par défaut</a:t>
            </a:r>
            <a:endParaRPr b="1" sz="1100">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XEN a modifié son code source source en accord avec le mécanisme</a:t>
            </a:r>
            <a:endParaRPr b="1" sz="1100">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Activation nécessaire au besoin</a:t>
            </a:r>
            <a:endParaRPr b="1" sz="1100">
              <a:solidFill>
                <a:schemeClr val="dk1"/>
              </a:solidFill>
            </a:endParaRPr>
          </a:p>
        </p:txBody>
      </p:sp>
      <p:grpSp>
        <p:nvGrpSpPr>
          <p:cNvPr id="758" name="Google Shape;758;p38"/>
          <p:cNvGrpSpPr/>
          <p:nvPr/>
        </p:nvGrpSpPr>
        <p:grpSpPr>
          <a:xfrm>
            <a:off x="358625" y="2172325"/>
            <a:ext cx="1594962" cy="946113"/>
            <a:chOff x="358625" y="2172325"/>
            <a:chExt cx="1594962" cy="946113"/>
          </a:xfrm>
        </p:grpSpPr>
        <p:cxnSp>
          <p:nvCxnSpPr>
            <p:cNvPr id="759" name="Google Shape;759;p38"/>
            <p:cNvCxnSpPr>
              <a:stCxn id="756" idx="2"/>
              <a:endCxn id="760" idx="0"/>
            </p:cNvCxnSpPr>
            <p:nvPr/>
          </p:nvCxnSpPr>
          <p:spPr>
            <a:xfrm flipH="1">
              <a:off x="1151987" y="2172325"/>
              <a:ext cx="801600" cy="622200"/>
            </a:xfrm>
            <a:prstGeom prst="straightConnector1">
              <a:avLst/>
            </a:prstGeom>
            <a:noFill/>
            <a:ln cap="flat" cmpd="sng" w="28575">
              <a:solidFill>
                <a:schemeClr val="dk2"/>
              </a:solidFill>
              <a:prstDash val="solid"/>
              <a:round/>
              <a:headEnd len="med" w="med" type="none"/>
              <a:tailEnd len="med" w="med" type="triangle"/>
            </a:ln>
          </p:spPr>
        </p:cxnSp>
        <p:sp>
          <p:nvSpPr>
            <p:cNvPr id="760" name="Google Shape;760;p38"/>
            <p:cNvSpPr/>
            <p:nvPr/>
          </p:nvSpPr>
          <p:spPr>
            <a:xfrm>
              <a:off x="358625" y="2794438"/>
              <a:ext cx="1587000" cy="324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a:t>
              </a:r>
              <a:r>
                <a:rPr lang="en" sz="1200"/>
                <a:t>l enable_log_dirty</a:t>
              </a:r>
              <a:endParaRPr sz="1200"/>
            </a:p>
          </p:txBody>
        </p:sp>
      </p:grpSp>
      <p:grpSp>
        <p:nvGrpSpPr>
          <p:cNvPr id="761" name="Google Shape;761;p38"/>
          <p:cNvGrpSpPr/>
          <p:nvPr/>
        </p:nvGrpSpPr>
        <p:grpSpPr>
          <a:xfrm>
            <a:off x="1953587" y="2172325"/>
            <a:ext cx="1840826" cy="946100"/>
            <a:chOff x="1953587" y="2172325"/>
            <a:chExt cx="1840826" cy="946100"/>
          </a:xfrm>
        </p:grpSpPr>
        <p:sp>
          <p:nvSpPr>
            <p:cNvPr id="762" name="Google Shape;762;p38"/>
            <p:cNvSpPr/>
            <p:nvPr/>
          </p:nvSpPr>
          <p:spPr>
            <a:xfrm>
              <a:off x="2207414" y="2794425"/>
              <a:ext cx="1587000" cy="324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xl disable_log_dirty</a:t>
              </a:r>
              <a:endParaRPr sz="1200"/>
            </a:p>
          </p:txBody>
        </p:sp>
        <p:cxnSp>
          <p:nvCxnSpPr>
            <p:cNvPr id="763" name="Google Shape;763;p38"/>
            <p:cNvCxnSpPr>
              <a:stCxn id="756" idx="2"/>
              <a:endCxn id="762" idx="0"/>
            </p:cNvCxnSpPr>
            <p:nvPr/>
          </p:nvCxnSpPr>
          <p:spPr>
            <a:xfrm>
              <a:off x="1953587" y="2172325"/>
              <a:ext cx="1047300" cy="622200"/>
            </a:xfrm>
            <a:prstGeom prst="straightConnector1">
              <a:avLst/>
            </a:prstGeom>
            <a:noFill/>
            <a:ln cap="flat" cmpd="sng" w="28575">
              <a:solidFill>
                <a:schemeClr val="dk2"/>
              </a:solidFill>
              <a:prstDash val="solid"/>
              <a:round/>
              <a:headEnd len="med" w="med" type="none"/>
              <a:tailEnd len="med" w="med" type="triangle"/>
            </a:ln>
          </p:spPr>
        </p:cxnSp>
      </p:grpSp>
      <p:sp>
        <p:nvSpPr>
          <p:cNvPr id="764" name="Google Shape;764;p38"/>
          <p:cNvSpPr/>
          <p:nvPr/>
        </p:nvSpPr>
        <p:spPr>
          <a:xfrm>
            <a:off x="5820200" y="1600825"/>
            <a:ext cx="2199000" cy="571500"/>
          </a:xfrm>
          <a:prstGeom prst="roundRect">
            <a:avLst>
              <a:gd fmla="val 16667" name="adj"/>
            </a:avLst>
          </a:prstGeom>
          <a:solidFill>
            <a:srgbClr val="1240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Modification de la structure de données bitmap</a:t>
            </a:r>
            <a:endParaRPr b="1" sz="1200">
              <a:solidFill>
                <a:srgbClr val="FFFFFF"/>
              </a:solidFill>
            </a:endParaRPr>
          </a:p>
        </p:txBody>
      </p:sp>
      <p:pic>
        <p:nvPicPr>
          <p:cNvPr id="765" name="Google Shape;765;p38"/>
          <p:cNvPicPr preferRelativeResize="0"/>
          <p:nvPr/>
        </p:nvPicPr>
        <p:blipFill>
          <a:blip r:embed="rId3">
            <a:alphaModFix/>
          </a:blip>
          <a:stretch>
            <a:fillRect/>
          </a:stretch>
        </p:blipFill>
        <p:spPr>
          <a:xfrm>
            <a:off x="5239200" y="2302700"/>
            <a:ext cx="3513001" cy="1343425"/>
          </a:xfrm>
          <a:prstGeom prst="rect">
            <a:avLst/>
          </a:prstGeom>
          <a:noFill/>
          <a:ln>
            <a:noFill/>
          </a:ln>
        </p:spPr>
      </p:pic>
      <p:pic>
        <p:nvPicPr>
          <p:cNvPr id="766" name="Google Shape;766;p38"/>
          <p:cNvPicPr preferRelativeResize="0"/>
          <p:nvPr/>
        </p:nvPicPr>
        <p:blipFill>
          <a:blip r:embed="rId4">
            <a:alphaModFix/>
          </a:blip>
          <a:stretch>
            <a:fillRect/>
          </a:stretch>
        </p:blipFill>
        <p:spPr>
          <a:xfrm>
            <a:off x="5279375" y="3722325"/>
            <a:ext cx="3776525" cy="1421175"/>
          </a:xfrm>
          <a:prstGeom prst="rect">
            <a:avLst/>
          </a:prstGeom>
          <a:noFill/>
          <a:ln>
            <a:noFill/>
          </a:ln>
        </p:spPr>
      </p:pic>
      <p:sp>
        <p:nvSpPr>
          <p:cNvPr id="767" name="Google Shape;767;p38"/>
          <p:cNvSpPr/>
          <p:nvPr/>
        </p:nvSpPr>
        <p:spPr>
          <a:xfrm>
            <a:off x="4868475" y="2213575"/>
            <a:ext cx="2897400" cy="13434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8" name="Google Shape;768;p38"/>
          <p:cNvGrpSpPr/>
          <p:nvPr/>
        </p:nvGrpSpPr>
        <p:grpSpPr>
          <a:xfrm>
            <a:off x="5777125" y="2522050"/>
            <a:ext cx="1416325" cy="782700"/>
            <a:chOff x="5777125" y="2522050"/>
            <a:chExt cx="1416325" cy="782700"/>
          </a:xfrm>
        </p:grpSpPr>
        <p:cxnSp>
          <p:nvCxnSpPr>
            <p:cNvPr id="769" name="Google Shape;769;p38"/>
            <p:cNvCxnSpPr/>
            <p:nvPr/>
          </p:nvCxnSpPr>
          <p:spPr>
            <a:xfrm>
              <a:off x="5777125" y="2522050"/>
              <a:ext cx="558900" cy="348000"/>
            </a:xfrm>
            <a:prstGeom prst="bentConnector3">
              <a:avLst>
                <a:gd fmla="val 50000" name="adj1"/>
              </a:avLst>
            </a:prstGeom>
            <a:noFill/>
            <a:ln cap="flat" cmpd="sng" w="28575">
              <a:solidFill>
                <a:srgbClr val="CC0000"/>
              </a:solidFill>
              <a:prstDash val="solid"/>
              <a:round/>
              <a:headEnd len="med" w="med" type="none"/>
              <a:tailEnd len="med" w="med" type="none"/>
            </a:ln>
          </p:spPr>
        </p:cxnSp>
        <p:cxnSp>
          <p:nvCxnSpPr>
            <p:cNvPr id="770" name="Google Shape;770;p38"/>
            <p:cNvCxnSpPr/>
            <p:nvPr/>
          </p:nvCxnSpPr>
          <p:spPr>
            <a:xfrm>
              <a:off x="6640250" y="2870050"/>
              <a:ext cx="553200" cy="434700"/>
            </a:xfrm>
            <a:prstGeom prst="bentConnector3">
              <a:avLst>
                <a:gd fmla="val 50000" name="adj1"/>
              </a:avLst>
            </a:prstGeom>
            <a:noFill/>
            <a:ln cap="flat" cmpd="sng" w="28575">
              <a:solidFill>
                <a:srgbClr val="CC0000"/>
              </a:solidFill>
              <a:prstDash val="solid"/>
              <a:round/>
              <a:headEnd len="med" w="med" type="none"/>
              <a:tailEnd len="med" w="med" type="none"/>
            </a:ln>
          </p:spPr>
        </p:cxnSp>
      </p:grpSp>
      <p:sp>
        <p:nvSpPr>
          <p:cNvPr id="771" name="Google Shape;771;p38"/>
          <p:cNvSpPr/>
          <p:nvPr/>
        </p:nvSpPr>
        <p:spPr>
          <a:xfrm>
            <a:off x="7765875" y="3066200"/>
            <a:ext cx="986400" cy="324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8"/>
          <p:cNvSpPr/>
          <p:nvPr/>
        </p:nvSpPr>
        <p:spPr>
          <a:xfrm>
            <a:off x="7802225" y="2956900"/>
            <a:ext cx="349200" cy="782700"/>
          </a:xfrm>
          <a:prstGeom prst="ellipse">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8"/>
          <p:cNvSpPr/>
          <p:nvPr/>
        </p:nvSpPr>
        <p:spPr>
          <a:xfrm>
            <a:off x="8087975" y="4360875"/>
            <a:ext cx="584100" cy="782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1000"/>
                                        <p:tgtEl>
                                          <p:spTgt spid="7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7">
                                            <p:txEl>
                                              <p:pRg end="0" st="0"/>
                                            </p:txEl>
                                          </p:spTgt>
                                        </p:tgtEl>
                                        <p:attrNameLst>
                                          <p:attrName>style.visibility</p:attrName>
                                        </p:attrNameLst>
                                      </p:cBhvr>
                                      <p:to>
                                        <p:strVal val="visible"/>
                                      </p:to>
                                    </p:set>
                                    <p:animEffect filter="fade" transition="in">
                                      <p:cBhvr>
                                        <p:cTn dur="1000"/>
                                        <p:tgtEl>
                                          <p:spTgt spid="7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7">
                                            <p:txEl>
                                              <p:pRg end="1" st="1"/>
                                            </p:txEl>
                                          </p:spTgt>
                                        </p:tgtEl>
                                        <p:attrNameLst>
                                          <p:attrName>style.visibility</p:attrName>
                                        </p:attrNameLst>
                                      </p:cBhvr>
                                      <p:to>
                                        <p:strVal val="visible"/>
                                      </p:to>
                                    </p:set>
                                    <p:animEffect filter="fade" transition="in">
                                      <p:cBhvr>
                                        <p:cTn dur="1000"/>
                                        <p:tgtEl>
                                          <p:spTgt spid="7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7">
                                            <p:txEl>
                                              <p:pRg end="2" st="2"/>
                                            </p:txEl>
                                          </p:spTgt>
                                        </p:tgtEl>
                                        <p:attrNameLst>
                                          <p:attrName>style.visibility</p:attrName>
                                        </p:attrNameLst>
                                      </p:cBhvr>
                                      <p:to>
                                        <p:strVal val="visible"/>
                                      </p:to>
                                    </p:set>
                                    <p:animEffect filter="fade" transition="in">
                                      <p:cBhvr>
                                        <p:cTn dur="1000"/>
                                        <p:tgtEl>
                                          <p:spTgt spid="7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1000"/>
                                        <p:tgtEl>
                                          <p:spTgt spid="7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1000"/>
                                        <p:tgtEl>
                                          <p:spTgt spid="7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1000"/>
                                        <p:tgtEl>
                                          <p:spTgt spid="7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1000"/>
                                        <p:tgtEl>
                                          <p:spTgt spid="7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7"/>
                                        </p:tgtEl>
                                        <p:attrNameLst>
                                          <p:attrName>style.visibility</p:attrName>
                                        </p:attrNameLst>
                                      </p:cBhvr>
                                      <p:to>
                                        <p:strVal val="visible"/>
                                      </p:to>
                                    </p:set>
                                    <p:animEffect filter="fade" transition="in">
                                      <p:cBhvr>
                                        <p:cTn dur="1000"/>
                                        <p:tgtEl>
                                          <p:spTgt spid="7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000"/>
                                        <p:tgtEl>
                                          <p:spTgt spid="7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1000"/>
                                        <p:tgtEl>
                                          <p:spTgt spid="7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1000"/>
                                        <p:tgtEl>
                                          <p:spTgt spid="7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6"/>
                                        </p:tgtEl>
                                        <p:attrNameLst>
                                          <p:attrName>style.visibility</p:attrName>
                                        </p:attrNameLst>
                                      </p:cBhvr>
                                      <p:to>
                                        <p:strVal val="visible"/>
                                      </p:to>
                                    </p:set>
                                    <p:animEffect filter="fade" transition="in">
                                      <p:cBhvr>
                                        <p:cTn dur="1000"/>
                                        <p:tgtEl>
                                          <p:spTgt spid="766"/>
                                        </p:tgtEl>
                                      </p:cBhvr>
                                    </p:animEffect>
                                  </p:childTnLst>
                                </p:cTn>
                              </p:par>
                              <p:par>
                                <p:cTn fill="hold" nodeType="with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1000"/>
                                        <p:tgtEl>
                                          <p:spTgt spid="7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7" name="Shape 777"/>
        <p:cNvGrpSpPr/>
        <p:nvPr/>
      </p:nvGrpSpPr>
      <p:grpSpPr>
        <a:xfrm>
          <a:off x="0" y="0"/>
          <a:ext cx="0" cy="0"/>
          <a:chOff x="0" y="0"/>
          <a:chExt cx="0" cy="0"/>
        </a:xfrm>
      </p:grpSpPr>
      <p:sp>
        <p:nvSpPr>
          <p:cNvPr id="778" name="Google Shape;778;p39"/>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Détails d’implémentation</a:t>
            </a:r>
            <a:endParaRPr sz="2000"/>
          </a:p>
        </p:txBody>
      </p:sp>
      <p:sp>
        <p:nvSpPr>
          <p:cNvPr id="779" name="Google Shape;779;p3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80" name="Google Shape;780;p39"/>
          <p:cNvSpPr/>
          <p:nvPr/>
        </p:nvSpPr>
        <p:spPr>
          <a:xfrm>
            <a:off x="475250" y="893775"/>
            <a:ext cx="349211" cy="323995"/>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9"/>
          <p:cNvSpPr/>
          <p:nvPr/>
        </p:nvSpPr>
        <p:spPr>
          <a:xfrm>
            <a:off x="1435187" y="1753225"/>
            <a:ext cx="2103600" cy="571500"/>
          </a:xfrm>
          <a:prstGeom prst="roundRect">
            <a:avLst>
              <a:gd fmla="val 16667" name="adj"/>
            </a:avLst>
          </a:prstGeom>
          <a:solidFill>
            <a:srgbClr val="1240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Modification du traitant </a:t>
            </a:r>
            <a:r>
              <a:rPr b="1" i="1" lang="en" sz="1200">
                <a:solidFill>
                  <a:srgbClr val="FFFFFF"/>
                </a:solidFill>
              </a:rPr>
              <a:t>pml_buffer_full</a:t>
            </a:r>
            <a:endParaRPr b="1" i="1" sz="1200">
              <a:solidFill>
                <a:srgbClr val="FFFFFF"/>
              </a:solidFill>
            </a:endParaRPr>
          </a:p>
        </p:txBody>
      </p:sp>
      <p:sp>
        <p:nvSpPr>
          <p:cNvPr id="782" name="Google Shape;782;p39"/>
          <p:cNvSpPr/>
          <p:nvPr/>
        </p:nvSpPr>
        <p:spPr>
          <a:xfrm>
            <a:off x="221950" y="2518525"/>
            <a:ext cx="4198500" cy="2417100"/>
          </a:xfrm>
          <a:prstGeom prst="roundRect">
            <a:avLst>
              <a:gd fmla="val 16667" name="adj"/>
            </a:avLst>
          </a:prstGeom>
          <a:noFill/>
          <a:ln>
            <a:noFill/>
          </a:ln>
        </p:spPr>
        <p:txBody>
          <a:bodyPr anchorCtr="0" anchor="ctr" bIns="91425" lIns="91425" spcFirstLastPara="1" rIns="91425" wrap="square" tIns="91425">
            <a:noAutofit/>
          </a:bodyPr>
          <a:lstStyle/>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En accord avec la nouvelle structure de consolidation de logs</a:t>
            </a:r>
            <a:endParaRPr b="1" sz="1100">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Lorsque le </a:t>
            </a:r>
            <a:r>
              <a:rPr b="1" i="1" lang="en" sz="1100">
                <a:solidFill>
                  <a:schemeClr val="dk1"/>
                </a:solidFill>
              </a:rPr>
              <a:t>pml_log</a:t>
            </a:r>
            <a:r>
              <a:rPr b="1" lang="en" sz="1100">
                <a:solidFill>
                  <a:schemeClr val="dk1"/>
                </a:solidFill>
              </a:rPr>
              <a:t> est plein notre algorithme parcourt la </a:t>
            </a:r>
            <a:r>
              <a:rPr b="1" i="1" lang="en" sz="1100">
                <a:solidFill>
                  <a:schemeClr val="dk1"/>
                </a:solidFill>
              </a:rPr>
              <a:t>longmap</a:t>
            </a:r>
            <a:r>
              <a:rPr b="1" lang="en" sz="1100">
                <a:solidFill>
                  <a:schemeClr val="dk1"/>
                </a:solidFill>
              </a:rPr>
              <a:t> pour retrouver l’entrée correspondant à l’adresse à enregistrée</a:t>
            </a:r>
            <a:endParaRPr b="1" sz="1100">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Si l’entrée est trouvée, le compteur est incrémenté sinon une nouvelle entrée est créée pour l’adresse et le compteur initialisé à 1</a:t>
            </a:r>
            <a:endParaRPr b="1" sz="1100">
              <a:solidFill>
                <a:schemeClr val="dk1"/>
              </a:solidFill>
            </a:endParaRPr>
          </a:p>
        </p:txBody>
      </p:sp>
      <p:sp>
        <p:nvSpPr>
          <p:cNvPr id="783" name="Google Shape;783;p39"/>
          <p:cNvSpPr/>
          <p:nvPr/>
        </p:nvSpPr>
        <p:spPr>
          <a:xfrm>
            <a:off x="5820200" y="1753225"/>
            <a:ext cx="2199000" cy="571500"/>
          </a:xfrm>
          <a:prstGeom prst="roundRect">
            <a:avLst>
              <a:gd fmla="val 16667" name="adj"/>
            </a:avLst>
          </a:prstGeom>
          <a:solidFill>
            <a:srgbClr val="1240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Hypercall de copie des logs consolidés de l’hyperviseur vers le dom0</a:t>
            </a:r>
            <a:endParaRPr b="1" sz="1200">
              <a:solidFill>
                <a:srgbClr val="FFFFFF"/>
              </a:solidFill>
            </a:endParaRPr>
          </a:p>
        </p:txBody>
      </p:sp>
      <p:grpSp>
        <p:nvGrpSpPr>
          <p:cNvPr id="784" name="Google Shape;784;p39"/>
          <p:cNvGrpSpPr/>
          <p:nvPr/>
        </p:nvGrpSpPr>
        <p:grpSpPr>
          <a:xfrm>
            <a:off x="5701260" y="3790933"/>
            <a:ext cx="2687558" cy="956381"/>
            <a:chOff x="5926200" y="3814150"/>
            <a:chExt cx="2012700" cy="782700"/>
          </a:xfrm>
        </p:grpSpPr>
        <p:sp>
          <p:nvSpPr>
            <p:cNvPr id="785" name="Google Shape;785;p39"/>
            <p:cNvSpPr/>
            <p:nvPr/>
          </p:nvSpPr>
          <p:spPr>
            <a:xfrm>
              <a:off x="5926200" y="3814150"/>
              <a:ext cx="2012700" cy="782700"/>
            </a:xfrm>
            <a:prstGeom prst="roundRect">
              <a:avLst>
                <a:gd fmla="val 16667" name="adj"/>
              </a:avLst>
            </a:prstGeom>
            <a:solidFill>
              <a:srgbClr val="092F7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9"/>
            <p:cNvSpPr/>
            <p:nvPr/>
          </p:nvSpPr>
          <p:spPr>
            <a:xfrm>
              <a:off x="6000782" y="4337849"/>
              <a:ext cx="972600" cy="223500"/>
            </a:xfrm>
            <a:prstGeom prst="rect">
              <a:avLst/>
            </a:prstGeom>
            <a:solidFill>
              <a:srgbClr val="092F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Hyperviseur </a:t>
              </a:r>
              <a:endParaRPr b="1" sz="1200">
                <a:solidFill>
                  <a:srgbClr val="FFFFFF"/>
                </a:solidFill>
              </a:endParaRPr>
            </a:p>
          </p:txBody>
        </p:sp>
      </p:grpSp>
      <p:grpSp>
        <p:nvGrpSpPr>
          <p:cNvPr id="787" name="Google Shape;787;p39"/>
          <p:cNvGrpSpPr/>
          <p:nvPr/>
        </p:nvGrpSpPr>
        <p:grpSpPr>
          <a:xfrm>
            <a:off x="5701250" y="2594725"/>
            <a:ext cx="1180200" cy="910350"/>
            <a:chOff x="5701250" y="2518525"/>
            <a:chExt cx="1180200" cy="910350"/>
          </a:xfrm>
        </p:grpSpPr>
        <p:grpSp>
          <p:nvGrpSpPr>
            <p:cNvPr id="788" name="Google Shape;788;p39"/>
            <p:cNvGrpSpPr/>
            <p:nvPr/>
          </p:nvGrpSpPr>
          <p:grpSpPr>
            <a:xfrm>
              <a:off x="5701250" y="2857375"/>
              <a:ext cx="1180200" cy="571500"/>
              <a:chOff x="5876500" y="2857375"/>
              <a:chExt cx="1180200" cy="571500"/>
            </a:xfrm>
          </p:grpSpPr>
          <p:sp>
            <p:nvSpPr>
              <p:cNvPr id="789" name="Google Shape;789;p39"/>
              <p:cNvSpPr/>
              <p:nvPr/>
            </p:nvSpPr>
            <p:spPr>
              <a:xfrm>
                <a:off x="5876500" y="2857375"/>
                <a:ext cx="1180200" cy="571500"/>
              </a:xfrm>
              <a:prstGeom prst="roundRect">
                <a:avLst>
                  <a:gd fmla="val 16667" name="adj"/>
                </a:avLst>
              </a:prstGeom>
              <a:solidFill>
                <a:srgbClr val="FF99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p>
            </p:txBody>
          </p:sp>
          <p:sp>
            <p:nvSpPr>
              <p:cNvPr id="790" name="Google Shape;790;p39"/>
              <p:cNvSpPr/>
              <p:nvPr/>
            </p:nvSpPr>
            <p:spPr>
              <a:xfrm>
                <a:off x="6089725" y="3007225"/>
                <a:ext cx="782400" cy="273000"/>
              </a:xfrm>
              <a:prstGeom prst="rect">
                <a:avLst/>
              </a:prstGeom>
              <a:solidFill>
                <a:srgbClr val="F1C23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xl tools</a:t>
                </a:r>
                <a:endParaRPr b="1" sz="1200"/>
              </a:p>
            </p:txBody>
          </p:sp>
        </p:grpSp>
        <p:sp>
          <p:nvSpPr>
            <p:cNvPr id="791" name="Google Shape;791;p39"/>
            <p:cNvSpPr/>
            <p:nvPr/>
          </p:nvSpPr>
          <p:spPr>
            <a:xfrm>
              <a:off x="5701250" y="2518525"/>
              <a:ext cx="873000" cy="27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dom0</a:t>
              </a:r>
              <a:r>
                <a:rPr b="1" lang="en"/>
                <a:t> </a:t>
              </a:r>
              <a:endParaRPr b="1"/>
            </a:p>
          </p:txBody>
        </p:sp>
      </p:grpSp>
      <p:grpSp>
        <p:nvGrpSpPr>
          <p:cNvPr id="792" name="Google Shape;792;p39"/>
          <p:cNvGrpSpPr/>
          <p:nvPr/>
        </p:nvGrpSpPr>
        <p:grpSpPr>
          <a:xfrm>
            <a:off x="7224550" y="2594725"/>
            <a:ext cx="1180200" cy="910350"/>
            <a:chOff x="5701250" y="2518525"/>
            <a:chExt cx="1180200" cy="910350"/>
          </a:xfrm>
        </p:grpSpPr>
        <p:sp>
          <p:nvSpPr>
            <p:cNvPr id="793" name="Google Shape;793;p39"/>
            <p:cNvSpPr/>
            <p:nvPr/>
          </p:nvSpPr>
          <p:spPr>
            <a:xfrm>
              <a:off x="5701250" y="2857375"/>
              <a:ext cx="1180200" cy="571500"/>
            </a:xfrm>
            <a:prstGeom prst="roundRect">
              <a:avLst>
                <a:gd fmla="val 16667" name="adj"/>
              </a:avLst>
            </a:prstGeom>
            <a:solidFill>
              <a:srgbClr val="FF99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p>
          </p:txBody>
        </p:sp>
        <p:sp>
          <p:nvSpPr>
            <p:cNvPr id="794" name="Google Shape;794;p39"/>
            <p:cNvSpPr/>
            <p:nvPr/>
          </p:nvSpPr>
          <p:spPr>
            <a:xfrm>
              <a:off x="5701250" y="2518525"/>
              <a:ext cx="873000" cy="27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domU </a:t>
              </a:r>
              <a:endParaRPr b="1"/>
            </a:p>
          </p:txBody>
        </p:sp>
      </p:grpSp>
      <p:grpSp>
        <p:nvGrpSpPr>
          <p:cNvPr id="795" name="Google Shape;795;p39"/>
          <p:cNvGrpSpPr/>
          <p:nvPr/>
        </p:nvGrpSpPr>
        <p:grpSpPr>
          <a:xfrm>
            <a:off x="6286550" y="3505075"/>
            <a:ext cx="1964600" cy="868050"/>
            <a:chOff x="6286550" y="3428875"/>
            <a:chExt cx="1964600" cy="868050"/>
          </a:xfrm>
        </p:grpSpPr>
        <p:sp>
          <p:nvSpPr>
            <p:cNvPr id="796" name="Google Shape;796;p39"/>
            <p:cNvSpPr/>
            <p:nvPr/>
          </p:nvSpPr>
          <p:spPr>
            <a:xfrm>
              <a:off x="7378150" y="3972925"/>
              <a:ext cx="873000" cy="324000"/>
            </a:xfrm>
            <a:prstGeom prst="roundRect">
              <a:avLst>
                <a:gd fmla="val 16667" name="adj"/>
              </a:avLst>
            </a:prstGeom>
            <a:solidFill>
              <a:srgbClr val="FF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longmap </a:t>
              </a:r>
              <a:r>
                <a:rPr b="1" lang="en" sz="1200"/>
                <a:t> </a:t>
              </a:r>
              <a:endParaRPr b="1" sz="1200"/>
            </a:p>
          </p:txBody>
        </p:sp>
        <p:cxnSp>
          <p:nvCxnSpPr>
            <p:cNvPr id="797" name="Google Shape;797;p39"/>
            <p:cNvCxnSpPr>
              <a:stCxn id="793" idx="2"/>
              <a:endCxn id="796" idx="0"/>
            </p:cNvCxnSpPr>
            <p:nvPr/>
          </p:nvCxnSpPr>
          <p:spPr>
            <a:xfrm>
              <a:off x="7814650" y="3428875"/>
              <a:ext cx="0" cy="544200"/>
            </a:xfrm>
            <a:prstGeom prst="straightConnector1">
              <a:avLst/>
            </a:prstGeom>
            <a:noFill/>
            <a:ln cap="flat" cmpd="sng" w="19050">
              <a:solidFill>
                <a:srgbClr val="000000"/>
              </a:solidFill>
              <a:prstDash val="solid"/>
              <a:round/>
              <a:headEnd len="med" w="med" type="none"/>
              <a:tailEnd len="med" w="med" type="triangle"/>
            </a:ln>
          </p:spPr>
        </p:cxnSp>
        <p:grpSp>
          <p:nvGrpSpPr>
            <p:cNvPr id="798" name="Google Shape;798;p39"/>
            <p:cNvGrpSpPr/>
            <p:nvPr/>
          </p:nvGrpSpPr>
          <p:grpSpPr>
            <a:xfrm>
              <a:off x="6286550" y="3428875"/>
              <a:ext cx="1091600" cy="708300"/>
              <a:chOff x="6286550" y="3428875"/>
              <a:chExt cx="1091600" cy="708300"/>
            </a:xfrm>
          </p:grpSpPr>
          <p:cxnSp>
            <p:nvCxnSpPr>
              <p:cNvPr id="799" name="Google Shape;799;p39"/>
              <p:cNvCxnSpPr>
                <a:stCxn id="796" idx="1"/>
              </p:cNvCxnSpPr>
              <p:nvPr/>
            </p:nvCxnSpPr>
            <p:spPr>
              <a:xfrm rot="10800000">
                <a:off x="6299050" y="4124725"/>
                <a:ext cx="1079100" cy="10200"/>
              </a:xfrm>
              <a:prstGeom prst="straightConnector1">
                <a:avLst/>
              </a:prstGeom>
              <a:noFill/>
              <a:ln cap="flat" cmpd="sng" w="28575">
                <a:solidFill>
                  <a:srgbClr val="FF9900"/>
                </a:solidFill>
                <a:prstDash val="solid"/>
                <a:round/>
                <a:headEnd len="med" w="med" type="none"/>
                <a:tailEnd len="med" w="med" type="none"/>
              </a:ln>
            </p:spPr>
          </p:cxnSp>
          <p:cxnSp>
            <p:nvCxnSpPr>
              <p:cNvPr id="800" name="Google Shape;800;p39"/>
              <p:cNvCxnSpPr/>
              <p:nvPr/>
            </p:nvCxnSpPr>
            <p:spPr>
              <a:xfrm flipH="1" rot="10800000">
                <a:off x="6286550" y="3428875"/>
                <a:ext cx="4800" cy="708300"/>
              </a:xfrm>
              <a:prstGeom prst="straightConnector1">
                <a:avLst/>
              </a:prstGeom>
              <a:noFill/>
              <a:ln cap="flat" cmpd="sng" w="28575">
                <a:solidFill>
                  <a:srgbClr val="FF9900"/>
                </a:solidFill>
                <a:prstDash val="solid"/>
                <a:round/>
                <a:headEnd len="med" w="med" type="none"/>
                <a:tailEnd len="med" w="med" type="triangle"/>
              </a:ln>
            </p:spPr>
          </p:cxnSp>
        </p:grpSp>
      </p:grpSp>
      <p:sp>
        <p:nvSpPr>
          <p:cNvPr id="801" name="Google Shape;801;p39"/>
          <p:cNvSpPr/>
          <p:nvPr/>
        </p:nvSpPr>
        <p:spPr>
          <a:xfrm>
            <a:off x="5820200" y="3896875"/>
            <a:ext cx="1621800" cy="19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rPr>
              <a:t>x</a:t>
            </a:r>
            <a:r>
              <a:rPr b="1" lang="en" sz="1100">
                <a:solidFill>
                  <a:srgbClr val="FFFFFF"/>
                </a:solidFill>
              </a:rPr>
              <a:t>l collect_dirty_logs</a:t>
            </a:r>
            <a:r>
              <a:rPr b="1" lang="en">
                <a:solidFill>
                  <a:srgbClr val="FFFFFF"/>
                </a:solidFill>
              </a:rPr>
              <a:t> </a:t>
            </a:r>
            <a:endParaRPr b="1">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gtEl>
                                        <p:attrNameLst>
                                          <p:attrName>style.visibility</p:attrName>
                                        </p:attrNameLst>
                                      </p:cBhvr>
                                      <p:to>
                                        <p:strVal val="visible"/>
                                      </p:to>
                                    </p:set>
                                    <p:animEffect filter="fade" transition="in">
                                      <p:cBhvr>
                                        <p:cTn dur="1000"/>
                                        <p:tgtEl>
                                          <p:spTgt spid="7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xEl>
                                              <p:pRg end="0" st="0"/>
                                            </p:txEl>
                                          </p:spTgt>
                                        </p:tgtEl>
                                        <p:attrNameLst>
                                          <p:attrName>style.visibility</p:attrName>
                                        </p:attrNameLst>
                                      </p:cBhvr>
                                      <p:to>
                                        <p:strVal val="visible"/>
                                      </p:to>
                                    </p:set>
                                    <p:animEffect filter="fade" transition="in">
                                      <p:cBhvr>
                                        <p:cTn dur="1000"/>
                                        <p:tgtEl>
                                          <p:spTgt spid="7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xEl>
                                              <p:pRg end="1" st="1"/>
                                            </p:txEl>
                                          </p:spTgt>
                                        </p:tgtEl>
                                        <p:attrNameLst>
                                          <p:attrName>style.visibility</p:attrName>
                                        </p:attrNameLst>
                                      </p:cBhvr>
                                      <p:to>
                                        <p:strVal val="visible"/>
                                      </p:to>
                                    </p:set>
                                    <p:animEffect filter="fade" transition="in">
                                      <p:cBhvr>
                                        <p:cTn dur="1000"/>
                                        <p:tgtEl>
                                          <p:spTgt spid="7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xEl>
                                              <p:pRg end="2" st="2"/>
                                            </p:txEl>
                                          </p:spTgt>
                                        </p:tgtEl>
                                        <p:attrNameLst>
                                          <p:attrName>style.visibility</p:attrName>
                                        </p:attrNameLst>
                                      </p:cBhvr>
                                      <p:to>
                                        <p:strVal val="visible"/>
                                      </p:to>
                                    </p:set>
                                    <p:animEffect filter="fade" transition="in">
                                      <p:cBhvr>
                                        <p:cTn dur="1000"/>
                                        <p:tgtEl>
                                          <p:spTgt spid="7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1000"/>
                                        <p:tgtEl>
                                          <p:spTgt spid="7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1000"/>
                                        <p:tgtEl>
                                          <p:spTgt spid="7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1000"/>
                                        <p:tgtEl>
                                          <p:spTgt spid="7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2"/>
                                        </p:tgtEl>
                                        <p:attrNameLst>
                                          <p:attrName>style.visibility</p:attrName>
                                        </p:attrNameLst>
                                      </p:cBhvr>
                                      <p:to>
                                        <p:strVal val="visible"/>
                                      </p:to>
                                    </p:set>
                                    <p:animEffect filter="fade" transition="in">
                                      <p:cBhvr>
                                        <p:cTn dur="1000"/>
                                        <p:tgtEl>
                                          <p:spTgt spid="7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5"/>
                                        </p:tgtEl>
                                        <p:attrNameLst>
                                          <p:attrName>style.visibility</p:attrName>
                                        </p:attrNameLst>
                                      </p:cBhvr>
                                      <p:to>
                                        <p:strVal val="visible"/>
                                      </p:to>
                                    </p:set>
                                    <p:animEffect filter="fade" transition="in">
                                      <p:cBhvr>
                                        <p:cTn dur="1000"/>
                                        <p:tgtEl>
                                          <p:spTgt spid="7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1"/>
                                        </p:tgtEl>
                                        <p:attrNameLst>
                                          <p:attrName>style.visibility</p:attrName>
                                        </p:attrNameLst>
                                      </p:cBhvr>
                                      <p:to>
                                        <p:strVal val="visible"/>
                                      </p:to>
                                    </p:set>
                                    <p:animEffect filter="fade" transition="in">
                                      <p:cBhvr>
                                        <p:cTn dur="1000"/>
                                        <p:tgtEl>
                                          <p:spTgt spid="8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Google Shape;806;p40"/>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Résultats</a:t>
            </a:r>
            <a:r>
              <a:rPr lang="en" sz="4000"/>
              <a:t> </a:t>
            </a:r>
            <a:endParaRPr sz="4000"/>
          </a:p>
        </p:txBody>
      </p:sp>
      <p:sp>
        <p:nvSpPr>
          <p:cNvPr id="807" name="Google Shape;807;p40"/>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6</a:t>
            </a:r>
            <a:endParaRPr sz="20000">
              <a:solidFill>
                <a:srgbClr val="18637B"/>
              </a:solidFill>
              <a:latin typeface="Roboto Slab"/>
              <a:ea typeface="Roboto Slab"/>
              <a:cs typeface="Roboto Slab"/>
              <a:sym typeface="Roboto Slab"/>
            </a:endParaRPr>
          </a:p>
        </p:txBody>
      </p:sp>
      <p:sp>
        <p:nvSpPr>
          <p:cNvPr id="808" name="Google Shape;808;p4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09" name="Google Shape;809;p40"/>
          <p:cNvSpPr txBox="1"/>
          <p:nvPr>
            <p:ph idx="1" type="subTitle"/>
          </p:nvPr>
        </p:nvSpPr>
        <p:spPr>
          <a:xfrm>
            <a:off x="4202375" y="4038550"/>
            <a:ext cx="4736100" cy="53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Présenter les des expérimentations menées </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Google Shape;814;p41"/>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Expérimentations</a:t>
            </a:r>
            <a:r>
              <a:rPr lang="en"/>
              <a:t> </a:t>
            </a:r>
            <a:endParaRPr/>
          </a:p>
        </p:txBody>
      </p:sp>
      <p:grpSp>
        <p:nvGrpSpPr>
          <p:cNvPr id="815" name="Google Shape;815;p41"/>
          <p:cNvGrpSpPr/>
          <p:nvPr/>
        </p:nvGrpSpPr>
        <p:grpSpPr>
          <a:xfrm>
            <a:off x="377059" y="931160"/>
            <a:ext cx="313910" cy="227820"/>
            <a:chOff x="3932350" y="3714775"/>
            <a:chExt cx="439650" cy="319075"/>
          </a:xfrm>
        </p:grpSpPr>
        <p:sp>
          <p:nvSpPr>
            <p:cNvPr id="816" name="Google Shape;816;p41"/>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1"/>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1"/>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1"/>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1"/>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1" name="Google Shape;821;p4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22" name="Google Shape;822;p41"/>
          <p:cNvPicPr preferRelativeResize="0"/>
          <p:nvPr/>
        </p:nvPicPr>
        <p:blipFill>
          <a:blip r:embed="rId3">
            <a:alphaModFix/>
          </a:blip>
          <a:stretch>
            <a:fillRect/>
          </a:stretch>
        </p:blipFill>
        <p:spPr>
          <a:xfrm>
            <a:off x="298150" y="3120875"/>
            <a:ext cx="5865735" cy="1850550"/>
          </a:xfrm>
          <a:prstGeom prst="rect">
            <a:avLst/>
          </a:prstGeom>
          <a:noFill/>
          <a:ln>
            <a:noFill/>
          </a:ln>
        </p:spPr>
      </p:pic>
      <p:sp>
        <p:nvSpPr>
          <p:cNvPr id="823" name="Google Shape;823;p41"/>
          <p:cNvSpPr/>
          <p:nvPr/>
        </p:nvSpPr>
        <p:spPr>
          <a:xfrm>
            <a:off x="377050" y="1725025"/>
            <a:ext cx="4061400" cy="829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b="1" lang="en" sz="1100">
                <a:solidFill>
                  <a:schemeClr val="dk1"/>
                </a:solidFill>
              </a:rPr>
              <a:t>Expérimentations menées avec des charges synthétiques</a:t>
            </a:r>
            <a:endParaRPr b="1" sz="1100">
              <a:solidFill>
                <a:schemeClr val="dk1"/>
              </a:solidFill>
            </a:endParaRPr>
          </a:p>
        </p:txBody>
      </p:sp>
      <p:sp>
        <p:nvSpPr>
          <p:cNvPr id="824" name="Google Shape;824;p41"/>
          <p:cNvSpPr/>
          <p:nvPr/>
        </p:nvSpPr>
        <p:spPr>
          <a:xfrm>
            <a:off x="4908650" y="1662150"/>
            <a:ext cx="4061400" cy="1433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b="1" lang="en" sz="1100">
                <a:solidFill>
                  <a:schemeClr val="dk1"/>
                </a:solidFill>
              </a:rPr>
              <a:t>Charges manipulant 400MB de mémoire</a:t>
            </a:r>
            <a:endParaRPr b="1" sz="1100">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400MB = 400*1024  KB</a:t>
            </a:r>
            <a:endParaRPr b="1" sz="1100">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Taille d’une page = 4KB </a:t>
            </a:r>
            <a:endParaRPr b="1" sz="1100">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D’où 400MB → 400*1024/4 = 102400 pages</a:t>
            </a:r>
            <a:endParaRPr b="1" sz="11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1000"/>
                                        <p:tgtEl>
                                          <p:spTgt spid="8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1000"/>
                                        <p:tgtEl>
                                          <p:spTgt spid="8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1000"/>
                                        <p:tgtEl>
                                          <p:spTgt spid="8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5"/>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55" name="Google Shape;155;p15"/>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1</a:t>
            </a:r>
            <a:endParaRPr sz="20000">
              <a:solidFill>
                <a:srgbClr val="18637B"/>
              </a:solidFill>
              <a:latin typeface="Roboto Slab"/>
              <a:ea typeface="Roboto Slab"/>
              <a:cs typeface="Roboto Slab"/>
              <a:sym typeface="Roboto Slab"/>
            </a:endParaRPr>
          </a:p>
        </p:txBody>
      </p:sp>
      <p:sp>
        <p:nvSpPr>
          <p:cNvPr id="156" name="Google Shape;156;p1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57" name="Google Shape;157;p15"/>
          <p:cNvSpPr txBox="1"/>
          <p:nvPr>
            <p:ph idx="1" type="subTitle"/>
          </p:nvPr>
        </p:nvSpPr>
        <p:spPr>
          <a:xfrm>
            <a:off x="4037400" y="3983050"/>
            <a:ext cx="4736100" cy="1053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Situer le contexte</a:t>
            </a:r>
            <a:endParaRPr sz="1400"/>
          </a:p>
          <a:p>
            <a:pPr indent="-317500" lvl="0" marL="457200" rtl="0" algn="l">
              <a:spcBef>
                <a:spcPts val="0"/>
              </a:spcBef>
              <a:spcAft>
                <a:spcPts val="0"/>
              </a:spcAft>
              <a:buSzPts val="1400"/>
              <a:buChar char="●"/>
            </a:pPr>
            <a:r>
              <a:rPr lang="en" sz="1400"/>
              <a:t>Exposer la problématique</a:t>
            </a:r>
            <a:endParaRPr sz="1400"/>
          </a:p>
          <a:p>
            <a:pPr indent="-317500" lvl="0" marL="457200" rtl="0" algn="l">
              <a:spcBef>
                <a:spcPts val="0"/>
              </a:spcBef>
              <a:spcAft>
                <a:spcPts val="0"/>
              </a:spcAft>
              <a:buSzPts val="1400"/>
              <a:buChar char="●"/>
            </a:pPr>
            <a:r>
              <a:rPr lang="en" sz="1400"/>
              <a:t>Expliquer les motivations </a:t>
            </a:r>
            <a:endParaRPr sz="1400"/>
          </a:p>
          <a:p>
            <a:pPr indent="-317500" lvl="0" marL="457200" rtl="0" algn="l">
              <a:spcBef>
                <a:spcPts val="0"/>
              </a:spcBef>
              <a:spcAft>
                <a:spcPts val="0"/>
              </a:spcAft>
              <a:buSzPts val="1400"/>
              <a:buChar char="●"/>
            </a:pPr>
            <a:r>
              <a:rPr lang="en" sz="1400"/>
              <a:t>Présenter les objectifs</a:t>
            </a:r>
            <a:endParaRPr sz="1400"/>
          </a:p>
          <a:p>
            <a:pPr indent="0" lvl="0" marL="0" rtl="0" algn="l">
              <a:spcBef>
                <a:spcPts val="0"/>
              </a:spcBef>
              <a:spcAft>
                <a:spcPts val="0"/>
              </a:spcAft>
              <a:buNone/>
            </a:pPr>
            <a:r>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8" name="Shape 828"/>
        <p:cNvGrpSpPr/>
        <p:nvPr/>
      </p:nvGrpSpPr>
      <p:grpSpPr>
        <a:xfrm>
          <a:off x="0" y="0"/>
          <a:ext cx="0" cy="0"/>
          <a:chOff x="0" y="0"/>
          <a:chExt cx="0" cy="0"/>
        </a:xfrm>
      </p:grpSpPr>
      <p:sp>
        <p:nvSpPr>
          <p:cNvPr id="829" name="Google Shape;829;p42"/>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Expérimentation 1</a:t>
            </a:r>
            <a:endParaRPr/>
          </a:p>
        </p:txBody>
      </p:sp>
      <p:grpSp>
        <p:nvGrpSpPr>
          <p:cNvPr id="830" name="Google Shape;830;p42"/>
          <p:cNvGrpSpPr/>
          <p:nvPr/>
        </p:nvGrpSpPr>
        <p:grpSpPr>
          <a:xfrm>
            <a:off x="377059" y="931160"/>
            <a:ext cx="313910" cy="227820"/>
            <a:chOff x="3932350" y="3714775"/>
            <a:chExt cx="439650" cy="319075"/>
          </a:xfrm>
        </p:grpSpPr>
        <p:sp>
          <p:nvSpPr>
            <p:cNvPr id="831" name="Google Shape;831;p42"/>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2"/>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2"/>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2"/>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2"/>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6" name="Google Shape;836;p4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37" name="Google Shape;837;p42"/>
          <p:cNvSpPr/>
          <p:nvPr/>
        </p:nvSpPr>
        <p:spPr>
          <a:xfrm>
            <a:off x="377050" y="1703300"/>
            <a:ext cx="3380400" cy="533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b="1" lang="en" sz="1200">
                <a:solidFill>
                  <a:schemeClr val="dk1"/>
                </a:solidFill>
              </a:rPr>
              <a:t>Charge synthétique constante</a:t>
            </a:r>
            <a:endParaRPr b="1" sz="1200">
              <a:solidFill>
                <a:schemeClr val="dk1"/>
              </a:solidFill>
            </a:endParaRPr>
          </a:p>
        </p:txBody>
      </p:sp>
      <p:pic>
        <p:nvPicPr>
          <p:cNvPr id="838" name="Google Shape;838;p42"/>
          <p:cNvPicPr preferRelativeResize="0"/>
          <p:nvPr/>
        </p:nvPicPr>
        <p:blipFill>
          <a:blip r:embed="rId3">
            <a:alphaModFix/>
          </a:blip>
          <a:stretch>
            <a:fillRect/>
          </a:stretch>
        </p:blipFill>
        <p:spPr>
          <a:xfrm>
            <a:off x="508238" y="2237000"/>
            <a:ext cx="4484374" cy="2712076"/>
          </a:xfrm>
          <a:prstGeom prst="rect">
            <a:avLst/>
          </a:prstGeom>
          <a:noFill/>
          <a:ln>
            <a:noFill/>
          </a:ln>
        </p:spPr>
      </p:pic>
      <p:pic>
        <p:nvPicPr>
          <p:cNvPr id="839" name="Google Shape;839;p42"/>
          <p:cNvPicPr preferRelativeResize="0"/>
          <p:nvPr/>
        </p:nvPicPr>
        <p:blipFill>
          <a:blip r:embed="rId4">
            <a:alphaModFix/>
          </a:blip>
          <a:stretch>
            <a:fillRect/>
          </a:stretch>
        </p:blipFill>
        <p:spPr>
          <a:xfrm>
            <a:off x="5869050" y="2348125"/>
            <a:ext cx="3119500" cy="2630800"/>
          </a:xfrm>
          <a:prstGeom prst="rect">
            <a:avLst/>
          </a:prstGeom>
          <a:noFill/>
          <a:ln>
            <a:noFill/>
          </a:ln>
        </p:spPr>
      </p:pic>
      <p:sp>
        <p:nvSpPr>
          <p:cNvPr id="840" name="Google Shape;840;p42"/>
          <p:cNvSpPr/>
          <p:nvPr/>
        </p:nvSpPr>
        <p:spPr>
          <a:xfrm>
            <a:off x="1504450" y="3635525"/>
            <a:ext cx="2897400" cy="13434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gtEl>
                                        <p:attrNameLst>
                                          <p:attrName>style.visibility</p:attrName>
                                        </p:attrNameLst>
                                      </p:cBhvr>
                                      <p:to>
                                        <p:strVal val="visible"/>
                                      </p:to>
                                    </p:set>
                                    <p:animEffect filter="fade" transition="in">
                                      <p:cBhvr>
                                        <p:cTn dur="1000"/>
                                        <p:tgtEl>
                                          <p:spTgt spid="838"/>
                                        </p:tgtEl>
                                      </p:cBhvr>
                                    </p:animEffect>
                                  </p:childTnLst>
                                </p:cTn>
                              </p:par>
                              <p:par>
                                <p:cTn fill="hold" nodeType="withEffect" presetClass="entr" presetID="10" presetSubtype="0">
                                  <p:stCondLst>
                                    <p:cond delay="0"/>
                                  </p:stCondLst>
                                  <p:childTnLst>
                                    <p:set>
                                      <p:cBhvr>
                                        <p:cTn dur="1" fill="hold">
                                          <p:stCondLst>
                                            <p:cond delay="0"/>
                                          </p:stCondLst>
                                        </p:cTn>
                                        <p:tgtEl>
                                          <p:spTgt spid="839"/>
                                        </p:tgtEl>
                                        <p:attrNameLst>
                                          <p:attrName>style.visibility</p:attrName>
                                        </p:attrNameLst>
                                      </p:cBhvr>
                                      <p:to>
                                        <p:strVal val="visible"/>
                                      </p:to>
                                    </p:set>
                                    <p:animEffect filter="fade" transition="in">
                                      <p:cBhvr>
                                        <p:cTn dur="1000"/>
                                        <p:tgtEl>
                                          <p:spTgt spid="8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0"/>
                                        </p:tgtEl>
                                        <p:attrNameLst>
                                          <p:attrName>style.visibility</p:attrName>
                                        </p:attrNameLst>
                                      </p:cBhvr>
                                      <p:to>
                                        <p:strVal val="visible"/>
                                      </p:to>
                                    </p:set>
                                    <p:animEffect filter="fade" transition="in">
                                      <p:cBhvr>
                                        <p:cTn dur="1000"/>
                                        <p:tgtEl>
                                          <p:spTgt spid="8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43"/>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Expérimentation 2</a:t>
            </a:r>
            <a:endParaRPr/>
          </a:p>
        </p:txBody>
      </p:sp>
      <p:grpSp>
        <p:nvGrpSpPr>
          <p:cNvPr id="846" name="Google Shape;846;p43"/>
          <p:cNvGrpSpPr/>
          <p:nvPr/>
        </p:nvGrpSpPr>
        <p:grpSpPr>
          <a:xfrm>
            <a:off x="377059" y="931160"/>
            <a:ext cx="313910" cy="227820"/>
            <a:chOff x="3932350" y="3714775"/>
            <a:chExt cx="439650" cy="319075"/>
          </a:xfrm>
        </p:grpSpPr>
        <p:sp>
          <p:nvSpPr>
            <p:cNvPr id="847" name="Google Shape;847;p43"/>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3"/>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3"/>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3"/>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3"/>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2" name="Google Shape;852;p4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53" name="Google Shape;853;p43"/>
          <p:cNvSpPr/>
          <p:nvPr/>
        </p:nvSpPr>
        <p:spPr>
          <a:xfrm>
            <a:off x="377050" y="1703300"/>
            <a:ext cx="4989000" cy="743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b="1" lang="en" sz="1200">
                <a:solidFill>
                  <a:schemeClr val="dk1"/>
                </a:solidFill>
              </a:rPr>
              <a:t>Charges synthétiques variables</a:t>
            </a:r>
            <a:endParaRPr b="1" sz="1200">
              <a:solidFill>
                <a:schemeClr val="dk1"/>
              </a:solidFill>
            </a:endParaRPr>
          </a:p>
          <a:p>
            <a:pPr indent="0" lvl="0" marL="0" rtl="0" algn="just">
              <a:lnSpc>
                <a:spcPct val="150000"/>
              </a:lnSpc>
              <a:spcBef>
                <a:spcPts val="0"/>
              </a:spcBef>
              <a:spcAft>
                <a:spcPts val="0"/>
              </a:spcAft>
              <a:buNone/>
            </a:pPr>
            <a:r>
              <a:rPr b="1" lang="en" sz="1200">
                <a:solidFill>
                  <a:schemeClr val="dk1"/>
                </a:solidFill>
              </a:rPr>
              <a:t>But : détecter les variations dans l’utilisation de la mémoire</a:t>
            </a:r>
            <a:endParaRPr b="1" sz="1200">
              <a:solidFill>
                <a:schemeClr val="dk1"/>
              </a:solidFill>
            </a:endParaRPr>
          </a:p>
        </p:txBody>
      </p:sp>
      <p:grpSp>
        <p:nvGrpSpPr>
          <p:cNvPr id="854" name="Google Shape;854;p43"/>
          <p:cNvGrpSpPr/>
          <p:nvPr/>
        </p:nvGrpSpPr>
        <p:grpSpPr>
          <a:xfrm>
            <a:off x="554325" y="338625"/>
            <a:ext cx="8477924" cy="4704925"/>
            <a:chOff x="554325" y="338625"/>
            <a:chExt cx="8477924" cy="4704925"/>
          </a:xfrm>
        </p:grpSpPr>
        <p:grpSp>
          <p:nvGrpSpPr>
            <p:cNvPr id="855" name="Google Shape;855;p43"/>
            <p:cNvGrpSpPr/>
            <p:nvPr/>
          </p:nvGrpSpPr>
          <p:grpSpPr>
            <a:xfrm>
              <a:off x="5950441" y="338625"/>
              <a:ext cx="3081808" cy="4663650"/>
              <a:chOff x="5950441" y="414825"/>
              <a:chExt cx="3081808" cy="4663650"/>
            </a:xfrm>
          </p:grpSpPr>
          <p:pic>
            <p:nvPicPr>
              <p:cNvPr id="856" name="Google Shape;856;p43"/>
              <p:cNvPicPr preferRelativeResize="0"/>
              <p:nvPr/>
            </p:nvPicPr>
            <p:blipFill>
              <a:blip r:embed="rId3">
                <a:alphaModFix/>
              </a:blip>
              <a:stretch>
                <a:fillRect/>
              </a:stretch>
            </p:blipFill>
            <p:spPr>
              <a:xfrm>
                <a:off x="5950450" y="414825"/>
                <a:ext cx="3035350" cy="2871892"/>
              </a:xfrm>
              <a:prstGeom prst="rect">
                <a:avLst/>
              </a:prstGeom>
              <a:noFill/>
              <a:ln>
                <a:noFill/>
              </a:ln>
            </p:spPr>
          </p:pic>
          <p:pic>
            <p:nvPicPr>
              <p:cNvPr id="857" name="Google Shape;857;p43"/>
              <p:cNvPicPr preferRelativeResize="0"/>
              <p:nvPr/>
            </p:nvPicPr>
            <p:blipFill>
              <a:blip r:embed="rId4">
                <a:alphaModFix/>
              </a:blip>
              <a:stretch>
                <a:fillRect/>
              </a:stretch>
            </p:blipFill>
            <p:spPr>
              <a:xfrm>
                <a:off x="5950441" y="3296000"/>
                <a:ext cx="3081808" cy="1782475"/>
              </a:xfrm>
              <a:prstGeom prst="rect">
                <a:avLst/>
              </a:prstGeom>
              <a:noFill/>
              <a:ln>
                <a:noFill/>
              </a:ln>
            </p:spPr>
          </p:pic>
        </p:grpSp>
        <p:pic>
          <p:nvPicPr>
            <p:cNvPr id="858" name="Google Shape;858;p43"/>
            <p:cNvPicPr preferRelativeResize="0"/>
            <p:nvPr/>
          </p:nvPicPr>
          <p:blipFill>
            <a:blip r:embed="rId5">
              <a:alphaModFix/>
            </a:blip>
            <a:stretch>
              <a:fillRect/>
            </a:stretch>
          </p:blipFill>
          <p:spPr>
            <a:xfrm>
              <a:off x="554325" y="3160650"/>
              <a:ext cx="5136450" cy="1882900"/>
            </a:xfrm>
            <a:prstGeom prst="rect">
              <a:avLst/>
            </a:prstGeom>
            <a:noFill/>
            <a:ln>
              <a:noFill/>
            </a:ln>
          </p:spPr>
        </p:pic>
      </p:grpSp>
      <p:sp>
        <p:nvSpPr>
          <p:cNvPr id="859" name="Google Shape;859;p43"/>
          <p:cNvSpPr/>
          <p:nvPr/>
        </p:nvSpPr>
        <p:spPr>
          <a:xfrm>
            <a:off x="6276875" y="2298425"/>
            <a:ext cx="2831700" cy="2745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3">
                                            <p:txEl>
                                              <p:pRg end="0" st="0"/>
                                            </p:txEl>
                                          </p:spTgt>
                                        </p:tgtEl>
                                        <p:attrNameLst>
                                          <p:attrName>style.visibility</p:attrName>
                                        </p:attrNameLst>
                                      </p:cBhvr>
                                      <p:to>
                                        <p:strVal val="visible"/>
                                      </p:to>
                                    </p:set>
                                    <p:animEffect filter="fade" transition="in">
                                      <p:cBhvr>
                                        <p:cTn dur="1000"/>
                                        <p:tgtEl>
                                          <p:spTgt spid="8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3">
                                            <p:txEl>
                                              <p:pRg end="1" st="1"/>
                                            </p:txEl>
                                          </p:spTgt>
                                        </p:tgtEl>
                                        <p:attrNameLst>
                                          <p:attrName>style.visibility</p:attrName>
                                        </p:attrNameLst>
                                      </p:cBhvr>
                                      <p:to>
                                        <p:strVal val="visible"/>
                                      </p:to>
                                    </p:set>
                                    <p:animEffect filter="fade" transition="in">
                                      <p:cBhvr>
                                        <p:cTn dur="1000"/>
                                        <p:tgtEl>
                                          <p:spTgt spid="8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4"/>
                                        </p:tgtEl>
                                        <p:attrNameLst>
                                          <p:attrName>style.visibility</p:attrName>
                                        </p:attrNameLst>
                                      </p:cBhvr>
                                      <p:to>
                                        <p:strVal val="visible"/>
                                      </p:to>
                                    </p:set>
                                    <p:animEffect filter="fade" transition="in">
                                      <p:cBhvr>
                                        <p:cTn dur="1000"/>
                                        <p:tgtEl>
                                          <p:spTgt spid="8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9"/>
                                        </p:tgtEl>
                                        <p:attrNameLst>
                                          <p:attrName>style.visibility</p:attrName>
                                        </p:attrNameLst>
                                      </p:cBhvr>
                                      <p:to>
                                        <p:strVal val="visible"/>
                                      </p:to>
                                    </p:set>
                                    <p:animEffect filter="fade" transition="in">
                                      <p:cBhvr>
                                        <p:cTn dur="1000"/>
                                        <p:tgtEl>
                                          <p:spTgt spid="8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3" name="Shape 863"/>
        <p:cNvGrpSpPr/>
        <p:nvPr/>
      </p:nvGrpSpPr>
      <p:grpSpPr>
        <a:xfrm>
          <a:off x="0" y="0"/>
          <a:ext cx="0" cy="0"/>
          <a:chOff x="0" y="0"/>
          <a:chExt cx="0" cy="0"/>
        </a:xfrm>
      </p:grpSpPr>
      <p:sp>
        <p:nvSpPr>
          <p:cNvPr id="864" name="Google Shape;864;p44"/>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Conclusion</a:t>
            </a:r>
            <a:r>
              <a:rPr lang="en" sz="4000"/>
              <a:t> </a:t>
            </a:r>
            <a:endParaRPr sz="4000"/>
          </a:p>
        </p:txBody>
      </p:sp>
      <p:sp>
        <p:nvSpPr>
          <p:cNvPr id="865" name="Google Shape;865;p44"/>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7</a:t>
            </a:r>
            <a:endParaRPr sz="20000">
              <a:solidFill>
                <a:srgbClr val="18637B"/>
              </a:solidFill>
              <a:latin typeface="Roboto Slab"/>
              <a:ea typeface="Roboto Slab"/>
              <a:cs typeface="Roboto Slab"/>
              <a:sym typeface="Roboto Slab"/>
            </a:endParaRPr>
          </a:p>
        </p:txBody>
      </p:sp>
      <p:sp>
        <p:nvSpPr>
          <p:cNvPr id="866" name="Google Shape;866;p4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67" name="Google Shape;867;p44"/>
          <p:cNvSpPr txBox="1"/>
          <p:nvPr>
            <p:ph idx="1" type="subTitle"/>
          </p:nvPr>
        </p:nvSpPr>
        <p:spPr>
          <a:xfrm>
            <a:off x="4202375" y="4038550"/>
            <a:ext cx="4736100" cy="53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Bilan et perspectives</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1" name="Shape 871"/>
        <p:cNvGrpSpPr/>
        <p:nvPr/>
      </p:nvGrpSpPr>
      <p:grpSpPr>
        <a:xfrm>
          <a:off x="0" y="0"/>
          <a:ext cx="0" cy="0"/>
          <a:chOff x="0" y="0"/>
          <a:chExt cx="0" cy="0"/>
        </a:xfrm>
      </p:grpSpPr>
      <p:sp>
        <p:nvSpPr>
          <p:cNvPr id="872" name="Google Shape;872;p45"/>
          <p:cNvSpPr txBox="1"/>
          <p:nvPr>
            <p:ph idx="4294967295" type="ctrTitle"/>
          </p:nvPr>
        </p:nvSpPr>
        <p:spPr>
          <a:xfrm>
            <a:off x="685800" y="462525"/>
            <a:ext cx="26313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94BF6E"/>
                </a:solidFill>
              </a:rPr>
              <a:t>Bilan </a:t>
            </a:r>
            <a:endParaRPr sz="3000">
              <a:solidFill>
                <a:srgbClr val="94BF6E"/>
              </a:solidFill>
            </a:endParaRPr>
          </a:p>
        </p:txBody>
      </p:sp>
      <p:sp>
        <p:nvSpPr>
          <p:cNvPr id="873" name="Google Shape;873;p45"/>
          <p:cNvSpPr txBox="1"/>
          <p:nvPr>
            <p:ph idx="4294967295" type="subTitle"/>
          </p:nvPr>
        </p:nvSpPr>
        <p:spPr>
          <a:xfrm>
            <a:off x="298150" y="1247325"/>
            <a:ext cx="4407900" cy="3660000"/>
          </a:xfrm>
          <a:prstGeom prst="rect">
            <a:avLst/>
          </a:prstGeom>
        </p:spPr>
        <p:txBody>
          <a:bodyPr anchorCtr="0" anchor="ctr" bIns="91425" lIns="91425" spcFirstLastPara="1" rIns="91425" wrap="square" tIns="91425">
            <a:noAutofit/>
          </a:bodyPr>
          <a:lstStyle/>
          <a:p>
            <a:pPr indent="-304800" lvl="0" marL="457200" rtl="0" algn="just">
              <a:lnSpc>
                <a:spcPct val="115000"/>
              </a:lnSpc>
              <a:spcBef>
                <a:spcPts val="600"/>
              </a:spcBef>
              <a:spcAft>
                <a:spcPts val="0"/>
              </a:spcAft>
              <a:buSzPts val="1200"/>
              <a:buChar char="★"/>
            </a:pPr>
            <a:r>
              <a:rPr lang="en" sz="1200"/>
              <a:t>Nous avons conçu et implémenté une technique d’estimation du working set basée sur une amélioration matérielle des processeurs Intel : le PML (page modification logging)</a:t>
            </a:r>
            <a:endParaRPr sz="1200"/>
          </a:p>
          <a:p>
            <a:pPr indent="0" lvl="0" marL="0" rtl="0" algn="just">
              <a:lnSpc>
                <a:spcPct val="115000"/>
              </a:lnSpc>
              <a:spcBef>
                <a:spcPts val="600"/>
              </a:spcBef>
              <a:spcAft>
                <a:spcPts val="0"/>
              </a:spcAft>
              <a:buNone/>
            </a:pPr>
            <a:r>
              <a:t/>
            </a:r>
            <a:endParaRPr sz="1200"/>
          </a:p>
          <a:p>
            <a:pPr indent="-304800" lvl="0" marL="457200" rtl="0" algn="just">
              <a:lnSpc>
                <a:spcPct val="115000"/>
              </a:lnSpc>
              <a:spcBef>
                <a:spcPts val="600"/>
              </a:spcBef>
              <a:spcAft>
                <a:spcPts val="0"/>
              </a:spcAft>
              <a:buSzPts val="1200"/>
              <a:buChar char="★"/>
            </a:pPr>
            <a:r>
              <a:rPr lang="en" sz="1200"/>
              <a:t>Après avoir ressorti les limites de cette fonctionnalité dans le cadre de l’estimation du ws, nous avons proposé une nouvelle architecture qui répond mieux à ce problème</a:t>
            </a:r>
            <a:endParaRPr sz="1200"/>
          </a:p>
          <a:p>
            <a:pPr indent="0" lvl="0" marL="457200" rtl="0" algn="just">
              <a:lnSpc>
                <a:spcPct val="115000"/>
              </a:lnSpc>
              <a:spcBef>
                <a:spcPts val="600"/>
              </a:spcBef>
              <a:spcAft>
                <a:spcPts val="0"/>
              </a:spcAft>
              <a:buNone/>
            </a:pPr>
            <a:r>
              <a:t/>
            </a:r>
            <a:endParaRPr sz="1200"/>
          </a:p>
          <a:p>
            <a:pPr indent="-304800" lvl="0" marL="457200" rtl="0" algn="just">
              <a:lnSpc>
                <a:spcPct val="115000"/>
              </a:lnSpc>
              <a:spcBef>
                <a:spcPts val="600"/>
              </a:spcBef>
              <a:spcAft>
                <a:spcPts val="0"/>
              </a:spcAft>
              <a:buSzPts val="1200"/>
              <a:buChar char="★"/>
            </a:pPr>
            <a:r>
              <a:rPr lang="en" sz="1200"/>
              <a:t>Les résultats des expérimentations que nous avons faites pour tester la technique implémentée dévoilent une estimation certes proche des valeurs attendues mais imprécises, ceci dues aux limites actuelles</a:t>
            </a:r>
            <a:endParaRPr sz="1200"/>
          </a:p>
        </p:txBody>
      </p:sp>
      <p:sp>
        <p:nvSpPr>
          <p:cNvPr id="874" name="Google Shape;874;p4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75" name="Google Shape;875;p45"/>
          <p:cNvSpPr txBox="1"/>
          <p:nvPr>
            <p:ph idx="4294967295" type="ctrTitle"/>
          </p:nvPr>
        </p:nvSpPr>
        <p:spPr>
          <a:xfrm>
            <a:off x="5267750" y="462525"/>
            <a:ext cx="31836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94BF6E"/>
                </a:solidFill>
              </a:rPr>
              <a:t>Perspectives</a:t>
            </a:r>
            <a:endParaRPr sz="3000">
              <a:solidFill>
                <a:srgbClr val="94BF6E"/>
              </a:solidFill>
            </a:endParaRPr>
          </a:p>
        </p:txBody>
      </p:sp>
      <p:sp>
        <p:nvSpPr>
          <p:cNvPr id="876" name="Google Shape;876;p45"/>
          <p:cNvSpPr txBox="1"/>
          <p:nvPr>
            <p:ph idx="4294967295" type="subTitle"/>
          </p:nvPr>
        </p:nvSpPr>
        <p:spPr>
          <a:xfrm>
            <a:off x="5059825" y="1930650"/>
            <a:ext cx="3773700" cy="2072400"/>
          </a:xfrm>
          <a:prstGeom prst="rect">
            <a:avLst/>
          </a:prstGeom>
        </p:spPr>
        <p:txBody>
          <a:bodyPr anchorCtr="0" anchor="ctr" bIns="91425" lIns="91425" spcFirstLastPara="1" rIns="91425" wrap="square" tIns="91425">
            <a:noAutofit/>
          </a:bodyPr>
          <a:lstStyle/>
          <a:p>
            <a:pPr indent="-304800" lvl="0" marL="457200" rtl="0" algn="just">
              <a:lnSpc>
                <a:spcPct val="115000"/>
              </a:lnSpc>
              <a:spcBef>
                <a:spcPts val="600"/>
              </a:spcBef>
              <a:spcAft>
                <a:spcPts val="0"/>
              </a:spcAft>
              <a:buSzPts val="1200"/>
              <a:buChar char="★"/>
            </a:pPr>
            <a:r>
              <a:rPr lang="en" sz="1200"/>
              <a:t>Il est donc question par la suite d’implémenter un simulateur qui permettra de tester les performances de cette technique, car nécessitant des modifications matérielles elle ne peut être complètement implémenter dans un environnement réel</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3">
                                            <p:txEl>
                                              <p:pRg end="0" st="0"/>
                                            </p:txEl>
                                          </p:spTgt>
                                        </p:tgtEl>
                                        <p:attrNameLst>
                                          <p:attrName>style.visibility</p:attrName>
                                        </p:attrNameLst>
                                      </p:cBhvr>
                                      <p:to>
                                        <p:strVal val="visible"/>
                                      </p:to>
                                    </p:set>
                                    <p:animEffect filter="fade" transition="in">
                                      <p:cBhvr>
                                        <p:cTn dur="1000"/>
                                        <p:tgtEl>
                                          <p:spTgt spid="8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3">
                                            <p:txEl>
                                              <p:pRg end="1" st="1"/>
                                            </p:txEl>
                                          </p:spTgt>
                                        </p:tgtEl>
                                        <p:attrNameLst>
                                          <p:attrName>style.visibility</p:attrName>
                                        </p:attrNameLst>
                                      </p:cBhvr>
                                      <p:to>
                                        <p:strVal val="visible"/>
                                      </p:to>
                                    </p:set>
                                    <p:animEffect filter="fade" transition="in">
                                      <p:cBhvr>
                                        <p:cTn dur="1000"/>
                                        <p:tgtEl>
                                          <p:spTgt spid="8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3">
                                            <p:txEl>
                                              <p:pRg end="2" st="2"/>
                                            </p:txEl>
                                          </p:spTgt>
                                        </p:tgtEl>
                                        <p:attrNameLst>
                                          <p:attrName>style.visibility</p:attrName>
                                        </p:attrNameLst>
                                      </p:cBhvr>
                                      <p:to>
                                        <p:strVal val="visible"/>
                                      </p:to>
                                    </p:set>
                                    <p:animEffect filter="fade" transition="in">
                                      <p:cBhvr>
                                        <p:cTn dur="1000"/>
                                        <p:tgtEl>
                                          <p:spTgt spid="8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3">
                                            <p:txEl>
                                              <p:pRg end="3" st="3"/>
                                            </p:txEl>
                                          </p:spTgt>
                                        </p:tgtEl>
                                        <p:attrNameLst>
                                          <p:attrName>style.visibility</p:attrName>
                                        </p:attrNameLst>
                                      </p:cBhvr>
                                      <p:to>
                                        <p:strVal val="visible"/>
                                      </p:to>
                                    </p:set>
                                    <p:animEffect filter="fade" transition="in">
                                      <p:cBhvr>
                                        <p:cTn dur="1000"/>
                                        <p:tgtEl>
                                          <p:spTgt spid="8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3">
                                            <p:txEl>
                                              <p:pRg end="4" st="4"/>
                                            </p:txEl>
                                          </p:spTgt>
                                        </p:tgtEl>
                                        <p:attrNameLst>
                                          <p:attrName>style.visibility</p:attrName>
                                        </p:attrNameLst>
                                      </p:cBhvr>
                                      <p:to>
                                        <p:strVal val="visible"/>
                                      </p:to>
                                    </p:set>
                                    <p:animEffect filter="fade" transition="in">
                                      <p:cBhvr>
                                        <p:cTn dur="1000"/>
                                        <p:tgtEl>
                                          <p:spTgt spid="8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1000"/>
                                        <p:tgtEl>
                                          <p:spTgt spid="875"/>
                                        </p:tgtEl>
                                      </p:cBhvr>
                                    </p:animEffect>
                                  </p:childTnLst>
                                </p:cTn>
                              </p:par>
                              <p:par>
                                <p:cTn fill="hold" nodeType="withEffect" presetClass="entr" presetID="10" presetSubtype="0">
                                  <p:stCondLst>
                                    <p:cond delay="0"/>
                                  </p:stCondLst>
                                  <p:childTnLst>
                                    <p:set>
                                      <p:cBhvr>
                                        <p:cTn dur="1" fill="hold">
                                          <p:stCondLst>
                                            <p:cond delay="0"/>
                                          </p:stCondLst>
                                        </p:cTn>
                                        <p:tgtEl>
                                          <p:spTgt spid="876"/>
                                        </p:tgtEl>
                                        <p:attrNameLst>
                                          <p:attrName>style.visibility</p:attrName>
                                        </p:attrNameLst>
                                      </p:cBhvr>
                                      <p:to>
                                        <p:strVal val="visible"/>
                                      </p:to>
                                    </p:set>
                                    <p:animEffect filter="fade" transition="in">
                                      <p:cBhvr>
                                        <p:cTn dur="1000"/>
                                        <p:tgtEl>
                                          <p:spTgt spid="8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0" name="Shape 880"/>
        <p:cNvGrpSpPr/>
        <p:nvPr/>
      </p:nvGrpSpPr>
      <p:grpSpPr>
        <a:xfrm>
          <a:off x="0" y="0"/>
          <a:ext cx="0" cy="0"/>
          <a:chOff x="0" y="0"/>
          <a:chExt cx="0" cy="0"/>
        </a:xfrm>
      </p:grpSpPr>
      <p:sp>
        <p:nvSpPr>
          <p:cNvPr id="881" name="Google Shape;881;p46"/>
          <p:cNvSpPr txBox="1"/>
          <p:nvPr>
            <p:ph idx="4294967295" type="subTitle"/>
          </p:nvPr>
        </p:nvSpPr>
        <p:spPr>
          <a:xfrm>
            <a:off x="685800" y="505225"/>
            <a:ext cx="7884600" cy="26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lt1"/>
                </a:solidFill>
                <a:latin typeface="Roboto Slab"/>
                <a:ea typeface="Roboto Slab"/>
                <a:cs typeface="Roboto Slab"/>
                <a:sym typeface="Roboto Slab"/>
              </a:rPr>
              <a:t>MERCI POUR VOTRE ATTENTION</a:t>
            </a:r>
            <a:r>
              <a:rPr b="1" lang="en" sz="1800">
                <a:solidFill>
                  <a:schemeClr val="lt1"/>
                </a:solidFill>
                <a:latin typeface="Roboto Slab"/>
                <a:ea typeface="Roboto Slab"/>
                <a:cs typeface="Roboto Slab"/>
                <a:sym typeface="Roboto Slab"/>
              </a:rPr>
              <a:t>!</a:t>
            </a:r>
            <a:endParaRPr b="1" sz="1800">
              <a:solidFill>
                <a:schemeClr val="lt1"/>
              </a:solidFill>
              <a:latin typeface="Roboto Slab"/>
              <a:ea typeface="Roboto Slab"/>
              <a:cs typeface="Roboto Slab"/>
              <a:sym typeface="Roboto Slab"/>
            </a:endParaRPr>
          </a:p>
          <a:p>
            <a:pPr indent="0" lvl="0" marL="0" rtl="0" algn="l">
              <a:spcBef>
                <a:spcPts val="600"/>
              </a:spcBef>
              <a:spcAft>
                <a:spcPts val="0"/>
              </a:spcAft>
              <a:buNone/>
            </a:pPr>
            <a:r>
              <a:rPr b="1" lang="en" sz="3600">
                <a:solidFill>
                  <a:srgbClr val="FFFFFF"/>
                </a:solidFill>
              </a:rPr>
              <a:t>Des questions?</a:t>
            </a:r>
            <a:endParaRPr b="1" sz="1800">
              <a:solidFill>
                <a:srgbClr val="FFFFFF"/>
              </a:solidFill>
            </a:endParaRPr>
          </a:p>
        </p:txBody>
      </p:sp>
      <p:sp>
        <p:nvSpPr>
          <p:cNvPr id="882" name="Google Shape;882;p4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83" name="Google Shape;883;p46"/>
          <p:cNvSpPr/>
          <p:nvPr/>
        </p:nvSpPr>
        <p:spPr>
          <a:xfrm>
            <a:off x="1540575" y="3279900"/>
            <a:ext cx="6311400" cy="757800"/>
          </a:xfrm>
          <a:prstGeom prst="roundRect">
            <a:avLst>
              <a:gd fmla="val 16667" name="adj"/>
            </a:avLst>
          </a:prstGeom>
          <a:solidFill>
            <a:srgbClr val="3B8D6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a:solidFill>
                  <a:schemeClr val="lt1"/>
                </a:solidFill>
                <a:latin typeface="Nixie One"/>
                <a:ea typeface="Nixie One"/>
                <a:cs typeface="Nixie One"/>
                <a:sym typeface="Nixie One"/>
              </a:rPr>
              <a:t>Technique d’estimation du </a:t>
            </a:r>
            <a:r>
              <a:rPr i="1" lang="en">
                <a:solidFill>
                  <a:schemeClr val="lt1"/>
                </a:solidFill>
                <a:latin typeface="Nixie One"/>
                <a:ea typeface="Nixie One"/>
                <a:cs typeface="Nixie One"/>
                <a:sym typeface="Nixie One"/>
              </a:rPr>
              <a:t>working set</a:t>
            </a:r>
            <a:r>
              <a:rPr lang="en">
                <a:solidFill>
                  <a:schemeClr val="lt1"/>
                </a:solidFill>
                <a:latin typeface="Nixie One"/>
                <a:ea typeface="Nixie One"/>
                <a:cs typeface="Nixie One"/>
                <a:sym typeface="Nixie One"/>
              </a:rPr>
              <a:t> basée sur le PML (Page Modification Logging)</a:t>
            </a:r>
            <a:endParaRPr b="1">
              <a:solidFill>
                <a:schemeClr val="lt1"/>
              </a:solidFill>
              <a:latin typeface="Nixie One"/>
              <a:ea typeface="Nixie One"/>
              <a:cs typeface="Nixie One"/>
              <a:sym typeface="Nixie On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7" name="Shape 887"/>
        <p:cNvGrpSpPr/>
        <p:nvPr/>
      </p:nvGrpSpPr>
      <p:grpSpPr>
        <a:xfrm>
          <a:off x="0" y="0"/>
          <a:ext cx="0" cy="0"/>
          <a:chOff x="0" y="0"/>
          <a:chExt cx="0" cy="0"/>
        </a:xfrm>
      </p:grpSpPr>
      <p:sp>
        <p:nvSpPr>
          <p:cNvPr id="888" name="Google Shape;888;p47"/>
          <p:cNvSpPr/>
          <p:nvPr/>
        </p:nvSpPr>
        <p:spPr>
          <a:xfrm>
            <a:off x="1869229" y="3241691"/>
            <a:ext cx="2211300" cy="749700"/>
          </a:xfrm>
          <a:prstGeom prst="homePlate">
            <a:avLst>
              <a:gd fmla="val 35440" name="adj"/>
            </a:avLst>
          </a:prstGeom>
          <a:solidFill>
            <a:srgbClr val="12405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889" name="Google Shape;889;p47"/>
          <p:cNvSpPr/>
          <p:nvPr/>
        </p:nvSpPr>
        <p:spPr>
          <a:xfrm>
            <a:off x="1869229" y="2506765"/>
            <a:ext cx="2837700" cy="749700"/>
          </a:xfrm>
          <a:prstGeom prst="homePlate">
            <a:avLst>
              <a:gd fmla="val 35440" name="adj"/>
            </a:avLst>
          </a:prstGeom>
          <a:solidFill>
            <a:srgbClr val="3B8D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890" name="Google Shape;890;p47"/>
          <p:cNvSpPr/>
          <p:nvPr/>
        </p:nvSpPr>
        <p:spPr>
          <a:xfrm>
            <a:off x="1869229" y="1761605"/>
            <a:ext cx="1812000" cy="749700"/>
          </a:xfrm>
          <a:prstGeom prst="homePlate">
            <a:avLst>
              <a:gd fmla="val 35440" name="adj"/>
            </a:avLst>
          </a:prstGeom>
          <a:solidFill>
            <a:srgbClr val="1657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891" name="Google Shape;891;p47"/>
          <p:cNvSpPr/>
          <p:nvPr/>
        </p:nvSpPr>
        <p:spPr>
          <a:xfrm>
            <a:off x="1869229" y="1011751"/>
            <a:ext cx="2078100" cy="749700"/>
          </a:xfrm>
          <a:prstGeom prst="homePlate">
            <a:avLst>
              <a:gd fmla="val 35440" name="adj"/>
            </a:avLst>
          </a:prstGeom>
          <a:solidFill>
            <a:srgbClr val="94BF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892" name="Google Shape;892;p47"/>
          <p:cNvSpPr/>
          <p:nvPr/>
        </p:nvSpPr>
        <p:spPr>
          <a:xfrm>
            <a:off x="1169057" y="815225"/>
            <a:ext cx="717900" cy="954000"/>
          </a:xfrm>
          <a:custGeom>
            <a:rect b="b" l="l" r="r" t="t"/>
            <a:pathLst>
              <a:path extrusionOk="0" h="120000" w="12000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893" name="Google Shape;893;p47"/>
          <p:cNvSpPr/>
          <p:nvPr/>
        </p:nvSpPr>
        <p:spPr>
          <a:xfrm>
            <a:off x="1164262" y="1634084"/>
            <a:ext cx="722700" cy="880200"/>
          </a:xfrm>
          <a:custGeom>
            <a:rect b="b" l="l" r="r" t="t"/>
            <a:pathLst>
              <a:path extrusionOk="0" h="120000" w="12000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894" name="Google Shape;894;p47"/>
          <p:cNvSpPr/>
          <p:nvPr/>
        </p:nvSpPr>
        <p:spPr>
          <a:xfrm flipH="1" rot="10800000">
            <a:off x="1164114" y="2510439"/>
            <a:ext cx="723000" cy="876000"/>
          </a:xfrm>
          <a:custGeom>
            <a:rect b="b" l="l" r="r" t="t"/>
            <a:pathLst>
              <a:path extrusionOk="0" h="120000" w="12000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895" name="Google Shape;895;p47"/>
          <p:cNvSpPr/>
          <p:nvPr/>
        </p:nvSpPr>
        <p:spPr>
          <a:xfrm flipH="1" rot="10800000">
            <a:off x="1165926" y="3254864"/>
            <a:ext cx="721200" cy="939600"/>
          </a:xfrm>
          <a:custGeom>
            <a:rect b="b" l="l" r="r" t="t"/>
            <a:pathLst>
              <a:path extrusionOk="0" h="120000" w="12000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896" name="Google Shape;896;p47"/>
          <p:cNvSpPr/>
          <p:nvPr/>
        </p:nvSpPr>
        <p:spPr>
          <a:xfrm rot="10800000">
            <a:off x="456824" y="3250716"/>
            <a:ext cx="714300" cy="941700"/>
          </a:xfrm>
          <a:custGeom>
            <a:rect b="b" l="l" r="r" t="t"/>
            <a:pathLst>
              <a:path extrusionOk="0" h="120000" w="12000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897" name="Google Shape;897;p47"/>
          <p:cNvSpPr/>
          <p:nvPr/>
        </p:nvSpPr>
        <p:spPr>
          <a:xfrm flipH="1">
            <a:off x="453202" y="1629989"/>
            <a:ext cx="718200" cy="876000"/>
          </a:xfrm>
          <a:custGeom>
            <a:rect b="b" l="l" r="r" t="t"/>
            <a:pathLst>
              <a:path extrusionOk="0" h="120000" w="12000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898" name="Google Shape;898;p47"/>
          <p:cNvSpPr/>
          <p:nvPr/>
        </p:nvSpPr>
        <p:spPr>
          <a:xfrm flipH="1">
            <a:off x="451290" y="817273"/>
            <a:ext cx="721500" cy="939600"/>
          </a:xfrm>
          <a:custGeom>
            <a:rect b="b" l="l" r="r" t="t"/>
            <a:pathLst>
              <a:path extrusionOk="0" h="120000" w="12000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899" name="Google Shape;899;p47"/>
          <p:cNvSpPr/>
          <p:nvPr/>
        </p:nvSpPr>
        <p:spPr>
          <a:xfrm rot="10800000">
            <a:off x="455878" y="2506151"/>
            <a:ext cx="713700" cy="872100"/>
          </a:xfrm>
          <a:custGeom>
            <a:rect b="b" l="l" r="r" t="t"/>
            <a:pathLst>
              <a:path extrusionOk="0" h="120000" w="120000">
                <a:moveTo>
                  <a:pt x="120000" y="120000"/>
                </a:moveTo>
                <a:lnTo>
                  <a:pt x="54" y="120000"/>
                </a:lnTo>
                <a:cubicBezTo>
                  <a:pt x="240" y="79812"/>
                  <a:pt x="-132" y="40187"/>
                  <a:pt x="53" y="0"/>
                </a:cubicBezTo>
                <a:lnTo>
                  <a:pt x="120000" y="16766"/>
                </a:lnTo>
                <a:close/>
              </a:path>
            </a:pathLst>
          </a:custGeom>
          <a:solidFill>
            <a:srgbClr val="3B8D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900" name="Google Shape;900;p47"/>
          <p:cNvSpPr/>
          <p:nvPr/>
        </p:nvSpPr>
        <p:spPr>
          <a:xfrm>
            <a:off x="426575" y="916385"/>
            <a:ext cx="388500" cy="3290400"/>
          </a:xfrm>
          <a:custGeom>
            <a:rect b="b" l="l" r="r" t="t"/>
            <a:pathLst>
              <a:path extrusionOk="0" h="120000" w="12000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901" name="Google Shape;901;p47"/>
          <p:cNvSpPr txBox="1"/>
          <p:nvPr/>
        </p:nvSpPr>
        <p:spPr>
          <a:xfrm>
            <a:off x="1966756" y="1157034"/>
            <a:ext cx="485400" cy="449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Nixie One"/>
                <a:ea typeface="Nixie One"/>
                <a:cs typeface="Nixie One"/>
                <a:sym typeface="Nixie One"/>
              </a:rPr>
              <a:t>1</a:t>
            </a:r>
            <a:endParaRPr b="1" sz="2400">
              <a:solidFill>
                <a:srgbClr val="FFFFFF"/>
              </a:solidFill>
              <a:latin typeface="Nixie One"/>
              <a:ea typeface="Nixie One"/>
              <a:cs typeface="Nixie One"/>
              <a:sym typeface="Nixie One"/>
            </a:endParaRPr>
          </a:p>
        </p:txBody>
      </p:sp>
      <p:cxnSp>
        <p:nvCxnSpPr>
          <p:cNvPr id="902" name="Google Shape;902;p47"/>
          <p:cNvCxnSpPr/>
          <p:nvPr/>
        </p:nvCxnSpPr>
        <p:spPr>
          <a:xfrm>
            <a:off x="2452445" y="1185422"/>
            <a:ext cx="0" cy="393000"/>
          </a:xfrm>
          <a:prstGeom prst="straightConnector1">
            <a:avLst/>
          </a:prstGeom>
          <a:noFill/>
          <a:ln cap="rnd" cmpd="sng" w="9525">
            <a:solidFill>
              <a:srgbClr val="FFFFFF"/>
            </a:solidFill>
            <a:prstDash val="solid"/>
            <a:round/>
            <a:headEnd len="sm" w="sm" type="none"/>
            <a:tailEnd len="sm" w="sm" type="none"/>
          </a:ln>
        </p:spPr>
      </p:cxnSp>
      <p:sp>
        <p:nvSpPr>
          <p:cNvPr id="903" name="Google Shape;903;p47"/>
          <p:cNvSpPr txBox="1"/>
          <p:nvPr/>
        </p:nvSpPr>
        <p:spPr>
          <a:xfrm>
            <a:off x="2538775" y="1170450"/>
            <a:ext cx="1370700" cy="445500"/>
          </a:xfrm>
          <a:prstGeom prst="rect">
            <a:avLst/>
          </a:prstGeom>
          <a:noFill/>
          <a:ln>
            <a:noFill/>
          </a:ln>
        </p:spPr>
        <p:txBody>
          <a:bodyPr anchorCtr="0" anchor="ctr" bIns="45700" lIns="91425" spcFirstLastPara="1" rIns="91425" wrap="square" tIns="45700">
            <a:noAutofit/>
          </a:bodyPr>
          <a:lstStyle/>
          <a:p>
            <a:pPr indent="0" lvl="0" marL="0" marR="0" rtl="0" algn="l">
              <a:lnSpc>
                <a:spcPct val="83333"/>
              </a:lnSpc>
              <a:spcBef>
                <a:spcPts val="0"/>
              </a:spcBef>
              <a:spcAft>
                <a:spcPts val="0"/>
              </a:spcAft>
              <a:buNone/>
            </a:pPr>
            <a:r>
              <a:rPr b="1" lang="en" sz="1200">
                <a:solidFill>
                  <a:srgbClr val="FFFFFF"/>
                </a:solidFill>
                <a:latin typeface="Nixie One"/>
                <a:ea typeface="Nixie One"/>
                <a:cs typeface="Nixie One"/>
                <a:sym typeface="Nixie One"/>
              </a:rPr>
              <a:t>Introduction</a:t>
            </a:r>
            <a:endParaRPr>
              <a:solidFill>
                <a:srgbClr val="FFFFFF"/>
              </a:solidFill>
              <a:latin typeface="Nixie One"/>
              <a:ea typeface="Nixie One"/>
              <a:cs typeface="Nixie One"/>
              <a:sym typeface="Nixie One"/>
            </a:endParaRPr>
          </a:p>
        </p:txBody>
      </p:sp>
      <p:sp>
        <p:nvSpPr>
          <p:cNvPr id="904" name="Google Shape;904;p47"/>
          <p:cNvSpPr txBox="1"/>
          <p:nvPr/>
        </p:nvSpPr>
        <p:spPr>
          <a:xfrm>
            <a:off x="1966777" y="1894807"/>
            <a:ext cx="485400" cy="449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 sz="2400" u="none" cap="none" strike="noStrike">
                <a:solidFill>
                  <a:srgbClr val="FFFFFF"/>
                </a:solidFill>
                <a:latin typeface="Nixie One"/>
                <a:ea typeface="Nixie One"/>
                <a:cs typeface="Nixie One"/>
                <a:sym typeface="Nixie One"/>
              </a:rPr>
              <a:t>02</a:t>
            </a:r>
            <a:endParaRPr b="1" sz="2400">
              <a:latin typeface="Nixie One"/>
              <a:ea typeface="Nixie One"/>
              <a:cs typeface="Nixie One"/>
              <a:sym typeface="Nixie One"/>
            </a:endParaRPr>
          </a:p>
        </p:txBody>
      </p:sp>
      <p:cxnSp>
        <p:nvCxnSpPr>
          <p:cNvPr id="905" name="Google Shape;905;p47"/>
          <p:cNvCxnSpPr/>
          <p:nvPr/>
        </p:nvCxnSpPr>
        <p:spPr>
          <a:xfrm>
            <a:off x="2452444" y="1923190"/>
            <a:ext cx="0" cy="393000"/>
          </a:xfrm>
          <a:prstGeom prst="straightConnector1">
            <a:avLst/>
          </a:prstGeom>
          <a:noFill/>
          <a:ln cap="rnd" cmpd="sng" w="9525">
            <a:solidFill>
              <a:srgbClr val="FFFFFF"/>
            </a:solidFill>
            <a:prstDash val="solid"/>
            <a:round/>
            <a:headEnd len="sm" w="sm" type="none"/>
            <a:tailEnd len="sm" w="sm" type="none"/>
          </a:ln>
        </p:spPr>
      </p:cxnSp>
      <p:sp>
        <p:nvSpPr>
          <p:cNvPr id="906" name="Google Shape;906;p47"/>
          <p:cNvSpPr txBox="1"/>
          <p:nvPr/>
        </p:nvSpPr>
        <p:spPr>
          <a:xfrm>
            <a:off x="2497811" y="1912331"/>
            <a:ext cx="1126800" cy="460500"/>
          </a:xfrm>
          <a:prstGeom prst="rect">
            <a:avLst/>
          </a:prstGeom>
          <a:noFill/>
          <a:ln>
            <a:noFill/>
          </a:ln>
        </p:spPr>
        <p:txBody>
          <a:bodyPr anchorCtr="0" anchor="ctr" bIns="45700" lIns="91425" spcFirstLastPara="1" rIns="91425" wrap="square" tIns="45700">
            <a:noAutofit/>
          </a:bodyPr>
          <a:lstStyle/>
          <a:p>
            <a:pPr indent="0" lvl="0" marL="0" marR="0" rtl="0" algn="l">
              <a:lnSpc>
                <a:spcPct val="83333"/>
              </a:lnSpc>
              <a:spcBef>
                <a:spcPts val="0"/>
              </a:spcBef>
              <a:spcAft>
                <a:spcPts val="0"/>
              </a:spcAft>
              <a:buNone/>
            </a:pPr>
            <a:r>
              <a:rPr b="1" i="0" lang="en" sz="1200" u="none" cap="none" strike="noStrike">
                <a:solidFill>
                  <a:srgbClr val="FFFFFF"/>
                </a:solidFill>
                <a:latin typeface="Nixie One"/>
                <a:ea typeface="Nixie One"/>
                <a:cs typeface="Nixie One"/>
                <a:sym typeface="Nixie One"/>
              </a:rPr>
              <a:t>Text Title</a:t>
            </a:r>
            <a:endParaRPr>
              <a:latin typeface="Nixie One"/>
              <a:ea typeface="Nixie One"/>
              <a:cs typeface="Nixie One"/>
              <a:sym typeface="Nixie One"/>
            </a:endParaRPr>
          </a:p>
          <a:p>
            <a:pPr indent="0" lvl="0" marL="0" rtl="0" algn="l">
              <a:spcBef>
                <a:spcPts val="0"/>
              </a:spcBef>
              <a:spcAft>
                <a:spcPts val="0"/>
              </a:spcAft>
              <a:buNone/>
            </a:pPr>
            <a:r>
              <a:rPr lang="en" sz="1000">
                <a:solidFill>
                  <a:schemeClr val="lt1"/>
                </a:solidFill>
                <a:latin typeface="Nixie One"/>
                <a:ea typeface="Nixie One"/>
                <a:cs typeface="Nixie One"/>
                <a:sym typeface="Nixie One"/>
              </a:rPr>
              <a:t>Place your own text here</a:t>
            </a:r>
            <a:endParaRPr sz="1000">
              <a:solidFill>
                <a:srgbClr val="FFFFFF"/>
              </a:solidFill>
              <a:latin typeface="Nixie One"/>
              <a:ea typeface="Nixie One"/>
              <a:cs typeface="Nixie One"/>
              <a:sym typeface="Nixie One"/>
            </a:endParaRPr>
          </a:p>
        </p:txBody>
      </p:sp>
      <p:sp>
        <p:nvSpPr>
          <p:cNvPr id="907" name="Google Shape;907;p47"/>
          <p:cNvSpPr txBox="1"/>
          <p:nvPr/>
        </p:nvSpPr>
        <p:spPr>
          <a:xfrm>
            <a:off x="1966777" y="2653830"/>
            <a:ext cx="485400" cy="449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 sz="2400" u="none" cap="none" strike="noStrike">
                <a:solidFill>
                  <a:srgbClr val="FFFFFF"/>
                </a:solidFill>
                <a:latin typeface="Nixie One"/>
                <a:ea typeface="Nixie One"/>
                <a:cs typeface="Nixie One"/>
                <a:sym typeface="Nixie One"/>
              </a:rPr>
              <a:t>03</a:t>
            </a:r>
            <a:endParaRPr b="1" sz="2400">
              <a:solidFill>
                <a:srgbClr val="FFFFFF"/>
              </a:solidFill>
              <a:latin typeface="Nixie One"/>
              <a:ea typeface="Nixie One"/>
              <a:cs typeface="Nixie One"/>
              <a:sym typeface="Nixie One"/>
            </a:endParaRPr>
          </a:p>
        </p:txBody>
      </p:sp>
      <p:cxnSp>
        <p:nvCxnSpPr>
          <p:cNvPr id="908" name="Google Shape;908;p47"/>
          <p:cNvCxnSpPr/>
          <p:nvPr/>
        </p:nvCxnSpPr>
        <p:spPr>
          <a:xfrm>
            <a:off x="2452445" y="2682214"/>
            <a:ext cx="0" cy="393000"/>
          </a:xfrm>
          <a:prstGeom prst="straightConnector1">
            <a:avLst/>
          </a:prstGeom>
          <a:noFill/>
          <a:ln cap="rnd" cmpd="sng" w="9525">
            <a:solidFill>
              <a:srgbClr val="FFFFFF"/>
            </a:solidFill>
            <a:prstDash val="solid"/>
            <a:round/>
            <a:headEnd len="sm" w="sm" type="none"/>
            <a:tailEnd len="sm" w="sm" type="none"/>
          </a:ln>
        </p:spPr>
      </p:cxnSp>
      <p:sp>
        <p:nvSpPr>
          <p:cNvPr id="909" name="Google Shape;909;p47"/>
          <p:cNvSpPr txBox="1"/>
          <p:nvPr/>
        </p:nvSpPr>
        <p:spPr>
          <a:xfrm>
            <a:off x="2497812" y="2597143"/>
            <a:ext cx="11268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83333"/>
              </a:lnSpc>
              <a:spcBef>
                <a:spcPts val="0"/>
              </a:spcBef>
              <a:spcAft>
                <a:spcPts val="0"/>
              </a:spcAft>
              <a:buNone/>
            </a:pPr>
            <a:r>
              <a:rPr b="1" i="0" lang="en" sz="1200" u="none" cap="none" strike="noStrike">
                <a:solidFill>
                  <a:srgbClr val="FFFFFF"/>
                </a:solidFill>
                <a:latin typeface="Nixie One"/>
                <a:ea typeface="Nixie One"/>
                <a:cs typeface="Nixie One"/>
                <a:sym typeface="Nixie One"/>
              </a:rPr>
              <a:t>Text Title</a:t>
            </a:r>
            <a:endParaRPr>
              <a:solidFill>
                <a:srgbClr val="FFFFFF"/>
              </a:solidFill>
              <a:latin typeface="Nixie One"/>
              <a:ea typeface="Nixie One"/>
              <a:cs typeface="Nixie One"/>
              <a:sym typeface="Nixie One"/>
            </a:endParaRPr>
          </a:p>
          <a:p>
            <a:pPr indent="0" lvl="0" marL="0" rtl="0" algn="l">
              <a:spcBef>
                <a:spcPts val="0"/>
              </a:spcBef>
              <a:spcAft>
                <a:spcPts val="0"/>
              </a:spcAft>
              <a:buNone/>
            </a:pPr>
            <a:r>
              <a:rPr lang="en" sz="1000">
                <a:solidFill>
                  <a:schemeClr val="lt1"/>
                </a:solidFill>
                <a:latin typeface="Nixie One"/>
                <a:ea typeface="Nixie One"/>
                <a:cs typeface="Nixie One"/>
                <a:sym typeface="Nixie One"/>
              </a:rPr>
              <a:t>Place your own text here</a:t>
            </a:r>
            <a:endParaRPr sz="1000">
              <a:solidFill>
                <a:srgbClr val="FFFFFF"/>
              </a:solidFill>
              <a:latin typeface="Nixie One"/>
              <a:ea typeface="Nixie One"/>
              <a:cs typeface="Nixie One"/>
              <a:sym typeface="Nixie One"/>
            </a:endParaRPr>
          </a:p>
        </p:txBody>
      </p:sp>
      <p:sp>
        <p:nvSpPr>
          <p:cNvPr id="910" name="Google Shape;910;p47"/>
          <p:cNvSpPr txBox="1"/>
          <p:nvPr/>
        </p:nvSpPr>
        <p:spPr>
          <a:xfrm>
            <a:off x="1966777" y="3384427"/>
            <a:ext cx="485400" cy="449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 sz="2400" u="none" cap="none" strike="noStrike">
                <a:solidFill>
                  <a:srgbClr val="FFFFFF"/>
                </a:solidFill>
                <a:latin typeface="Nixie One"/>
                <a:ea typeface="Nixie One"/>
                <a:cs typeface="Nixie One"/>
                <a:sym typeface="Nixie One"/>
              </a:rPr>
              <a:t>04</a:t>
            </a:r>
            <a:endParaRPr b="1" sz="2400">
              <a:solidFill>
                <a:srgbClr val="FFFFFF"/>
              </a:solidFill>
              <a:latin typeface="Nixie One"/>
              <a:ea typeface="Nixie One"/>
              <a:cs typeface="Nixie One"/>
              <a:sym typeface="Nixie One"/>
            </a:endParaRPr>
          </a:p>
        </p:txBody>
      </p:sp>
      <p:cxnSp>
        <p:nvCxnSpPr>
          <p:cNvPr id="911" name="Google Shape;911;p47"/>
          <p:cNvCxnSpPr/>
          <p:nvPr/>
        </p:nvCxnSpPr>
        <p:spPr>
          <a:xfrm>
            <a:off x="2452442" y="3412804"/>
            <a:ext cx="0" cy="393000"/>
          </a:xfrm>
          <a:prstGeom prst="straightConnector1">
            <a:avLst/>
          </a:prstGeom>
          <a:noFill/>
          <a:ln cap="rnd" cmpd="sng" w="9525">
            <a:solidFill>
              <a:srgbClr val="FFFFFF"/>
            </a:solidFill>
            <a:prstDash val="solid"/>
            <a:round/>
            <a:headEnd len="sm" w="sm" type="none"/>
            <a:tailEnd len="sm" w="sm" type="none"/>
          </a:ln>
        </p:spPr>
      </p:cxnSp>
      <p:sp>
        <p:nvSpPr>
          <p:cNvPr id="912" name="Google Shape;912;p47"/>
          <p:cNvSpPr txBox="1"/>
          <p:nvPr/>
        </p:nvSpPr>
        <p:spPr>
          <a:xfrm>
            <a:off x="2497810" y="3328974"/>
            <a:ext cx="11268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83333"/>
              </a:lnSpc>
              <a:spcBef>
                <a:spcPts val="0"/>
              </a:spcBef>
              <a:spcAft>
                <a:spcPts val="0"/>
              </a:spcAft>
              <a:buNone/>
            </a:pPr>
            <a:r>
              <a:rPr b="1" i="0" lang="en" sz="1200" u="none" cap="none" strike="noStrike">
                <a:solidFill>
                  <a:srgbClr val="FFFFFF"/>
                </a:solidFill>
                <a:latin typeface="Nixie One"/>
                <a:ea typeface="Nixie One"/>
                <a:cs typeface="Nixie One"/>
                <a:sym typeface="Nixie One"/>
              </a:rPr>
              <a:t>Text Title</a:t>
            </a:r>
            <a:endParaRPr>
              <a:solidFill>
                <a:srgbClr val="FFFFFF"/>
              </a:solidFill>
              <a:latin typeface="Nixie One"/>
              <a:ea typeface="Nixie One"/>
              <a:cs typeface="Nixie One"/>
              <a:sym typeface="Nixie One"/>
            </a:endParaRPr>
          </a:p>
          <a:p>
            <a:pPr indent="0" lvl="0" marL="0" rtl="0" algn="l">
              <a:spcBef>
                <a:spcPts val="0"/>
              </a:spcBef>
              <a:spcAft>
                <a:spcPts val="0"/>
              </a:spcAft>
              <a:buNone/>
            </a:pPr>
            <a:r>
              <a:rPr lang="en" sz="1000">
                <a:solidFill>
                  <a:schemeClr val="lt1"/>
                </a:solidFill>
                <a:latin typeface="Nixie One"/>
                <a:ea typeface="Nixie One"/>
                <a:cs typeface="Nixie One"/>
                <a:sym typeface="Nixie One"/>
              </a:rPr>
              <a:t>Place your own text here</a:t>
            </a:r>
            <a:endParaRPr sz="1000">
              <a:solidFill>
                <a:srgbClr val="FFFFFF"/>
              </a:solidFill>
              <a:latin typeface="Nixie One"/>
              <a:ea typeface="Nixie One"/>
              <a:cs typeface="Nixie One"/>
              <a:sym typeface="Nixie One"/>
            </a:endParaRPr>
          </a:p>
        </p:txBody>
      </p:sp>
      <p:sp>
        <p:nvSpPr>
          <p:cNvPr id="913" name="Google Shape;913;p47"/>
          <p:cNvSpPr/>
          <p:nvPr/>
        </p:nvSpPr>
        <p:spPr>
          <a:xfrm flipH="1">
            <a:off x="1892059" y="1012614"/>
            <a:ext cx="74700" cy="2978700"/>
          </a:xfrm>
          <a:custGeom>
            <a:rect b="b" l="l" r="r" t="t"/>
            <a:pathLst>
              <a:path extrusionOk="0" h="120000" w="12000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914" name="Google Shape;914;p47"/>
          <p:cNvSpPr/>
          <p:nvPr/>
        </p:nvSpPr>
        <p:spPr>
          <a:xfrm>
            <a:off x="1404820" y="1149206"/>
            <a:ext cx="266660" cy="286064"/>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5" name="Google Shape;915;p47"/>
          <p:cNvGrpSpPr/>
          <p:nvPr/>
        </p:nvGrpSpPr>
        <p:grpSpPr>
          <a:xfrm>
            <a:off x="1402286" y="1967114"/>
            <a:ext cx="271611" cy="333902"/>
            <a:chOff x="5941025" y="3634400"/>
            <a:chExt cx="467650" cy="467650"/>
          </a:xfrm>
        </p:grpSpPr>
        <p:sp>
          <p:nvSpPr>
            <p:cNvPr id="916" name="Google Shape;916;p47"/>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7"/>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7"/>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7"/>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7"/>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7"/>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2" name="Google Shape;922;p47"/>
          <p:cNvGrpSpPr/>
          <p:nvPr/>
        </p:nvGrpSpPr>
        <p:grpSpPr>
          <a:xfrm>
            <a:off x="1387794" y="2747203"/>
            <a:ext cx="300608" cy="274765"/>
            <a:chOff x="5247525" y="3007275"/>
            <a:chExt cx="517575" cy="384825"/>
          </a:xfrm>
        </p:grpSpPr>
        <p:sp>
          <p:nvSpPr>
            <p:cNvPr id="923" name="Google Shape;923;p47"/>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7"/>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5" name="Google Shape;925;p47"/>
          <p:cNvGrpSpPr/>
          <p:nvPr/>
        </p:nvGrpSpPr>
        <p:grpSpPr>
          <a:xfrm>
            <a:off x="1413960" y="3549797"/>
            <a:ext cx="248263" cy="319997"/>
            <a:chOff x="5961125" y="1623900"/>
            <a:chExt cx="427450" cy="448175"/>
          </a:xfrm>
        </p:grpSpPr>
        <p:sp>
          <p:nvSpPr>
            <p:cNvPr id="926" name="Google Shape;926;p47"/>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7"/>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7"/>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7"/>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7"/>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7"/>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7"/>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3" name="Google Shape;933;p4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34" name="Google Shape;934;p47"/>
          <p:cNvSpPr/>
          <p:nvPr/>
        </p:nvSpPr>
        <p:spPr>
          <a:xfrm>
            <a:off x="6178029" y="3232666"/>
            <a:ext cx="2211300" cy="749700"/>
          </a:xfrm>
          <a:prstGeom prst="homePlate">
            <a:avLst>
              <a:gd fmla="val 35440" name="adj"/>
            </a:avLst>
          </a:prstGeom>
          <a:solidFill>
            <a:srgbClr val="12405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935" name="Google Shape;935;p47"/>
          <p:cNvSpPr/>
          <p:nvPr/>
        </p:nvSpPr>
        <p:spPr>
          <a:xfrm>
            <a:off x="6178029" y="2497740"/>
            <a:ext cx="2837700" cy="749700"/>
          </a:xfrm>
          <a:prstGeom prst="homePlate">
            <a:avLst>
              <a:gd fmla="val 35440" name="adj"/>
            </a:avLst>
          </a:prstGeom>
          <a:solidFill>
            <a:srgbClr val="3B8D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936" name="Google Shape;936;p47"/>
          <p:cNvSpPr/>
          <p:nvPr/>
        </p:nvSpPr>
        <p:spPr>
          <a:xfrm>
            <a:off x="6178029" y="1752580"/>
            <a:ext cx="1812000" cy="749700"/>
          </a:xfrm>
          <a:prstGeom prst="homePlate">
            <a:avLst>
              <a:gd fmla="val 35440" name="adj"/>
            </a:avLst>
          </a:prstGeom>
          <a:solidFill>
            <a:srgbClr val="1657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937" name="Google Shape;937;p47"/>
          <p:cNvSpPr/>
          <p:nvPr/>
        </p:nvSpPr>
        <p:spPr>
          <a:xfrm>
            <a:off x="6178029" y="1002726"/>
            <a:ext cx="2078100" cy="749700"/>
          </a:xfrm>
          <a:prstGeom prst="homePlate">
            <a:avLst>
              <a:gd fmla="val 35440" name="adj"/>
            </a:avLst>
          </a:prstGeom>
          <a:solidFill>
            <a:srgbClr val="94BF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938" name="Google Shape;938;p47"/>
          <p:cNvSpPr/>
          <p:nvPr/>
        </p:nvSpPr>
        <p:spPr>
          <a:xfrm>
            <a:off x="5477857" y="806200"/>
            <a:ext cx="717900" cy="954000"/>
          </a:xfrm>
          <a:custGeom>
            <a:rect b="b" l="l" r="r" t="t"/>
            <a:pathLst>
              <a:path extrusionOk="0" h="120000" w="12000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939" name="Google Shape;939;p47"/>
          <p:cNvSpPr/>
          <p:nvPr/>
        </p:nvSpPr>
        <p:spPr>
          <a:xfrm>
            <a:off x="5473062" y="1625059"/>
            <a:ext cx="722700" cy="880200"/>
          </a:xfrm>
          <a:custGeom>
            <a:rect b="b" l="l" r="r" t="t"/>
            <a:pathLst>
              <a:path extrusionOk="0" h="120000" w="12000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940" name="Google Shape;940;p47"/>
          <p:cNvSpPr/>
          <p:nvPr/>
        </p:nvSpPr>
        <p:spPr>
          <a:xfrm flipH="1" rot="10800000">
            <a:off x="5472914" y="2501414"/>
            <a:ext cx="723000" cy="876000"/>
          </a:xfrm>
          <a:custGeom>
            <a:rect b="b" l="l" r="r" t="t"/>
            <a:pathLst>
              <a:path extrusionOk="0" h="120000" w="12000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941" name="Google Shape;941;p47"/>
          <p:cNvSpPr/>
          <p:nvPr/>
        </p:nvSpPr>
        <p:spPr>
          <a:xfrm flipH="1" rot="10800000">
            <a:off x="5474726" y="3245839"/>
            <a:ext cx="721200" cy="939600"/>
          </a:xfrm>
          <a:custGeom>
            <a:rect b="b" l="l" r="r" t="t"/>
            <a:pathLst>
              <a:path extrusionOk="0" h="120000" w="12000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942" name="Google Shape;942;p47"/>
          <p:cNvSpPr/>
          <p:nvPr/>
        </p:nvSpPr>
        <p:spPr>
          <a:xfrm rot="10800000">
            <a:off x="4765624" y="3241691"/>
            <a:ext cx="714300" cy="941700"/>
          </a:xfrm>
          <a:custGeom>
            <a:rect b="b" l="l" r="r" t="t"/>
            <a:pathLst>
              <a:path extrusionOk="0" h="120000" w="12000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943" name="Google Shape;943;p47"/>
          <p:cNvSpPr/>
          <p:nvPr/>
        </p:nvSpPr>
        <p:spPr>
          <a:xfrm flipH="1">
            <a:off x="4762002" y="1620964"/>
            <a:ext cx="718200" cy="876000"/>
          </a:xfrm>
          <a:custGeom>
            <a:rect b="b" l="l" r="r" t="t"/>
            <a:pathLst>
              <a:path extrusionOk="0" h="120000" w="12000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944" name="Google Shape;944;p47"/>
          <p:cNvSpPr/>
          <p:nvPr/>
        </p:nvSpPr>
        <p:spPr>
          <a:xfrm flipH="1">
            <a:off x="4760090" y="808248"/>
            <a:ext cx="721500" cy="939600"/>
          </a:xfrm>
          <a:custGeom>
            <a:rect b="b" l="l" r="r" t="t"/>
            <a:pathLst>
              <a:path extrusionOk="0" h="120000" w="12000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945" name="Google Shape;945;p47"/>
          <p:cNvSpPr/>
          <p:nvPr/>
        </p:nvSpPr>
        <p:spPr>
          <a:xfrm rot="10800000">
            <a:off x="4764678" y="2497126"/>
            <a:ext cx="713700" cy="872100"/>
          </a:xfrm>
          <a:custGeom>
            <a:rect b="b" l="l" r="r" t="t"/>
            <a:pathLst>
              <a:path extrusionOk="0" h="120000" w="120000">
                <a:moveTo>
                  <a:pt x="120000" y="120000"/>
                </a:moveTo>
                <a:lnTo>
                  <a:pt x="54" y="120000"/>
                </a:lnTo>
                <a:cubicBezTo>
                  <a:pt x="240" y="79812"/>
                  <a:pt x="-132" y="40187"/>
                  <a:pt x="53" y="0"/>
                </a:cubicBezTo>
                <a:lnTo>
                  <a:pt x="120000" y="16766"/>
                </a:lnTo>
                <a:close/>
              </a:path>
            </a:pathLst>
          </a:custGeom>
          <a:solidFill>
            <a:srgbClr val="3B8D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946" name="Google Shape;946;p47"/>
          <p:cNvSpPr/>
          <p:nvPr/>
        </p:nvSpPr>
        <p:spPr>
          <a:xfrm>
            <a:off x="4735375" y="907360"/>
            <a:ext cx="388500" cy="3290400"/>
          </a:xfrm>
          <a:custGeom>
            <a:rect b="b" l="l" r="r" t="t"/>
            <a:pathLst>
              <a:path extrusionOk="0" h="120000" w="12000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947" name="Google Shape;947;p47"/>
          <p:cNvSpPr txBox="1"/>
          <p:nvPr/>
        </p:nvSpPr>
        <p:spPr>
          <a:xfrm>
            <a:off x="6275556" y="1148009"/>
            <a:ext cx="485400" cy="449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 sz="2400" u="none" cap="none" strike="noStrike">
                <a:solidFill>
                  <a:srgbClr val="FFFFFF"/>
                </a:solidFill>
                <a:latin typeface="Nixie One"/>
                <a:ea typeface="Nixie One"/>
                <a:cs typeface="Nixie One"/>
                <a:sym typeface="Nixie One"/>
              </a:rPr>
              <a:t>01</a:t>
            </a:r>
            <a:endParaRPr b="1" sz="2400">
              <a:solidFill>
                <a:srgbClr val="FFFFFF"/>
              </a:solidFill>
              <a:latin typeface="Nixie One"/>
              <a:ea typeface="Nixie One"/>
              <a:cs typeface="Nixie One"/>
              <a:sym typeface="Nixie One"/>
            </a:endParaRPr>
          </a:p>
        </p:txBody>
      </p:sp>
      <p:cxnSp>
        <p:nvCxnSpPr>
          <p:cNvPr id="948" name="Google Shape;948;p47"/>
          <p:cNvCxnSpPr/>
          <p:nvPr/>
        </p:nvCxnSpPr>
        <p:spPr>
          <a:xfrm>
            <a:off x="6761245" y="1176397"/>
            <a:ext cx="0" cy="393000"/>
          </a:xfrm>
          <a:prstGeom prst="straightConnector1">
            <a:avLst/>
          </a:prstGeom>
          <a:noFill/>
          <a:ln cap="rnd" cmpd="sng" w="9525">
            <a:solidFill>
              <a:srgbClr val="FFFFFF"/>
            </a:solidFill>
            <a:prstDash val="solid"/>
            <a:round/>
            <a:headEnd len="sm" w="sm" type="none"/>
            <a:tailEnd len="sm" w="sm" type="none"/>
          </a:ln>
        </p:spPr>
      </p:cxnSp>
      <p:sp>
        <p:nvSpPr>
          <p:cNvPr id="949" name="Google Shape;949;p47"/>
          <p:cNvSpPr txBox="1"/>
          <p:nvPr/>
        </p:nvSpPr>
        <p:spPr>
          <a:xfrm>
            <a:off x="6806604" y="1161434"/>
            <a:ext cx="1183200" cy="445500"/>
          </a:xfrm>
          <a:prstGeom prst="rect">
            <a:avLst/>
          </a:prstGeom>
          <a:noFill/>
          <a:ln>
            <a:noFill/>
          </a:ln>
        </p:spPr>
        <p:txBody>
          <a:bodyPr anchorCtr="0" anchor="ctr" bIns="45700" lIns="91425" spcFirstLastPara="1" rIns="91425" wrap="square" tIns="45700">
            <a:noAutofit/>
          </a:bodyPr>
          <a:lstStyle/>
          <a:p>
            <a:pPr indent="0" lvl="0" marL="0" marR="0" rtl="0" algn="l">
              <a:lnSpc>
                <a:spcPct val="83333"/>
              </a:lnSpc>
              <a:spcBef>
                <a:spcPts val="0"/>
              </a:spcBef>
              <a:spcAft>
                <a:spcPts val="0"/>
              </a:spcAft>
              <a:buNone/>
            </a:pPr>
            <a:r>
              <a:rPr b="1" i="0" lang="en" sz="1200" u="none" cap="none" strike="noStrike">
                <a:solidFill>
                  <a:srgbClr val="FFFFFF"/>
                </a:solidFill>
                <a:latin typeface="Nixie One"/>
                <a:ea typeface="Nixie One"/>
                <a:cs typeface="Nixie One"/>
                <a:sym typeface="Nixie One"/>
              </a:rPr>
              <a:t>Text Title</a:t>
            </a:r>
            <a:endParaRPr>
              <a:solidFill>
                <a:srgbClr val="FFFFFF"/>
              </a:solidFill>
              <a:latin typeface="Nixie One"/>
              <a:ea typeface="Nixie One"/>
              <a:cs typeface="Nixie One"/>
              <a:sym typeface="Nixie One"/>
            </a:endParaRPr>
          </a:p>
          <a:p>
            <a:pPr indent="0" lvl="0" marL="0" marR="0" rtl="0" algn="l">
              <a:lnSpc>
                <a:spcPct val="100000"/>
              </a:lnSpc>
              <a:spcBef>
                <a:spcPts val="0"/>
              </a:spcBef>
              <a:spcAft>
                <a:spcPts val="0"/>
              </a:spcAft>
              <a:buNone/>
            </a:pPr>
            <a:r>
              <a:rPr lang="en" sz="1000">
                <a:solidFill>
                  <a:srgbClr val="FFFFFF"/>
                </a:solidFill>
                <a:latin typeface="Nixie One"/>
                <a:ea typeface="Nixie One"/>
                <a:cs typeface="Nixie One"/>
                <a:sym typeface="Nixie One"/>
              </a:rPr>
              <a:t>P</a:t>
            </a:r>
            <a:r>
              <a:rPr b="0" i="0" lang="en" sz="1000" u="none" cap="none" strike="noStrike">
                <a:solidFill>
                  <a:srgbClr val="FFFFFF"/>
                </a:solidFill>
                <a:latin typeface="Nixie One"/>
                <a:ea typeface="Nixie One"/>
                <a:cs typeface="Nixie One"/>
                <a:sym typeface="Nixie One"/>
              </a:rPr>
              <a:t>lace your own text here</a:t>
            </a:r>
            <a:endParaRPr>
              <a:solidFill>
                <a:srgbClr val="FFFFFF"/>
              </a:solidFill>
              <a:latin typeface="Nixie One"/>
              <a:ea typeface="Nixie One"/>
              <a:cs typeface="Nixie One"/>
              <a:sym typeface="Nixie One"/>
            </a:endParaRPr>
          </a:p>
        </p:txBody>
      </p:sp>
      <p:sp>
        <p:nvSpPr>
          <p:cNvPr id="950" name="Google Shape;950;p47"/>
          <p:cNvSpPr txBox="1"/>
          <p:nvPr/>
        </p:nvSpPr>
        <p:spPr>
          <a:xfrm>
            <a:off x="6275577" y="1885782"/>
            <a:ext cx="485400" cy="449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 sz="2400" u="none" cap="none" strike="noStrike">
                <a:solidFill>
                  <a:srgbClr val="FFFFFF"/>
                </a:solidFill>
                <a:latin typeface="Nixie One"/>
                <a:ea typeface="Nixie One"/>
                <a:cs typeface="Nixie One"/>
                <a:sym typeface="Nixie One"/>
              </a:rPr>
              <a:t>02</a:t>
            </a:r>
            <a:endParaRPr b="1" sz="2400">
              <a:latin typeface="Nixie One"/>
              <a:ea typeface="Nixie One"/>
              <a:cs typeface="Nixie One"/>
              <a:sym typeface="Nixie One"/>
            </a:endParaRPr>
          </a:p>
        </p:txBody>
      </p:sp>
      <p:cxnSp>
        <p:nvCxnSpPr>
          <p:cNvPr id="951" name="Google Shape;951;p47"/>
          <p:cNvCxnSpPr/>
          <p:nvPr/>
        </p:nvCxnSpPr>
        <p:spPr>
          <a:xfrm>
            <a:off x="6761244" y="1914165"/>
            <a:ext cx="0" cy="393000"/>
          </a:xfrm>
          <a:prstGeom prst="straightConnector1">
            <a:avLst/>
          </a:prstGeom>
          <a:noFill/>
          <a:ln cap="rnd" cmpd="sng" w="9525">
            <a:solidFill>
              <a:srgbClr val="FFFFFF"/>
            </a:solidFill>
            <a:prstDash val="solid"/>
            <a:round/>
            <a:headEnd len="sm" w="sm" type="none"/>
            <a:tailEnd len="sm" w="sm" type="none"/>
          </a:ln>
        </p:spPr>
      </p:cxnSp>
      <p:sp>
        <p:nvSpPr>
          <p:cNvPr id="952" name="Google Shape;952;p47"/>
          <p:cNvSpPr txBox="1"/>
          <p:nvPr/>
        </p:nvSpPr>
        <p:spPr>
          <a:xfrm>
            <a:off x="6806611" y="1903306"/>
            <a:ext cx="1126800" cy="460500"/>
          </a:xfrm>
          <a:prstGeom prst="rect">
            <a:avLst/>
          </a:prstGeom>
          <a:noFill/>
          <a:ln>
            <a:noFill/>
          </a:ln>
        </p:spPr>
        <p:txBody>
          <a:bodyPr anchorCtr="0" anchor="ctr" bIns="45700" lIns="91425" spcFirstLastPara="1" rIns="91425" wrap="square" tIns="45700">
            <a:noAutofit/>
          </a:bodyPr>
          <a:lstStyle/>
          <a:p>
            <a:pPr indent="0" lvl="0" marL="0" marR="0" rtl="0" algn="l">
              <a:lnSpc>
                <a:spcPct val="83333"/>
              </a:lnSpc>
              <a:spcBef>
                <a:spcPts val="0"/>
              </a:spcBef>
              <a:spcAft>
                <a:spcPts val="0"/>
              </a:spcAft>
              <a:buNone/>
            </a:pPr>
            <a:r>
              <a:rPr b="1" i="0" lang="en" sz="1200" u="none" cap="none" strike="noStrike">
                <a:solidFill>
                  <a:srgbClr val="FFFFFF"/>
                </a:solidFill>
                <a:latin typeface="Nixie One"/>
                <a:ea typeface="Nixie One"/>
                <a:cs typeface="Nixie One"/>
                <a:sym typeface="Nixie One"/>
              </a:rPr>
              <a:t>Text Title</a:t>
            </a:r>
            <a:endParaRPr>
              <a:latin typeface="Nixie One"/>
              <a:ea typeface="Nixie One"/>
              <a:cs typeface="Nixie One"/>
              <a:sym typeface="Nixie One"/>
            </a:endParaRPr>
          </a:p>
          <a:p>
            <a:pPr indent="0" lvl="0" marL="0" rtl="0" algn="l">
              <a:spcBef>
                <a:spcPts val="0"/>
              </a:spcBef>
              <a:spcAft>
                <a:spcPts val="0"/>
              </a:spcAft>
              <a:buNone/>
            </a:pPr>
            <a:r>
              <a:rPr lang="en" sz="1000">
                <a:solidFill>
                  <a:schemeClr val="lt1"/>
                </a:solidFill>
                <a:latin typeface="Nixie One"/>
                <a:ea typeface="Nixie One"/>
                <a:cs typeface="Nixie One"/>
                <a:sym typeface="Nixie One"/>
              </a:rPr>
              <a:t>Place your own text here</a:t>
            </a:r>
            <a:endParaRPr sz="1000">
              <a:solidFill>
                <a:srgbClr val="FFFFFF"/>
              </a:solidFill>
              <a:latin typeface="Nixie One"/>
              <a:ea typeface="Nixie One"/>
              <a:cs typeface="Nixie One"/>
              <a:sym typeface="Nixie One"/>
            </a:endParaRPr>
          </a:p>
        </p:txBody>
      </p:sp>
      <p:sp>
        <p:nvSpPr>
          <p:cNvPr id="953" name="Google Shape;953;p47"/>
          <p:cNvSpPr txBox="1"/>
          <p:nvPr/>
        </p:nvSpPr>
        <p:spPr>
          <a:xfrm>
            <a:off x="6275577" y="2644805"/>
            <a:ext cx="485400" cy="449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 sz="2400" u="none" cap="none" strike="noStrike">
                <a:solidFill>
                  <a:srgbClr val="FFFFFF"/>
                </a:solidFill>
                <a:latin typeface="Nixie One"/>
                <a:ea typeface="Nixie One"/>
                <a:cs typeface="Nixie One"/>
                <a:sym typeface="Nixie One"/>
              </a:rPr>
              <a:t>03</a:t>
            </a:r>
            <a:endParaRPr b="1" sz="2400">
              <a:solidFill>
                <a:srgbClr val="FFFFFF"/>
              </a:solidFill>
              <a:latin typeface="Nixie One"/>
              <a:ea typeface="Nixie One"/>
              <a:cs typeface="Nixie One"/>
              <a:sym typeface="Nixie One"/>
            </a:endParaRPr>
          </a:p>
        </p:txBody>
      </p:sp>
      <p:cxnSp>
        <p:nvCxnSpPr>
          <p:cNvPr id="954" name="Google Shape;954;p47"/>
          <p:cNvCxnSpPr/>
          <p:nvPr/>
        </p:nvCxnSpPr>
        <p:spPr>
          <a:xfrm>
            <a:off x="6761245" y="2673189"/>
            <a:ext cx="0" cy="393000"/>
          </a:xfrm>
          <a:prstGeom prst="straightConnector1">
            <a:avLst/>
          </a:prstGeom>
          <a:noFill/>
          <a:ln cap="rnd" cmpd="sng" w="9525">
            <a:solidFill>
              <a:srgbClr val="FFFFFF"/>
            </a:solidFill>
            <a:prstDash val="solid"/>
            <a:round/>
            <a:headEnd len="sm" w="sm" type="none"/>
            <a:tailEnd len="sm" w="sm" type="none"/>
          </a:ln>
        </p:spPr>
      </p:cxnSp>
      <p:sp>
        <p:nvSpPr>
          <p:cNvPr id="955" name="Google Shape;955;p47"/>
          <p:cNvSpPr txBox="1"/>
          <p:nvPr/>
        </p:nvSpPr>
        <p:spPr>
          <a:xfrm>
            <a:off x="6806612" y="2588118"/>
            <a:ext cx="11268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83333"/>
              </a:lnSpc>
              <a:spcBef>
                <a:spcPts val="0"/>
              </a:spcBef>
              <a:spcAft>
                <a:spcPts val="0"/>
              </a:spcAft>
              <a:buNone/>
            </a:pPr>
            <a:r>
              <a:rPr b="1" i="0" lang="en" sz="1200" u="none" cap="none" strike="noStrike">
                <a:solidFill>
                  <a:srgbClr val="FFFFFF"/>
                </a:solidFill>
                <a:latin typeface="Nixie One"/>
                <a:ea typeface="Nixie One"/>
                <a:cs typeface="Nixie One"/>
                <a:sym typeface="Nixie One"/>
              </a:rPr>
              <a:t>Text Title</a:t>
            </a:r>
            <a:endParaRPr>
              <a:solidFill>
                <a:srgbClr val="FFFFFF"/>
              </a:solidFill>
              <a:latin typeface="Nixie One"/>
              <a:ea typeface="Nixie One"/>
              <a:cs typeface="Nixie One"/>
              <a:sym typeface="Nixie One"/>
            </a:endParaRPr>
          </a:p>
          <a:p>
            <a:pPr indent="0" lvl="0" marL="0" rtl="0" algn="l">
              <a:spcBef>
                <a:spcPts val="0"/>
              </a:spcBef>
              <a:spcAft>
                <a:spcPts val="0"/>
              </a:spcAft>
              <a:buNone/>
            </a:pPr>
            <a:r>
              <a:rPr lang="en" sz="1000">
                <a:solidFill>
                  <a:schemeClr val="lt1"/>
                </a:solidFill>
                <a:latin typeface="Nixie One"/>
                <a:ea typeface="Nixie One"/>
                <a:cs typeface="Nixie One"/>
                <a:sym typeface="Nixie One"/>
              </a:rPr>
              <a:t>Place your own text here</a:t>
            </a:r>
            <a:endParaRPr sz="1000">
              <a:solidFill>
                <a:srgbClr val="FFFFFF"/>
              </a:solidFill>
              <a:latin typeface="Nixie One"/>
              <a:ea typeface="Nixie One"/>
              <a:cs typeface="Nixie One"/>
              <a:sym typeface="Nixie One"/>
            </a:endParaRPr>
          </a:p>
        </p:txBody>
      </p:sp>
      <p:sp>
        <p:nvSpPr>
          <p:cNvPr id="956" name="Google Shape;956;p47"/>
          <p:cNvSpPr txBox="1"/>
          <p:nvPr/>
        </p:nvSpPr>
        <p:spPr>
          <a:xfrm>
            <a:off x="6275577" y="3375402"/>
            <a:ext cx="485400" cy="449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 sz="2400" u="none" cap="none" strike="noStrike">
                <a:solidFill>
                  <a:srgbClr val="FFFFFF"/>
                </a:solidFill>
                <a:latin typeface="Nixie One"/>
                <a:ea typeface="Nixie One"/>
                <a:cs typeface="Nixie One"/>
                <a:sym typeface="Nixie One"/>
              </a:rPr>
              <a:t>04</a:t>
            </a:r>
            <a:endParaRPr b="1" sz="2400">
              <a:solidFill>
                <a:srgbClr val="FFFFFF"/>
              </a:solidFill>
              <a:latin typeface="Nixie One"/>
              <a:ea typeface="Nixie One"/>
              <a:cs typeface="Nixie One"/>
              <a:sym typeface="Nixie One"/>
            </a:endParaRPr>
          </a:p>
        </p:txBody>
      </p:sp>
      <p:cxnSp>
        <p:nvCxnSpPr>
          <p:cNvPr id="957" name="Google Shape;957;p47"/>
          <p:cNvCxnSpPr/>
          <p:nvPr/>
        </p:nvCxnSpPr>
        <p:spPr>
          <a:xfrm>
            <a:off x="6761242" y="3403779"/>
            <a:ext cx="0" cy="393000"/>
          </a:xfrm>
          <a:prstGeom prst="straightConnector1">
            <a:avLst/>
          </a:prstGeom>
          <a:noFill/>
          <a:ln cap="rnd" cmpd="sng" w="9525">
            <a:solidFill>
              <a:srgbClr val="FFFFFF"/>
            </a:solidFill>
            <a:prstDash val="solid"/>
            <a:round/>
            <a:headEnd len="sm" w="sm" type="none"/>
            <a:tailEnd len="sm" w="sm" type="none"/>
          </a:ln>
        </p:spPr>
      </p:cxnSp>
      <p:sp>
        <p:nvSpPr>
          <p:cNvPr id="958" name="Google Shape;958;p47"/>
          <p:cNvSpPr txBox="1"/>
          <p:nvPr/>
        </p:nvSpPr>
        <p:spPr>
          <a:xfrm>
            <a:off x="6806610" y="3319949"/>
            <a:ext cx="11268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83333"/>
              </a:lnSpc>
              <a:spcBef>
                <a:spcPts val="0"/>
              </a:spcBef>
              <a:spcAft>
                <a:spcPts val="0"/>
              </a:spcAft>
              <a:buNone/>
            </a:pPr>
            <a:r>
              <a:rPr b="1" i="0" lang="en" sz="1200" u="none" cap="none" strike="noStrike">
                <a:solidFill>
                  <a:srgbClr val="FFFFFF"/>
                </a:solidFill>
                <a:latin typeface="Nixie One"/>
                <a:ea typeface="Nixie One"/>
                <a:cs typeface="Nixie One"/>
                <a:sym typeface="Nixie One"/>
              </a:rPr>
              <a:t>Text Title</a:t>
            </a:r>
            <a:endParaRPr>
              <a:solidFill>
                <a:srgbClr val="FFFFFF"/>
              </a:solidFill>
              <a:latin typeface="Nixie One"/>
              <a:ea typeface="Nixie One"/>
              <a:cs typeface="Nixie One"/>
              <a:sym typeface="Nixie One"/>
            </a:endParaRPr>
          </a:p>
          <a:p>
            <a:pPr indent="0" lvl="0" marL="0" rtl="0" algn="l">
              <a:spcBef>
                <a:spcPts val="0"/>
              </a:spcBef>
              <a:spcAft>
                <a:spcPts val="0"/>
              </a:spcAft>
              <a:buNone/>
            </a:pPr>
            <a:r>
              <a:rPr lang="en" sz="1000">
                <a:solidFill>
                  <a:schemeClr val="lt1"/>
                </a:solidFill>
                <a:latin typeface="Nixie One"/>
                <a:ea typeface="Nixie One"/>
                <a:cs typeface="Nixie One"/>
                <a:sym typeface="Nixie One"/>
              </a:rPr>
              <a:t>Place your own text here</a:t>
            </a:r>
            <a:endParaRPr sz="1000">
              <a:solidFill>
                <a:srgbClr val="FFFFFF"/>
              </a:solidFill>
              <a:latin typeface="Nixie One"/>
              <a:ea typeface="Nixie One"/>
              <a:cs typeface="Nixie One"/>
              <a:sym typeface="Nixie One"/>
            </a:endParaRPr>
          </a:p>
        </p:txBody>
      </p:sp>
      <p:sp>
        <p:nvSpPr>
          <p:cNvPr id="959" name="Google Shape;959;p47"/>
          <p:cNvSpPr/>
          <p:nvPr/>
        </p:nvSpPr>
        <p:spPr>
          <a:xfrm flipH="1">
            <a:off x="6200859" y="1003589"/>
            <a:ext cx="74700" cy="2978700"/>
          </a:xfrm>
          <a:custGeom>
            <a:rect b="b" l="l" r="r" t="t"/>
            <a:pathLst>
              <a:path extrusionOk="0" h="120000" w="12000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960" name="Google Shape;960;p47"/>
          <p:cNvSpPr/>
          <p:nvPr/>
        </p:nvSpPr>
        <p:spPr>
          <a:xfrm>
            <a:off x="5713620" y="1140181"/>
            <a:ext cx="266660" cy="286064"/>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1" name="Google Shape;961;p47"/>
          <p:cNvGrpSpPr/>
          <p:nvPr/>
        </p:nvGrpSpPr>
        <p:grpSpPr>
          <a:xfrm>
            <a:off x="5711086" y="1958089"/>
            <a:ext cx="271611" cy="333902"/>
            <a:chOff x="5941025" y="3634400"/>
            <a:chExt cx="467650" cy="467650"/>
          </a:xfrm>
        </p:grpSpPr>
        <p:sp>
          <p:nvSpPr>
            <p:cNvPr id="962" name="Google Shape;962;p47"/>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7"/>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7"/>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7"/>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7"/>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7"/>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8" name="Google Shape;968;p47"/>
          <p:cNvGrpSpPr/>
          <p:nvPr/>
        </p:nvGrpSpPr>
        <p:grpSpPr>
          <a:xfrm>
            <a:off x="5696594" y="2738178"/>
            <a:ext cx="300608" cy="274765"/>
            <a:chOff x="5247525" y="3007275"/>
            <a:chExt cx="517575" cy="384825"/>
          </a:xfrm>
        </p:grpSpPr>
        <p:sp>
          <p:nvSpPr>
            <p:cNvPr id="969" name="Google Shape;969;p47"/>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7"/>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1" name="Google Shape;971;p47"/>
          <p:cNvGrpSpPr/>
          <p:nvPr/>
        </p:nvGrpSpPr>
        <p:grpSpPr>
          <a:xfrm>
            <a:off x="5722760" y="3540772"/>
            <a:ext cx="248263" cy="319997"/>
            <a:chOff x="5961125" y="1623900"/>
            <a:chExt cx="427450" cy="448175"/>
          </a:xfrm>
        </p:grpSpPr>
        <p:sp>
          <p:nvSpPr>
            <p:cNvPr id="972" name="Google Shape;972;p47"/>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7"/>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7"/>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7"/>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7"/>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7"/>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7"/>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sp>
        <p:nvSpPr>
          <p:cNvPr id="983" name="Google Shape;983;p4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And tables to compare data</a:t>
            </a:r>
            <a:endParaRPr/>
          </a:p>
        </p:txBody>
      </p:sp>
      <p:graphicFrame>
        <p:nvGraphicFramePr>
          <p:cNvPr id="984" name="Google Shape;984;p48"/>
          <p:cNvGraphicFramePr/>
          <p:nvPr/>
        </p:nvGraphicFramePr>
        <p:xfrm>
          <a:off x="1046800" y="2018081"/>
          <a:ext cx="3000000" cy="3000000"/>
        </p:xfrm>
        <a:graphic>
          <a:graphicData uri="http://schemas.openxmlformats.org/drawingml/2006/table">
            <a:tbl>
              <a:tblPr>
                <a:noFill/>
                <a:tableStyleId>{F1310578-B489-4EA4-93A0-1DF673F6F39E}</a:tableStyleId>
              </a:tblPr>
              <a:tblGrid>
                <a:gridCol w="1823450"/>
                <a:gridCol w="1823450"/>
                <a:gridCol w="1823450"/>
                <a:gridCol w="1823450"/>
              </a:tblGrid>
              <a:tr h="661550">
                <a:tc>
                  <a:txBody>
                    <a:bodyPr>
                      <a:noAutofit/>
                    </a:bodyPr>
                    <a:lstStyle/>
                    <a:p>
                      <a:pPr indent="0" lvl="0" marL="0" rtl="0" algn="l">
                        <a:spcBef>
                          <a:spcPts val="0"/>
                        </a:spcBef>
                        <a:spcAft>
                          <a:spcPts val="0"/>
                        </a:spcAft>
                        <a:buNone/>
                      </a:pPr>
                      <a:r>
                        <a:t/>
                      </a:r>
                      <a:endParaRPr b="1">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rtl="0" algn="ctr">
                        <a:spcBef>
                          <a:spcPts val="0"/>
                        </a:spcBef>
                        <a:spcAft>
                          <a:spcPts val="0"/>
                        </a:spcAft>
                        <a:buNone/>
                      </a:pPr>
                      <a:r>
                        <a:rPr b="1" lang="en" sz="1100">
                          <a:solidFill>
                            <a:srgbClr val="FFFFFF"/>
                          </a:solidFill>
                          <a:latin typeface="Nixie One"/>
                          <a:ea typeface="Nixie One"/>
                          <a:cs typeface="Nixie One"/>
                          <a:sym typeface="Nixie One"/>
                        </a:rPr>
                        <a:t>A</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rtl="0" algn="ctr">
                        <a:spcBef>
                          <a:spcPts val="0"/>
                        </a:spcBef>
                        <a:spcAft>
                          <a:spcPts val="0"/>
                        </a:spcAft>
                        <a:buNone/>
                      </a:pPr>
                      <a:r>
                        <a:rPr b="1" lang="en" sz="1100">
                          <a:solidFill>
                            <a:srgbClr val="FFFFFF"/>
                          </a:solidFill>
                          <a:latin typeface="Nixie One"/>
                          <a:ea typeface="Nixie One"/>
                          <a:cs typeface="Nixie One"/>
                          <a:sym typeface="Nixie One"/>
                        </a:rPr>
                        <a:t>B</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rtl="0" algn="ctr">
                        <a:spcBef>
                          <a:spcPts val="0"/>
                        </a:spcBef>
                        <a:spcAft>
                          <a:spcPts val="0"/>
                        </a:spcAft>
                        <a:buNone/>
                      </a:pPr>
                      <a:r>
                        <a:rPr b="1" lang="en" sz="1100">
                          <a:solidFill>
                            <a:srgbClr val="FFFFFF"/>
                          </a:solidFill>
                          <a:latin typeface="Nixie One"/>
                          <a:ea typeface="Nixie One"/>
                          <a:cs typeface="Nixie One"/>
                          <a:sym typeface="Nixie One"/>
                        </a:rPr>
                        <a:t>C</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r>
              <a:tr h="661550">
                <a:tc>
                  <a:txBody>
                    <a:bodyPr>
                      <a:noAutofit/>
                    </a:bodyPr>
                    <a:lstStyle/>
                    <a:p>
                      <a:pPr indent="0" lvl="0" marL="0" rtl="0" algn="r">
                        <a:spcBef>
                          <a:spcPts val="0"/>
                        </a:spcBef>
                        <a:spcAft>
                          <a:spcPts val="0"/>
                        </a:spcAft>
                        <a:buNone/>
                      </a:pPr>
                      <a:r>
                        <a:rPr b="1" lang="en" sz="1100">
                          <a:solidFill>
                            <a:srgbClr val="FFFFFF"/>
                          </a:solidFill>
                          <a:latin typeface="Nixie One"/>
                          <a:ea typeface="Nixie One"/>
                          <a:cs typeface="Nixie One"/>
                          <a:sym typeface="Nixie One"/>
                        </a:rPr>
                        <a:t>Yellow</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b="1" lang="en" sz="1800">
                          <a:solidFill>
                            <a:srgbClr val="FFFFFF"/>
                          </a:solidFill>
                          <a:latin typeface="Roboto Slab"/>
                          <a:ea typeface="Roboto Slab"/>
                          <a:cs typeface="Roboto Slab"/>
                          <a:sym typeface="Roboto Slab"/>
                        </a:rPr>
                        <a:t>10</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b="1" lang="en" sz="1800">
                          <a:solidFill>
                            <a:srgbClr val="FFFFFF"/>
                          </a:solidFill>
                          <a:latin typeface="Roboto Slab"/>
                          <a:ea typeface="Roboto Slab"/>
                          <a:cs typeface="Roboto Slab"/>
                          <a:sym typeface="Roboto Slab"/>
                        </a:rPr>
                        <a:t>20</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b="1" lang="en" sz="1800">
                          <a:solidFill>
                            <a:srgbClr val="FFFFFF"/>
                          </a:solidFill>
                          <a:latin typeface="Roboto Slab"/>
                          <a:ea typeface="Roboto Slab"/>
                          <a:cs typeface="Roboto Slab"/>
                          <a:sym typeface="Roboto Slab"/>
                        </a:rPr>
                        <a:t>7</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r h="661550">
                <a:tc>
                  <a:txBody>
                    <a:bodyPr>
                      <a:noAutofit/>
                    </a:bodyPr>
                    <a:lstStyle/>
                    <a:p>
                      <a:pPr indent="0" lvl="0" marL="0" rtl="0" algn="r">
                        <a:spcBef>
                          <a:spcPts val="0"/>
                        </a:spcBef>
                        <a:spcAft>
                          <a:spcPts val="0"/>
                        </a:spcAft>
                        <a:buNone/>
                      </a:pPr>
                      <a:r>
                        <a:rPr b="1" lang="en" sz="1100">
                          <a:solidFill>
                            <a:srgbClr val="FFFFFF"/>
                          </a:solidFill>
                          <a:latin typeface="Nixie One"/>
                          <a:ea typeface="Nixie One"/>
                          <a:cs typeface="Nixie One"/>
                          <a:sym typeface="Nixie One"/>
                        </a:rPr>
                        <a:t>Blue</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b="1" lang="en" sz="1800">
                          <a:solidFill>
                            <a:srgbClr val="FFFFFF"/>
                          </a:solidFill>
                          <a:latin typeface="Roboto Slab"/>
                          <a:ea typeface="Roboto Slab"/>
                          <a:cs typeface="Roboto Slab"/>
                          <a:sym typeface="Roboto Slab"/>
                        </a:rPr>
                        <a:t>30</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b="1" lang="en" sz="1800">
                          <a:solidFill>
                            <a:srgbClr val="FFFFFF"/>
                          </a:solidFill>
                          <a:latin typeface="Roboto Slab"/>
                          <a:ea typeface="Roboto Slab"/>
                          <a:cs typeface="Roboto Slab"/>
                          <a:sym typeface="Roboto Slab"/>
                        </a:rPr>
                        <a:t>15</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b="1" lang="en" sz="1800">
                          <a:solidFill>
                            <a:srgbClr val="FFFFFF"/>
                          </a:solidFill>
                          <a:latin typeface="Roboto Slab"/>
                          <a:ea typeface="Roboto Slab"/>
                          <a:cs typeface="Roboto Slab"/>
                          <a:sym typeface="Roboto Slab"/>
                        </a:rPr>
                        <a:t>10</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r>
              <a:tr h="661550">
                <a:tc>
                  <a:txBody>
                    <a:bodyPr>
                      <a:noAutofit/>
                    </a:bodyPr>
                    <a:lstStyle/>
                    <a:p>
                      <a:pPr indent="0" lvl="0" marL="0" rtl="0" algn="r">
                        <a:spcBef>
                          <a:spcPts val="0"/>
                        </a:spcBef>
                        <a:spcAft>
                          <a:spcPts val="0"/>
                        </a:spcAft>
                        <a:buNone/>
                      </a:pPr>
                      <a:r>
                        <a:rPr b="1" lang="en" sz="1100">
                          <a:solidFill>
                            <a:srgbClr val="FFFFFF"/>
                          </a:solidFill>
                          <a:latin typeface="Nixie One"/>
                          <a:ea typeface="Nixie One"/>
                          <a:cs typeface="Nixie One"/>
                          <a:sym typeface="Nixie One"/>
                        </a:rPr>
                        <a:t>Orange</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b="1" lang="en" sz="1800">
                          <a:solidFill>
                            <a:srgbClr val="FFFFFF"/>
                          </a:solidFill>
                          <a:latin typeface="Roboto Slab"/>
                          <a:ea typeface="Roboto Slab"/>
                          <a:cs typeface="Roboto Slab"/>
                          <a:sym typeface="Roboto Slab"/>
                        </a:rPr>
                        <a:t>5</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b="1" lang="en" sz="1800">
                          <a:solidFill>
                            <a:srgbClr val="FFFFFF"/>
                          </a:solidFill>
                          <a:latin typeface="Roboto Slab"/>
                          <a:ea typeface="Roboto Slab"/>
                          <a:cs typeface="Roboto Slab"/>
                          <a:sym typeface="Roboto Slab"/>
                        </a:rPr>
                        <a:t>24</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b="1" lang="en" sz="1800">
                          <a:solidFill>
                            <a:srgbClr val="FFFFFF"/>
                          </a:solidFill>
                          <a:latin typeface="Roboto Slab"/>
                          <a:ea typeface="Roboto Slab"/>
                          <a:cs typeface="Roboto Slab"/>
                          <a:sym typeface="Roboto Slab"/>
                        </a:rPr>
                        <a:t>16</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bl>
          </a:graphicData>
        </a:graphic>
      </p:graphicFrame>
      <p:grpSp>
        <p:nvGrpSpPr>
          <p:cNvPr id="985" name="Google Shape;985;p48"/>
          <p:cNvGrpSpPr/>
          <p:nvPr/>
        </p:nvGrpSpPr>
        <p:grpSpPr>
          <a:xfrm>
            <a:off x="377059" y="931160"/>
            <a:ext cx="313910" cy="227820"/>
            <a:chOff x="3932350" y="3714775"/>
            <a:chExt cx="439650" cy="319075"/>
          </a:xfrm>
        </p:grpSpPr>
        <p:sp>
          <p:nvSpPr>
            <p:cNvPr id="986" name="Google Shape;986;p48"/>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8"/>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8"/>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8"/>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8"/>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1" name="Google Shape;991;p4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5" name="Shape 995"/>
        <p:cNvGrpSpPr/>
        <p:nvPr/>
      </p:nvGrpSpPr>
      <p:grpSpPr>
        <a:xfrm>
          <a:off x="0" y="0"/>
          <a:ext cx="0" cy="0"/>
          <a:chOff x="0" y="0"/>
          <a:chExt cx="0" cy="0"/>
        </a:xfrm>
      </p:grpSpPr>
      <p:sp>
        <p:nvSpPr>
          <p:cNvPr id="996" name="Google Shape;996;p49"/>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process is easy</a:t>
            </a:r>
            <a:endParaRPr/>
          </a:p>
        </p:txBody>
      </p:sp>
      <p:sp>
        <p:nvSpPr>
          <p:cNvPr id="997" name="Google Shape;997;p49"/>
          <p:cNvSpPr/>
          <p:nvPr/>
        </p:nvSpPr>
        <p:spPr>
          <a:xfrm>
            <a:off x="1053050" y="2290250"/>
            <a:ext cx="2731800" cy="2010900"/>
          </a:xfrm>
          <a:prstGeom prst="homePlate">
            <a:avLst>
              <a:gd fmla="val 30129" name="adj"/>
            </a:avLst>
          </a:prstGeom>
          <a:solidFill>
            <a:srgbClr val="94BF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ixie One"/>
                <a:ea typeface="Nixie One"/>
                <a:cs typeface="Nixie One"/>
                <a:sym typeface="Nixie One"/>
              </a:rPr>
              <a:t>first</a:t>
            </a:r>
            <a:endParaRPr b="1">
              <a:solidFill>
                <a:srgbClr val="FFFFFF"/>
              </a:solidFill>
              <a:latin typeface="Nixie One"/>
              <a:ea typeface="Nixie One"/>
              <a:cs typeface="Nixie One"/>
              <a:sym typeface="Nixie One"/>
            </a:endParaRPr>
          </a:p>
        </p:txBody>
      </p:sp>
      <p:sp>
        <p:nvSpPr>
          <p:cNvPr id="998" name="Google Shape;998;p49"/>
          <p:cNvSpPr/>
          <p:nvPr/>
        </p:nvSpPr>
        <p:spPr>
          <a:xfrm>
            <a:off x="3262563" y="2290250"/>
            <a:ext cx="2784000" cy="2010900"/>
          </a:xfrm>
          <a:prstGeom prst="chevron">
            <a:avLst>
              <a:gd fmla="val 29853" name="adj"/>
            </a:avLst>
          </a:prstGeom>
          <a:solidFill>
            <a:srgbClr val="3B8D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ixie One"/>
                <a:ea typeface="Nixie One"/>
                <a:cs typeface="Nixie One"/>
                <a:sym typeface="Nixie One"/>
              </a:rPr>
              <a:t>second</a:t>
            </a:r>
            <a:endParaRPr b="1">
              <a:solidFill>
                <a:srgbClr val="FFFFFF"/>
              </a:solidFill>
              <a:latin typeface="Nixie One"/>
              <a:ea typeface="Nixie One"/>
              <a:cs typeface="Nixie One"/>
              <a:sym typeface="Nixie One"/>
            </a:endParaRPr>
          </a:p>
        </p:txBody>
      </p:sp>
      <p:sp>
        <p:nvSpPr>
          <p:cNvPr id="999" name="Google Shape;999;p49"/>
          <p:cNvSpPr/>
          <p:nvPr/>
        </p:nvSpPr>
        <p:spPr>
          <a:xfrm>
            <a:off x="5524609" y="2290250"/>
            <a:ext cx="2784000" cy="2010900"/>
          </a:xfrm>
          <a:prstGeom prst="chevron">
            <a:avLst>
              <a:gd fmla="val 29853" name="adj"/>
            </a:avLst>
          </a:prstGeom>
          <a:solidFill>
            <a:srgbClr val="16575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ixie One"/>
                <a:ea typeface="Nixie One"/>
                <a:cs typeface="Nixie One"/>
                <a:sym typeface="Nixie One"/>
              </a:rPr>
              <a:t>last</a:t>
            </a:r>
            <a:endParaRPr b="1">
              <a:solidFill>
                <a:srgbClr val="FFFFFF"/>
              </a:solidFill>
              <a:latin typeface="Nixie One"/>
              <a:ea typeface="Nixie One"/>
              <a:cs typeface="Nixie One"/>
              <a:sym typeface="Nixie One"/>
            </a:endParaRPr>
          </a:p>
        </p:txBody>
      </p:sp>
      <p:grpSp>
        <p:nvGrpSpPr>
          <p:cNvPr id="1000" name="Google Shape;1000;p49"/>
          <p:cNvGrpSpPr/>
          <p:nvPr/>
        </p:nvGrpSpPr>
        <p:grpSpPr>
          <a:xfrm>
            <a:off x="348269" y="907692"/>
            <a:ext cx="369549" cy="274765"/>
            <a:chOff x="5247525" y="3007275"/>
            <a:chExt cx="517575" cy="384825"/>
          </a:xfrm>
        </p:grpSpPr>
        <p:sp>
          <p:nvSpPr>
            <p:cNvPr id="1001" name="Google Shape;1001;p49"/>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9"/>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3" name="Google Shape;1003;p4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7" name="Shape 1007"/>
        <p:cNvGrpSpPr/>
        <p:nvPr/>
      </p:nvGrpSpPr>
      <p:grpSpPr>
        <a:xfrm>
          <a:off x="0" y="0"/>
          <a:ext cx="0" cy="0"/>
          <a:chOff x="0" y="0"/>
          <a:chExt cx="0" cy="0"/>
        </a:xfrm>
      </p:grpSpPr>
      <p:sp>
        <p:nvSpPr>
          <p:cNvPr id="1008" name="Google Shape;1008;p50"/>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solidFill>
                  <a:srgbClr val="18637B"/>
                </a:solidFill>
              </a:rPr>
              <a:t>You can copy&amp;paste graphs from </a:t>
            </a:r>
            <a:r>
              <a:rPr lang="en" u="sng">
                <a:solidFill>
                  <a:srgbClr val="18637B"/>
                </a:solidFill>
                <a:hlinkClick r:id="rId3"/>
              </a:rPr>
              <a:t>Google Sheets</a:t>
            </a:r>
            <a:endParaRPr>
              <a:solidFill>
                <a:srgbClr val="18637B"/>
              </a:solidFill>
            </a:endParaRPr>
          </a:p>
        </p:txBody>
      </p:sp>
      <p:pic>
        <p:nvPicPr>
          <p:cNvPr id="1009" name="Google Shape;1009;p50"/>
          <p:cNvPicPr preferRelativeResize="0"/>
          <p:nvPr/>
        </p:nvPicPr>
        <p:blipFill>
          <a:blip r:embed="rId4">
            <a:alphaModFix/>
          </a:blip>
          <a:stretch>
            <a:fillRect/>
          </a:stretch>
        </p:blipFill>
        <p:spPr>
          <a:xfrm>
            <a:off x="2338025" y="486950"/>
            <a:ext cx="4467950" cy="3705725"/>
          </a:xfrm>
          <a:prstGeom prst="rect">
            <a:avLst/>
          </a:prstGeom>
          <a:noFill/>
          <a:ln>
            <a:noFill/>
          </a:ln>
        </p:spPr>
      </p:pic>
      <p:sp>
        <p:nvSpPr>
          <p:cNvPr id="1010" name="Google Shape;1010;p5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4" name="Shape 1014"/>
        <p:cNvGrpSpPr/>
        <p:nvPr/>
      </p:nvGrpSpPr>
      <p:grpSpPr>
        <a:xfrm>
          <a:off x="0" y="0"/>
          <a:ext cx="0" cy="0"/>
          <a:chOff x="0" y="0"/>
          <a:chExt cx="0" cy="0"/>
        </a:xfrm>
      </p:grpSpPr>
      <p:sp>
        <p:nvSpPr>
          <p:cNvPr id="1015" name="Google Shape;1015;p51"/>
          <p:cNvSpPr/>
          <p:nvPr/>
        </p:nvSpPr>
        <p:spPr>
          <a:xfrm>
            <a:off x="5451610" y="489800"/>
            <a:ext cx="2075120" cy="4163909"/>
          </a:xfrm>
          <a:custGeom>
            <a:rect b="b" l="l" r="r" t="t"/>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1"/>
          <p:cNvSpPr txBox="1"/>
          <p:nvPr>
            <p:ph idx="4294967295" type="body"/>
          </p:nvPr>
        </p:nvSpPr>
        <p:spPr>
          <a:xfrm>
            <a:off x="1053050" y="489800"/>
            <a:ext cx="3506100" cy="4164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1800">
                <a:solidFill>
                  <a:srgbClr val="18637B"/>
                </a:solidFill>
                <a:latin typeface="Roboto Slab"/>
                <a:ea typeface="Roboto Slab"/>
                <a:cs typeface="Roboto Slab"/>
                <a:sym typeface="Roboto Slab"/>
              </a:rPr>
              <a:t>Android project</a:t>
            </a:r>
            <a:endParaRPr b="1" sz="1800">
              <a:solidFill>
                <a:srgbClr val="18637B"/>
              </a:solidFill>
              <a:latin typeface="Roboto Slab"/>
              <a:ea typeface="Roboto Slab"/>
              <a:cs typeface="Roboto Slab"/>
              <a:sym typeface="Roboto Slab"/>
            </a:endParaRPr>
          </a:p>
          <a:p>
            <a:pPr indent="0" lvl="0" marL="0" rtl="0" algn="l">
              <a:spcBef>
                <a:spcPts val="600"/>
              </a:spcBef>
              <a:spcAft>
                <a:spcPts val="0"/>
              </a:spcAft>
              <a:buNone/>
            </a:pPr>
            <a:r>
              <a:t/>
            </a:r>
            <a:endParaRPr sz="2400"/>
          </a:p>
          <a:p>
            <a:pPr indent="0" lvl="0" marL="0" rtl="0" algn="l">
              <a:spcBef>
                <a:spcPts val="600"/>
              </a:spcBef>
              <a:spcAft>
                <a:spcPts val="0"/>
              </a:spcAft>
              <a:buNone/>
            </a:pPr>
            <a:r>
              <a:rPr lang="en" sz="2400"/>
              <a:t>Show and explain your web, app or software projects using these gadget templates.</a:t>
            </a:r>
            <a:endParaRPr sz="2400"/>
          </a:p>
        </p:txBody>
      </p:sp>
      <p:sp>
        <p:nvSpPr>
          <p:cNvPr id="1017" name="Google Shape;1017;p51"/>
          <p:cNvSpPr/>
          <p:nvPr/>
        </p:nvSpPr>
        <p:spPr>
          <a:xfrm>
            <a:off x="5544925" y="839000"/>
            <a:ext cx="1888500" cy="335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Nixie One"/>
                <a:ea typeface="Nixie One"/>
                <a:cs typeface="Nixie One"/>
                <a:sym typeface="Nixie One"/>
              </a:rPr>
              <a:t>Place your screenshot here</a:t>
            </a:r>
            <a:endParaRPr sz="1000">
              <a:solidFill>
                <a:srgbClr val="999999"/>
              </a:solidFill>
              <a:latin typeface="Nixie One"/>
              <a:ea typeface="Nixie One"/>
              <a:cs typeface="Nixie One"/>
              <a:sym typeface="Nixie One"/>
            </a:endParaRPr>
          </a:p>
        </p:txBody>
      </p:sp>
      <p:sp>
        <p:nvSpPr>
          <p:cNvPr id="1018" name="Google Shape;1018;p5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6"/>
          <p:cNvSpPr txBox="1"/>
          <p:nvPr>
            <p:ph type="title"/>
          </p:nvPr>
        </p:nvSpPr>
        <p:spPr>
          <a:xfrm>
            <a:off x="1146025" y="753900"/>
            <a:ext cx="2489700" cy="49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Contexte</a:t>
            </a:r>
            <a:endParaRPr sz="2400"/>
          </a:p>
        </p:txBody>
      </p:sp>
      <p:sp>
        <p:nvSpPr>
          <p:cNvPr id="163" name="Google Shape;163;p1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64" name="Google Shape;164;p16"/>
          <p:cNvGrpSpPr/>
          <p:nvPr/>
        </p:nvGrpSpPr>
        <p:grpSpPr>
          <a:xfrm>
            <a:off x="830050" y="3383075"/>
            <a:ext cx="2489700" cy="1730250"/>
            <a:chOff x="830050" y="3383075"/>
            <a:chExt cx="2489700" cy="1730250"/>
          </a:xfrm>
        </p:grpSpPr>
        <p:cxnSp>
          <p:nvCxnSpPr>
            <p:cNvPr id="165" name="Google Shape;165;p16"/>
            <p:cNvCxnSpPr/>
            <p:nvPr/>
          </p:nvCxnSpPr>
          <p:spPr>
            <a:xfrm flipH="1">
              <a:off x="2072175" y="3383075"/>
              <a:ext cx="3900" cy="324000"/>
            </a:xfrm>
            <a:prstGeom prst="straightConnector1">
              <a:avLst/>
            </a:prstGeom>
            <a:noFill/>
            <a:ln cap="flat" cmpd="sng" w="28575">
              <a:solidFill>
                <a:schemeClr val="dk2"/>
              </a:solidFill>
              <a:prstDash val="solid"/>
              <a:round/>
              <a:headEnd len="med" w="med" type="none"/>
              <a:tailEnd len="med" w="med" type="none"/>
            </a:ln>
          </p:spPr>
        </p:cxnSp>
        <p:cxnSp>
          <p:nvCxnSpPr>
            <p:cNvPr id="166" name="Google Shape;166;p16"/>
            <p:cNvCxnSpPr/>
            <p:nvPr/>
          </p:nvCxnSpPr>
          <p:spPr>
            <a:xfrm flipH="1">
              <a:off x="2224575" y="3383075"/>
              <a:ext cx="3900" cy="324000"/>
            </a:xfrm>
            <a:prstGeom prst="straightConnector1">
              <a:avLst/>
            </a:prstGeom>
            <a:noFill/>
            <a:ln cap="flat" cmpd="sng" w="28575">
              <a:solidFill>
                <a:schemeClr val="dk2"/>
              </a:solidFill>
              <a:prstDash val="solid"/>
              <a:round/>
              <a:headEnd len="med" w="med" type="none"/>
              <a:tailEnd len="med" w="med" type="none"/>
            </a:ln>
          </p:spPr>
        </p:cxnSp>
        <p:cxnSp>
          <p:nvCxnSpPr>
            <p:cNvPr id="167" name="Google Shape;167;p16"/>
            <p:cNvCxnSpPr/>
            <p:nvPr/>
          </p:nvCxnSpPr>
          <p:spPr>
            <a:xfrm flipH="1">
              <a:off x="1919775" y="3383075"/>
              <a:ext cx="3900" cy="324000"/>
            </a:xfrm>
            <a:prstGeom prst="straightConnector1">
              <a:avLst/>
            </a:prstGeom>
            <a:noFill/>
            <a:ln cap="flat" cmpd="sng" w="28575">
              <a:solidFill>
                <a:schemeClr val="dk2"/>
              </a:solidFill>
              <a:prstDash val="solid"/>
              <a:round/>
              <a:headEnd len="med" w="med" type="none"/>
              <a:tailEnd len="med" w="med" type="none"/>
            </a:ln>
          </p:spPr>
        </p:cxnSp>
        <p:pic>
          <p:nvPicPr>
            <p:cNvPr id="168" name="Google Shape;168;p16"/>
            <p:cNvPicPr preferRelativeResize="0"/>
            <p:nvPr/>
          </p:nvPicPr>
          <p:blipFill rotWithShape="1">
            <a:blip r:embed="rId3">
              <a:alphaModFix/>
            </a:blip>
            <a:srcRect b="5275" l="3608" r="2671" t="7525"/>
            <a:stretch/>
          </p:blipFill>
          <p:spPr>
            <a:xfrm>
              <a:off x="830050" y="3865439"/>
              <a:ext cx="2489700" cy="1247886"/>
            </a:xfrm>
            <a:prstGeom prst="rect">
              <a:avLst/>
            </a:prstGeom>
            <a:noFill/>
            <a:ln>
              <a:noFill/>
            </a:ln>
          </p:spPr>
        </p:pic>
      </p:grpSp>
      <p:grpSp>
        <p:nvGrpSpPr>
          <p:cNvPr id="169" name="Google Shape;169;p16"/>
          <p:cNvGrpSpPr/>
          <p:nvPr/>
        </p:nvGrpSpPr>
        <p:grpSpPr>
          <a:xfrm>
            <a:off x="988800" y="1584775"/>
            <a:ext cx="2014151" cy="1665905"/>
            <a:chOff x="988800" y="1584775"/>
            <a:chExt cx="2014151" cy="1665905"/>
          </a:xfrm>
        </p:grpSpPr>
        <p:pic>
          <p:nvPicPr>
            <p:cNvPr id="170" name="Google Shape;170;p16"/>
            <p:cNvPicPr preferRelativeResize="0"/>
            <p:nvPr/>
          </p:nvPicPr>
          <p:blipFill>
            <a:blip r:embed="rId4">
              <a:alphaModFix/>
            </a:blip>
            <a:stretch>
              <a:fillRect/>
            </a:stretch>
          </p:blipFill>
          <p:spPr>
            <a:xfrm>
              <a:off x="988800" y="1908775"/>
              <a:ext cx="2014151" cy="1341905"/>
            </a:xfrm>
            <a:prstGeom prst="rect">
              <a:avLst/>
            </a:prstGeom>
            <a:noFill/>
            <a:ln>
              <a:noFill/>
            </a:ln>
          </p:spPr>
        </p:pic>
        <p:sp>
          <p:nvSpPr>
            <p:cNvPr id="171" name="Google Shape;171;p16"/>
            <p:cNvSpPr txBox="1"/>
            <p:nvPr/>
          </p:nvSpPr>
          <p:spPr>
            <a:xfrm>
              <a:off x="1111575" y="1584775"/>
              <a:ext cx="17766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124057"/>
                  </a:solidFill>
                </a:rPr>
                <a:t>Datacenter</a:t>
              </a:r>
              <a:endParaRPr sz="1200">
                <a:solidFill>
                  <a:srgbClr val="124057"/>
                </a:solidFill>
              </a:endParaRPr>
            </a:p>
          </p:txBody>
        </p:sp>
      </p:grpSp>
      <p:pic>
        <p:nvPicPr>
          <p:cNvPr id="172" name="Google Shape;172;p16"/>
          <p:cNvPicPr preferRelativeResize="0"/>
          <p:nvPr/>
        </p:nvPicPr>
        <p:blipFill>
          <a:blip r:embed="rId5">
            <a:alphaModFix/>
          </a:blip>
          <a:stretch>
            <a:fillRect/>
          </a:stretch>
        </p:blipFill>
        <p:spPr>
          <a:xfrm>
            <a:off x="5915300" y="3250675"/>
            <a:ext cx="2257425" cy="1828800"/>
          </a:xfrm>
          <a:prstGeom prst="rect">
            <a:avLst/>
          </a:prstGeom>
          <a:noFill/>
          <a:ln>
            <a:noFill/>
          </a:ln>
        </p:spPr>
      </p:pic>
      <p:sp>
        <p:nvSpPr>
          <p:cNvPr id="173" name="Google Shape;173;p16"/>
          <p:cNvSpPr txBox="1"/>
          <p:nvPr/>
        </p:nvSpPr>
        <p:spPr>
          <a:xfrm>
            <a:off x="6151950" y="1364000"/>
            <a:ext cx="1944600" cy="32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0000"/>
                </a:solidFill>
              </a:rPr>
              <a:t>50 - 70% des dépenses</a:t>
            </a:r>
            <a:endParaRPr b="1" sz="1300">
              <a:solidFill>
                <a:srgbClr val="FF0000"/>
              </a:solidFill>
            </a:endParaRPr>
          </a:p>
        </p:txBody>
      </p:sp>
      <p:sp>
        <p:nvSpPr>
          <p:cNvPr id="174" name="Google Shape;174;p16"/>
          <p:cNvSpPr/>
          <p:nvPr/>
        </p:nvSpPr>
        <p:spPr>
          <a:xfrm>
            <a:off x="417005" y="806413"/>
            <a:ext cx="349215" cy="388465"/>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16"/>
          <p:cNvGrpSpPr/>
          <p:nvPr/>
        </p:nvGrpSpPr>
        <p:grpSpPr>
          <a:xfrm>
            <a:off x="2495550" y="3741250"/>
            <a:ext cx="3007525" cy="1154400"/>
            <a:chOff x="2495550" y="3741250"/>
            <a:chExt cx="3007525" cy="1154400"/>
          </a:xfrm>
        </p:grpSpPr>
        <p:cxnSp>
          <p:nvCxnSpPr>
            <p:cNvPr id="176" name="Google Shape;176;p16"/>
            <p:cNvCxnSpPr/>
            <p:nvPr/>
          </p:nvCxnSpPr>
          <p:spPr>
            <a:xfrm flipH="1" rot="10800000">
              <a:off x="3712675" y="4530650"/>
              <a:ext cx="1790400" cy="13800"/>
            </a:xfrm>
            <a:prstGeom prst="straightConnector1">
              <a:avLst/>
            </a:prstGeom>
            <a:noFill/>
            <a:ln cap="flat" cmpd="sng" w="38100">
              <a:solidFill>
                <a:srgbClr val="CC0000"/>
              </a:solidFill>
              <a:prstDash val="solid"/>
              <a:round/>
              <a:headEnd len="med" w="med" type="none"/>
              <a:tailEnd len="med" w="med" type="triangle"/>
            </a:ln>
          </p:spPr>
        </p:cxnSp>
        <p:sp>
          <p:nvSpPr>
            <p:cNvPr id="177" name="Google Shape;177;p16"/>
            <p:cNvSpPr txBox="1"/>
            <p:nvPr/>
          </p:nvSpPr>
          <p:spPr>
            <a:xfrm>
              <a:off x="3641775" y="4188425"/>
              <a:ext cx="17766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24057"/>
                  </a:solidFill>
                </a:rPr>
                <a:t>Virtualisation</a:t>
              </a:r>
              <a:endParaRPr b="1">
                <a:solidFill>
                  <a:srgbClr val="124057"/>
                </a:solidFill>
              </a:endParaRPr>
            </a:p>
          </p:txBody>
        </p:sp>
        <p:sp>
          <p:nvSpPr>
            <p:cNvPr id="178" name="Google Shape;178;p16"/>
            <p:cNvSpPr/>
            <p:nvPr/>
          </p:nvSpPr>
          <p:spPr>
            <a:xfrm>
              <a:off x="2495550" y="3741250"/>
              <a:ext cx="815100" cy="11544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6"/>
          <p:cNvGrpSpPr/>
          <p:nvPr/>
        </p:nvGrpSpPr>
        <p:grpSpPr>
          <a:xfrm>
            <a:off x="5949150" y="1752600"/>
            <a:ext cx="2189700" cy="1366000"/>
            <a:chOff x="5949150" y="1752600"/>
            <a:chExt cx="2189700" cy="1366000"/>
          </a:xfrm>
        </p:grpSpPr>
        <p:sp>
          <p:nvSpPr>
            <p:cNvPr id="180" name="Google Shape;180;p16"/>
            <p:cNvSpPr txBox="1"/>
            <p:nvPr/>
          </p:nvSpPr>
          <p:spPr>
            <a:xfrm>
              <a:off x="5949150" y="1752600"/>
              <a:ext cx="2189700" cy="6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124057"/>
                  </a:solidFill>
                </a:rPr>
                <a:t>Réduction de la consommation électrique</a:t>
              </a:r>
              <a:endParaRPr b="1" sz="1300">
                <a:solidFill>
                  <a:srgbClr val="FF0000"/>
                </a:solidFill>
              </a:endParaRPr>
            </a:p>
          </p:txBody>
        </p:sp>
        <p:sp>
          <p:nvSpPr>
            <p:cNvPr id="181" name="Google Shape;181;p16"/>
            <p:cNvSpPr/>
            <p:nvPr/>
          </p:nvSpPr>
          <p:spPr>
            <a:xfrm>
              <a:off x="6906300" y="2443900"/>
              <a:ext cx="275400" cy="674700"/>
            </a:xfrm>
            <a:prstGeom prst="upArrow">
              <a:avLst>
                <a:gd fmla="val 50000" name="adj1"/>
                <a:gd fmla="val 50000" name="adj2"/>
              </a:avLst>
            </a:prstGeom>
            <a:solidFill>
              <a:srgbClr val="75757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6"/>
          <p:cNvGrpSpPr/>
          <p:nvPr/>
        </p:nvGrpSpPr>
        <p:grpSpPr>
          <a:xfrm>
            <a:off x="122472" y="3310312"/>
            <a:ext cx="2372953" cy="1585338"/>
            <a:chOff x="122472" y="3310312"/>
            <a:chExt cx="2372953" cy="1585338"/>
          </a:xfrm>
        </p:grpSpPr>
        <p:sp>
          <p:nvSpPr>
            <p:cNvPr id="183" name="Google Shape;183;p16"/>
            <p:cNvSpPr/>
            <p:nvPr/>
          </p:nvSpPr>
          <p:spPr>
            <a:xfrm>
              <a:off x="766225" y="3741250"/>
              <a:ext cx="1729200" cy="11544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txBox="1"/>
            <p:nvPr/>
          </p:nvSpPr>
          <p:spPr>
            <a:xfrm rot="-1222710">
              <a:off x="144120" y="3493523"/>
              <a:ext cx="1110503" cy="32387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CC0000"/>
                  </a:solidFill>
                </a:rPr>
                <a:t>éteintes</a:t>
              </a:r>
              <a:endParaRPr b="1">
                <a:solidFill>
                  <a:srgbClr val="CC0000"/>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2" name="Shape 1022"/>
        <p:cNvGrpSpPr/>
        <p:nvPr/>
      </p:nvGrpSpPr>
      <p:grpSpPr>
        <a:xfrm>
          <a:off x="0" y="0"/>
          <a:ext cx="0" cy="0"/>
          <a:chOff x="0" y="0"/>
          <a:chExt cx="0" cy="0"/>
        </a:xfrm>
      </p:grpSpPr>
      <p:sp>
        <p:nvSpPr>
          <p:cNvPr id="1023" name="Google Shape;1023;p52"/>
          <p:cNvSpPr/>
          <p:nvPr/>
        </p:nvSpPr>
        <p:spPr>
          <a:xfrm>
            <a:off x="5610221" y="623036"/>
            <a:ext cx="1863608" cy="3921828"/>
          </a:xfrm>
          <a:custGeom>
            <a:rect b="b" l="l" r="r" t="t"/>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2"/>
          <p:cNvSpPr/>
          <p:nvPr/>
        </p:nvSpPr>
        <p:spPr>
          <a:xfrm>
            <a:off x="5741950" y="1188850"/>
            <a:ext cx="1589700" cy="28119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Nixie One"/>
                <a:ea typeface="Nixie One"/>
                <a:cs typeface="Nixie One"/>
                <a:sym typeface="Nixie One"/>
              </a:rPr>
              <a:t>Place your screenshot here</a:t>
            </a:r>
            <a:endParaRPr sz="1000">
              <a:solidFill>
                <a:srgbClr val="999999"/>
              </a:solidFill>
              <a:latin typeface="Nixie One"/>
              <a:ea typeface="Nixie One"/>
              <a:cs typeface="Nixie One"/>
              <a:sym typeface="Nixie One"/>
            </a:endParaRPr>
          </a:p>
        </p:txBody>
      </p:sp>
      <p:sp>
        <p:nvSpPr>
          <p:cNvPr id="1025" name="Google Shape;1025;p52"/>
          <p:cNvSpPr txBox="1"/>
          <p:nvPr>
            <p:ph idx="4294967295" type="body"/>
          </p:nvPr>
        </p:nvSpPr>
        <p:spPr>
          <a:xfrm>
            <a:off x="1053050" y="489800"/>
            <a:ext cx="3506100" cy="4164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1800">
                <a:solidFill>
                  <a:srgbClr val="18637B"/>
                </a:solidFill>
                <a:latin typeface="Roboto Slab"/>
                <a:ea typeface="Roboto Slab"/>
                <a:cs typeface="Roboto Slab"/>
                <a:sym typeface="Roboto Slab"/>
              </a:rPr>
              <a:t>iPhone project</a:t>
            </a:r>
            <a:endParaRPr b="1" sz="1800">
              <a:solidFill>
                <a:srgbClr val="18637B"/>
              </a:solidFill>
              <a:latin typeface="Roboto Slab"/>
              <a:ea typeface="Roboto Slab"/>
              <a:cs typeface="Roboto Slab"/>
              <a:sym typeface="Roboto Slab"/>
            </a:endParaRPr>
          </a:p>
          <a:p>
            <a:pPr indent="0" lvl="0" marL="0" rtl="0" algn="l">
              <a:spcBef>
                <a:spcPts val="600"/>
              </a:spcBef>
              <a:spcAft>
                <a:spcPts val="0"/>
              </a:spcAft>
              <a:buNone/>
            </a:pPr>
            <a:r>
              <a:t/>
            </a:r>
            <a:endParaRPr sz="2400"/>
          </a:p>
          <a:p>
            <a:pPr indent="0" lvl="0" marL="0" rtl="0" algn="l">
              <a:spcBef>
                <a:spcPts val="600"/>
              </a:spcBef>
              <a:spcAft>
                <a:spcPts val="0"/>
              </a:spcAft>
              <a:buNone/>
            </a:pPr>
            <a:r>
              <a:rPr lang="en" sz="2400"/>
              <a:t>Show and explain your web, app or software projects using these gadget templates.</a:t>
            </a:r>
            <a:endParaRPr sz="2400"/>
          </a:p>
        </p:txBody>
      </p:sp>
      <p:sp>
        <p:nvSpPr>
          <p:cNvPr id="1026" name="Google Shape;1026;p5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sp>
        <p:nvSpPr>
          <p:cNvPr id="1031" name="Google Shape;1031;p53"/>
          <p:cNvSpPr/>
          <p:nvPr/>
        </p:nvSpPr>
        <p:spPr>
          <a:xfrm>
            <a:off x="5168702" y="535613"/>
            <a:ext cx="2879504" cy="4072345"/>
          </a:xfrm>
          <a:custGeom>
            <a:rect b="b" l="l" r="r" t="t"/>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3"/>
          <p:cNvSpPr/>
          <p:nvPr/>
        </p:nvSpPr>
        <p:spPr>
          <a:xfrm>
            <a:off x="5367400" y="910325"/>
            <a:ext cx="2493300" cy="33336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Nixie One"/>
                <a:ea typeface="Nixie One"/>
                <a:cs typeface="Nixie One"/>
                <a:sym typeface="Nixie One"/>
              </a:rPr>
              <a:t>Place your screenshot here</a:t>
            </a:r>
            <a:endParaRPr sz="1000">
              <a:solidFill>
                <a:srgbClr val="999999"/>
              </a:solidFill>
              <a:latin typeface="Nixie One"/>
              <a:ea typeface="Nixie One"/>
              <a:cs typeface="Nixie One"/>
              <a:sym typeface="Nixie One"/>
            </a:endParaRPr>
          </a:p>
        </p:txBody>
      </p:sp>
      <p:sp>
        <p:nvSpPr>
          <p:cNvPr id="1033" name="Google Shape;1033;p53"/>
          <p:cNvSpPr txBox="1"/>
          <p:nvPr>
            <p:ph idx="4294967295" type="body"/>
          </p:nvPr>
        </p:nvSpPr>
        <p:spPr>
          <a:xfrm>
            <a:off x="1053050" y="489800"/>
            <a:ext cx="3506100" cy="4164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1800">
                <a:solidFill>
                  <a:srgbClr val="18637B"/>
                </a:solidFill>
                <a:latin typeface="Roboto Slab"/>
                <a:ea typeface="Roboto Slab"/>
                <a:cs typeface="Roboto Slab"/>
                <a:sym typeface="Roboto Slab"/>
              </a:rPr>
              <a:t>Tablet project</a:t>
            </a:r>
            <a:endParaRPr b="1" sz="1800">
              <a:solidFill>
                <a:srgbClr val="18637B"/>
              </a:solidFill>
              <a:latin typeface="Roboto Slab"/>
              <a:ea typeface="Roboto Slab"/>
              <a:cs typeface="Roboto Slab"/>
              <a:sym typeface="Roboto Slab"/>
            </a:endParaRPr>
          </a:p>
          <a:p>
            <a:pPr indent="0" lvl="0" marL="0" rtl="0" algn="l">
              <a:spcBef>
                <a:spcPts val="600"/>
              </a:spcBef>
              <a:spcAft>
                <a:spcPts val="0"/>
              </a:spcAft>
              <a:buNone/>
            </a:pPr>
            <a:r>
              <a:t/>
            </a:r>
            <a:endParaRPr sz="2400"/>
          </a:p>
          <a:p>
            <a:pPr indent="0" lvl="0" marL="0" rtl="0" algn="l">
              <a:spcBef>
                <a:spcPts val="600"/>
              </a:spcBef>
              <a:spcAft>
                <a:spcPts val="0"/>
              </a:spcAft>
              <a:buNone/>
            </a:pPr>
            <a:r>
              <a:rPr lang="en" sz="2400"/>
              <a:t>Show and explain your web, app or software projects using these gadget templates.</a:t>
            </a:r>
            <a:endParaRPr sz="2400"/>
          </a:p>
        </p:txBody>
      </p:sp>
      <p:sp>
        <p:nvSpPr>
          <p:cNvPr id="1034" name="Google Shape;1034;p5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8" name="Shape 1038"/>
        <p:cNvGrpSpPr/>
        <p:nvPr/>
      </p:nvGrpSpPr>
      <p:grpSpPr>
        <a:xfrm>
          <a:off x="0" y="0"/>
          <a:ext cx="0" cy="0"/>
          <a:chOff x="0" y="0"/>
          <a:chExt cx="0" cy="0"/>
        </a:xfrm>
      </p:grpSpPr>
      <p:sp>
        <p:nvSpPr>
          <p:cNvPr id="1039" name="Google Shape;1039;p54"/>
          <p:cNvSpPr/>
          <p:nvPr/>
        </p:nvSpPr>
        <p:spPr>
          <a:xfrm>
            <a:off x="4364125" y="889976"/>
            <a:ext cx="4367924" cy="3400478"/>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4"/>
          <p:cNvSpPr/>
          <p:nvPr/>
        </p:nvSpPr>
        <p:spPr>
          <a:xfrm>
            <a:off x="4546902" y="1070550"/>
            <a:ext cx="4002300" cy="25557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Nixie One"/>
                <a:ea typeface="Nixie One"/>
                <a:cs typeface="Nixie One"/>
                <a:sym typeface="Nixie One"/>
              </a:rPr>
              <a:t>Place your screenshot here</a:t>
            </a:r>
            <a:endParaRPr sz="1000">
              <a:solidFill>
                <a:srgbClr val="999999"/>
              </a:solidFill>
              <a:latin typeface="Nixie One"/>
              <a:ea typeface="Nixie One"/>
              <a:cs typeface="Nixie One"/>
              <a:sym typeface="Nixie One"/>
            </a:endParaRPr>
          </a:p>
        </p:txBody>
      </p:sp>
      <p:sp>
        <p:nvSpPr>
          <p:cNvPr id="1041" name="Google Shape;1041;p54"/>
          <p:cNvSpPr txBox="1"/>
          <p:nvPr>
            <p:ph idx="4294967295" type="body"/>
          </p:nvPr>
        </p:nvSpPr>
        <p:spPr>
          <a:xfrm>
            <a:off x="1053050" y="489800"/>
            <a:ext cx="3506100" cy="4164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1800">
                <a:solidFill>
                  <a:srgbClr val="18637B"/>
                </a:solidFill>
                <a:latin typeface="Roboto Slab"/>
                <a:ea typeface="Roboto Slab"/>
                <a:cs typeface="Roboto Slab"/>
                <a:sym typeface="Roboto Slab"/>
              </a:rPr>
              <a:t>Desktop project</a:t>
            </a:r>
            <a:endParaRPr b="1" sz="1800">
              <a:solidFill>
                <a:srgbClr val="18637B"/>
              </a:solidFill>
              <a:latin typeface="Roboto Slab"/>
              <a:ea typeface="Roboto Slab"/>
              <a:cs typeface="Roboto Slab"/>
              <a:sym typeface="Roboto Slab"/>
            </a:endParaRPr>
          </a:p>
          <a:p>
            <a:pPr indent="0" lvl="0" marL="0" rtl="0" algn="l">
              <a:spcBef>
                <a:spcPts val="600"/>
              </a:spcBef>
              <a:spcAft>
                <a:spcPts val="0"/>
              </a:spcAft>
              <a:buNone/>
            </a:pPr>
            <a:r>
              <a:t/>
            </a:r>
            <a:endParaRPr sz="2400"/>
          </a:p>
          <a:p>
            <a:pPr indent="0" lvl="0" marL="0" rtl="0" algn="l">
              <a:spcBef>
                <a:spcPts val="600"/>
              </a:spcBef>
              <a:spcAft>
                <a:spcPts val="0"/>
              </a:spcAft>
              <a:buNone/>
            </a:pPr>
            <a:r>
              <a:rPr lang="en" sz="2400"/>
              <a:t>Show and explain your web, app or software projects using these gadget templates.</a:t>
            </a:r>
            <a:endParaRPr sz="2400"/>
          </a:p>
        </p:txBody>
      </p:sp>
      <p:sp>
        <p:nvSpPr>
          <p:cNvPr id="1042" name="Google Shape;1042;p5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6" name="Shape 1046"/>
        <p:cNvGrpSpPr/>
        <p:nvPr/>
      </p:nvGrpSpPr>
      <p:grpSpPr>
        <a:xfrm>
          <a:off x="0" y="0"/>
          <a:ext cx="0" cy="0"/>
          <a:chOff x="0" y="0"/>
          <a:chExt cx="0" cy="0"/>
        </a:xfrm>
      </p:grpSpPr>
      <p:sp>
        <p:nvSpPr>
          <p:cNvPr id="1047" name="Google Shape;1047;p5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1048" name="Google Shape;1048;p55"/>
          <p:cNvSpPr txBox="1"/>
          <p:nvPr>
            <p:ph idx="1" type="body"/>
          </p:nvPr>
        </p:nvSpPr>
        <p:spPr>
          <a:xfrm>
            <a:off x="1146025" y="2221750"/>
            <a:ext cx="7540800" cy="270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indent="-381000" lvl="0" marL="457200" rtl="0" algn="l">
              <a:lnSpc>
                <a:spcPct val="115000"/>
              </a:lnSpc>
              <a:spcBef>
                <a:spcPts val="0"/>
              </a:spcBef>
              <a:spcAft>
                <a:spcPts val="0"/>
              </a:spcAft>
              <a:buSzPts val="2400"/>
              <a:buChar char="▪"/>
            </a:pPr>
            <a:r>
              <a:rPr lang="en" sz="2400"/>
              <a:t>Photographs by </a:t>
            </a:r>
            <a:r>
              <a:rPr lang="en" sz="2400" u="sng">
                <a:hlinkClick r:id="rId4"/>
              </a:rPr>
              <a:t>Unsplash</a:t>
            </a:r>
            <a:endParaRPr sz="2400"/>
          </a:p>
        </p:txBody>
      </p:sp>
      <p:sp>
        <p:nvSpPr>
          <p:cNvPr id="1049" name="Google Shape;1049;p55"/>
          <p:cNvSpPr/>
          <p:nvPr/>
        </p:nvSpPr>
        <p:spPr>
          <a:xfrm>
            <a:off x="384312" y="911602"/>
            <a:ext cx="297381" cy="266947"/>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sp>
        <p:nvSpPr>
          <p:cNvPr id="1055" name="Google Shape;1055;p5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Presentation design</a:t>
            </a:r>
            <a:endParaRPr/>
          </a:p>
        </p:txBody>
      </p:sp>
      <p:sp>
        <p:nvSpPr>
          <p:cNvPr id="1056" name="Google Shape;1056;p56"/>
          <p:cNvSpPr txBox="1"/>
          <p:nvPr>
            <p:ph idx="1" type="body"/>
          </p:nvPr>
        </p:nvSpPr>
        <p:spPr>
          <a:xfrm>
            <a:off x="1174800" y="1655650"/>
            <a:ext cx="7512000" cy="22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This presentation uses the following typographies and colors:</a:t>
            </a:r>
            <a:endParaRPr b="1" sz="1400"/>
          </a:p>
          <a:p>
            <a:pPr indent="-317500" lvl="0" marL="457200" rtl="0" algn="l">
              <a:lnSpc>
                <a:spcPct val="115000"/>
              </a:lnSpc>
              <a:spcBef>
                <a:spcPts val="0"/>
              </a:spcBef>
              <a:spcAft>
                <a:spcPts val="0"/>
              </a:spcAft>
              <a:buSzPts val="1400"/>
              <a:buChar char="▪"/>
            </a:pPr>
            <a:r>
              <a:rPr b="1" lang="en" sz="1400"/>
              <a:t>Titles: Roboto Slab</a:t>
            </a:r>
            <a:endParaRPr b="1" sz="1400"/>
          </a:p>
          <a:p>
            <a:pPr indent="-317500" lvl="0" marL="457200" rtl="0" algn="l">
              <a:lnSpc>
                <a:spcPct val="115000"/>
              </a:lnSpc>
              <a:spcBef>
                <a:spcPts val="0"/>
              </a:spcBef>
              <a:spcAft>
                <a:spcPts val="0"/>
              </a:spcAft>
              <a:buSzPts val="1400"/>
              <a:buChar char="▪"/>
            </a:pPr>
            <a:r>
              <a:rPr b="1" lang="en" sz="1400"/>
              <a:t>Body copy: Nixie One</a:t>
            </a:r>
            <a:endParaRPr b="1" sz="1400"/>
          </a:p>
          <a:p>
            <a:pPr indent="0" lvl="0" marL="0" rtl="0" algn="l">
              <a:lnSpc>
                <a:spcPct val="115000"/>
              </a:lnSpc>
              <a:spcBef>
                <a:spcPts val="0"/>
              </a:spcBef>
              <a:spcAft>
                <a:spcPts val="0"/>
              </a:spcAft>
              <a:buNone/>
            </a:pPr>
            <a:r>
              <a:rPr b="1" lang="en" sz="1400"/>
              <a:t>You can download the fonts on these pages:</a:t>
            </a:r>
            <a:endParaRPr b="1" sz="1400"/>
          </a:p>
          <a:p>
            <a:pPr indent="0" lvl="0" marL="0" rtl="0" algn="l">
              <a:lnSpc>
                <a:spcPct val="115000"/>
              </a:lnSpc>
              <a:spcBef>
                <a:spcPts val="0"/>
              </a:spcBef>
              <a:spcAft>
                <a:spcPts val="0"/>
              </a:spcAft>
              <a:buNone/>
            </a:pPr>
            <a:r>
              <a:rPr b="1" lang="en" sz="1400" u="sng">
                <a:solidFill>
                  <a:srgbClr val="3B8D61"/>
                </a:solidFill>
                <a:hlinkClick r:id="rId3"/>
              </a:rPr>
              <a:t>https://www.fontsquirrel.com/fonts/nixie-one</a:t>
            </a:r>
            <a:endParaRPr b="1" sz="1400">
              <a:solidFill>
                <a:srgbClr val="3B8D61"/>
              </a:solidFill>
            </a:endParaRPr>
          </a:p>
          <a:p>
            <a:pPr indent="0" lvl="0" marL="0" rtl="0" algn="l">
              <a:lnSpc>
                <a:spcPct val="115000"/>
              </a:lnSpc>
              <a:spcBef>
                <a:spcPts val="0"/>
              </a:spcBef>
              <a:spcAft>
                <a:spcPts val="0"/>
              </a:spcAft>
              <a:buNone/>
            </a:pPr>
            <a:r>
              <a:rPr b="1" lang="en" sz="1400" u="sng">
                <a:solidFill>
                  <a:srgbClr val="3B8D61"/>
                </a:solidFill>
                <a:hlinkClick r:id="rId4"/>
              </a:rPr>
              <a:t>https://www.fontsquirrel.com/fonts/roboto-slab</a:t>
            </a:r>
            <a:endParaRPr b="1" sz="1400">
              <a:solidFill>
                <a:srgbClr val="3B8D61"/>
              </a:solidFill>
            </a:endParaRPr>
          </a:p>
          <a:p>
            <a:pPr indent="0" lvl="0" marL="0" rtl="0" algn="l">
              <a:lnSpc>
                <a:spcPct val="115000"/>
              </a:lnSpc>
              <a:spcBef>
                <a:spcPts val="0"/>
              </a:spcBef>
              <a:spcAft>
                <a:spcPts val="0"/>
              </a:spcAft>
              <a:buNone/>
            </a:pPr>
            <a:r>
              <a:t/>
            </a:r>
            <a:endParaRPr b="1" sz="1400"/>
          </a:p>
          <a:p>
            <a:pPr indent="0" lvl="0" marL="0" rtl="0" algn="l">
              <a:lnSpc>
                <a:spcPct val="115000"/>
              </a:lnSpc>
              <a:spcBef>
                <a:spcPts val="0"/>
              </a:spcBef>
              <a:spcAft>
                <a:spcPts val="0"/>
              </a:spcAft>
              <a:buNone/>
            </a:pPr>
            <a:r>
              <a:rPr b="1" lang="en" sz="1400"/>
              <a:t>Steel </a:t>
            </a:r>
            <a:r>
              <a:rPr b="1" lang="en" sz="1400">
                <a:solidFill>
                  <a:srgbClr val="18637B"/>
                </a:solidFill>
              </a:rPr>
              <a:t>#18637b</a:t>
            </a:r>
            <a:r>
              <a:rPr lang="en" sz="1400"/>
              <a:t> / </a:t>
            </a:r>
            <a:r>
              <a:rPr b="1" lang="en" sz="1400"/>
              <a:t>Dark steel #114454</a:t>
            </a:r>
            <a:endParaRPr b="1" sz="1400"/>
          </a:p>
          <a:p>
            <a:pPr indent="0" lvl="0" marL="0" rtl="0" algn="l">
              <a:lnSpc>
                <a:spcPct val="115000"/>
              </a:lnSpc>
              <a:spcBef>
                <a:spcPts val="0"/>
              </a:spcBef>
              <a:spcAft>
                <a:spcPts val="0"/>
              </a:spcAft>
              <a:buClr>
                <a:schemeClr val="dk1"/>
              </a:buClr>
              <a:buSzPts val="1100"/>
              <a:buFont typeface="Arial"/>
              <a:buNone/>
            </a:pPr>
            <a:r>
              <a:rPr b="1" lang="en" sz="1400"/>
              <a:t>Light Green </a:t>
            </a:r>
            <a:r>
              <a:rPr b="1" lang="en" sz="1400">
                <a:solidFill>
                  <a:srgbClr val="94BF6E"/>
                </a:solidFill>
              </a:rPr>
              <a:t>#94bf6e</a:t>
            </a:r>
            <a:r>
              <a:rPr lang="en" sz="1400"/>
              <a:t> / </a:t>
            </a:r>
            <a:r>
              <a:rPr b="1" lang="en" sz="1400"/>
              <a:t>Green </a:t>
            </a:r>
            <a:r>
              <a:rPr b="1" lang="en" sz="1400">
                <a:solidFill>
                  <a:srgbClr val="3B8D61"/>
                </a:solidFill>
              </a:rPr>
              <a:t>#3b8d61</a:t>
            </a:r>
            <a:r>
              <a:rPr lang="en" sz="1400"/>
              <a:t> / </a:t>
            </a:r>
            <a:r>
              <a:rPr b="1" lang="en" sz="1400"/>
              <a:t>Dark green </a:t>
            </a:r>
            <a:r>
              <a:rPr b="1" lang="en" sz="1400">
                <a:solidFill>
                  <a:srgbClr val="165751"/>
                </a:solidFill>
              </a:rPr>
              <a:t>#165751</a:t>
            </a:r>
            <a:endParaRPr b="1" sz="1400">
              <a:solidFill>
                <a:srgbClr val="165751"/>
              </a:solidFill>
            </a:endParaRPr>
          </a:p>
        </p:txBody>
      </p:sp>
      <p:sp>
        <p:nvSpPr>
          <p:cNvPr id="1057" name="Google Shape;1057;p56"/>
          <p:cNvSpPr txBox="1"/>
          <p:nvPr/>
        </p:nvSpPr>
        <p:spPr>
          <a:xfrm>
            <a:off x="1146025" y="4400250"/>
            <a:ext cx="76944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B8D61"/>
                </a:solidFill>
                <a:latin typeface="Roboto Slab"/>
                <a:ea typeface="Roboto Slab"/>
                <a:cs typeface="Roboto Slab"/>
                <a:sym typeface="Roboto Slab"/>
              </a:rPr>
              <a:t>You don’t need to keep this slide in your presentation. It’s only here to serve you as a design guide if you need to create new slides or download the fonts to edit the presentation in PowerPoint®</a:t>
            </a:r>
            <a:endParaRPr sz="1200">
              <a:solidFill>
                <a:srgbClr val="3B8D6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1200">
              <a:solidFill>
                <a:srgbClr val="3B8D61"/>
              </a:solidFill>
              <a:latin typeface="Roboto Slab"/>
              <a:ea typeface="Roboto Slab"/>
              <a:cs typeface="Roboto Slab"/>
              <a:sym typeface="Roboto Slab"/>
            </a:endParaRPr>
          </a:p>
          <a:p>
            <a:pPr indent="0" lvl="0" marL="0" rtl="0" algn="l">
              <a:spcBef>
                <a:spcPts val="0"/>
              </a:spcBef>
              <a:spcAft>
                <a:spcPts val="0"/>
              </a:spcAft>
              <a:buNone/>
            </a:pPr>
            <a:r>
              <a:t/>
            </a:r>
            <a:endParaRPr sz="1200">
              <a:solidFill>
                <a:srgbClr val="3B8D61"/>
              </a:solidFill>
              <a:latin typeface="Roboto Slab"/>
              <a:ea typeface="Roboto Slab"/>
              <a:cs typeface="Roboto Slab"/>
              <a:sym typeface="Roboto Slab"/>
            </a:endParaRPr>
          </a:p>
        </p:txBody>
      </p:sp>
      <p:sp>
        <p:nvSpPr>
          <p:cNvPr id="1058" name="Google Shape;1058;p56"/>
          <p:cNvSpPr/>
          <p:nvPr/>
        </p:nvSpPr>
        <p:spPr>
          <a:xfrm>
            <a:off x="400371" y="918550"/>
            <a:ext cx="289545" cy="253042"/>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1063" name="Shape 1063"/>
        <p:cNvGrpSpPr/>
        <p:nvPr/>
      </p:nvGrpSpPr>
      <p:grpSpPr>
        <a:xfrm>
          <a:off x="0" y="0"/>
          <a:ext cx="0" cy="0"/>
          <a:chOff x="0" y="0"/>
          <a:chExt cx="0" cy="0"/>
        </a:xfrm>
      </p:grpSpPr>
      <p:sp>
        <p:nvSpPr>
          <p:cNvPr id="1064" name="Google Shape;1064;p57"/>
          <p:cNvSpPr txBox="1"/>
          <p:nvPr/>
        </p:nvSpPr>
        <p:spPr>
          <a:xfrm>
            <a:off x="6248575" y="769275"/>
            <a:ext cx="2592000" cy="15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00">
                <a:solidFill>
                  <a:srgbClr val="FFFFFF"/>
                </a:solidFill>
                <a:latin typeface="Roboto Slab"/>
                <a:ea typeface="Roboto Slab"/>
                <a:cs typeface="Roboto Slab"/>
                <a:sym typeface="Roboto Slab"/>
              </a:rPr>
              <a:t>SlidesCarnival icons are editable shapes</a:t>
            </a:r>
            <a:r>
              <a:rPr lang="en" sz="900">
                <a:solidFill>
                  <a:srgbClr val="FFFFFF"/>
                </a:solidFill>
                <a:latin typeface="Roboto Slab"/>
                <a:ea typeface="Roboto Slab"/>
                <a:cs typeface="Roboto Slab"/>
                <a:sym typeface="Roboto Slab"/>
              </a:rPr>
              <a:t>. </a:t>
            </a:r>
            <a:endParaRPr sz="900">
              <a:solidFill>
                <a:srgbClr val="FFFFFF"/>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900">
              <a:solidFill>
                <a:srgbClr val="FFFFFF"/>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sz="900">
                <a:solidFill>
                  <a:srgbClr val="FFFFFF"/>
                </a:solidFill>
                <a:latin typeface="Roboto Slab"/>
                <a:ea typeface="Roboto Slab"/>
                <a:cs typeface="Roboto Slab"/>
                <a:sym typeface="Roboto Slab"/>
              </a:rPr>
              <a:t>This means that you can:</a:t>
            </a:r>
            <a:endParaRPr sz="900">
              <a:solidFill>
                <a:srgbClr val="FFFFFF"/>
              </a:solidFill>
              <a:latin typeface="Roboto Slab"/>
              <a:ea typeface="Roboto Slab"/>
              <a:cs typeface="Roboto Slab"/>
              <a:sym typeface="Roboto Slab"/>
            </a:endParaRPr>
          </a:p>
          <a:p>
            <a:pPr indent="-285750" lvl="0" marL="457200" rtl="0" algn="l">
              <a:spcBef>
                <a:spcPts val="0"/>
              </a:spcBef>
              <a:spcAft>
                <a:spcPts val="0"/>
              </a:spcAft>
              <a:buClr>
                <a:srgbClr val="FFFFFF"/>
              </a:buClr>
              <a:buSzPts val="900"/>
              <a:buFont typeface="Roboto Slab"/>
              <a:buChar char="●"/>
            </a:pPr>
            <a:r>
              <a:rPr lang="en" sz="900">
                <a:solidFill>
                  <a:srgbClr val="FFFFFF"/>
                </a:solidFill>
                <a:latin typeface="Roboto Slab"/>
                <a:ea typeface="Roboto Slab"/>
                <a:cs typeface="Roboto Slab"/>
                <a:sym typeface="Roboto Slab"/>
              </a:rPr>
              <a:t>Resize them without losing quality.</a:t>
            </a:r>
            <a:endParaRPr sz="900">
              <a:solidFill>
                <a:srgbClr val="FFFFFF"/>
              </a:solidFill>
              <a:latin typeface="Roboto Slab"/>
              <a:ea typeface="Roboto Slab"/>
              <a:cs typeface="Roboto Slab"/>
              <a:sym typeface="Roboto Slab"/>
            </a:endParaRPr>
          </a:p>
          <a:p>
            <a:pPr indent="-285750" lvl="0" marL="457200" rtl="0" algn="l">
              <a:spcBef>
                <a:spcPts val="0"/>
              </a:spcBef>
              <a:spcAft>
                <a:spcPts val="0"/>
              </a:spcAft>
              <a:buClr>
                <a:srgbClr val="FFFFFF"/>
              </a:buClr>
              <a:buSzPts val="900"/>
              <a:buFont typeface="Roboto Slab"/>
              <a:buChar char="●"/>
            </a:pPr>
            <a:r>
              <a:rPr lang="en" sz="900">
                <a:solidFill>
                  <a:srgbClr val="FFFFFF"/>
                </a:solidFill>
                <a:latin typeface="Roboto Slab"/>
                <a:ea typeface="Roboto Slab"/>
                <a:cs typeface="Roboto Slab"/>
                <a:sym typeface="Roboto Slab"/>
              </a:rPr>
              <a:t>Change line color, width and style.</a:t>
            </a:r>
            <a:endParaRPr sz="900">
              <a:solidFill>
                <a:srgbClr val="FFFFFF"/>
              </a:solidFill>
              <a:latin typeface="Roboto Slab"/>
              <a:ea typeface="Roboto Slab"/>
              <a:cs typeface="Roboto Slab"/>
              <a:sym typeface="Roboto Slab"/>
            </a:endParaRPr>
          </a:p>
          <a:p>
            <a:pPr indent="0" lvl="0" marL="0" rtl="0" algn="l">
              <a:spcBef>
                <a:spcPts val="0"/>
              </a:spcBef>
              <a:spcAft>
                <a:spcPts val="0"/>
              </a:spcAft>
              <a:buNone/>
            </a:pPr>
            <a:r>
              <a:t/>
            </a:r>
            <a:endParaRPr sz="900">
              <a:solidFill>
                <a:srgbClr val="FFFFFF"/>
              </a:solidFill>
              <a:latin typeface="Roboto Slab"/>
              <a:ea typeface="Roboto Slab"/>
              <a:cs typeface="Roboto Slab"/>
              <a:sym typeface="Roboto Slab"/>
            </a:endParaRPr>
          </a:p>
          <a:p>
            <a:pPr indent="0" lvl="0" marL="0" rtl="0" algn="l">
              <a:spcBef>
                <a:spcPts val="0"/>
              </a:spcBef>
              <a:spcAft>
                <a:spcPts val="0"/>
              </a:spcAft>
              <a:buNone/>
            </a:pPr>
            <a:r>
              <a:rPr lang="en" sz="900">
                <a:solidFill>
                  <a:srgbClr val="FFFFFF"/>
                </a:solidFill>
                <a:latin typeface="Roboto Slab"/>
                <a:ea typeface="Roboto Slab"/>
                <a:cs typeface="Roboto Slab"/>
                <a:sym typeface="Roboto Slab"/>
              </a:rPr>
              <a:t>Isn’t that nice? :)</a:t>
            </a:r>
            <a:endParaRPr sz="900">
              <a:solidFill>
                <a:srgbClr val="FFFFFF"/>
              </a:solidFill>
              <a:latin typeface="Roboto Slab"/>
              <a:ea typeface="Roboto Slab"/>
              <a:cs typeface="Roboto Slab"/>
              <a:sym typeface="Roboto Slab"/>
            </a:endParaRPr>
          </a:p>
          <a:p>
            <a:pPr indent="0" lvl="0" marL="0" rtl="0" algn="l">
              <a:spcBef>
                <a:spcPts val="0"/>
              </a:spcBef>
              <a:spcAft>
                <a:spcPts val="0"/>
              </a:spcAft>
              <a:buNone/>
            </a:pPr>
            <a:r>
              <a:t/>
            </a:r>
            <a:endParaRPr sz="900">
              <a:solidFill>
                <a:srgbClr val="FFFFFF"/>
              </a:solidFill>
              <a:latin typeface="Roboto Slab"/>
              <a:ea typeface="Roboto Slab"/>
              <a:cs typeface="Roboto Slab"/>
              <a:sym typeface="Roboto Slab"/>
            </a:endParaRPr>
          </a:p>
          <a:p>
            <a:pPr indent="0" lvl="0" marL="0" rtl="0" algn="l">
              <a:spcBef>
                <a:spcPts val="0"/>
              </a:spcBef>
              <a:spcAft>
                <a:spcPts val="0"/>
              </a:spcAft>
              <a:buNone/>
            </a:pPr>
            <a:r>
              <a:rPr lang="en" sz="900">
                <a:solidFill>
                  <a:srgbClr val="FFFFFF"/>
                </a:solidFill>
                <a:latin typeface="Roboto Slab"/>
                <a:ea typeface="Roboto Slab"/>
                <a:cs typeface="Roboto Slab"/>
                <a:sym typeface="Roboto Slab"/>
              </a:rPr>
              <a:t>Examples:</a:t>
            </a:r>
            <a:endParaRPr sz="900">
              <a:solidFill>
                <a:srgbClr val="FFFFFF"/>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900">
              <a:solidFill>
                <a:srgbClr val="FFFFFF"/>
              </a:solidFill>
              <a:latin typeface="Roboto Slab"/>
              <a:ea typeface="Roboto Slab"/>
              <a:cs typeface="Roboto Slab"/>
              <a:sym typeface="Roboto Slab"/>
            </a:endParaRPr>
          </a:p>
          <a:p>
            <a:pPr indent="0" lvl="0" marL="0" rtl="0" algn="l">
              <a:spcBef>
                <a:spcPts val="0"/>
              </a:spcBef>
              <a:spcAft>
                <a:spcPts val="0"/>
              </a:spcAft>
              <a:buNone/>
            </a:pPr>
            <a:r>
              <a:t/>
            </a:r>
            <a:endParaRPr sz="900">
              <a:solidFill>
                <a:srgbClr val="FFFFFF"/>
              </a:solidFill>
              <a:latin typeface="Roboto Slab"/>
              <a:ea typeface="Roboto Slab"/>
              <a:cs typeface="Roboto Slab"/>
              <a:sym typeface="Roboto Slab"/>
            </a:endParaRPr>
          </a:p>
        </p:txBody>
      </p:sp>
      <p:grpSp>
        <p:nvGrpSpPr>
          <p:cNvPr id="1065" name="Google Shape;1065;p57"/>
          <p:cNvGrpSpPr/>
          <p:nvPr/>
        </p:nvGrpSpPr>
        <p:grpSpPr>
          <a:xfrm>
            <a:off x="620375" y="555432"/>
            <a:ext cx="291294" cy="379973"/>
            <a:chOff x="590250" y="244200"/>
            <a:chExt cx="407975" cy="532175"/>
          </a:xfrm>
        </p:grpSpPr>
        <p:sp>
          <p:nvSpPr>
            <p:cNvPr id="1066" name="Google Shape;1066;p5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7"/>
            <p:cNvSpPr/>
            <p:nvPr/>
          </p:nvSpPr>
          <p:spPr>
            <a:xfrm>
              <a:off x="649925" y="590050"/>
              <a:ext cx="133975" cy="25"/>
            </a:xfrm>
            <a:custGeom>
              <a:rect b="b" l="l" r="r" t="t"/>
              <a:pathLst>
                <a:path extrusionOk="0" fill="none" h="1" w="5359">
                  <a:moveTo>
                    <a:pt x="5358"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7"/>
            <p:cNvSpPr/>
            <p:nvPr/>
          </p:nvSpPr>
          <p:spPr>
            <a:xfrm>
              <a:off x="649925" y="534625"/>
              <a:ext cx="255750" cy="25"/>
            </a:xfrm>
            <a:custGeom>
              <a:rect b="b" l="l" r="r" t="t"/>
              <a:pathLst>
                <a:path extrusionOk="0" fill="none" h="1" w="10230">
                  <a:moveTo>
                    <a:pt x="10229"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7"/>
            <p:cNvSpPr/>
            <p:nvPr/>
          </p:nvSpPr>
          <p:spPr>
            <a:xfrm>
              <a:off x="649925" y="479825"/>
              <a:ext cx="255750" cy="25"/>
            </a:xfrm>
            <a:custGeom>
              <a:rect b="b" l="l" r="r" t="t"/>
              <a:pathLst>
                <a:path extrusionOk="0" fill="none" h="1" w="10230">
                  <a:moveTo>
                    <a:pt x="10229"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7"/>
            <p:cNvSpPr/>
            <p:nvPr/>
          </p:nvSpPr>
          <p:spPr>
            <a:xfrm>
              <a:off x="649925" y="424425"/>
              <a:ext cx="255750" cy="25"/>
            </a:xfrm>
            <a:custGeom>
              <a:rect b="b" l="l" r="r" t="t"/>
              <a:pathLst>
                <a:path extrusionOk="0" fill="none" h="1" w="10230">
                  <a:moveTo>
                    <a:pt x="10229"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7"/>
            <p:cNvSpPr/>
            <p:nvPr/>
          </p:nvSpPr>
          <p:spPr>
            <a:xfrm>
              <a:off x="654800" y="244200"/>
              <a:ext cx="25" cy="51175"/>
            </a:xfrm>
            <a:custGeom>
              <a:rect b="b" l="l" r="r" t="t"/>
              <a:pathLst>
                <a:path extrusionOk="0" fill="none" h="2047" w="1">
                  <a:moveTo>
                    <a:pt x="0" y="1"/>
                  </a:moveTo>
                  <a:lnTo>
                    <a:pt x="0" y="204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7"/>
            <p:cNvSpPr/>
            <p:nvPr/>
          </p:nvSpPr>
          <p:spPr>
            <a:xfrm>
              <a:off x="737600" y="244200"/>
              <a:ext cx="25" cy="51175"/>
            </a:xfrm>
            <a:custGeom>
              <a:rect b="b" l="l" r="r" t="t"/>
              <a:pathLst>
                <a:path extrusionOk="0" fill="none" h="2047" w="1">
                  <a:moveTo>
                    <a:pt x="1" y="1"/>
                  </a:moveTo>
                  <a:lnTo>
                    <a:pt x="1" y="204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7"/>
            <p:cNvSpPr/>
            <p:nvPr/>
          </p:nvSpPr>
          <p:spPr>
            <a:xfrm>
              <a:off x="820400" y="244200"/>
              <a:ext cx="25" cy="51175"/>
            </a:xfrm>
            <a:custGeom>
              <a:rect b="b" l="l" r="r" t="t"/>
              <a:pathLst>
                <a:path extrusionOk="0" fill="none" h="2047" w="1">
                  <a:moveTo>
                    <a:pt x="1" y="1"/>
                  </a:moveTo>
                  <a:lnTo>
                    <a:pt x="1" y="204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7"/>
            <p:cNvSpPr/>
            <p:nvPr/>
          </p:nvSpPr>
          <p:spPr>
            <a:xfrm>
              <a:off x="903225" y="244200"/>
              <a:ext cx="25" cy="51175"/>
            </a:xfrm>
            <a:custGeom>
              <a:rect b="b" l="l" r="r" t="t"/>
              <a:pathLst>
                <a:path extrusionOk="0" fill="none" h="2047" w="1">
                  <a:moveTo>
                    <a:pt x="0" y="1"/>
                  </a:moveTo>
                  <a:lnTo>
                    <a:pt x="0" y="204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0" name="Google Shape;1080;p57"/>
          <p:cNvGrpSpPr/>
          <p:nvPr/>
        </p:nvGrpSpPr>
        <p:grpSpPr>
          <a:xfrm>
            <a:off x="1089883" y="611516"/>
            <a:ext cx="316516" cy="263466"/>
            <a:chOff x="1247825" y="322750"/>
            <a:chExt cx="443300" cy="369000"/>
          </a:xfrm>
        </p:grpSpPr>
        <p:sp>
          <p:nvSpPr>
            <p:cNvPr id="1081" name="Google Shape;1081;p57"/>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7"/>
            <p:cNvSpPr/>
            <p:nvPr/>
          </p:nvSpPr>
          <p:spPr>
            <a:xfrm>
              <a:off x="1398225" y="386675"/>
              <a:ext cx="142500" cy="25"/>
            </a:xfrm>
            <a:custGeom>
              <a:rect b="b" l="l" r="r" t="t"/>
              <a:pathLst>
                <a:path extrusionOk="0" fill="none" h="1" w="5700">
                  <a:moveTo>
                    <a:pt x="5700" y="1"/>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7"/>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7"/>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7"/>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6" name="Google Shape;1086;p57"/>
          <p:cNvGrpSpPr/>
          <p:nvPr/>
        </p:nvGrpSpPr>
        <p:grpSpPr>
          <a:xfrm>
            <a:off x="1576795" y="610213"/>
            <a:ext cx="302593" cy="266072"/>
            <a:chOff x="1929775" y="320925"/>
            <a:chExt cx="423800" cy="372650"/>
          </a:xfrm>
        </p:grpSpPr>
        <p:sp>
          <p:nvSpPr>
            <p:cNvPr id="1087" name="Google Shape;1087;p57"/>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7"/>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7"/>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7"/>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7"/>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2" name="Google Shape;1092;p57"/>
          <p:cNvSpPr/>
          <p:nvPr/>
        </p:nvSpPr>
        <p:spPr>
          <a:xfrm>
            <a:off x="2083954" y="600625"/>
            <a:ext cx="247812" cy="285207"/>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7"/>
          <p:cNvSpPr/>
          <p:nvPr/>
        </p:nvSpPr>
        <p:spPr>
          <a:xfrm>
            <a:off x="2580816" y="601500"/>
            <a:ext cx="213897" cy="283458"/>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4" name="Google Shape;1094;p57"/>
          <p:cNvGrpSpPr/>
          <p:nvPr/>
        </p:nvGrpSpPr>
        <p:grpSpPr>
          <a:xfrm>
            <a:off x="3504845" y="580207"/>
            <a:ext cx="286082" cy="326066"/>
            <a:chOff x="4630125" y="278900"/>
            <a:chExt cx="400675" cy="456675"/>
          </a:xfrm>
        </p:grpSpPr>
        <p:sp>
          <p:nvSpPr>
            <p:cNvPr id="1095" name="Google Shape;1095;p57"/>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7"/>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7"/>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7"/>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9" name="Google Shape;1099;p57"/>
          <p:cNvSpPr/>
          <p:nvPr/>
        </p:nvSpPr>
        <p:spPr>
          <a:xfrm>
            <a:off x="3963582" y="600197"/>
            <a:ext cx="327815" cy="286064"/>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0" name="Google Shape;1100;p57"/>
          <p:cNvGrpSpPr/>
          <p:nvPr/>
        </p:nvGrpSpPr>
        <p:grpSpPr>
          <a:xfrm>
            <a:off x="624730" y="1044504"/>
            <a:ext cx="291276" cy="355197"/>
            <a:chOff x="596350" y="929175"/>
            <a:chExt cx="407950" cy="497475"/>
          </a:xfrm>
        </p:grpSpPr>
        <p:sp>
          <p:nvSpPr>
            <p:cNvPr id="1101" name="Google Shape;1101;p57"/>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7"/>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7"/>
            <p:cNvSpPr/>
            <p:nvPr/>
          </p:nvSpPr>
          <p:spPr>
            <a:xfrm>
              <a:off x="688900" y="1256150"/>
              <a:ext cx="133975" cy="25"/>
            </a:xfrm>
            <a:custGeom>
              <a:rect b="b" l="l" r="r" t="t"/>
              <a:pathLst>
                <a:path extrusionOk="0" fill="none" h="1" w="5359">
                  <a:moveTo>
                    <a:pt x="5358"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7"/>
            <p:cNvSpPr/>
            <p:nvPr/>
          </p:nvSpPr>
          <p:spPr>
            <a:xfrm>
              <a:off x="688900" y="1201350"/>
              <a:ext cx="255750" cy="25"/>
            </a:xfrm>
            <a:custGeom>
              <a:rect b="b" l="l" r="r" t="t"/>
              <a:pathLst>
                <a:path extrusionOk="0" fill="none" h="1" w="10230">
                  <a:moveTo>
                    <a:pt x="10229"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7"/>
            <p:cNvSpPr/>
            <p:nvPr/>
          </p:nvSpPr>
          <p:spPr>
            <a:xfrm>
              <a:off x="688900" y="1145950"/>
              <a:ext cx="255750" cy="25"/>
            </a:xfrm>
            <a:custGeom>
              <a:rect b="b" l="l" r="r" t="t"/>
              <a:pathLst>
                <a:path extrusionOk="0" fill="none" h="1" w="10230">
                  <a:moveTo>
                    <a:pt x="10229"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7"/>
            <p:cNvSpPr/>
            <p:nvPr/>
          </p:nvSpPr>
          <p:spPr>
            <a:xfrm>
              <a:off x="688900" y="1090525"/>
              <a:ext cx="255750" cy="25"/>
            </a:xfrm>
            <a:custGeom>
              <a:rect b="b" l="l" r="r" t="t"/>
              <a:pathLst>
                <a:path extrusionOk="0" fill="none" h="1" w="10230">
                  <a:moveTo>
                    <a:pt x="10229"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7"/>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8" name="Google Shape;1108;p57"/>
          <p:cNvGrpSpPr/>
          <p:nvPr/>
        </p:nvGrpSpPr>
        <p:grpSpPr>
          <a:xfrm>
            <a:off x="1579830" y="1096251"/>
            <a:ext cx="296524" cy="253898"/>
            <a:chOff x="1934025" y="1001650"/>
            <a:chExt cx="415300" cy="355600"/>
          </a:xfrm>
        </p:grpSpPr>
        <p:sp>
          <p:nvSpPr>
            <p:cNvPr id="1109" name="Google Shape;1109;p57"/>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7"/>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7"/>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7"/>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3" name="Google Shape;1113;p57"/>
          <p:cNvSpPr/>
          <p:nvPr/>
        </p:nvSpPr>
        <p:spPr>
          <a:xfrm>
            <a:off x="2058752" y="1074873"/>
            <a:ext cx="298238" cy="296506"/>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7"/>
          <p:cNvSpPr/>
          <p:nvPr/>
        </p:nvSpPr>
        <p:spPr>
          <a:xfrm>
            <a:off x="2539087" y="1089652"/>
            <a:ext cx="297381" cy="266947"/>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7"/>
          <p:cNvSpPr/>
          <p:nvPr/>
        </p:nvSpPr>
        <p:spPr>
          <a:xfrm>
            <a:off x="3023330" y="1091829"/>
            <a:ext cx="288688" cy="262591"/>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7"/>
          <p:cNvSpPr/>
          <p:nvPr/>
        </p:nvSpPr>
        <p:spPr>
          <a:xfrm>
            <a:off x="3512804" y="1094435"/>
            <a:ext cx="269553" cy="2573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7" name="Google Shape;1117;p57"/>
          <p:cNvGrpSpPr/>
          <p:nvPr/>
        </p:nvGrpSpPr>
        <p:grpSpPr>
          <a:xfrm>
            <a:off x="3979138" y="1077116"/>
            <a:ext cx="297381" cy="297809"/>
            <a:chOff x="5294400" y="974850"/>
            <a:chExt cx="416500" cy="417100"/>
          </a:xfrm>
        </p:grpSpPr>
        <p:sp>
          <p:nvSpPr>
            <p:cNvPr id="1118" name="Google Shape;1118;p57"/>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7"/>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57"/>
          <p:cNvGrpSpPr/>
          <p:nvPr/>
        </p:nvGrpSpPr>
        <p:grpSpPr>
          <a:xfrm>
            <a:off x="4423442" y="1043647"/>
            <a:ext cx="368674" cy="359106"/>
            <a:chOff x="5916675" y="927975"/>
            <a:chExt cx="516350" cy="502950"/>
          </a:xfrm>
        </p:grpSpPr>
        <p:sp>
          <p:nvSpPr>
            <p:cNvPr id="1121" name="Google Shape;1121;p57"/>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7"/>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3" name="Google Shape;1123;p57"/>
          <p:cNvGrpSpPr/>
          <p:nvPr/>
        </p:nvGrpSpPr>
        <p:grpSpPr>
          <a:xfrm>
            <a:off x="602114" y="1595319"/>
            <a:ext cx="332153" cy="224339"/>
            <a:chOff x="564675" y="1700625"/>
            <a:chExt cx="465200" cy="314200"/>
          </a:xfrm>
        </p:grpSpPr>
        <p:sp>
          <p:nvSpPr>
            <p:cNvPr id="1124" name="Google Shape;1124;p57"/>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7"/>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7"/>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57"/>
          <p:cNvGrpSpPr/>
          <p:nvPr/>
        </p:nvGrpSpPr>
        <p:grpSpPr>
          <a:xfrm>
            <a:off x="1082065" y="1540537"/>
            <a:ext cx="332153" cy="325209"/>
            <a:chOff x="1236875" y="1623900"/>
            <a:chExt cx="465200" cy="455475"/>
          </a:xfrm>
        </p:grpSpPr>
        <p:sp>
          <p:nvSpPr>
            <p:cNvPr id="1128" name="Google Shape;1128;p57"/>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7"/>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7"/>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7"/>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7"/>
            <p:cNvSpPr/>
            <p:nvPr/>
          </p:nvSpPr>
          <p:spPr>
            <a:xfrm>
              <a:off x="1402500" y="1810225"/>
              <a:ext cx="133975" cy="25"/>
            </a:xfrm>
            <a:custGeom>
              <a:rect b="b" l="l" r="r" t="t"/>
              <a:pathLst>
                <a:path extrusionOk="0" fill="none" h="1" w="5359">
                  <a:moveTo>
                    <a:pt x="0" y="0"/>
                  </a:moveTo>
                  <a:lnTo>
                    <a:pt x="535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7"/>
            <p:cNvSpPr/>
            <p:nvPr/>
          </p:nvSpPr>
          <p:spPr>
            <a:xfrm>
              <a:off x="1402500" y="1844325"/>
              <a:ext cx="133975" cy="25"/>
            </a:xfrm>
            <a:custGeom>
              <a:rect b="b" l="l" r="r" t="t"/>
              <a:pathLst>
                <a:path extrusionOk="0" fill="none" h="1" w="5359">
                  <a:moveTo>
                    <a:pt x="0" y="0"/>
                  </a:moveTo>
                  <a:lnTo>
                    <a:pt x="535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7"/>
            <p:cNvSpPr/>
            <p:nvPr/>
          </p:nvSpPr>
          <p:spPr>
            <a:xfrm>
              <a:off x="1402500" y="1878425"/>
              <a:ext cx="85250" cy="25"/>
            </a:xfrm>
            <a:custGeom>
              <a:rect b="b" l="l" r="r" t="t"/>
              <a:pathLst>
                <a:path extrusionOk="0" fill="none" h="1" w="3410">
                  <a:moveTo>
                    <a:pt x="0" y="0"/>
                  </a:moveTo>
                  <a:lnTo>
                    <a:pt x="341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5" name="Google Shape;1135;p57"/>
          <p:cNvGrpSpPr/>
          <p:nvPr/>
        </p:nvGrpSpPr>
        <p:grpSpPr>
          <a:xfrm>
            <a:off x="1572440" y="1547499"/>
            <a:ext cx="311304" cy="311286"/>
            <a:chOff x="1923675" y="1633650"/>
            <a:chExt cx="436000" cy="435975"/>
          </a:xfrm>
        </p:grpSpPr>
        <p:sp>
          <p:nvSpPr>
            <p:cNvPr id="1136" name="Google Shape;1136;p5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7"/>
            <p:cNvSpPr/>
            <p:nvPr/>
          </p:nvSpPr>
          <p:spPr>
            <a:xfrm>
              <a:off x="2019900" y="1757250"/>
              <a:ext cx="261825" cy="261850"/>
            </a:xfrm>
            <a:custGeom>
              <a:rect b="b" l="l" r="r" t="t"/>
              <a:pathLst>
                <a:path extrusionOk="0" fill="none" h="10474" w="10473">
                  <a:moveTo>
                    <a:pt x="10473" y="1"/>
                  </a:moveTo>
                  <a:lnTo>
                    <a:pt x="0" y="1047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7"/>
            <p:cNvSpPr/>
            <p:nvPr/>
          </p:nvSpPr>
          <p:spPr>
            <a:xfrm>
              <a:off x="1974225" y="1711575"/>
              <a:ext cx="261825" cy="261850"/>
            </a:xfrm>
            <a:custGeom>
              <a:rect b="b" l="l" r="r" t="t"/>
              <a:pathLst>
                <a:path extrusionOk="0" fill="none" h="10474" w="10473">
                  <a:moveTo>
                    <a:pt x="0" y="10474"/>
                  </a:moveTo>
                  <a:lnTo>
                    <a:pt x="1047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7"/>
            <p:cNvSpPr/>
            <p:nvPr/>
          </p:nvSpPr>
          <p:spPr>
            <a:xfrm>
              <a:off x="1934650" y="2014200"/>
              <a:ext cx="44475" cy="44475"/>
            </a:xfrm>
            <a:custGeom>
              <a:rect b="b" l="l" r="r" t="t"/>
              <a:pathLst>
                <a:path extrusionOk="0" fill="none" h="1779" w="1779">
                  <a:moveTo>
                    <a:pt x="1778" y="1778"/>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2" name="Google Shape;1142;p57"/>
          <p:cNvGrpSpPr/>
          <p:nvPr/>
        </p:nvGrpSpPr>
        <p:grpSpPr>
          <a:xfrm>
            <a:off x="2051088" y="1546196"/>
            <a:ext cx="313892" cy="313892"/>
            <a:chOff x="2594050" y="1631825"/>
            <a:chExt cx="439625" cy="439625"/>
          </a:xfrm>
        </p:grpSpPr>
        <p:sp>
          <p:nvSpPr>
            <p:cNvPr id="1143" name="Google Shape;1143;p5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7"/>
            <p:cNvSpPr/>
            <p:nvPr/>
          </p:nvSpPr>
          <p:spPr>
            <a:xfrm>
              <a:off x="2801675" y="1740825"/>
              <a:ext cx="49950" cy="49950"/>
            </a:xfrm>
            <a:custGeom>
              <a:rect b="b" l="l" r="r" t="t"/>
              <a:pathLst>
                <a:path extrusionOk="0" fill="none" h="1998" w="1998">
                  <a:moveTo>
                    <a:pt x="1" y="1997"/>
                  </a:moveTo>
                  <a:lnTo>
                    <a:pt x="199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7" name="Google Shape;1147;p57"/>
          <p:cNvSpPr/>
          <p:nvPr/>
        </p:nvSpPr>
        <p:spPr>
          <a:xfrm>
            <a:off x="2544727" y="1559991"/>
            <a:ext cx="286082" cy="286082"/>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8" name="Google Shape;1148;p57"/>
          <p:cNvGrpSpPr/>
          <p:nvPr/>
        </p:nvGrpSpPr>
        <p:grpSpPr>
          <a:xfrm>
            <a:off x="3040549" y="1522723"/>
            <a:ext cx="254773" cy="360838"/>
            <a:chOff x="3979850" y="1598950"/>
            <a:chExt cx="356825" cy="505375"/>
          </a:xfrm>
        </p:grpSpPr>
        <p:sp>
          <p:nvSpPr>
            <p:cNvPr id="1149" name="Google Shape;1149;p57"/>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7"/>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57"/>
          <p:cNvGrpSpPr/>
          <p:nvPr/>
        </p:nvGrpSpPr>
        <p:grpSpPr>
          <a:xfrm>
            <a:off x="3480069" y="1600103"/>
            <a:ext cx="335634" cy="206078"/>
            <a:chOff x="4595425" y="1707325"/>
            <a:chExt cx="470075" cy="288625"/>
          </a:xfrm>
        </p:grpSpPr>
        <p:sp>
          <p:nvSpPr>
            <p:cNvPr id="1152" name="Google Shape;1152;p57"/>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7"/>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7"/>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7"/>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7"/>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7" name="Google Shape;1157;p57"/>
          <p:cNvGrpSpPr/>
          <p:nvPr/>
        </p:nvGrpSpPr>
        <p:grpSpPr>
          <a:xfrm>
            <a:off x="3976103" y="1549677"/>
            <a:ext cx="303468" cy="306931"/>
            <a:chOff x="5290150" y="1636700"/>
            <a:chExt cx="425025" cy="429875"/>
          </a:xfrm>
        </p:grpSpPr>
        <p:sp>
          <p:nvSpPr>
            <p:cNvPr id="1158" name="Google Shape;1158;p57"/>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7"/>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57"/>
          <p:cNvGrpSpPr/>
          <p:nvPr/>
        </p:nvGrpSpPr>
        <p:grpSpPr>
          <a:xfrm>
            <a:off x="4455179" y="1540537"/>
            <a:ext cx="305199" cy="319997"/>
            <a:chOff x="5961125" y="1623900"/>
            <a:chExt cx="427450" cy="448175"/>
          </a:xfrm>
        </p:grpSpPr>
        <p:sp>
          <p:nvSpPr>
            <p:cNvPr id="1161" name="Google Shape;1161;p57"/>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7"/>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7"/>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7"/>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7"/>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7"/>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7"/>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8" name="Google Shape;1168;p57"/>
          <p:cNvGrpSpPr/>
          <p:nvPr/>
        </p:nvGrpSpPr>
        <p:grpSpPr>
          <a:xfrm>
            <a:off x="4924688" y="1548802"/>
            <a:ext cx="326066" cy="308680"/>
            <a:chOff x="6618700" y="1635475"/>
            <a:chExt cx="456675" cy="432325"/>
          </a:xfrm>
        </p:grpSpPr>
        <p:sp>
          <p:nvSpPr>
            <p:cNvPr id="1169" name="Google Shape;1169;p57"/>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7"/>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7"/>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7"/>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7"/>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4" name="Google Shape;1174;p57"/>
          <p:cNvGrpSpPr/>
          <p:nvPr/>
        </p:nvGrpSpPr>
        <p:grpSpPr>
          <a:xfrm>
            <a:off x="639064" y="2044407"/>
            <a:ext cx="258254" cy="277371"/>
            <a:chOff x="616425" y="2329600"/>
            <a:chExt cx="361700" cy="388475"/>
          </a:xfrm>
        </p:grpSpPr>
        <p:sp>
          <p:nvSpPr>
            <p:cNvPr id="1175" name="Google Shape;1175;p57"/>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7"/>
            <p:cNvSpPr/>
            <p:nvPr/>
          </p:nvSpPr>
          <p:spPr>
            <a:xfrm>
              <a:off x="704725" y="2545750"/>
              <a:ext cx="185125" cy="25"/>
            </a:xfrm>
            <a:custGeom>
              <a:rect b="b" l="l" r="r" t="t"/>
              <a:pathLst>
                <a:path extrusionOk="0" fill="none" h="1" w="7405">
                  <a:moveTo>
                    <a:pt x="7404"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7"/>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7"/>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7"/>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7"/>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7"/>
            <p:cNvSpPr/>
            <p:nvPr/>
          </p:nvSpPr>
          <p:spPr>
            <a:xfrm>
              <a:off x="766825" y="2388050"/>
              <a:ext cx="60925" cy="25"/>
            </a:xfrm>
            <a:custGeom>
              <a:rect b="b" l="l" r="r" t="t"/>
              <a:pathLst>
                <a:path extrusionOk="0" fill="none" h="1" w="2437">
                  <a:moveTo>
                    <a:pt x="2436" y="0"/>
                  </a:move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7"/>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57"/>
          <p:cNvGrpSpPr/>
          <p:nvPr/>
        </p:nvGrpSpPr>
        <p:grpSpPr>
          <a:xfrm>
            <a:off x="1112071" y="2047013"/>
            <a:ext cx="272159" cy="272159"/>
            <a:chOff x="1278900" y="2333250"/>
            <a:chExt cx="381175" cy="381175"/>
          </a:xfrm>
        </p:grpSpPr>
        <p:sp>
          <p:nvSpPr>
            <p:cNvPr id="1184" name="Google Shape;1184;p57"/>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7"/>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7"/>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7"/>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8" name="Google Shape;1188;p57"/>
          <p:cNvGrpSpPr/>
          <p:nvPr/>
        </p:nvGrpSpPr>
        <p:grpSpPr>
          <a:xfrm>
            <a:off x="1592004" y="2047013"/>
            <a:ext cx="272177" cy="272159"/>
            <a:chOff x="1951075" y="2333250"/>
            <a:chExt cx="381200" cy="381175"/>
          </a:xfrm>
        </p:grpSpPr>
        <p:sp>
          <p:nvSpPr>
            <p:cNvPr id="1189" name="Google Shape;1189;p57"/>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7"/>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7"/>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7"/>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3" name="Google Shape;1193;p57"/>
          <p:cNvGrpSpPr/>
          <p:nvPr/>
        </p:nvGrpSpPr>
        <p:grpSpPr>
          <a:xfrm>
            <a:off x="2071954" y="2047013"/>
            <a:ext cx="272159" cy="272159"/>
            <a:chOff x="2623275" y="2333250"/>
            <a:chExt cx="381175" cy="381175"/>
          </a:xfrm>
        </p:grpSpPr>
        <p:sp>
          <p:nvSpPr>
            <p:cNvPr id="1194" name="Google Shape;1194;p57"/>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7"/>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7"/>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7"/>
            <p:cNvSpPr/>
            <p:nvPr/>
          </p:nvSpPr>
          <p:spPr>
            <a:xfrm>
              <a:off x="2810200" y="2595675"/>
              <a:ext cx="99875" cy="31075"/>
            </a:xfrm>
            <a:custGeom>
              <a:rect b="b" l="l" r="r" t="t"/>
              <a:pathLst>
                <a:path extrusionOk="0" fill="none" h="1243" w="3995">
                  <a:moveTo>
                    <a:pt x="1" y="1242"/>
                  </a:moveTo>
                  <a:lnTo>
                    <a:pt x="399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57"/>
          <p:cNvGrpSpPr/>
          <p:nvPr/>
        </p:nvGrpSpPr>
        <p:grpSpPr>
          <a:xfrm>
            <a:off x="2615380" y="2000068"/>
            <a:ext cx="145210" cy="362587"/>
            <a:chOff x="3384375" y="2267500"/>
            <a:chExt cx="203375" cy="507825"/>
          </a:xfrm>
        </p:grpSpPr>
        <p:sp>
          <p:nvSpPr>
            <p:cNvPr id="1199" name="Google Shape;1199;p57"/>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7"/>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1" name="Google Shape;1201;p57"/>
          <p:cNvGrpSpPr/>
          <p:nvPr/>
        </p:nvGrpSpPr>
        <p:grpSpPr>
          <a:xfrm>
            <a:off x="3588312" y="2046139"/>
            <a:ext cx="119131" cy="270427"/>
            <a:chOff x="4747025" y="2332025"/>
            <a:chExt cx="166850" cy="378750"/>
          </a:xfrm>
        </p:grpSpPr>
        <p:sp>
          <p:nvSpPr>
            <p:cNvPr id="1202" name="Google Shape;1202;p57"/>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7"/>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57"/>
          <p:cNvGrpSpPr/>
          <p:nvPr/>
        </p:nvGrpSpPr>
        <p:grpSpPr>
          <a:xfrm>
            <a:off x="3106201" y="2001799"/>
            <a:ext cx="123468" cy="359106"/>
            <a:chOff x="4071800" y="2269925"/>
            <a:chExt cx="172925" cy="502950"/>
          </a:xfrm>
        </p:grpSpPr>
        <p:sp>
          <p:nvSpPr>
            <p:cNvPr id="1205" name="Google Shape;1205;p57"/>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7"/>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7" name="Google Shape;1207;p57"/>
          <p:cNvSpPr/>
          <p:nvPr/>
        </p:nvSpPr>
        <p:spPr>
          <a:xfrm>
            <a:off x="3991407" y="2039469"/>
            <a:ext cx="272159" cy="286939"/>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8" name="Google Shape;1208;p57"/>
          <p:cNvGrpSpPr/>
          <p:nvPr/>
        </p:nvGrpSpPr>
        <p:grpSpPr>
          <a:xfrm>
            <a:off x="4463444" y="2044836"/>
            <a:ext cx="293900" cy="276514"/>
            <a:chOff x="5972700" y="2330200"/>
            <a:chExt cx="411625" cy="387275"/>
          </a:xfrm>
        </p:grpSpPr>
        <p:sp>
          <p:nvSpPr>
            <p:cNvPr id="1209" name="Google Shape;1209;p57"/>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7"/>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1" name="Google Shape;1211;p57"/>
          <p:cNvGrpSpPr/>
          <p:nvPr/>
        </p:nvGrpSpPr>
        <p:grpSpPr>
          <a:xfrm>
            <a:off x="721673" y="2493478"/>
            <a:ext cx="93052" cy="339114"/>
            <a:chOff x="732125" y="2958550"/>
            <a:chExt cx="130325" cy="474950"/>
          </a:xfrm>
        </p:grpSpPr>
        <p:sp>
          <p:nvSpPr>
            <p:cNvPr id="1212" name="Google Shape;1212;p57"/>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7"/>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7"/>
            <p:cNvSpPr/>
            <p:nvPr/>
          </p:nvSpPr>
          <p:spPr>
            <a:xfrm>
              <a:off x="802750" y="3129050"/>
              <a:ext cx="13425" cy="25"/>
            </a:xfrm>
            <a:custGeom>
              <a:rect b="b" l="l" r="r" t="t"/>
              <a:pathLst>
                <a:path extrusionOk="0" fill="none" h="1" w="537">
                  <a:moveTo>
                    <a:pt x="536"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7"/>
            <p:cNvSpPr/>
            <p:nvPr/>
          </p:nvSpPr>
          <p:spPr>
            <a:xfrm>
              <a:off x="802750" y="3162525"/>
              <a:ext cx="13425" cy="25"/>
            </a:xfrm>
            <a:custGeom>
              <a:rect b="b" l="l" r="r" t="t"/>
              <a:pathLst>
                <a:path extrusionOk="0" fill="none" h="1" w="537">
                  <a:moveTo>
                    <a:pt x="536"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7"/>
            <p:cNvSpPr/>
            <p:nvPr/>
          </p:nvSpPr>
          <p:spPr>
            <a:xfrm>
              <a:off x="802750" y="3196025"/>
              <a:ext cx="13425" cy="25"/>
            </a:xfrm>
            <a:custGeom>
              <a:rect b="b" l="l" r="r" t="t"/>
              <a:pathLst>
                <a:path extrusionOk="0" fill="none" h="1" w="537">
                  <a:moveTo>
                    <a:pt x="536"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7"/>
            <p:cNvSpPr/>
            <p:nvPr/>
          </p:nvSpPr>
          <p:spPr>
            <a:xfrm>
              <a:off x="802750" y="3229500"/>
              <a:ext cx="13425" cy="25"/>
            </a:xfrm>
            <a:custGeom>
              <a:rect b="b" l="l" r="r" t="t"/>
              <a:pathLst>
                <a:path extrusionOk="0" fill="none" h="1" w="537">
                  <a:moveTo>
                    <a:pt x="536"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7"/>
            <p:cNvSpPr/>
            <p:nvPr/>
          </p:nvSpPr>
          <p:spPr>
            <a:xfrm>
              <a:off x="802750" y="3263000"/>
              <a:ext cx="13425" cy="25"/>
            </a:xfrm>
            <a:custGeom>
              <a:rect b="b" l="l" r="r" t="t"/>
              <a:pathLst>
                <a:path extrusionOk="0" fill="none" h="1" w="537">
                  <a:moveTo>
                    <a:pt x="536"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7"/>
            <p:cNvSpPr/>
            <p:nvPr/>
          </p:nvSpPr>
          <p:spPr>
            <a:xfrm>
              <a:off x="802750" y="3296475"/>
              <a:ext cx="13425" cy="25"/>
            </a:xfrm>
            <a:custGeom>
              <a:rect b="b" l="l" r="r" t="t"/>
              <a:pathLst>
                <a:path extrusionOk="0" fill="none" h="1" w="537">
                  <a:moveTo>
                    <a:pt x="536"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0" name="Google Shape;1220;p57"/>
          <p:cNvSpPr/>
          <p:nvPr/>
        </p:nvSpPr>
        <p:spPr>
          <a:xfrm>
            <a:off x="1585360" y="2479805"/>
            <a:ext cx="285207" cy="366068"/>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7"/>
          <p:cNvSpPr/>
          <p:nvPr/>
        </p:nvSpPr>
        <p:spPr>
          <a:xfrm>
            <a:off x="1142400" y="2479805"/>
            <a:ext cx="211308" cy="366068"/>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2" name="Google Shape;1222;p57"/>
          <p:cNvGrpSpPr/>
          <p:nvPr/>
        </p:nvGrpSpPr>
        <p:grpSpPr>
          <a:xfrm>
            <a:off x="2043269" y="2504348"/>
            <a:ext cx="329547" cy="312161"/>
            <a:chOff x="2583100" y="2973775"/>
            <a:chExt cx="461550" cy="437200"/>
          </a:xfrm>
        </p:grpSpPr>
        <p:sp>
          <p:nvSpPr>
            <p:cNvPr id="1223" name="Google Shape;1223;p57"/>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7"/>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5" name="Google Shape;1225;p57"/>
          <p:cNvSpPr/>
          <p:nvPr/>
        </p:nvSpPr>
        <p:spPr>
          <a:xfrm>
            <a:off x="3496276" y="2511539"/>
            <a:ext cx="302593" cy="302593"/>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6" name="Google Shape;1226;p57"/>
          <p:cNvGrpSpPr/>
          <p:nvPr/>
        </p:nvGrpSpPr>
        <p:grpSpPr>
          <a:xfrm>
            <a:off x="3945669" y="2528267"/>
            <a:ext cx="369549" cy="274765"/>
            <a:chOff x="5247525" y="3007275"/>
            <a:chExt cx="517575" cy="384825"/>
          </a:xfrm>
        </p:grpSpPr>
        <p:sp>
          <p:nvSpPr>
            <p:cNvPr id="1227" name="Google Shape;1227;p57"/>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7"/>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9" name="Google Shape;1229;p57"/>
          <p:cNvGrpSpPr/>
          <p:nvPr/>
        </p:nvGrpSpPr>
        <p:grpSpPr>
          <a:xfrm>
            <a:off x="3020557" y="2512613"/>
            <a:ext cx="291276" cy="297381"/>
            <a:chOff x="3951850" y="2985350"/>
            <a:chExt cx="407950" cy="416500"/>
          </a:xfrm>
        </p:grpSpPr>
        <p:sp>
          <p:nvSpPr>
            <p:cNvPr id="1230" name="Google Shape;1230;p5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4" name="Google Shape;1234;p57"/>
          <p:cNvGrpSpPr/>
          <p:nvPr/>
        </p:nvGrpSpPr>
        <p:grpSpPr>
          <a:xfrm>
            <a:off x="605166" y="3013430"/>
            <a:ext cx="337365" cy="259111"/>
            <a:chOff x="568950" y="3686775"/>
            <a:chExt cx="472500" cy="362900"/>
          </a:xfrm>
        </p:grpSpPr>
        <p:sp>
          <p:nvSpPr>
            <p:cNvPr id="1235" name="Google Shape;1235;p57"/>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7"/>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7"/>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8" name="Google Shape;1238;p57"/>
          <p:cNvSpPr/>
          <p:nvPr/>
        </p:nvSpPr>
        <p:spPr>
          <a:xfrm>
            <a:off x="4492607" y="2497636"/>
            <a:ext cx="229551" cy="330421"/>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9" name="Google Shape;1239;p57"/>
          <p:cNvGrpSpPr/>
          <p:nvPr/>
        </p:nvGrpSpPr>
        <p:grpSpPr>
          <a:xfrm>
            <a:off x="1087723" y="3035172"/>
            <a:ext cx="320854" cy="215646"/>
            <a:chOff x="1244800" y="3717225"/>
            <a:chExt cx="449375" cy="302025"/>
          </a:xfrm>
        </p:grpSpPr>
        <p:sp>
          <p:nvSpPr>
            <p:cNvPr id="1240" name="Google Shape;1240;p57"/>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7"/>
            <p:cNvSpPr/>
            <p:nvPr/>
          </p:nvSpPr>
          <p:spPr>
            <a:xfrm>
              <a:off x="1244800" y="3795150"/>
              <a:ext cx="449375" cy="25"/>
            </a:xfrm>
            <a:custGeom>
              <a:rect b="b" l="l" r="r" t="t"/>
              <a:pathLst>
                <a:path extrusionOk="0" fill="none" h="1" w="17975">
                  <a:moveTo>
                    <a:pt x="17974"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7"/>
            <p:cNvSpPr/>
            <p:nvPr/>
          </p:nvSpPr>
          <p:spPr>
            <a:xfrm>
              <a:off x="1244800" y="3853000"/>
              <a:ext cx="449375" cy="25"/>
            </a:xfrm>
            <a:custGeom>
              <a:rect b="b" l="l" r="r" t="t"/>
              <a:pathLst>
                <a:path extrusionOk="0" fill="none" h="1" w="17975">
                  <a:moveTo>
                    <a:pt x="0" y="0"/>
                  </a:moveTo>
                  <a:lnTo>
                    <a:pt x="1797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7"/>
            <p:cNvSpPr/>
            <p:nvPr/>
          </p:nvSpPr>
          <p:spPr>
            <a:xfrm>
              <a:off x="1302625" y="3893800"/>
              <a:ext cx="161375" cy="25"/>
            </a:xfrm>
            <a:custGeom>
              <a:rect b="b" l="l" r="r" t="t"/>
              <a:pathLst>
                <a:path extrusionOk="0" fill="none" h="1" w="6455">
                  <a:moveTo>
                    <a:pt x="6455" y="0"/>
                  </a:move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7"/>
            <p:cNvSpPr/>
            <p:nvPr/>
          </p:nvSpPr>
          <p:spPr>
            <a:xfrm>
              <a:off x="1302625" y="3933975"/>
              <a:ext cx="110250" cy="25"/>
            </a:xfrm>
            <a:custGeom>
              <a:rect b="b" l="l" r="r" t="t"/>
              <a:pathLst>
                <a:path extrusionOk="0" fill="none" h="1" w="4410">
                  <a:moveTo>
                    <a:pt x="4409" y="1"/>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7"/>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6" name="Google Shape;1246;p57"/>
          <p:cNvGrpSpPr/>
          <p:nvPr/>
        </p:nvGrpSpPr>
        <p:grpSpPr>
          <a:xfrm>
            <a:off x="1572012" y="3018642"/>
            <a:ext cx="312161" cy="243902"/>
            <a:chOff x="1923075" y="3694075"/>
            <a:chExt cx="437200" cy="341600"/>
          </a:xfrm>
        </p:grpSpPr>
        <p:sp>
          <p:nvSpPr>
            <p:cNvPr id="1247" name="Google Shape;1247;p57"/>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7"/>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7"/>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7"/>
            <p:cNvSpPr/>
            <p:nvPr/>
          </p:nvSpPr>
          <p:spPr>
            <a:xfrm>
              <a:off x="2261000" y="3781750"/>
              <a:ext cx="48725" cy="108400"/>
            </a:xfrm>
            <a:custGeom>
              <a:rect b="b" l="l" r="r" t="t"/>
              <a:pathLst>
                <a:path extrusionOk="0" fill="none" h="4336" w="1949">
                  <a:moveTo>
                    <a:pt x="1" y="4336"/>
                  </a:moveTo>
                  <a:lnTo>
                    <a:pt x="1949"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7"/>
            <p:cNvSpPr/>
            <p:nvPr/>
          </p:nvSpPr>
          <p:spPr>
            <a:xfrm>
              <a:off x="2225675" y="3780550"/>
              <a:ext cx="32300" cy="113875"/>
            </a:xfrm>
            <a:custGeom>
              <a:rect b="b" l="l" r="r" t="t"/>
              <a:pathLst>
                <a:path extrusionOk="0" fill="none" h="4555" w="1292">
                  <a:moveTo>
                    <a:pt x="1" y="4554"/>
                  </a:moveTo>
                  <a:lnTo>
                    <a:pt x="1292"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7"/>
            <p:cNvSpPr/>
            <p:nvPr/>
          </p:nvSpPr>
          <p:spPr>
            <a:xfrm>
              <a:off x="2190375" y="3779325"/>
              <a:ext cx="15850" cy="119350"/>
            </a:xfrm>
            <a:custGeom>
              <a:rect b="b" l="l" r="r" t="t"/>
              <a:pathLst>
                <a:path extrusionOk="0" fill="none" h="4774" w="634">
                  <a:moveTo>
                    <a:pt x="0" y="4774"/>
                  </a:moveTo>
                  <a:lnTo>
                    <a:pt x="63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7"/>
            <p:cNvSpPr/>
            <p:nvPr/>
          </p:nvSpPr>
          <p:spPr>
            <a:xfrm>
              <a:off x="2154450" y="3777500"/>
              <a:ext cx="1250" cy="126050"/>
            </a:xfrm>
            <a:custGeom>
              <a:rect b="b" l="l" r="r" t="t"/>
              <a:pathLst>
                <a:path extrusionOk="0" fill="none" h="5042" w="50">
                  <a:moveTo>
                    <a:pt x="49" y="5042"/>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7"/>
            <p:cNvSpPr/>
            <p:nvPr/>
          </p:nvSpPr>
          <p:spPr>
            <a:xfrm>
              <a:off x="2103300" y="3776275"/>
              <a:ext cx="17075" cy="131550"/>
            </a:xfrm>
            <a:custGeom>
              <a:rect b="b" l="l" r="r" t="t"/>
              <a:pathLst>
                <a:path extrusionOk="0" fill="none" h="5262" w="683">
                  <a:moveTo>
                    <a:pt x="683" y="5261"/>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7"/>
            <p:cNvSpPr/>
            <p:nvPr/>
          </p:nvSpPr>
          <p:spPr>
            <a:xfrm>
              <a:off x="2051550" y="3775050"/>
              <a:ext cx="34125" cy="137025"/>
            </a:xfrm>
            <a:custGeom>
              <a:rect b="b" l="l" r="r" t="t"/>
              <a:pathLst>
                <a:path extrusionOk="0" fill="none" h="5481" w="1365">
                  <a:moveTo>
                    <a:pt x="1364" y="548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6" name="Google Shape;1256;p57"/>
          <p:cNvGrpSpPr/>
          <p:nvPr/>
        </p:nvGrpSpPr>
        <p:grpSpPr>
          <a:xfrm>
            <a:off x="2054997" y="3014733"/>
            <a:ext cx="306074" cy="251292"/>
            <a:chOff x="2599525" y="3688600"/>
            <a:chExt cx="428675" cy="351950"/>
          </a:xfrm>
        </p:grpSpPr>
        <p:sp>
          <p:nvSpPr>
            <p:cNvPr id="1257" name="Google Shape;1257;p57"/>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7"/>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7"/>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57"/>
          <p:cNvGrpSpPr/>
          <p:nvPr/>
        </p:nvGrpSpPr>
        <p:grpSpPr>
          <a:xfrm>
            <a:off x="2549727" y="2997347"/>
            <a:ext cx="283476" cy="279549"/>
            <a:chOff x="3292425" y="3664250"/>
            <a:chExt cx="397025" cy="391525"/>
          </a:xfrm>
        </p:grpSpPr>
        <p:sp>
          <p:nvSpPr>
            <p:cNvPr id="1261" name="Google Shape;1261;p57"/>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7"/>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7"/>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4" name="Google Shape;1264;p57"/>
          <p:cNvGrpSpPr/>
          <p:nvPr/>
        </p:nvGrpSpPr>
        <p:grpSpPr>
          <a:xfrm>
            <a:off x="3006634" y="3033422"/>
            <a:ext cx="313910" cy="227820"/>
            <a:chOff x="3932350" y="3714775"/>
            <a:chExt cx="439650" cy="319075"/>
          </a:xfrm>
        </p:grpSpPr>
        <p:sp>
          <p:nvSpPr>
            <p:cNvPr id="1265" name="Google Shape;1265;p57"/>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7"/>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7"/>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7"/>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7"/>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57"/>
          <p:cNvGrpSpPr/>
          <p:nvPr/>
        </p:nvGrpSpPr>
        <p:grpSpPr>
          <a:xfrm>
            <a:off x="3486585" y="3033422"/>
            <a:ext cx="313892" cy="227820"/>
            <a:chOff x="4604550" y="3714775"/>
            <a:chExt cx="439625" cy="319075"/>
          </a:xfrm>
        </p:grpSpPr>
        <p:sp>
          <p:nvSpPr>
            <p:cNvPr id="1271" name="Google Shape;1271;p57"/>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7"/>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3" name="Google Shape;1273;p57"/>
          <p:cNvGrpSpPr/>
          <p:nvPr/>
        </p:nvGrpSpPr>
        <p:grpSpPr>
          <a:xfrm>
            <a:off x="3977835" y="3009949"/>
            <a:ext cx="299987" cy="266518"/>
            <a:chOff x="5292575" y="3681900"/>
            <a:chExt cx="420150" cy="373275"/>
          </a:xfrm>
        </p:grpSpPr>
        <p:sp>
          <p:nvSpPr>
            <p:cNvPr id="1274" name="Google Shape;1274;p57"/>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7"/>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7"/>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7"/>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7"/>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7"/>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7"/>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1" name="Google Shape;1281;p57"/>
          <p:cNvGrpSpPr/>
          <p:nvPr/>
        </p:nvGrpSpPr>
        <p:grpSpPr>
          <a:xfrm>
            <a:off x="4440828" y="2976034"/>
            <a:ext cx="333902" cy="333902"/>
            <a:chOff x="5941025" y="3634400"/>
            <a:chExt cx="467650" cy="467650"/>
          </a:xfrm>
        </p:grpSpPr>
        <p:sp>
          <p:nvSpPr>
            <p:cNvPr id="1282" name="Google Shape;1282;p57"/>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7"/>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7"/>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7"/>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7"/>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7"/>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8" name="Google Shape;1288;p57"/>
          <p:cNvGrpSpPr/>
          <p:nvPr/>
        </p:nvGrpSpPr>
        <p:grpSpPr>
          <a:xfrm>
            <a:off x="4942092" y="2997347"/>
            <a:ext cx="291276" cy="291294"/>
            <a:chOff x="6643075" y="3664250"/>
            <a:chExt cx="407950" cy="407975"/>
          </a:xfrm>
        </p:grpSpPr>
        <p:sp>
          <p:nvSpPr>
            <p:cNvPr id="1289" name="Google Shape;1289;p57"/>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7"/>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1" name="Google Shape;1291;p57"/>
          <p:cNvGrpSpPr/>
          <p:nvPr/>
        </p:nvGrpSpPr>
        <p:grpSpPr>
          <a:xfrm>
            <a:off x="610379" y="3465124"/>
            <a:ext cx="315642" cy="315624"/>
            <a:chOff x="576250" y="4319400"/>
            <a:chExt cx="442075" cy="442050"/>
          </a:xfrm>
        </p:grpSpPr>
        <p:sp>
          <p:nvSpPr>
            <p:cNvPr id="1292" name="Google Shape;1292;p57"/>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7"/>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7"/>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7"/>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6" name="Google Shape;1296;p57"/>
          <p:cNvSpPr/>
          <p:nvPr/>
        </p:nvSpPr>
        <p:spPr>
          <a:xfrm>
            <a:off x="1077200" y="3526128"/>
            <a:ext cx="341720" cy="193030"/>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7"/>
          <p:cNvSpPr/>
          <p:nvPr/>
        </p:nvSpPr>
        <p:spPr>
          <a:xfrm>
            <a:off x="3022902" y="3477866"/>
            <a:ext cx="289545" cy="289563"/>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7"/>
          <p:cNvSpPr/>
          <p:nvPr/>
        </p:nvSpPr>
        <p:spPr>
          <a:xfrm>
            <a:off x="2542996" y="3496125"/>
            <a:ext cx="289545" cy="253042"/>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7"/>
          <p:cNvSpPr/>
          <p:nvPr/>
        </p:nvSpPr>
        <p:spPr>
          <a:xfrm>
            <a:off x="3501506" y="3476563"/>
            <a:ext cx="292151" cy="292169"/>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0" name="Google Shape;1300;p57"/>
          <p:cNvGrpSpPr/>
          <p:nvPr/>
        </p:nvGrpSpPr>
        <p:grpSpPr>
          <a:xfrm>
            <a:off x="3960449" y="3481207"/>
            <a:ext cx="334759" cy="276514"/>
            <a:chOff x="5268225" y="4341925"/>
            <a:chExt cx="468850" cy="387275"/>
          </a:xfrm>
        </p:grpSpPr>
        <p:sp>
          <p:nvSpPr>
            <p:cNvPr id="1301" name="Google Shape;1301;p57"/>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7"/>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7"/>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7"/>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7"/>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7"/>
            <p:cNvSpPr/>
            <p:nvPr/>
          </p:nvSpPr>
          <p:spPr>
            <a:xfrm>
              <a:off x="5447225" y="4615925"/>
              <a:ext cx="110850" cy="25"/>
            </a:xfrm>
            <a:custGeom>
              <a:rect b="b" l="l" r="r" t="t"/>
              <a:pathLst>
                <a:path extrusionOk="0" fill="none" h="1" w="4434">
                  <a:moveTo>
                    <a:pt x="1" y="0"/>
                  </a:moveTo>
                  <a:lnTo>
                    <a:pt x="443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7"/>
            <p:cNvSpPr/>
            <p:nvPr/>
          </p:nvSpPr>
          <p:spPr>
            <a:xfrm>
              <a:off x="5439925" y="4589125"/>
              <a:ext cx="125450" cy="25"/>
            </a:xfrm>
            <a:custGeom>
              <a:rect b="b" l="l" r="r" t="t"/>
              <a:pathLst>
                <a:path extrusionOk="0" fill="none" h="1" w="5018">
                  <a:moveTo>
                    <a:pt x="1" y="0"/>
                  </a:moveTo>
                  <a:lnTo>
                    <a:pt x="501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7"/>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9" name="Google Shape;1309;p57"/>
          <p:cNvGrpSpPr/>
          <p:nvPr/>
        </p:nvGrpSpPr>
        <p:grpSpPr>
          <a:xfrm>
            <a:off x="4457357" y="3472514"/>
            <a:ext cx="300844" cy="300844"/>
            <a:chOff x="5964175" y="4329750"/>
            <a:chExt cx="421350" cy="421350"/>
          </a:xfrm>
        </p:grpSpPr>
        <p:sp>
          <p:nvSpPr>
            <p:cNvPr id="1310" name="Google Shape;1310;p57"/>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7"/>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2" name="Google Shape;1312;p57"/>
          <p:cNvGrpSpPr/>
          <p:nvPr/>
        </p:nvGrpSpPr>
        <p:grpSpPr>
          <a:xfrm>
            <a:off x="1089883" y="3952465"/>
            <a:ext cx="316516" cy="306074"/>
            <a:chOff x="1247825" y="5001950"/>
            <a:chExt cx="443300" cy="428675"/>
          </a:xfrm>
        </p:grpSpPr>
        <p:sp>
          <p:nvSpPr>
            <p:cNvPr id="1313" name="Google Shape;1313;p57"/>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7"/>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7"/>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7"/>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7"/>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7"/>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9" name="Google Shape;1319;p57"/>
          <p:cNvGrpSpPr/>
          <p:nvPr/>
        </p:nvGrpSpPr>
        <p:grpSpPr>
          <a:xfrm>
            <a:off x="1598090" y="3937239"/>
            <a:ext cx="260003" cy="331296"/>
            <a:chOff x="1959600" y="4980625"/>
            <a:chExt cx="364150" cy="464000"/>
          </a:xfrm>
        </p:grpSpPr>
        <p:sp>
          <p:nvSpPr>
            <p:cNvPr id="1320" name="Google Shape;1320;p57"/>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7"/>
            <p:cNvSpPr/>
            <p:nvPr/>
          </p:nvSpPr>
          <p:spPr>
            <a:xfrm>
              <a:off x="2053375" y="5121275"/>
              <a:ext cx="176600" cy="25"/>
            </a:xfrm>
            <a:custGeom>
              <a:rect b="b" l="l" r="r" t="t"/>
              <a:pathLst>
                <a:path extrusionOk="0" fill="none" h="1" w="7064">
                  <a:moveTo>
                    <a:pt x="1" y="1"/>
                  </a:moveTo>
                  <a:lnTo>
                    <a:pt x="706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7"/>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7"/>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7"/>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7"/>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7"/>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7" name="Google Shape;1327;p57"/>
          <p:cNvGrpSpPr/>
          <p:nvPr/>
        </p:nvGrpSpPr>
        <p:grpSpPr>
          <a:xfrm>
            <a:off x="2058924" y="3949859"/>
            <a:ext cx="298238" cy="306502"/>
            <a:chOff x="2605025" y="4998300"/>
            <a:chExt cx="417700" cy="429275"/>
          </a:xfrm>
        </p:grpSpPr>
        <p:sp>
          <p:nvSpPr>
            <p:cNvPr id="1328" name="Google Shape;1328;p57"/>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7"/>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7"/>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57"/>
          <p:cNvGrpSpPr/>
          <p:nvPr/>
        </p:nvGrpSpPr>
        <p:grpSpPr>
          <a:xfrm>
            <a:off x="2509743" y="3952465"/>
            <a:ext cx="356500" cy="296935"/>
            <a:chOff x="3236425" y="5001950"/>
            <a:chExt cx="499300" cy="415875"/>
          </a:xfrm>
        </p:grpSpPr>
        <p:sp>
          <p:nvSpPr>
            <p:cNvPr id="1332" name="Google Shape;1332;p57"/>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7"/>
            <p:cNvSpPr/>
            <p:nvPr/>
          </p:nvSpPr>
          <p:spPr>
            <a:xfrm>
              <a:off x="3294875" y="5330725"/>
              <a:ext cx="382400" cy="25"/>
            </a:xfrm>
            <a:custGeom>
              <a:rect b="b" l="l" r="r" t="t"/>
              <a:pathLst>
                <a:path extrusionOk="0" fill="none" h="1" w="15296">
                  <a:moveTo>
                    <a:pt x="0" y="1"/>
                  </a:moveTo>
                  <a:lnTo>
                    <a:pt x="1529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7"/>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7"/>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7"/>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7"/>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57"/>
          <p:cNvGrpSpPr/>
          <p:nvPr/>
        </p:nvGrpSpPr>
        <p:grpSpPr>
          <a:xfrm>
            <a:off x="3032284" y="3937239"/>
            <a:ext cx="271302" cy="323031"/>
            <a:chOff x="3968275" y="4980625"/>
            <a:chExt cx="379975" cy="452425"/>
          </a:xfrm>
        </p:grpSpPr>
        <p:sp>
          <p:nvSpPr>
            <p:cNvPr id="1339" name="Google Shape;1339;p57"/>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7"/>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7"/>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2" name="Google Shape;1342;p57"/>
          <p:cNvGrpSpPr/>
          <p:nvPr/>
        </p:nvGrpSpPr>
        <p:grpSpPr>
          <a:xfrm>
            <a:off x="4438650" y="4009407"/>
            <a:ext cx="343470" cy="186961"/>
            <a:chOff x="5937975" y="5081700"/>
            <a:chExt cx="481050" cy="261850"/>
          </a:xfrm>
        </p:grpSpPr>
        <p:sp>
          <p:nvSpPr>
            <p:cNvPr id="1343" name="Google Shape;1343;p57"/>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7"/>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7"/>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6" name="Google Shape;1346;p57"/>
          <p:cNvGrpSpPr/>
          <p:nvPr/>
        </p:nvGrpSpPr>
        <p:grpSpPr>
          <a:xfrm>
            <a:off x="4963815" y="3973332"/>
            <a:ext cx="246508" cy="283458"/>
            <a:chOff x="6673500" y="5031175"/>
            <a:chExt cx="345250" cy="397000"/>
          </a:xfrm>
        </p:grpSpPr>
        <p:sp>
          <p:nvSpPr>
            <p:cNvPr id="1347" name="Google Shape;1347;p57"/>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7"/>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7"/>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7"/>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7"/>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2" name="Google Shape;1352;p57"/>
          <p:cNvGrpSpPr/>
          <p:nvPr/>
        </p:nvGrpSpPr>
        <p:grpSpPr>
          <a:xfrm>
            <a:off x="3003171" y="596290"/>
            <a:ext cx="329547" cy="293900"/>
            <a:chOff x="3927500" y="301425"/>
            <a:chExt cx="461550" cy="411625"/>
          </a:xfrm>
        </p:grpSpPr>
        <p:sp>
          <p:nvSpPr>
            <p:cNvPr id="1353" name="Google Shape;1353;p57"/>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7"/>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7"/>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7"/>
            <p:cNvSpPr/>
            <p:nvPr/>
          </p:nvSpPr>
          <p:spPr>
            <a:xfrm>
              <a:off x="4295850" y="442075"/>
              <a:ext cx="46300" cy="26225"/>
            </a:xfrm>
            <a:custGeom>
              <a:rect b="b" l="l" r="r" t="t"/>
              <a:pathLst>
                <a:path extrusionOk="0" fill="none" h="1049" w="1852">
                  <a:moveTo>
                    <a:pt x="1" y="1"/>
                  </a:moveTo>
                  <a:lnTo>
                    <a:pt x="1852" y="104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7"/>
            <p:cNvSpPr/>
            <p:nvPr/>
          </p:nvSpPr>
          <p:spPr>
            <a:xfrm>
              <a:off x="4296475" y="415900"/>
              <a:ext cx="45075" cy="78575"/>
            </a:xfrm>
            <a:custGeom>
              <a:rect b="b" l="l" r="r" t="t"/>
              <a:pathLst>
                <a:path extrusionOk="0" fill="none" h="3143" w="1803">
                  <a:moveTo>
                    <a:pt x="1802" y="1"/>
                  </a:moveTo>
                  <a:lnTo>
                    <a:pt x="0" y="314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7"/>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7"/>
            <p:cNvSpPr/>
            <p:nvPr/>
          </p:nvSpPr>
          <p:spPr>
            <a:xfrm>
              <a:off x="3970725" y="558375"/>
              <a:ext cx="1850" cy="12200"/>
            </a:xfrm>
            <a:custGeom>
              <a:rect b="b" l="l" r="r" t="t"/>
              <a:pathLst>
                <a:path extrusionOk="0" fill="none" h="488" w="74">
                  <a:moveTo>
                    <a:pt x="0" y="488"/>
                  </a:moveTo>
                  <a:lnTo>
                    <a:pt x="7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7"/>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7"/>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7"/>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7"/>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7"/>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7"/>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7"/>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7"/>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7"/>
            <p:cNvSpPr/>
            <p:nvPr/>
          </p:nvSpPr>
          <p:spPr>
            <a:xfrm>
              <a:off x="4141800" y="502975"/>
              <a:ext cx="3700" cy="11600"/>
            </a:xfrm>
            <a:custGeom>
              <a:rect b="b" l="l" r="r" t="t"/>
              <a:pathLst>
                <a:path extrusionOk="0" fill="none" h="464" w="148">
                  <a:moveTo>
                    <a:pt x="1" y="0"/>
                  </a:moveTo>
                  <a:lnTo>
                    <a:pt x="147" y="4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7"/>
            <p:cNvSpPr/>
            <p:nvPr/>
          </p:nvSpPr>
          <p:spPr>
            <a:xfrm>
              <a:off x="4150950" y="533425"/>
              <a:ext cx="3675" cy="11575"/>
            </a:xfrm>
            <a:custGeom>
              <a:rect b="b" l="l" r="r" t="t"/>
              <a:pathLst>
                <a:path extrusionOk="0" fill="none" h="463" w="147">
                  <a:moveTo>
                    <a:pt x="0" y="0"/>
                  </a:moveTo>
                  <a:lnTo>
                    <a:pt x="146" y="4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7"/>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7"/>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7"/>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7"/>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7"/>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7"/>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7"/>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7"/>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7"/>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7"/>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0" name="Google Shape;1380;p57"/>
          <p:cNvGrpSpPr/>
          <p:nvPr/>
        </p:nvGrpSpPr>
        <p:grpSpPr>
          <a:xfrm>
            <a:off x="4946429" y="601949"/>
            <a:ext cx="282601" cy="282601"/>
            <a:chOff x="6649150" y="309350"/>
            <a:chExt cx="395800" cy="395800"/>
          </a:xfrm>
        </p:grpSpPr>
        <p:sp>
          <p:nvSpPr>
            <p:cNvPr id="1381" name="Google Shape;1381;p57"/>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7"/>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7"/>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7"/>
            <p:cNvSpPr/>
            <p:nvPr/>
          </p:nvSpPr>
          <p:spPr>
            <a:xfrm>
              <a:off x="6847025" y="333700"/>
              <a:ext cx="25" cy="29250"/>
            </a:xfrm>
            <a:custGeom>
              <a:rect b="b" l="l" r="r" t="t"/>
              <a:pathLst>
                <a:path extrusionOk="0" fill="none" h="1170" w="1">
                  <a:moveTo>
                    <a:pt x="1" y="1170"/>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7"/>
            <p:cNvSpPr/>
            <p:nvPr/>
          </p:nvSpPr>
          <p:spPr>
            <a:xfrm>
              <a:off x="6760575" y="356850"/>
              <a:ext cx="25" cy="25"/>
            </a:xfrm>
            <a:custGeom>
              <a:rect b="b" l="l" r="r" t="t"/>
              <a:pathLst>
                <a:path extrusionOk="0" fill="none" h="1" w="1">
                  <a:moveTo>
                    <a:pt x="1" y="0"/>
                  </a:move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7"/>
            <p:cNvSpPr/>
            <p:nvPr/>
          </p:nvSpPr>
          <p:spPr>
            <a:xfrm>
              <a:off x="6760575" y="356850"/>
              <a:ext cx="14025" cy="24975"/>
            </a:xfrm>
            <a:custGeom>
              <a:rect b="b" l="l" r="r" t="t"/>
              <a:pathLst>
                <a:path extrusionOk="0" fill="none" h="999" w="561">
                  <a:moveTo>
                    <a:pt x="1" y="0"/>
                  </a:moveTo>
                  <a:lnTo>
                    <a:pt x="561" y="9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7"/>
            <p:cNvSpPr/>
            <p:nvPr/>
          </p:nvSpPr>
          <p:spPr>
            <a:xfrm>
              <a:off x="6696650" y="420775"/>
              <a:ext cx="25" cy="25"/>
            </a:xfrm>
            <a:custGeom>
              <a:rect b="b" l="l" r="r" t="t"/>
              <a:pathLst>
                <a:path extrusionOk="0" fill="none" h="1" w="1">
                  <a:moveTo>
                    <a:pt x="0"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7"/>
            <p:cNvSpPr/>
            <p:nvPr/>
          </p:nvSpPr>
          <p:spPr>
            <a:xfrm>
              <a:off x="6696650" y="420775"/>
              <a:ext cx="24975" cy="14025"/>
            </a:xfrm>
            <a:custGeom>
              <a:rect b="b" l="l" r="r" t="t"/>
              <a:pathLst>
                <a:path extrusionOk="0" fill="none" h="561" w="999">
                  <a:moveTo>
                    <a:pt x="0" y="0"/>
                  </a:moveTo>
                  <a:lnTo>
                    <a:pt x="999" y="56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7"/>
            <p:cNvSpPr/>
            <p:nvPr/>
          </p:nvSpPr>
          <p:spPr>
            <a:xfrm>
              <a:off x="6673500" y="507225"/>
              <a:ext cx="29250" cy="25"/>
            </a:xfrm>
            <a:custGeom>
              <a:rect b="b" l="l" r="r" t="t"/>
              <a:pathLst>
                <a:path extrusionOk="0" fill="none" h="1" w="1170">
                  <a:moveTo>
                    <a:pt x="1" y="1"/>
                  </a:moveTo>
                  <a:lnTo>
                    <a:pt x="117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7"/>
            <p:cNvSpPr/>
            <p:nvPr/>
          </p:nvSpPr>
          <p:spPr>
            <a:xfrm>
              <a:off x="6696650" y="593700"/>
              <a:ext cx="25" cy="25"/>
            </a:xfrm>
            <a:custGeom>
              <a:rect b="b" l="l" r="r" t="t"/>
              <a:pathLst>
                <a:path extrusionOk="0" fill="none" h="1" w="1">
                  <a:moveTo>
                    <a:pt x="0"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7"/>
            <p:cNvSpPr/>
            <p:nvPr/>
          </p:nvSpPr>
          <p:spPr>
            <a:xfrm>
              <a:off x="6696650" y="579700"/>
              <a:ext cx="24975" cy="14025"/>
            </a:xfrm>
            <a:custGeom>
              <a:rect b="b" l="l" r="r" t="t"/>
              <a:pathLst>
                <a:path extrusionOk="0" fill="none" h="561" w="999">
                  <a:moveTo>
                    <a:pt x="0" y="560"/>
                  </a:moveTo>
                  <a:lnTo>
                    <a:pt x="999"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7"/>
            <p:cNvSpPr/>
            <p:nvPr/>
          </p:nvSpPr>
          <p:spPr>
            <a:xfrm>
              <a:off x="6760575" y="632675"/>
              <a:ext cx="14025" cy="24975"/>
            </a:xfrm>
            <a:custGeom>
              <a:rect b="b" l="l" r="r" t="t"/>
              <a:pathLst>
                <a:path extrusionOk="0" fill="none" h="999" w="561">
                  <a:moveTo>
                    <a:pt x="1" y="999"/>
                  </a:moveTo>
                  <a:lnTo>
                    <a:pt x="56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7"/>
            <p:cNvSpPr/>
            <p:nvPr/>
          </p:nvSpPr>
          <p:spPr>
            <a:xfrm>
              <a:off x="6760575" y="657625"/>
              <a:ext cx="25" cy="25"/>
            </a:xfrm>
            <a:custGeom>
              <a:rect b="b" l="l" r="r" t="t"/>
              <a:pathLst>
                <a:path extrusionOk="0" fill="none" h="1" w="1">
                  <a:moveTo>
                    <a:pt x="1" y="1"/>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7"/>
            <p:cNvSpPr/>
            <p:nvPr/>
          </p:nvSpPr>
          <p:spPr>
            <a:xfrm>
              <a:off x="6847025" y="651550"/>
              <a:ext cx="25" cy="29250"/>
            </a:xfrm>
            <a:custGeom>
              <a:rect b="b" l="l" r="r" t="t"/>
              <a:pathLst>
                <a:path extrusionOk="0" fill="none" h="1170" w="1">
                  <a:moveTo>
                    <a:pt x="1" y="0"/>
                  </a:moveTo>
                  <a:lnTo>
                    <a:pt x="1" y="116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7"/>
            <p:cNvSpPr/>
            <p:nvPr/>
          </p:nvSpPr>
          <p:spPr>
            <a:xfrm>
              <a:off x="6919500" y="632675"/>
              <a:ext cx="14025" cy="24975"/>
            </a:xfrm>
            <a:custGeom>
              <a:rect b="b" l="l" r="r" t="t"/>
              <a:pathLst>
                <a:path extrusionOk="0" fill="none" h="999" w="561">
                  <a:moveTo>
                    <a:pt x="560" y="999"/>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7"/>
            <p:cNvSpPr/>
            <p:nvPr/>
          </p:nvSpPr>
          <p:spPr>
            <a:xfrm>
              <a:off x="6933500" y="657625"/>
              <a:ext cx="25" cy="25"/>
            </a:xfrm>
            <a:custGeom>
              <a:rect b="b" l="l" r="r" t="t"/>
              <a:pathLst>
                <a:path extrusionOk="0" fill="none" h="1" w="1">
                  <a:moveTo>
                    <a:pt x="0"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7"/>
            <p:cNvSpPr/>
            <p:nvPr/>
          </p:nvSpPr>
          <p:spPr>
            <a:xfrm>
              <a:off x="6972475" y="579700"/>
              <a:ext cx="24975" cy="14025"/>
            </a:xfrm>
            <a:custGeom>
              <a:rect b="b" l="l" r="r" t="t"/>
              <a:pathLst>
                <a:path extrusionOk="0" fill="none" h="561" w="999">
                  <a:moveTo>
                    <a:pt x="999" y="56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7"/>
            <p:cNvSpPr/>
            <p:nvPr/>
          </p:nvSpPr>
          <p:spPr>
            <a:xfrm>
              <a:off x="6997425" y="593700"/>
              <a:ext cx="25" cy="25"/>
            </a:xfrm>
            <a:custGeom>
              <a:rect b="b" l="l" r="r" t="t"/>
              <a:pathLst>
                <a:path extrusionOk="0" fill="none" h="1" w="1">
                  <a:moveTo>
                    <a:pt x="1" y="0"/>
                  </a:move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7"/>
            <p:cNvSpPr/>
            <p:nvPr/>
          </p:nvSpPr>
          <p:spPr>
            <a:xfrm>
              <a:off x="6991350" y="507225"/>
              <a:ext cx="29250" cy="25"/>
            </a:xfrm>
            <a:custGeom>
              <a:rect b="b" l="l" r="r" t="t"/>
              <a:pathLst>
                <a:path extrusionOk="0" fill="none" h="1" w="1170">
                  <a:moveTo>
                    <a:pt x="1169"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7"/>
            <p:cNvSpPr/>
            <p:nvPr/>
          </p:nvSpPr>
          <p:spPr>
            <a:xfrm>
              <a:off x="6972475" y="420775"/>
              <a:ext cx="24975" cy="14025"/>
            </a:xfrm>
            <a:custGeom>
              <a:rect b="b" l="l" r="r" t="t"/>
              <a:pathLst>
                <a:path extrusionOk="0" fill="none" h="561" w="999">
                  <a:moveTo>
                    <a:pt x="0" y="561"/>
                  </a:moveTo>
                  <a:lnTo>
                    <a:pt x="999"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7"/>
            <p:cNvSpPr/>
            <p:nvPr/>
          </p:nvSpPr>
          <p:spPr>
            <a:xfrm>
              <a:off x="6997425" y="420775"/>
              <a:ext cx="25" cy="25"/>
            </a:xfrm>
            <a:custGeom>
              <a:rect b="b" l="l" r="r" t="t"/>
              <a:pathLst>
                <a:path extrusionOk="0" fill="none" h="1" w="1">
                  <a:moveTo>
                    <a:pt x="1" y="0"/>
                  </a:move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7"/>
            <p:cNvSpPr/>
            <p:nvPr/>
          </p:nvSpPr>
          <p:spPr>
            <a:xfrm>
              <a:off x="6919500" y="356850"/>
              <a:ext cx="14025" cy="24975"/>
            </a:xfrm>
            <a:custGeom>
              <a:rect b="b" l="l" r="r" t="t"/>
              <a:pathLst>
                <a:path extrusionOk="0" fill="none" h="999" w="561">
                  <a:moveTo>
                    <a:pt x="560" y="0"/>
                  </a:moveTo>
                  <a:lnTo>
                    <a:pt x="0" y="9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7"/>
            <p:cNvSpPr/>
            <p:nvPr/>
          </p:nvSpPr>
          <p:spPr>
            <a:xfrm>
              <a:off x="6933500" y="356850"/>
              <a:ext cx="25" cy="25"/>
            </a:xfrm>
            <a:custGeom>
              <a:rect b="b" l="l" r="r" t="t"/>
              <a:pathLst>
                <a:path extrusionOk="0" fill="none" h="1" w="1">
                  <a:moveTo>
                    <a:pt x="0"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4" name="Google Shape;1404;p57"/>
          <p:cNvGrpSpPr/>
          <p:nvPr/>
        </p:nvGrpSpPr>
        <p:grpSpPr>
          <a:xfrm>
            <a:off x="4464301" y="608464"/>
            <a:ext cx="286957" cy="271731"/>
            <a:chOff x="5973900" y="318475"/>
            <a:chExt cx="401900" cy="380575"/>
          </a:xfrm>
        </p:grpSpPr>
        <p:sp>
          <p:nvSpPr>
            <p:cNvPr id="1405" name="Google Shape;1405;p57"/>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7"/>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7"/>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7"/>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7"/>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7"/>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7"/>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7"/>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7"/>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7"/>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7"/>
            <p:cNvSpPr/>
            <p:nvPr/>
          </p:nvSpPr>
          <p:spPr>
            <a:xfrm>
              <a:off x="6264950" y="456100"/>
              <a:ext cx="25" cy="175375"/>
            </a:xfrm>
            <a:custGeom>
              <a:rect b="b" l="l" r="r" t="t"/>
              <a:pathLst>
                <a:path extrusionOk="0" fill="none" h="7015" w="1">
                  <a:moveTo>
                    <a:pt x="1" y="0"/>
                  </a:moveTo>
                  <a:lnTo>
                    <a:pt x="1" y="701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7"/>
            <p:cNvSpPr/>
            <p:nvPr/>
          </p:nvSpPr>
          <p:spPr>
            <a:xfrm>
              <a:off x="6204675" y="456100"/>
              <a:ext cx="25" cy="175375"/>
            </a:xfrm>
            <a:custGeom>
              <a:rect b="b" l="l" r="r" t="t"/>
              <a:pathLst>
                <a:path extrusionOk="0" fill="none" h="7015" w="1">
                  <a:moveTo>
                    <a:pt x="0" y="0"/>
                  </a:moveTo>
                  <a:lnTo>
                    <a:pt x="0" y="701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7"/>
            <p:cNvSpPr/>
            <p:nvPr/>
          </p:nvSpPr>
          <p:spPr>
            <a:xfrm>
              <a:off x="6145000" y="456100"/>
              <a:ext cx="25" cy="175375"/>
            </a:xfrm>
            <a:custGeom>
              <a:rect b="b" l="l" r="r" t="t"/>
              <a:pathLst>
                <a:path extrusionOk="0" fill="none" h="7015" w="1">
                  <a:moveTo>
                    <a:pt x="1" y="0"/>
                  </a:moveTo>
                  <a:lnTo>
                    <a:pt x="1" y="701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7"/>
            <p:cNvSpPr/>
            <p:nvPr/>
          </p:nvSpPr>
          <p:spPr>
            <a:xfrm>
              <a:off x="6084725" y="456100"/>
              <a:ext cx="25" cy="175375"/>
            </a:xfrm>
            <a:custGeom>
              <a:rect b="b" l="l" r="r" t="t"/>
              <a:pathLst>
                <a:path extrusionOk="0" fill="none" h="7015" w="1">
                  <a:moveTo>
                    <a:pt x="1" y="0"/>
                  </a:moveTo>
                  <a:lnTo>
                    <a:pt x="1" y="701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9" name="Google Shape;1419;p57"/>
          <p:cNvGrpSpPr/>
          <p:nvPr/>
        </p:nvGrpSpPr>
        <p:grpSpPr>
          <a:xfrm>
            <a:off x="1104681" y="1044504"/>
            <a:ext cx="291276" cy="355197"/>
            <a:chOff x="1268550" y="929175"/>
            <a:chExt cx="407950" cy="497475"/>
          </a:xfrm>
        </p:grpSpPr>
        <p:sp>
          <p:nvSpPr>
            <p:cNvPr id="1420" name="Google Shape;1420;p57"/>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7"/>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7"/>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3" name="Google Shape;1423;p57"/>
          <p:cNvGrpSpPr/>
          <p:nvPr/>
        </p:nvGrpSpPr>
        <p:grpSpPr>
          <a:xfrm>
            <a:off x="4915566" y="1057981"/>
            <a:ext cx="344326" cy="330421"/>
            <a:chOff x="6605925" y="948050"/>
            <a:chExt cx="482250" cy="462775"/>
          </a:xfrm>
        </p:grpSpPr>
        <p:sp>
          <p:nvSpPr>
            <p:cNvPr id="1424" name="Google Shape;1424;p57"/>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7"/>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7"/>
            <p:cNvSpPr/>
            <p:nvPr/>
          </p:nvSpPr>
          <p:spPr>
            <a:xfrm>
              <a:off x="6847025" y="948050"/>
              <a:ext cx="25" cy="23775"/>
            </a:xfrm>
            <a:custGeom>
              <a:rect b="b" l="l" r="r" t="t"/>
              <a:pathLst>
                <a:path extrusionOk="0" fill="none" h="951" w="1">
                  <a:moveTo>
                    <a:pt x="1" y="951"/>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7"/>
            <p:cNvSpPr/>
            <p:nvPr/>
          </p:nvSpPr>
          <p:spPr>
            <a:xfrm>
              <a:off x="6847025" y="1001025"/>
              <a:ext cx="25" cy="183900"/>
            </a:xfrm>
            <a:custGeom>
              <a:rect b="b" l="l" r="r" t="t"/>
              <a:pathLst>
                <a:path extrusionOk="0" fill="none" h="7356" w="1">
                  <a:moveTo>
                    <a:pt x="1" y="1"/>
                  </a:moveTo>
                  <a:lnTo>
                    <a:pt x="1" y="735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7"/>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7"/>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0" name="Google Shape;1430;p57"/>
          <p:cNvGrpSpPr/>
          <p:nvPr/>
        </p:nvGrpSpPr>
        <p:grpSpPr>
          <a:xfrm>
            <a:off x="4995999" y="2036571"/>
            <a:ext cx="183462" cy="290866"/>
            <a:chOff x="6718575" y="2318625"/>
            <a:chExt cx="256950" cy="407375"/>
          </a:xfrm>
        </p:grpSpPr>
        <p:sp>
          <p:nvSpPr>
            <p:cNvPr id="1431" name="Google Shape;1431;p5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7"/>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9" name="Google Shape;1439;p57"/>
          <p:cNvGrpSpPr/>
          <p:nvPr/>
        </p:nvGrpSpPr>
        <p:grpSpPr>
          <a:xfrm>
            <a:off x="2533645" y="2569126"/>
            <a:ext cx="308680" cy="187836"/>
            <a:chOff x="3269900" y="3064500"/>
            <a:chExt cx="432325" cy="263075"/>
          </a:xfrm>
        </p:grpSpPr>
        <p:sp>
          <p:nvSpPr>
            <p:cNvPr id="1440" name="Google Shape;1440;p57"/>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7"/>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7"/>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3" name="Google Shape;1443;p57"/>
          <p:cNvGrpSpPr/>
          <p:nvPr/>
        </p:nvGrpSpPr>
        <p:grpSpPr>
          <a:xfrm>
            <a:off x="4975114" y="2511738"/>
            <a:ext cx="225213" cy="316516"/>
            <a:chOff x="6689325" y="2984125"/>
            <a:chExt cx="315425" cy="443300"/>
          </a:xfrm>
        </p:grpSpPr>
        <p:sp>
          <p:nvSpPr>
            <p:cNvPr id="1444" name="Google Shape;1444;p57"/>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7"/>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7"/>
            <p:cNvSpPr/>
            <p:nvPr/>
          </p:nvSpPr>
          <p:spPr>
            <a:xfrm>
              <a:off x="6761175" y="3117475"/>
              <a:ext cx="25" cy="261850"/>
            </a:xfrm>
            <a:custGeom>
              <a:rect b="b" l="l" r="r" t="t"/>
              <a:pathLst>
                <a:path extrusionOk="0" fill="none" h="10474" w="1">
                  <a:moveTo>
                    <a:pt x="1" y="10473"/>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7"/>
            <p:cNvSpPr/>
            <p:nvPr/>
          </p:nvSpPr>
          <p:spPr>
            <a:xfrm>
              <a:off x="6847025" y="3117475"/>
              <a:ext cx="25" cy="261850"/>
            </a:xfrm>
            <a:custGeom>
              <a:rect b="b" l="l" r="r" t="t"/>
              <a:pathLst>
                <a:path extrusionOk="0" fill="none" h="10474" w="1">
                  <a:moveTo>
                    <a:pt x="1" y="1"/>
                  </a:moveTo>
                  <a:lnTo>
                    <a:pt x="1" y="1047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7"/>
            <p:cNvSpPr/>
            <p:nvPr/>
          </p:nvSpPr>
          <p:spPr>
            <a:xfrm>
              <a:off x="6932875" y="3117475"/>
              <a:ext cx="25" cy="261850"/>
            </a:xfrm>
            <a:custGeom>
              <a:rect b="b" l="l" r="r" t="t"/>
              <a:pathLst>
                <a:path extrusionOk="0" fill="none" h="10474" w="1">
                  <a:moveTo>
                    <a:pt x="1" y="1"/>
                  </a:moveTo>
                  <a:lnTo>
                    <a:pt x="1" y="1047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9" name="Google Shape;1449;p57"/>
          <p:cNvGrpSpPr/>
          <p:nvPr/>
        </p:nvGrpSpPr>
        <p:grpSpPr>
          <a:xfrm>
            <a:off x="1618529" y="3441652"/>
            <a:ext cx="217824" cy="352145"/>
            <a:chOff x="1988225" y="4286525"/>
            <a:chExt cx="305075" cy="493200"/>
          </a:xfrm>
        </p:grpSpPr>
        <p:sp>
          <p:nvSpPr>
            <p:cNvPr id="1450" name="Google Shape;1450;p57"/>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7"/>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7"/>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7"/>
            <p:cNvSpPr/>
            <p:nvPr/>
          </p:nvSpPr>
          <p:spPr>
            <a:xfrm>
              <a:off x="2161750" y="4522750"/>
              <a:ext cx="25" cy="256975"/>
            </a:xfrm>
            <a:custGeom>
              <a:rect b="b" l="l" r="r" t="t"/>
              <a:pathLst>
                <a:path extrusionOk="0" fill="none" h="10279" w="1">
                  <a:moveTo>
                    <a:pt x="1" y="10279"/>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7"/>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7"/>
            <p:cNvSpPr/>
            <p:nvPr/>
          </p:nvSpPr>
          <p:spPr>
            <a:xfrm>
              <a:off x="2038150" y="4589125"/>
              <a:ext cx="87100" cy="87100"/>
            </a:xfrm>
            <a:custGeom>
              <a:rect b="b" l="l" r="r" t="t"/>
              <a:pathLst>
                <a:path extrusionOk="0" fill="none" h="3484" w="3484">
                  <a:moveTo>
                    <a:pt x="1" y="0"/>
                  </a:moveTo>
                  <a:lnTo>
                    <a:pt x="3483" y="348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7"/>
            <p:cNvSpPr/>
            <p:nvPr/>
          </p:nvSpPr>
          <p:spPr>
            <a:xfrm>
              <a:off x="2194025" y="4564150"/>
              <a:ext cx="54825" cy="54825"/>
            </a:xfrm>
            <a:custGeom>
              <a:rect b="b" l="l" r="r" t="t"/>
              <a:pathLst>
                <a:path extrusionOk="0" fill="none" h="2193" w="2193">
                  <a:moveTo>
                    <a:pt x="2192" y="1"/>
                  </a:moveTo>
                  <a:lnTo>
                    <a:pt x="1" y="219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57"/>
          <p:cNvGrpSpPr/>
          <p:nvPr/>
        </p:nvGrpSpPr>
        <p:grpSpPr>
          <a:xfrm>
            <a:off x="2080647" y="3466427"/>
            <a:ext cx="263038" cy="333027"/>
            <a:chOff x="2635450" y="4321225"/>
            <a:chExt cx="368400" cy="466425"/>
          </a:xfrm>
        </p:grpSpPr>
        <p:sp>
          <p:nvSpPr>
            <p:cNvPr id="1458" name="Google Shape;1458;p57"/>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7"/>
            <p:cNvSpPr/>
            <p:nvPr/>
          </p:nvSpPr>
          <p:spPr>
            <a:xfrm>
              <a:off x="2819350" y="4321225"/>
              <a:ext cx="25" cy="347075"/>
            </a:xfrm>
            <a:custGeom>
              <a:rect b="b" l="l" r="r" t="t"/>
              <a:pathLst>
                <a:path extrusionOk="0" fill="none" h="13883" w="1">
                  <a:moveTo>
                    <a:pt x="0" y="13883"/>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7"/>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7"/>
            <p:cNvSpPr/>
            <p:nvPr/>
          </p:nvSpPr>
          <p:spPr>
            <a:xfrm>
              <a:off x="2850400" y="4372975"/>
              <a:ext cx="54825" cy="54825"/>
            </a:xfrm>
            <a:custGeom>
              <a:rect b="b" l="l" r="r" t="t"/>
              <a:pathLst>
                <a:path extrusionOk="0" fill="none" h="2193" w="2193">
                  <a:moveTo>
                    <a:pt x="2192" y="0"/>
                  </a:moveTo>
                  <a:lnTo>
                    <a:pt x="0" y="219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7"/>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7"/>
            <p:cNvSpPr/>
            <p:nvPr/>
          </p:nvSpPr>
          <p:spPr>
            <a:xfrm>
              <a:off x="2696350" y="4479525"/>
              <a:ext cx="87100" cy="87100"/>
            </a:xfrm>
            <a:custGeom>
              <a:rect b="b" l="l" r="r" t="t"/>
              <a:pathLst>
                <a:path extrusionOk="0" fill="none" h="3484" w="3484">
                  <a:moveTo>
                    <a:pt x="0" y="1"/>
                  </a:moveTo>
                  <a:lnTo>
                    <a:pt x="3483" y="348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57"/>
          <p:cNvGrpSpPr/>
          <p:nvPr/>
        </p:nvGrpSpPr>
        <p:grpSpPr>
          <a:xfrm>
            <a:off x="4942092" y="3458163"/>
            <a:ext cx="291276" cy="326066"/>
            <a:chOff x="6643075" y="4309650"/>
            <a:chExt cx="407950" cy="456675"/>
          </a:xfrm>
        </p:grpSpPr>
        <p:sp>
          <p:nvSpPr>
            <p:cNvPr id="1465" name="Google Shape;1465;p57"/>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7"/>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7"/>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7"/>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7"/>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7"/>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7"/>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7"/>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7"/>
            <p:cNvSpPr/>
            <p:nvPr/>
          </p:nvSpPr>
          <p:spPr>
            <a:xfrm>
              <a:off x="6847025" y="4414975"/>
              <a:ext cx="25" cy="145550"/>
            </a:xfrm>
            <a:custGeom>
              <a:rect b="b" l="l" r="r" t="t"/>
              <a:pathLst>
                <a:path extrusionOk="0" fill="none" h="5822" w="1">
                  <a:moveTo>
                    <a:pt x="1" y="1"/>
                  </a:moveTo>
                  <a:lnTo>
                    <a:pt x="1" y="582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57"/>
          <p:cNvGrpSpPr/>
          <p:nvPr/>
        </p:nvGrpSpPr>
        <p:grpSpPr>
          <a:xfrm>
            <a:off x="3935673" y="3918550"/>
            <a:ext cx="384328" cy="368674"/>
            <a:chOff x="5233525" y="4954450"/>
            <a:chExt cx="538275" cy="516350"/>
          </a:xfrm>
        </p:grpSpPr>
        <p:sp>
          <p:nvSpPr>
            <p:cNvPr id="1475" name="Google Shape;1475;p57"/>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7"/>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7"/>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7"/>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7"/>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7"/>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7"/>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7"/>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7"/>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7"/>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7"/>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6" name="Google Shape;1486;p57"/>
          <p:cNvGrpSpPr/>
          <p:nvPr/>
        </p:nvGrpSpPr>
        <p:grpSpPr>
          <a:xfrm>
            <a:off x="3452241" y="3925065"/>
            <a:ext cx="391290" cy="355643"/>
            <a:chOff x="4556450" y="4963575"/>
            <a:chExt cx="548025" cy="498100"/>
          </a:xfrm>
        </p:grpSpPr>
        <p:sp>
          <p:nvSpPr>
            <p:cNvPr id="1487" name="Google Shape;1487;p57"/>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7"/>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7"/>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7"/>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7"/>
            <p:cNvSpPr/>
            <p:nvPr/>
          </p:nvSpPr>
          <p:spPr>
            <a:xfrm>
              <a:off x="4830450" y="5213225"/>
              <a:ext cx="25" cy="248450"/>
            </a:xfrm>
            <a:custGeom>
              <a:rect b="b" l="l" r="r" t="t"/>
              <a:pathLst>
                <a:path extrusionOk="0" fill="none" h="9938" w="1">
                  <a:moveTo>
                    <a:pt x="0" y="0"/>
                  </a:moveTo>
                  <a:lnTo>
                    <a:pt x="0" y="993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2" name="Google Shape;1492;p57"/>
          <p:cNvGrpSpPr/>
          <p:nvPr/>
        </p:nvGrpSpPr>
        <p:grpSpPr>
          <a:xfrm>
            <a:off x="578641" y="4002017"/>
            <a:ext cx="378241" cy="209131"/>
            <a:chOff x="531800" y="5071350"/>
            <a:chExt cx="529750" cy="292900"/>
          </a:xfrm>
        </p:grpSpPr>
        <p:sp>
          <p:nvSpPr>
            <p:cNvPr id="1493" name="Google Shape;1493;p57"/>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7"/>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7"/>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7"/>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7"/>
            <p:cNvSpPr/>
            <p:nvPr/>
          </p:nvSpPr>
          <p:spPr>
            <a:xfrm>
              <a:off x="676100" y="5071350"/>
              <a:ext cx="86500" cy="7325"/>
            </a:xfrm>
            <a:custGeom>
              <a:rect b="b" l="l" r="r" t="t"/>
              <a:pathLst>
                <a:path extrusionOk="0" fill="none" h="293" w="3460">
                  <a:moveTo>
                    <a:pt x="1" y="1"/>
                  </a:moveTo>
                  <a:lnTo>
                    <a:pt x="3459" y="29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7"/>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7"/>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0" name="Google Shape;1500;p57"/>
          <p:cNvGrpSpPr/>
          <p:nvPr/>
        </p:nvGrpSpPr>
        <p:grpSpPr>
          <a:xfrm>
            <a:off x="7243894" y="2260600"/>
            <a:ext cx="433992" cy="422729"/>
            <a:chOff x="5916675" y="927975"/>
            <a:chExt cx="516350" cy="502950"/>
          </a:xfrm>
        </p:grpSpPr>
        <p:sp>
          <p:nvSpPr>
            <p:cNvPr id="1501" name="Google Shape;1501;p57"/>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7"/>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3" name="Google Shape;1503;p57"/>
          <p:cNvGrpSpPr/>
          <p:nvPr/>
        </p:nvGrpSpPr>
        <p:grpSpPr>
          <a:xfrm>
            <a:off x="6359914" y="2966502"/>
            <a:ext cx="1079481" cy="1051467"/>
            <a:chOff x="5916675" y="927975"/>
            <a:chExt cx="516350" cy="502950"/>
          </a:xfrm>
        </p:grpSpPr>
        <p:sp>
          <p:nvSpPr>
            <p:cNvPr id="1504" name="Google Shape;1504;p57"/>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7"/>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6" name="Google Shape;1506;p57"/>
          <p:cNvGrpSpPr/>
          <p:nvPr/>
        </p:nvGrpSpPr>
        <p:grpSpPr>
          <a:xfrm>
            <a:off x="6360057" y="2260600"/>
            <a:ext cx="433992" cy="422729"/>
            <a:chOff x="5916675" y="927975"/>
            <a:chExt cx="516350" cy="502950"/>
          </a:xfrm>
        </p:grpSpPr>
        <p:sp>
          <p:nvSpPr>
            <p:cNvPr id="1507" name="Google Shape;1507;p57"/>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7"/>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9" name="Google Shape;1509;p57"/>
          <p:cNvSpPr/>
          <p:nvPr/>
        </p:nvSpPr>
        <p:spPr>
          <a:xfrm>
            <a:off x="7436055" y="249697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7"/>
          <p:cNvSpPr/>
          <p:nvPr/>
        </p:nvSpPr>
        <p:spPr>
          <a:xfrm>
            <a:off x="6552218" y="249697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7"/>
          <p:cNvSpPr/>
          <p:nvPr/>
        </p:nvSpPr>
        <p:spPr>
          <a:xfrm>
            <a:off x="6837753" y="3554515"/>
            <a:ext cx="1000561" cy="565194"/>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1516" name="Shape 1516"/>
        <p:cNvGrpSpPr/>
        <p:nvPr/>
      </p:nvGrpSpPr>
      <p:grpSpPr>
        <a:xfrm>
          <a:off x="0" y="0"/>
          <a:ext cx="0" cy="0"/>
          <a:chOff x="0" y="0"/>
          <a:chExt cx="0" cy="0"/>
        </a:xfrm>
      </p:grpSpPr>
      <p:sp>
        <p:nvSpPr>
          <p:cNvPr id="1517" name="Google Shape;1517;p58"/>
          <p:cNvSpPr txBox="1"/>
          <p:nvPr/>
        </p:nvSpPr>
        <p:spPr>
          <a:xfrm>
            <a:off x="2087650" y="761875"/>
            <a:ext cx="6676800" cy="13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solidFill>
                  <a:srgbClr val="FFFFFF"/>
                </a:solidFill>
                <a:latin typeface="Roboto Slab"/>
                <a:ea typeface="Roboto Slab"/>
                <a:cs typeface="Roboto Slab"/>
                <a:sym typeface="Roboto Slab"/>
              </a:rPr>
              <a:t>Now you can use any emoji as an icon!</a:t>
            </a:r>
            <a:endParaRPr>
              <a:solidFill>
                <a:srgbClr val="FFFFFF"/>
              </a:solidFill>
              <a:latin typeface="Roboto Slab"/>
              <a:ea typeface="Roboto Slab"/>
              <a:cs typeface="Roboto Slab"/>
              <a:sym typeface="Roboto Slab"/>
            </a:endParaRPr>
          </a:p>
          <a:p>
            <a:pPr indent="0" lvl="0" marL="0" rtl="0" algn="l">
              <a:spcBef>
                <a:spcPts val="0"/>
              </a:spcBef>
              <a:spcAft>
                <a:spcPts val="0"/>
              </a:spcAft>
              <a:buClr>
                <a:srgbClr val="000000"/>
              </a:buClr>
              <a:buSzPts val="1100"/>
              <a:buFont typeface="Arial"/>
              <a:buNone/>
            </a:pPr>
            <a:r>
              <a:rPr lang="en">
                <a:solidFill>
                  <a:srgbClr val="FFFFFF"/>
                </a:solidFill>
                <a:latin typeface="Roboto Slab"/>
                <a:ea typeface="Roboto Slab"/>
                <a:cs typeface="Roboto Slab"/>
                <a:sym typeface="Roboto Slab"/>
              </a:rPr>
              <a:t>And of course it resizes without losing quality and you can change the color.</a:t>
            </a:r>
            <a:endParaRPr>
              <a:solidFill>
                <a:srgbClr val="FFFFFF"/>
              </a:solidFill>
              <a:latin typeface="Roboto Slab"/>
              <a:ea typeface="Roboto Slab"/>
              <a:cs typeface="Roboto Slab"/>
              <a:sym typeface="Roboto Slab"/>
            </a:endParaRPr>
          </a:p>
          <a:p>
            <a:pPr indent="0" lvl="0" marL="0" rtl="0" algn="l">
              <a:spcBef>
                <a:spcPts val="0"/>
              </a:spcBef>
              <a:spcAft>
                <a:spcPts val="0"/>
              </a:spcAft>
              <a:buNone/>
            </a:pPr>
            <a:r>
              <a:t/>
            </a:r>
            <a:endParaRPr>
              <a:solidFill>
                <a:srgbClr val="FFFFFF"/>
              </a:solidFill>
              <a:latin typeface="Roboto Slab"/>
              <a:ea typeface="Roboto Slab"/>
              <a:cs typeface="Roboto Slab"/>
              <a:sym typeface="Roboto Slab"/>
            </a:endParaRPr>
          </a:p>
          <a:p>
            <a:pPr indent="0" lvl="0" marL="0" rtl="0" algn="l">
              <a:spcBef>
                <a:spcPts val="0"/>
              </a:spcBef>
              <a:spcAft>
                <a:spcPts val="0"/>
              </a:spcAft>
              <a:buNone/>
            </a:pPr>
            <a:r>
              <a:rPr lang="en">
                <a:solidFill>
                  <a:srgbClr val="FFFFFF"/>
                </a:solidFill>
                <a:latin typeface="Roboto Slab"/>
                <a:ea typeface="Roboto Slab"/>
                <a:cs typeface="Roboto Slab"/>
                <a:sym typeface="Roboto Slab"/>
              </a:rPr>
              <a:t>How? Follow Google instructions </a:t>
            </a:r>
            <a:r>
              <a:rPr lang="en" u="sng">
                <a:solidFill>
                  <a:srgbClr val="FFFFFF"/>
                </a:solidFill>
                <a:latin typeface="Roboto Slab"/>
                <a:ea typeface="Roboto Slab"/>
                <a:cs typeface="Roboto Slab"/>
                <a:sym typeface="Roboto Slab"/>
                <a:hlinkClick r:id="rId3"/>
              </a:rPr>
              <a:t>https://twitter.com/googledocs/status/730087240156643328</a:t>
            </a:r>
            <a:endParaRPr>
              <a:solidFill>
                <a:srgbClr val="FFFFFF"/>
              </a:solidFill>
              <a:latin typeface="Roboto Slab"/>
              <a:ea typeface="Roboto Slab"/>
              <a:cs typeface="Roboto Slab"/>
              <a:sym typeface="Roboto Slab"/>
            </a:endParaRPr>
          </a:p>
          <a:p>
            <a:pPr indent="0" lvl="0" marL="0" rtl="0" algn="l">
              <a:spcBef>
                <a:spcPts val="0"/>
              </a:spcBef>
              <a:spcAft>
                <a:spcPts val="0"/>
              </a:spcAft>
              <a:buNone/>
            </a:pPr>
            <a:r>
              <a:t/>
            </a:r>
            <a:endParaRPr>
              <a:solidFill>
                <a:srgbClr val="FFFFFF"/>
              </a:solidFill>
              <a:latin typeface="Roboto Slab"/>
              <a:ea typeface="Roboto Slab"/>
              <a:cs typeface="Roboto Slab"/>
              <a:sym typeface="Roboto Slab"/>
            </a:endParaRPr>
          </a:p>
          <a:p>
            <a:pPr indent="0" lvl="0" marL="0" rtl="0" algn="l">
              <a:spcBef>
                <a:spcPts val="0"/>
              </a:spcBef>
              <a:spcAft>
                <a:spcPts val="0"/>
              </a:spcAft>
              <a:buNone/>
            </a:pPr>
            <a:r>
              <a:t/>
            </a:r>
            <a:endParaRPr>
              <a:solidFill>
                <a:srgbClr val="FFFFFF"/>
              </a:solidFill>
              <a:latin typeface="Roboto Slab"/>
              <a:ea typeface="Roboto Slab"/>
              <a:cs typeface="Roboto Slab"/>
              <a:sym typeface="Roboto Slab"/>
            </a:endParaRPr>
          </a:p>
          <a:p>
            <a:pPr indent="0" lvl="0" marL="0" rtl="0" algn="l">
              <a:spcBef>
                <a:spcPts val="0"/>
              </a:spcBef>
              <a:spcAft>
                <a:spcPts val="0"/>
              </a:spcAft>
              <a:buClr>
                <a:srgbClr val="000000"/>
              </a:buClr>
              <a:buSzPts val="1100"/>
              <a:buFont typeface="Arial"/>
              <a:buNone/>
            </a:pPr>
            <a:r>
              <a:t/>
            </a:r>
            <a:endParaRPr>
              <a:solidFill>
                <a:srgbClr val="FFFFFF"/>
              </a:solidFill>
              <a:latin typeface="Roboto Slab"/>
              <a:ea typeface="Roboto Slab"/>
              <a:cs typeface="Roboto Slab"/>
              <a:sym typeface="Roboto Slab"/>
            </a:endParaRPr>
          </a:p>
          <a:p>
            <a:pPr indent="0" lvl="0" marL="0" rtl="0" algn="l">
              <a:spcBef>
                <a:spcPts val="0"/>
              </a:spcBef>
              <a:spcAft>
                <a:spcPts val="0"/>
              </a:spcAft>
              <a:buNone/>
            </a:pPr>
            <a:r>
              <a:t/>
            </a:r>
            <a:endParaRPr>
              <a:solidFill>
                <a:srgbClr val="FFFFFF"/>
              </a:solidFill>
              <a:latin typeface="Roboto Slab"/>
              <a:ea typeface="Roboto Slab"/>
              <a:cs typeface="Roboto Slab"/>
              <a:sym typeface="Roboto Slab"/>
            </a:endParaRPr>
          </a:p>
        </p:txBody>
      </p:sp>
      <p:sp>
        <p:nvSpPr>
          <p:cNvPr id="1518" name="Google Shape;1518;p58"/>
          <p:cNvSpPr txBox="1"/>
          <p:nvPr/>
        </p:nvSpPr>
        <p:spPr>
          <a:xfrm>
            <a:off x="731900" y="2221850"/>
            <a:ext cx="7327500" cy="25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FFFFFF"/>
                </a:solidFill>
                <a:latin typeface="Roboto Slab"/>
                <a:ea typeface="Roboto Slab"/>
                <a:cs typeface="Roboto Slab"/>
                <a:sym typeface="Roboto Slab"/>
              </a:rPr>
              <a:t>✋👆👉👍👤👦👧👨👩👪💃🏃💑❤😂😉😋😒😭👶😸🐟🍒🍔💣📌📖🔨🎃🎈🎨🏈🏰🌏🔌🔑</a:t>
            </a:r>
            <a:r>
              <a:rPr lang="en" sz="2400">
                <a:solidFill>
                  <a:srgbClr val="FFFFFF"/>
                </a:solidFill>
                <a:highlight>
                  <a:srgbClr val="18637B"/>
                </a:highlight>
                <a:latin typeface="Roboto Slab"/>
                <a:ea typeface="Roboto Slab"/>
                <a:cs typeface="Roboto Slab"/>
                <a:sym typeface="Roboto Slab"/>
              </a:rPr>
              <a:t> and many more...</a:t>
            </a:r>
            <a:endParaRPr sz="2400">
              <a:solidFill>
                <a:srgbClr val="FFFFFF"/>
              </a:solidFill>
              <a:highlight>
                <a:srgbClr val="18637B"/>
              </a:highlight>
              <a:latin typeface="Roboto Slab"/>
              <a:ea typeface="Roboto Slab"/>
              <a:cs typeface="Roboto Slab"/>
              <a:sym typeface="Roboto Slab"/>
            </a:endParaRPr>
          </a:p>
        </p:txBody>
      </p:sp>
      <p:sp>
        <p:nvSpPr>
          <p:cNvPr id="1519" name="Google Shape;1519;p58"/>
          <p:cNvSpPr txBox="1"/>
          <p:nvPr/>
        </p:nvSpPr>
        <p:spPr>
          <a:xfrm>
            <a:off x="572775" y="704014"/>
            <a:ext cx="1440600" cy="12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9600">
                <a:solidFill>
                  <a:srgbClr val="87AF64"/>
                </a:solidFill>
                <a:latin typeface="Roboto Slab"/>
                <a:ea typeface="Roboto Slab"/>
                <a:cs typeface="Roboto Slab"/>
                <a:sym typeface="Roboto Slab"/>
              </a:rPr>
              <a:t>😉</a:t>
            </a:r>
            <a:endParaRPr sz="9600">
              <a:solidFill>
                <a:srgbClr val="87AF64"/>
              </a:solidFill>
              <a:latin typeface="Roboto Slab"/>
              <a:ea typeface="Roboto Slab"/>
              <a:cs typeface="Roboto Slab"/>
              <a:sym typeface="Roboto Slab"/>
            </a:endParaRPr>
          </a:p>
        </p:txBody>
      </p:sp>
      <p:sp>
        <p:nvSpPr>
          <p:cNvPr id="1520" name="Google Shape;1520;p5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17"/>
          <p:cNvSpPr txBox="1"/>
          <p:nvPr>
            <p:ph idx="4294967295" type="title"/>
          </p:nvPr>
        </p:nvSpPr>
        <p:spPr>
          <a:xfrm>
            <a:off x="247400" y="106050"/>
            <a:ext cx="3178200" cy="390900"/>
          </a:xfrm>
          <a:prstGeom prst="rect">
            <a:avLst/>
          </a:prstGeom>
          <a:solidFill>
            <a:srgbClr val="18637B"/>
          </a:solidFill>
        </p:spPr>
        <p:txBody>
          <a:bodyPr anchorCtr="0" anchor="ctr" bIns="91425" lIns="91425" spcFirstLastPara="1" rIns="91425" wrap="square" tIns="91425">
            <a:noAutofit/>
          </a:bodyPr>
          <a:lstStyle/>
          <a:p>
            <a:pPr indent="0" lvl="0" marL="0" rtl="0" algn="l">
              <a:spcBef>
                <a:spcPts val="0"/>
              </a:spcBef>
              <a:spcAft>
                <a:spcPts val="0"/>
              </a:spcAft>
              <a:buNone/>
            </a:pPr>
            <a:r>
              <a:rPr lang="en" sz="2400"/>
              <a:t>Contexte</a:t>
            </a:r>
            <a:endParaRPr sz="2400"/>
          </a:p>
        </p:txBody>
      </p:sp>
      <p:sp>
        <p:nvSpPr>
          <p:cNvPr id="190" name="Google Shape;190;p1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91" name="Google Shape;191;p17"/>
          <p:cNvSpPr txBox="1"/>
          <p:nvPr/>
        </p:nvSpPr>
        <p:spPr>
          <a:xfrm>
            <a:off x="351150" y="1242075"/>
            <a:ext cx="13242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124057"/>
                </a:solidFill>
              </a:rPr>
              <a:t>Utilisateurs</a:t>
            </a:r>
            <a:endParaRPr sz="1200">
              <a:solidFill>
                <a:srgbClr val="124057"/>
              </a:solidFill>
            </a:endParaRPr>
          </a:p>
        </p:txBody>
      </p:sp>
      <p:grpSp>
        <p:nvGrpSpPr>
          <p:cNvPr id="192" name="Google Shape;192;p17"/>
          <p:cNvGrpSpPr/>
          <p:nvPr/>
        </p:nvGrpSpPr>
        <p:grpSpPr>
          <a:xfrm>
            <a:off x="4728438" y="1151138"/>
            <a:ext cx="4234261" cy="799800"/>
            <a:chOff x="4527421" y="2217900"/>
            <a:chExt cx="4037629" cy="799800"/>
          </a:xfrm>
        </p:grpSpPr>
        <p:sp>
          <p:nvSpPr>
            <p:cNvPr id="193" name="Google Shape;193;p17"/>
            <p:cNvSpPr/>
            <p:nvPr/>
          </p:nvSpPr>
          <p:spPr>
            <a:xfrm rot="2232050">
              <a:off x="4808759" y="2287463"/>
              <a:ext cx="322025" cy="788774"/>
            </a:xfrm>
            <a:prstGeom prst="upArrow">
              <a:avLst>
                <a:gd fmla="val 50000" name="adj1"/>
                <a:gd fmla="val 50000" name="adj2"/>
              </a:avLst>
            </a:prstGeom>
            <a:solidFill>
              <a:srgbClr val="75757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txBox="1"/>
            <p:nvPr/>
          </p:nvSpPr>
          <p:spPr>
            <a:xfrm>
              <a:off x="5604650" y="2217900"/>
              <a:ext cx="2960400" cy="3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124057"/>
                  </a:solidFill>
                </a:rPr>
                <a:t>Un faible taux de consolidation</a:t>
              </a:r>
              <a:endParaRPr b="1" sz="1200">
                <a:solidFill>
                  <a:srgbClr val="124057"/>
                </a:solidFill>
              </a:endParaRPr>
            </a:p>
          </p:txBody>
        </p:sp>
      </p:grpSp>
      <p:pic>
        <p:nvPicPr>
          <p:cNvPr id="195" name="Google Shape;195;p17"/>
          <p:cNvPicPr preferRelativeResize="0"/>
          <p:nvPr/>
        </p:nvPicPr>
        <p:blipFill rotWithShape="1">
          <a:blip r:embed="rId3">
            <a:alphaModFix/>
          </a:blip>
          <a:srcRect b="0" l="33723" r="32167" t="0"/>
          <a:stretch/>
        </p:blipFill>
        <p:spPr>
          <a:xfrm>
            <a:off x="401610" y="1564825"/>
            <a:ext cx="1087425" cy="1062725"/>
          </a:xfrm>
          <a:prstGeom prst="rect">
            <a:avLst/>
          </a:prstGeom>
          <a:noFill/>
          <a:ln>
            <a:noFill/>
          </a:ln>
        </p:spPr>
      </p:pic>
      <p:grpSp>
        <p:nvGrpSpPr>
          <p:cNvPr id="196" name="Google Shape;196;p17"/>
          <p:cNvGrpSpPr/>
          <p:nvPr/>
        </p:nvGrpSpPr>
        <p:grpSpPr>
          <a:xfrm>
            <a:off x="1641435" y="1151664"/>
            <a:ext cx="2990608" cy="1628957"/>
            <a:chOff x="1489035" y="1532664"/>
            <a:chExt cx="2990608" cy="1628957"/>
          </a:xfrm>
        </p:grpSpPr>
        <p:cxnSp>
          <p:nvCxnSpPr>
            <p:cNvPr id="197" name="Google Shape;197;p17"/>
            <p:cNvCxnSpPr/>
            <p:nvPr/>
          </p:nvCxnSpPr>
          <p:spPr>
            <a:xfrm flipH="1" rot="10800000">
              <a:off x="1489035" y="2471188"/>
              <a:ext cx="934800" cy="6000"/>
            </a:xfrm>
            <a:prstGeom prst="straightConnector1">
              <a:avLst/>
            </a:prstGeom>
            <a:noFill/>
            <a:ln cap="flat" cmpd="sng" w="38100">
              <a:solidFill>
                <a:schemeClr val="dk2"/>
              </a:solidFill>
              <a:prstDash val="solid"/>
              <a:round/>
              <a:headEnd len="med" w="med" type="none"/>
              <a:tailEnd len="med" w="med" type="triangle"/>
            </a:ln>
          </p:spPr>
        </p:cxnSp>
        <p:grpSp>
          <p:nvGrpSpPr>
            <p:cNvPr id="198" name="Google Shape;198;p17"/>
            <p:cNvGrpSpPr/>
            <p:nvPr/>
          </p:nvGrpSpPr>
          <p:grpSpPr>
            <a:xfrm>
              <a:off x="2569771" y="1532664"/>
              <a:ext cx="1909872" cy="1628957"/>
              <a:chOff x="2569771" y="1532664"/>
              <a:chExt cx="1909872" cy="1628957"/>
            </a:xfrm>
          </p:grpSpPr>
          <p:sp>
            <p:nvSpPr>
              <p:cNvPr id="199" name="Google Shape;199;p17"/>
              <p:cNvSpPr/>
              <p:nvPr/>
            </p:nvSpPr>
            <p:spPr>
              <a:xfrm>
                <a:off x="2569771" y="1872532"/>
                <a:ext cx="1909872" cy="1289088"/>
              </a:xfrm>
              <a:prstGeom prst="cloud">
                <a:avLst/>
              </a:prstGeom>
              <a:solidFill>
                <a:srgbClr val="0E3142">
                  <a:alpha val="2038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lang="en"/>
                  <a:t>Reservé</a:t>
                </a:r>
                <a:endParaRPr/>
              </a:p>
            </p:txBody>
          </p:sp>
          <p:sp>
            <p:nvSpPr>
              <p:cNvPr id="200" name="Google Shape;200;p17"/>
              <p:cNvSpPr txBox="1"/>
              <p:nvPr/>
            </p:nvSpPr>
            <p:spPr>
              <a:xfrm>
                <a:off x="2923822" y="1532664"/>
                <a:ext cx="1324200" cy="29049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124057"/>
                    </a:solidFill>
                  </a:rPr>
                  <a:t>Hébergement</a:t>
                </a:r>
                <a:endParaRPr sz="1200">
                  <a:solidFill>
                    <a:srgbClr val="124057"/>
                  </a:solidFill>
                </a:endParaRPr>
              </a:p>
            </p:txBody>
          </p:sp>
        </p:grpSp>
      </p:grpSp>
      <p:sp>
        <p:nvSpPr>
          <p:cNvPr id="201" name="Google Shape;201;p17"/>
          <p:cNvSpPr/>
          <p:nvPr/>
        </p:nvSpPr>
        <p:spPr>
          <a:xfrm>
            <a:off x="2956422" y="2075240"/>
            <a:ext cx="934848" cy="442476"/>
          </a:xfrm>
          <a:prstGeom prst="cloud">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Réel</a:t>
            </a:r>
            <a:endParaRPr>
              <a:solidFill>
                <a:srgbClr val="FFFFFF"/>
              </a:solidFill>
            </a:endParaRPr>
          </a:p>
        </p:txBody>
      </p:sp>
      <p:grpSp>
        <p:nvGrpSpPr>
          <p:cNvPr id="202" name="Google Shape;202;p17"/>
          <p:cNvGrpSpPr/>
          <p:nvPr/>
        </p:nvGrpSpPr>
        <p:grpSpPr>
          <a:xfrm>
            <a:off x="4937238" y="1863713"/>
            <a:ext cx="3972030" cy="390900"/>
            <a:chOff x="4726525" y="2930475"/>
            <a:chExt cx="3787575" cy="390900"/>
          </a:xfrm>
        </p:grpSpPr>
        <p:sp>
          <p:nvSpPr>
            <p:cNvPr id="203" name="Google Shape;203;p17"/>
            <p:cNvSpPr/>
            <p:nvPr/>
          </p:nvSpPr>
          <p:spPr>
            <a:xfrm rot="5400000">
              <a:off x="5003575" y="2692725"/>
              <a:ext cx="275400" cy="829500"/>
            </a:xfrm>
            <a:prstGeom prst="upArrow">
              <a:avLst>
                <a:gd fmla="val 50000" name="adj1"/>
                <a:gd fmla="val 50000" name="adj2"/>
              </a:avLst>
            </a:prstGeom>
            <a:solidFill>
              <a:srgbClr val="75757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txBox="1"/>
            <p:nvPr/>
          </p:nvSpPr>
          <p:spPr>
            <a:xfrm>
              <a:off x="5628700" y="2930475"/>
              <a:ext cx="2885400" cy="3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124057"/>
                  </a:solidFill>
                </a:rPr>
                <a:t>Un</a:t>
              </a:r>
              <a:r>
                <a:rPr b="1" lang="en" sz="1200">
                  <a:solidFill>
                    <a:srgbClr val="124057"/>
                  </a:solidFill>
                </a:rPr>
                <a:t> rendement énergétique faible</a:t>
              </a:r>
              <a:endParaRPr b="1" sz="1200">
                <a:solidFill>
                  <a:srgbClr val="124057"/>
                </a:solidFill>
              </a:endParaRPr>
            </a:p>
          </p:txBody>
        </p:sp>
      </p:grpSp>
      <p:grpSp>
        <p:nvGrpSpPr>
          <p:cNvPr id="205" name="Google Shape;205;p17"/>
          <p:cNvGrpSpPr/>
          <p:nvPr/>
        </p:nvGrpSpPr>
        <p:grpSpPr>
          <a:xfrm>
            <a:off x="4728399" y="2135038"/>
            <a:ext cx="4154533" cy="747900"/>
            <a:chOff x="4527385" y="3201800"/>
            <a:chExt cx="3961603" cy="747900"/>
          </a:xfrm>
        </p:grpSpPr>
        <p:sp>
          <p:nvSpPr>
            <p:cNvPr id="206" name="Google Shape;206;p17"/>
            <p:cNvSpPr/>
            <p:nvPr/>
          </p:nvSpPr>
          <p:spPr>
            <a:xfrm rot="8567950">
              <a:off x="4808722" y="3143263"/>
              <a:ext cx="322025" cy="788774"/>
            </a:xfrm>
            <a:prstGeom prst="upArrow">
              <a:avLst>
                <a:gd fmla="val 50000" name="adj1"/>
                <a:gd fmla="val 50000" name="adj2"/>
              </a:avLst>
            </a:prstGeom>
            <a:solidFill>
              <a:srgbClr val="75757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txBox="1"/>
            <p:nvPr/>
          </p:nvSpPr>
          <p:spPr>
            <a:xfrm>
              <a:off x="5603587" y="3558800"/>
              <a:ext cx="2885400" cy="3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124057"/>
                  </a:solidFill>
                </a:rPr>
                <a:t>Un gaspillage de la mémoire</a:t>
              </a:r>
              <a:endParaRPr b="1" sz="1200">
                <a:solidFill>
                  <a:srgbClr val="124057"/>
                </a:solidFill>
              </a:endParaRPr>
            </a:p>
          </p:txBody>
        </p:sp>
      </p:grpSp>
      <p:grpSp>
        <p:nvGrpSpPr>
          <p:cNvPr id="208" name="Google Shape;208;p17"/>
          <p:cNvGrpSpPr/>
          <p:nvPr/>
        </p:nvGrpSpPr>
        <p:grpSpPr>
          <a:xfrm>
            <a:off x="6001325" y="2963075"/>
            <a:ext cx="2057400" cy="1291800"/>
            <a:chOff x="5696525" y="3572675"/>
            <a:chExt cx="2057400" cy="1291800"/>
          </a:xfrm>
        </p:grpSpPr>
        <p:sp>
          <p:nvSpPr>
            <p:cNvPr id="209" name="Google Shape;209;p17"/>
            <p:cNvSpPr/>
            <p:nvPr/>
          </p:nvSpPr>
          <p:spPr>
            <a:xfrm rot="5400000">
              <a:off x="6346925" y="3788975"/>
              <a:ext cx="756600" cy="3240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a:off x="5696525" y="4540475"/>
              <a:ext cx="2057400" cy="324000"/>
            </a:xfrm>
            <a:prstGeom prst="roundRect">
              <a:avLst>
                <a:gd fmla="val 16667" name="adj"/>
              </a:avLst>
            </a:prstGeom>
            <a:solidFill>
              <a:srgbClr val="16575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Perte d’argent</a:t>
              </a:r>
              <a:endParaRPr b="1">
                <a:solidFill>
                  <a:srgbClr val="FFFFFF"/>
                </a:solidFill>
              </a:endParaRPr>
            </a:p>
          </p:txBody>
        </p:sp>
      </p:grpSp>
      <p:grpSp>
        <p:nvGrpSpPr>
          <p:cNvPr id="211" name="Google Shape;211;p17"/>
          <p:cNvGrpSpPr/>
          <p:nvPr/>
        </p:nvGrpSpPr>
        <p:grpSpPr>
          <a:xfrm>
            <a:off x="3228000" y="3982294"/>
            <a:ext cx="2057400" cy="774431"/>
            <a:chOff x="3151800" y="4210894"/>
            <a:chExt cx="2057400" cy="774431"/>
          </a:xfrm>
        </p:grpSpPr>
        <p:cxnSp>
          <p:nvCxnSpPr>
            <p:cNvPr id="212" name="Google Shape;212;p17"/>
            <p:cNvCxnSpPr/>
            <p:nvPr/>
          </p:nvCxnSpPr>
          <p:spPr>
            <a:xfrm flipH="1">
              <a:off x="4030375" y="4210894"/>
              <a:ext cx="5700" cy="278400"/>
            </a:xfrm>
            <a:prstGeom prst="straightConnector1">
              <a:avLst/>
            </a:prstGeom>
            <a:noFill/>
            <a:ln cap="flat" cmpd="sng" w="38100">
              <a:solidFill>
                <a:srgbClr val="0E3142"/>
              </a:solidFill>
              <a:prstDash val="solid"/>
              <a:round/>
              <a:headEnd len="med" w="med" type="none"/>
              <a:tailEnd len="med" w="med" type="none"/>
            </a:ln>
          </p:spPr>
        </p:cxnSp>
        <p:sp>
          <p:nvSpPr>
            <p:cNvPr id="213" name="Google Shape;213;p17"/>
            <p:cNvSpPr/>
            <p:nvPr/>
          </p:nvSpPr>
          <p:spPr>
            <a:xfrm>
              <a:off x="3151800" y="4661325"/>
              <a:ext cx="2057400" cy="324000"/>
            </a:xfrm>
            <a:prstGeom prst="roundRect">
              <a:avLst>
                <a:gd fmla="val 16667" name="adj"/>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Ressource critique</a:t>
              </a:r>
              <a:endParaRPr b="1">
                <a:solidFill>
                  <a:srgbClr val="FF0000"/>
                </a:solidFill>
              </a:endParaRPr>
            </a:p>
          </p:txBody>
        </p:sp>
        <p:cxnSp>
          <p:nvCxnSpPr>
            <p:cNvPr id="214" name="Google Shape;214;p17"/>
            <p:cNvCxnSpPr/>
            <p:nvPr/>
          </p:nvCxnSpPr>
          <p:spPr>
            <a:xfrm flipH="1">
              <a:off x="4218250" y="4210894"/>
              <a:ext cx="5700" cy="278400"/>
            </a:xfrm>
            <a:prstGeom prst="straightConnector1">
              <a:avLst/>
            </a:prstGeom>
            <a:noFill/>
            <a:ln cap="flat" cmpd="sng" w="38100">
              <a:solidFill>
                <a:srgbClr val="0E3142"/>
              </a:solidFill>
              <a:prstDash val="solid"/>
              <a:round/>
              <a:headEnd len="med" w="med" type="none"/>
              <a:tailEnd len="med" w="med" type="none"/>
            </a:ln>
          </p:spPr>
        </p:cxnSp>
      </p:grpSp>
      <p:sp>
        <p:nvSpPr>
          <p:cNvPr id="215" name="Google Shape;215;p17"/>
          <p:cNvSpPr/>
          <p:nvPr/>
        </p:nvSpPr>
        <p:spPr>
          <a:xfrm>
            <a:off x="5575750" y="800625"/>
            <a:ext cx="2967900" cy="23184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5675575" y="3701800"/>
            <a:ext cx="2613000" cy="799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2880100" y="1945125"/>
            <a:ext cx="1087500" cy="676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17"/>
          <p:cNvGrpSpPr/>
          <p:nvPr/>
        </p:nvGrpSpPr>
        <p:grpSpPr>
          <a:xfrm>
            <a:off x="543900" y="2283525"/>
            <a:ext cx="2336200" cy="1604050"/>
            <a:chOff x="543900" y="2664525"/>
            <a:chExt cx="2336200" cy="1604050"/>
          </a:xfrm>
        </p:grpSpPr>
        <p:cxnSp>
          <p:nvCxnSpPr>
            <p:cNvPr id="219" name="Google Shape;219;p17"/>
            <p:cNvCxnSpPr>
              <a:stCxn id="217" idx="2"/>
              <a:endCxn id="220" idx="0"/>
            </p:cNvCxnSpPr>
            <p:nvPr/>
          </p:nvCxnSpPr>
          <p:spPr>
            <a:xfrm flipH="1">
              <a:off x="1476100" y="2664525"/>
              <a:ext cx="1404000" cy="1042500"/>
            </a:xfrm>
            <a:prstGeom prst="straightConnector1">
              <a:avLst/>
            </a:prstGeom>
            <a:noFill/>
            <a:ln cap="flat" cmpd="sng" w="28575">
              <a:solidFill>
                <a:srgbClr val="FF0000"/>
              </a:solidFill>
              <a:prstDash val="solid"/>
              <a:round/>
              <a:headEnd len="med" w="med" type="none"/>
              <a:tailEnd len="med" w="med" type="triangle"/>
            </a:ln>
          </p:spPr>
        </p:cxnSp>
        <p:sp>
          <p:nvSpPr>
            <p:cNvPr id="220" name="Google Shape;220;p17"/>
            <p:cNvSpPr/>
            <p:nvPr/>
          </p:nvSpPr>
          <p:spPr>
            <a:xfrm>
              <a:off x="543900" y="3706975"/>
              <a:ext cx="1864500" cy="561600"/>
            </a:xfrm>
            <a:prstGeom prst="roundRect">
              <a:avLst>
                <a:gd fmla="val 16667" name="adj"/>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Working set size</a:t>
              </a:r>
              <a:endParaRPr b="1">
                <a:solidFill>
                  <a:srgbClr val="FF0000"/>
                </a:solidFill>
              </a:endParaRPr>
            </a:p>
            <a:p>
              <a:pPr indent="0" lvl="0" marL="0" rtl="0" algn="ctr">
                <a:spcBef>
                  <a:spcPts val="0"/>
                </a:spcBef>
                <a:spcAft>
                  <a:spcPts val="0"/>
                </a:spcAft>
                <a:buNone/>
              </a:pPr>
              <a:r>
                <a:rPr b="1" lang="en">
                  <a:solidFill>
                    <a:srgbClr val="FF0000"/>
                  </a:solidFill>
                </a:rPr>
                <a:t>WSS</a:t>
              </a:r>
              <a:endParaRPr b="1">
                <a:solidFill>
                  <a:srgbClr val="FF0000"/>
                </a:solidFill>
              </a:endParaRPr>
            </a:p>
          </p:txBody>
        </p:sp>
      </p:grpSp>
      <p:grpSp>
        <p:nvGrpSpPr>
          <p:cNvPr id="221" name="Google Shape;221;p17"/>
          <p:cNvGrpSpPr/>
          <p:nvPr/>
        </p:nvGrpSpPr>
        <p:grpSpPr>
          <a:xfrm>
            <a:off x="2716036" y="2779248"/>
            <a:ext cx="961071" cy="1118243"/>
            <a:chOff x="2716073" y="2779193"/>
            <a:chExt cx="905219" cy="1071730"/>
          </a:xfrm>
        </p:grpSpPr>
        <p:cxnSp>
          <p:nvCxnSpPr>
            <p:cNvPr id="222" name="Google Shape;222;p17"/>
            <p:cNvCxnSpPr>
              <a:stCxn id="199" idx="1"/>
              <a:endCxn id="223" idx="0"/>
            </p:cNvCxnSpPr>
            <p:nvPr/>
          </p:nvCxnSpPr>
          <p:spPr>
            <a:xfrm flipH="1">
              <a:off x="3089993" y="2779193"/>
              <a:ext cx="531300" cy="323700"/>
            </a:xfrm>
            <a:prstGeom prst="straightConnector1">
              <a:avLst/>
            </a:prstGeom>
            <a:noFill/>
            <a:ln cap="flat" cmpd="sng" w="28575">
              <a:solidFill>
                <a:schemeClr val="dk2"/>
              </a:solidFill>
              <a:prstDash val="solid"/>
              <a:round/>
              <a:headEnd len="med" w="med" type="none"/>
              <a:tailEnd len="med" w="med" type="triangle"/>
            </a:ln>
          </p:spPr>
        </p:cxnSp>
        <p:pic>
          <p:nvPicPr>
            <p:cNvPr id="223" name="Google Shape;223;p17"/>
            <p:cNvPicPr preferRelativeResize="0"/>
            <p:nvPr/>
          </p:nvPicPr>
          <p:blipFill>
            <a:blip r:embed="rId4">
              <a:alphaModFix/>
            </a:blip>
            <a:stretch>
              <a:fillRect/>
            </a:stretch>
          </p:blipFill>
          <p:spPr>
            <a:xfrm>
              <a:off x="2716073" y="3103023"/>
              <a:ext cx="747900" cy="747900"/>
            </a:xfrm>
            <a:prstGeom prst="rect">
              <a:avLst/>
            </a:prstGeom>
            <a:noFill/>
            <a:ln>
              <a:noFill/>
            </a:ln>
          </p:spPr>
        </p:pic>
      </p:grpSp>
      <p:grpSp>
        <p:nvGrpSpPr>
          <p:cNvPr id="224" name="Google Shape;224;p17"/>
          <p:cNvGrpSpPr/>
          <p:nvPr/>
        </p:nvGrpSpPr>
        <p:grpSpPr>
          <a:xfrm>
            <a:off x="3677107" y="2779248"/>
            <a:ext cx="873143" cy="1118177"/>
            <a:chOff x="3677107" y="2703048"/>
            <a:chExt cx="873143" cy="1118177"/>
          </a:xfrm>
        </p:grpSpPr>
        <p:cxnSp>
          <p:nvCxnSpPr>
            <p:cNvPr id="225" name="Google Shape;225;p17"/>
            <p:cNvCxnSpPr>
              <a:stCxn id="199" idx="1"/>
              <a:endCxn id="226" idx="0"/>
            </p:cNvCxnSpPr>
            <p:nvPr/>
          </p:nvCxnSpPr>
          <p:spPr>
            <a:xfrm>
              <a:off x="3677107" y="2703048"/>
              <a:ext cx="534600" cy="370200"/>
            </a:xfrm>
            <a:prstGeom prst="straightConnector1">
              <a:avLst/>
            </a:prstGeom>
            <a:noFill/>
            <a:ln cap="flat" cmpd="sng" w="28575">
              <a:solidFill>
                <a:schemeClr val="dk2"/>
              </a:solidFill>
              <a:prstDash val="solid"/>
              <a:round/>
              <a:headEnd len="med" w="med" type="none"/>
              <a:tailEnd len="med" w="med" type="triangle"/>
            </a:ln>
          </p:spPr>
        </p:cxnSp>
        <p:pic>
          <p:nvPicPr>
            <p:cNvPr id="226" name="Google Shape;226;p17"/>
            <p:cNvPicPr preferRelativeResize="0"/>
            <p:nvPr/>
          </p:nvPicPr>
          <p:blipFill>
            <a:blip r:embed="rId5">
              <a:alphaModFix/>
            </a:blip>
            <a:stretch>
              <a:fillRect/>
            </a:stretch>
          </p:blipFill>
          <p:spPr>
            <a:xfrm>
              <a:off x="3873450" y="3073325"/>
              <a:ext cx="676800" cy="7479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18"/>
          <p:cNvSpPr txBox="1"/>
          <p:nvPr>
            <p:ph type="title"/>
          </p:nvPr>
        </p:nvSpPr>
        <p:spPr>
          <a:xfrm>
            <a:off x="1146025" y="753900"/>
            <a:ext cx="3146100" cy="49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Problématique</a:t>
            </a:r>
            <a:endParaRPr sz="2400"/>
          </a:p>
        </p:txBody>
      </p:sp>
      <p:sp>
        <p:nvSpPr>
          <p:cNvPr id="232" name="Google Shape;232;p1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33" name="Google Shape;233;p18"/>
          <p:cNvGrpSpPr/>
          <p:nvPr/>
        </p:nvGrpSpPr>
        <p:grpSpPr>
          <a:xfrm>
            <a:off x="538089" y="828207"/>
            <a:ext cx="291972" cy="344884"/>
            <a:chOff x="6718575" y="2318625"/>
            <a:chExt cx="256950" cy="407375"/>
          </a:xfrm>
        </p:grpSpPr>
        <p:sp>
          <p:nvSpPr>
            <p:cNvPr id="234" name="Google Shape;234;p1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18"/>
          <p:cNvSpPr txBox="1"/>
          <p:nvPr/>
        </p:nvSpPr>
        <p:spPr>
          <a:xfrm>
            <a:off x="443500" y="1690875"/>
            <a:ext cx="1980600" cy="54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Problème d’estimation du WSS</a:t>
            </a:r>
            <a:endParaRPr/>
          </a:p>
        </p:txBody>
      </p:sp>
      <p:grpSp>
        <p:nvGrpSpPr>
          <p:cNvPr id="243" name="Google Shape;243;p18"/>
          <p:cNvGrpSpPr/>
          <p:nvPr/>
        </p:nvGrpSpPr>
        <p:grpSpPr>
          <a:xfrm>
            <a:off x="1451300" y="3235634"/>
            <a:ext cx="1564100" cy="1352041"/>
            <a:chOff x="1451300" y="3235634"/>
            <a:chExt cx="1564100" cy="1352041"/>
          </a:xfrm>
        </p:grpSpPr>
        <p:grpSp>
          <p:nvGrpSpPr>
            <p:cNvPr id="244" name="Google Shape;244;p18"/>
            <p:cNvGrpSpPr/>
            <p:nvPr/>
          </p:nvGrpSpPr>
          <p:grpSpPr>
            <a:xfrm>
              <a:off x="1465600" y="3235634"/>
              <a:ext cx="1549800" cy="1352041"/>
              <a:chOff x="1465600" y="3235634"/>
              <a:chExt cx="1549800" cy="1352041"/>
            </a:xfrm>
          </p:grpSpPr>
          <p:cxnSp>
            <p:nvCxnSpPr>
              <p:cNvPr id="245" name="Google Shape;245;p18"/>
              <p:cNvCxnSpPr>
                <a:stCxn id="246" idx="2"/>
                <a:endCxn id="247" idx="1"/>
              </p:cNvCxnSpPr>
              <p:nvPr/>
            </p:nvCxnSpPr>
            <p:spPr>
              <a:xfrm flipH="1" rot="-5400000">
                <a:off x="1465150" y="3236084"/>
                <a:ext cx="959400" cy="958500"/>
              </a:xfrm>
              <a:prstGeom prst="bentConnector2">
                <a:avLst/>
              </a:prstGeom>
              <a:noFill/>
              <a:ln cap="flat" cmpd="sng" w="19050">
                <a:solidFill>
                  <a:srgbClr val="0E3142"/>
                </a:solidFill>
                <a:prstDash val="solid"/>
                <a:round/>
                <a:headEnd len="med" w="med" type="none"/>
                <a:tailEnd len="med" w="med" type="none"/>
              </a:ln>
            </p:spPr>
          </p:cxnSp>
          <p:sp>
            <p:nvSpPr>
              <p:cNvPr id="247" name="Google Shape;247;p18"/>
              <p:cNvSpPr/>
              <p:nvPr/>
            </p:nvSpPr>
            <p:spPr>
              <a:xfrm>
                <a:off x="2424100" y="3775275"/>
                <a:ext cx="591300" cy="812400"/>
              </a:xfrm>
              <a:prstGeom prst="leftBrace">
                <a:avLst>
                  <a:gd fmla="val 8333" name="adj1"/>
                  <a:gd fmla="val 51669" name="adj2"/>
                </a:avLst>
              </a:prstGeom>
              <a:noFill/>
              <a:ln cap="flat" cmpd="sng" w="19050">
                <a:solidFill>
                  <a:srgbClr val="0E31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18"/>
            <p:cNvSpPr txBox="1"/>
            <p:nvPr/>
          </p:nvSpPr>
          <p:spPr>
            <a:xfrm>
              <a:off x="1451300" y="3837975"/>
              <a:ext cx="1194900" cy="34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980000"/>
                  </a:solidFill>
                </a:rPr>
                <a:t>Inconvénients</a:t>
              </a:r>
              <a:endParaRPr b="1" sz="1100">
                <a:solidFill>
                  <a:srgbClr val="980000"/>
                </a:solidFill>
              </a:endParaRPr>
            </a:p>
          </p:txBody>
        </p:sp>
      </p:grpSp>
      <p:sp>
        <p:nvSpPr>
          <p:cNvPr id="249" name="Google Shape;249;p18"/>
          <p:cNvSpPr txBox="1"/>
          <p:nvPr/>
        </p:nvSpPr>
        <p:spPr>
          <a:xfrm>
            <a:off x="2646208" y="3685575"/>
            <a:ext cx="2994000" cy="3450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980000"/>
              </a:buClr>
              <a:buSzPts val="1100"/>
              <a:buChar char="●"/>
            </a:pPr>
            <a:r>
              <a:rPr b="1" lang="en" sz="1100">
                <a:solidFill>
                  <a:srgbClr val="980000"/>
                </a:solidFill>
              </a:rPr>
              <a:t>Imprécision : sur/sous estimation</a:t>
            </a:r>
            <a:endParaRPr b="1" sz="1100">
              <a:solidFill>
                <a:srgbClr val="980000"/>
              </a:solidFill>
            </a:endParaRPr>
          </a:p>
        </p:txBody>
      </p:sp>
      <p:sp>
        <p:nvSpPr>
          <p:cNvPr id="250" name="Google Shape;250;p18"/>
          <p:cNvSpPr txBox="1"/>
          <p:nvPr/>
        </p:nvSpPr>
        <p:spPr>
          <a:xfrm>
            <a:off x="2646225" y="4299125"/>
            <a:ext cx="6340200" cy="3450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980000"/>
              </a:buClr>
              <a:buSzPts val="1100"/>
              <a:buChar char="●"/>
            </a:pPr>
            <a:r>
              <a:rPr b="1" lang="en" sz="1100">
                <a:solidFill>
                  <a:srgbClr val="980000"/>
                </a:solidFill>
              </a:rPr>
              <a:t>Nécessitent la modification du système des serveurs virtuels : intrusives</a:t>
            </a:r>
            <a:endParaRPr b="1" sz="1100">
              <a:solidFill>
                <a:srgbClr val="980000"/>
              </a:solidFill>
            </a:endParaRPr>
          </a:p>
        </p:txBody>
      </p:sp>
      <p:sp>
        <p:nvSpPr>
          <p:cNvPr id="251" name="Google Shape;251;p18"/>
          <p:cNvSpPr txBox="1"/>
          <p:nvPr/>
        </p:nvSpPr>
        <p:spPr>
          <a:xfrm>
            <a:off x="2646225" y="3992325"/>
            <a:ext cx="5902500" cy="3450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980000"/>
              </a:buClr>
              <a:buSzPts val="1100"/>
              <a:buChar char="●"/>
            </a:pPr>
            <a:r>
              <a:rPr b="1" lang="en" sz="1100">
                <a:solidFill>
                  <a:srgbClr val="980000"/>
                </a:solidFill>
              </a:rPr>
              <a:t>Nécessitent beaucoup de ressources : surcharge des processeurs</a:t>
            </a:r>
            <a:endParaRPr b="1" sz="1100">
              <a:solidFill>
                <a:srgbClr val="980000"/>
              </a:solidFill>
            </a:endParaRPr>
          </a:p>
        </p:txBody>
      </p:sp>
      <p:grpSp>
        <p:nvGrpSpPr>
          <p:cNvPr id="252" name="Google Shape;252;p18"/>
          <p:cNvGrpSpPr/>
          <p:nvPr/>
        </p:nvGrpSpPr>
        <p:grpSpPr>
          <a:xfrm>
            <a:off x="2881922" y="2060300"/>
            <a:ext cx="2951788" cy="1540475"/>
            <a:chOff x="3177274" y="2060300"/>
            <a:chExt cx="2941200" cy="1540475"/>
          </a:xfrm>
        </p:grpSpPr>
        <p:sp>
          <p:nvSpPr>
            <p:cNvPr id="253" name="Google Shape;253;p18"/>
            <p:cNvSpPr/>
            <p:nvPr/>
          </p:nvSpPr>
          <p:spPr>
            <a:xfrm>
              <a:off x="4139450" y="2926075"/>
              <a:ext cx="275400" cy="674700"/>
            </a:xfrm>
            <a:prstGeom prst="upArrow">
              <a:avLst>
                <a:gd fmla="val 50000" name="adj1"/>
                <a:gd fmla="val 50000" name="adj2"/>
              </a:avLst>
            </a:prstGeom>
            <a:solidFill>
              <a:srgbClr val="75757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txBox="1"/>
            <p:nvPr/>
          </p:nvSpPr>
          <p:spPr>
            <a:xfrm>
              <a:off x="3177274" y="2060300"/>
              <a:ext cx="2941200" cy="812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124057"/>
                </a:buClr>
                <a:buSzPts val="1300"/>
                <a:buChar char="❏"/>
              </a:pPr>
              <a:r>
                <a:rPr b="1" lang="en" sz="1300">
                  <a:solidFill>
                    <a:srgbClr val="124057"/>
                  </a:solidFill>
                </a:rPr>
                <a:t>Lenteur </a:t>
              </a:r>
              <a:endParaRPr b="1" sz="1300">
                <a:solidFill>
                  <a:srgbClr val="124057"/>
                </a:solidFill>
              </a:endParaRPr>
            </a:p>
            <a:p>
              <a:pPr indent="-311150" lvl="0" marL="457200" rtl="0" algn="l">
                <a:spcBef>
                  <a:spcPts val="0"/>
                </a:spcBef>
                <a:spcAft>
                  <a:spcPts val="0"/>
                </a:spcAft>
                <a:buClr>
                  <a:srgbClr val="124057"/>
                </a:buClr>
                <a:buSzPts val="1300"/>
                <a:buChar char="❏"/>
              </a:pPr>
              <a:r>
                <a:rPr b="1" lang="en" sz="1300">
                  <a:solidFill>
                    <a:srgbClr val="124057"/>
                  </a:solidFill>
                </a:rPr>
                <a:t>Indisponibilité  momentanée</a:t>
              </a:r>
              <a:endParaRPr b="1" sz="1300">
                <a:solidFill>
                  <a:srgbClr val="124057"/>
                </a:solidFill>
              </a:endParaRPr>
            </a:p>
            <a:p>
              <a:pPr indent="-311150" lvl="0" marL="457200" rtl="0" algn="l">
                <a:spcBef>
                  <a:spcPts val="0"/>
                </a:spcBef>
                <a:spcAft>
                  <a:spcPts val="0"/>
                </a:spcAft>
                <a:buClr>
                  <a:srgbClr val="124057"/>
                </a:buClr>
                <a:buSzPts val="1300"/>
                <a:buChar char="❏"/>
              </a:pPr>
              <a:r>
                <a:rPr b="1" lang="en" sz="1300">
                  <a:solidFill>
                    <a:srgbClr val="124057"/>
                  </a:solidFill>
                </a:rPr>
                <a:t>Etc. </a:t>
              </a:r>
              <a:endParaRPr b="1" sz="1300">
                <a:solidFill>
                  <a:srgbClr val="124057"/>
                </a:solidFill>
              </a:endParaRPr>
            </a:p>
          </p:txBody>
        </p:sp>
      </p:grpSp>
      <p:grpSp>
        <p:nvGrpSpPr>
          <p:cNvPr id="255" name="Google Shape;255;p18"/>
          <p:cNvGrpSpPr/>
          <p:nvPr/>
        </p:nvGrpSpPr>
        <p:grpSpPr>
          <a:xfrm>
            <a:off x="5855150" y="1295475"/>
            <a:ext cx="3074100" cy="2273575"/>
            <a:chOff x="6220375" y="1386225"/>
            <a:chExt cx="3074100" cy="2273575"/>
          </a:xfrm>
        </p:grpSpPr>
        <p:pic>
          <p:nvPicPr>
            <p:cNvPr descr="http://blog.lengow.fr/wp-content/uploads/2013/10/bonhomme-.jpg" id="256" name="Google Shape;256;p18"/>
            <p:cNvPicPr preferRelativeResize="0"/>
            <p:nvPr/>
          </p:nvPicPr>
          <p:blipFill rotWithShape="1">
            <a:blip r:embed="rId3">
              <a:alphaModFix/>
            </a:blip>
            <a:srcRect b="0" l="0" r="0" t="0"/>
            <a:stretch/>
          </p:blipFill>
          <p:spPr>
            <a:xfrm>
              <a:off x="6220375" y="1386225"/>
              <a:ext cx="1171025" cy="2273575"/>
            </a:xfrm>
            <a:prstGeom prst="rect">
              <a:avLst/>
            </a:prstGeom>
            <a:noFill/>
            <a:ln>
              <a:noFill/>
            </a:ln>
          </p:spPr>
        </p:pic>
        <p:sp>
          <p:nvSpPr>
            <p:cNvPr id="257" name="Google Shape;257;p18"/>
            <p:cNvSpPr/>
            <p:nvPr/>
          </p:nvSpPr>
          <p:spPr>
            <a:xfrm>
              <a:off x="7313875" y="1654075"/>
              <a:ext cx="1980600" cy="1863000"/>
            </a:xfrm>
            <a:prstGeom prst="roundRect">
              <a:avLst>
                <a:gd fmla="val 16667" name="adj"/>
              </a:avLst>
            </a:prstGeom>
            <a:solidFill>
              <a:srgbClr val="CC4125"/>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Comment estimer le working set sans dégradations de performances?</a:t>
              </a:r>
              <a:endParaRPr b="1">
                <a:solidFill>
                  <a:srgbClr val="FFFFFF"/>
                </a:solidFill>
              </a:endParaRPr>
            </a:p>
          </p:txBody>
        </p:sp>
      </p:grpSp>
      <p:grpSp>
        <p:nvGrpSpPr>
          <p:cNvPr id="258" name="Google Shape;258;p18"/>
          <p:cNvGrpSpPr/>
          <p:nvPr/>
        </p:nvGrpSpPr>
        <p:grpSpPr>
          <a:xfrm>
            <a:off x="535150" y="2282111"/>
            <a:ext cx="1891800" cy="886267"/>
            <a:chOff x="490750" y="2310975"/>
            <a:chExt cx="1891800" cy="961870"/>
          </a:xfrm>
        </p:grpSpPr>
        <p:sp>
          <p:nvSpPr>
            <p:cNvPr id="259" name="Google Shape;259;p18"/>
            <p:cNvSpPr/>
            <p:nvPr/>
          </p:nvSpPr>
          <p:spPr>
            <a:xfrm>
              <a:off x="490750" y="2927845"/>
              <a:ext cx="1891800" cy="34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Techniques existantes</a:t>
              </a:r>
              <a:endParaRPr b="1" sz="1200"/>
            </a:p>
          </p:txBody>
        </p:sp>
        <p:cxnSp>
          <p:nvCxnSpPr>
            <p:cNvPr id="260" name="Google Shape;260;p18"/>
            <p:cNvCxnSpPr/>
            <p:nvPr/>
          </p:nvCxnSpPr>
          <p:spPr>
            <a:xfrm>
              <a:off x="1433800" y="2310975"/>
              <a:ext cx="5700" cy="543900"/>
            </a:xfrm>
            <a:prstGeom prst="straightConnector1">
              <a:avLst/>
            </a:prstGeom>
            <a:noFill/>
            <a:ln cap="flat" cmpd="sng" w="19050">
              <a:solidFill>
                <a:srgbClr val="0E3142"/>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19"/>
          <p:cNvSpPr txBox="1"/>
          <p:nvPr>
            <p:ph type="title"/>
          </p:nvPr>
        </p:nvSpPr>
        <p:spPr>
          <a:xfrm>
            <a:off x="1146025" y="753900"/>
            <a:ext cx="3418200" cy="49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Motivations &amp; Objectifs</a:t>
            </a:r>
            <a:endParaRPr sz="2200"/>
          </a:p>
        </p:txBody>
      </p:sp>
      <p:sp>
        <p:nvSpPr>
          <p:cNvPr id="266" name="Google Shape;266;p1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67" name="Google Shape;267;p19"/>
          <p:cNvPicPr preferRelativeResize="0"/>
          <p:nvPr/>
        </p:nvPicPr>
        <p:blipFill>
          <a:blip r:embed="rId3">
            <a:alphaModFix/>
          </a:blip>
          <a:stretch>
            <a:fillRect/>
          </a:stretch>
        </p:blipFill>
        <p:spPr>
          <a:xfrm>
            <a:off x="311975" y="1686356"/>
            <a:ext cx="1180389" cy="782975"/>
          </a:xfrm>
          <a:prstGeom prst="rect">
            <a:avLst/>
          </a:prstGeom>
          <a:noFill/>
          <a:ln>
            <a:noFill/>
          </a:ln>
        </p:spPr>
      </p:pic>
      <p:grpSp>
        <p:nvGrpSpPr>
          <p:cNvPr id="268" name="Google Shape;268;p19"/>
          <p:cNvGrpSpPr/>
          <p:nvPr/>
        </p:nvGrpSpPr>
        <p:grpSpPr>
          <a:xfrm>
            <a:off x="1416175" y="1712919"/>
            <a:ext cx="1888550" cy="1097918"/>
            <a:chOff x="1568575" y="1712919"/>
            <a:chExt cx="1888550" cy="1097918"/>
          </a:xfrm>
        </p:grpSpPr>
        <p:pic>
          <p:nvPicPr>
            <p:cNvPr id="269" name="Google Shape;269;p19"/>
            <p:cNvPicPr preferRelativeResize="0"/>
            <p:nvPr/>
          </p:nvPicPr>
          <p:blipFill>
            <a:blip r:embed="rId4">
              <a:alphaModFix/>
            </a:blip>
            <a:stretch>
              <a:fillRect/>
            </a:stretch>
          </p:blipFill>
          <p:spPr>
            <a:xfrm>
              <a:off x="2574875" y="1712919"/>
              <a:ext cx="882250" cy="882250"/>
            </a:xfrm>
            <a:prstGeom prst="rect">
              <a:avLst/>
            </a:prstGeom>
            <a:noFill/>
            <a:ln>
              <a:noFill/>
            </a:ln>
          </p:spPr>
        </p:pic>
        <p:pic>
          <p:nvPicPr>
            <p:cNvPr id="270" name="Google Shape;270;p19"/>
            <p:cNvPicPr preferRelativeResize="0"/>
            <p:nvPr/>
          </p:nvPicPr>
          <p:blipFill rotWithShape="1">
            <a:blip r:embed="rId5">
              <a:alphaModFix/>
            </a:blip>
            <a:srcRect b="9093" l="8360" r="9348" t="19191"/>
            <a:stretch/>
          </p:blipFill>
          <p:spPr>
            <a:xfrm>
              <a:off x="1568575" y="2027862"/>
              <a:ext cx="971425" cy="782975"/>
            </a:xfrm>
            <a:prstGeom prst="rect">
              <a:avLst/>
            </a:prstGeom>
            <a:noFill/>
            <a:ln>
              <a:noFill/>
            </a:ln>
          </p:spPr>
        </p:pic>
      </p:grpSp>
      <p:grpSp>
        <p:nvGrpSpPr>
          <p:cNvPr id="271" name="Google Shape;271;p19"/>
          <p:cNvGrpSpPr/>
          <p:nvPr/>
        </p:nvGrpSpPr>
        <p:grpSpPr>
          <a:xfrm>
            <a:off x="1387900" y="2810825"/>
            <a:ext cx="971425" cy="1527960"/>
            <a:chOff x="1540300" y="2810825"/>
            <a:chExt cx="971425" cy="1527960"/>
          </a:xfrm>
        </p:grpSpPr>
        <p:sp>
          <p:nvSpPr>
            <p:cNvPr id="272" name="Google Shape;272;p19"/>
            <p:cNvSpPr/>
            <p:nvPr/>
          </p:nvSpPr>
          <p:spPr>
            <a:xfrm rot="5400000">
              <a:off x="1754450" y="2980625"/>
              <a:ext cx="599700" cy="260100"/>
            </a:xfrm>
            <a:prstGeom prst="stripedRightArrow">
              <a:avLst>
                <a:gd fmla="val 50000" name="adj1"/>
                <a:gd fmla="val 50000" name="adj2"/>
              </a:avLst>
            </a:prstGeom>
            <a:solidFill>
              <a:srgbClr val="F46524"/>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19"/>
            <p:cNvPicPr preferRelativeResize="0"/>
            <p:nvPr/>
          </p:nvPicPr>
          <p:blipFill rotWithShape="1">
            <a:blip r:embed="rId6">
              <a:alphaModFix/>
            </a:blip>
            <a:srcRect b="13201" l="7497" r="6915" t="7508"/>
            <a:stretch/>
          </p:blipFill>
          <p:spPr>
            <a:xfrm>
              <a:off x="1540300" y="3438875"/>
              <a:ext cx="971425" cy="899910"/>
            </a:xfrm>
            <a:prstGeom prst="rect">
              <a:avLst/>
            </a:prstGeom>
            <a:noFill/>
            <a:ln>
              <a:noFill/>
            </a:ln>
          </p:spPr>
        </p:pic>
      </p:grpSp>
      <p:grpSp>
        <p:nvGrpSpPr>
          <p:cNvPr id="274" name="Google Shape;274;p19"/>
          <p:cNvGrpSpPr/>
          <p:nvPr/>
        </p:nvGrpSpPr>
        <p:grpSpPr>
          <a:xfrm>
            <a:off x="965650" y="4445875"/>
            <a:ext cx="1844700" cy="520175"/>
            <a:chOff x="1118050" y="4445875"/>
            <a:chExt cx="1844700" cy="520175"/>
          </a:xfrm>
        </p:grpSpPr>
        <p:sp>
          <p:nvSpPr>
            <p:cNvPr id="275" name="Google Shape;275;p19"/>
            <p:cNvSpPr/>
            <p:nvPr/>
          </p:nvSpPr>
          <p:spPr>
            <a:xfrm>
              <a:off x="1537150" y="4445875"/>
              <a:ext cx="349200" cy="236400"/>
            </a:xfrm>
            <a:prstGeom prst="rect">
              <a:avLst/>
            </a:prstGeom>
            <a:solidFill>
              <a:srgbClr val="0B293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P</a:t>
              </a:r>
              <a:endParaRPr b="1">
                <a:solidFill>
                  <a:srgbClr val="FFFFFF"/>
                </a:solidFill>
              </a:endParaRPr>
            </a:p>
          </p:txBody>
        </p:sp>
        <p:sp>
          <p:nvSpPr>
            <p:cNvPr id="276" name="Google Shape;276;p19"/>
            <p:cNvSpPr/>
            <p:nvPr/>
          </p:nvSpPr>
          <p:spPr>
            <a:xfrm>
              <a:off x="1874300" y="4445875"/>
              <a:ext cx="349200" cy="236400"/>
            </a:xfrm>
            <a:prstGeom prst="rect">
              <a:avLst/>
            </a:prstGeom>
            <a:solidFill>
              <a:srgbClr val="0B293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M</a:t>
              </a:r>
              <a:endParaRPr b="1">
                <a:solidFill>
                  <a:srgbClr val="FFFFFF"/>
                </a:solidFill>
              </a:endParaRPr>
            </a:p>
          </p:txBody>
        </p:sp>
        <p:sp>
          <p:nvSpPr>
            <p:cNvPr id="277" name="Google Shape;277;p19"/>
            <p:cNvSpPr/>
            <p:nvPr/>
          </p:nvSpPr>
          <p:spPr>
            <a:xfrm>
              <a:off x="2211450" y="4445875"/>
              <a:ext cx="349200" cy="236400"/>
            </a:xfrm>
            <a:prstGeom prst="rect">
              <a:avLst/>
            </a:prstGeom>
            <a:solidFill>
              <a:srgbClr val="0B293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L</a:t>
              </a:r>
              <a:endParaRPr b="1">
                <a:solidFill>
                  <a:srgbClr val="FFFFFF"/>
                </a:solidFill>
              </a:endParaRPr>
            </a:p>
          </p:txBody>
        </p:sp>
        <p:sp>
          <p:nvSpPr>
            <p:cNvPr id="278" name="Google Shape;278;p19"/>
            <p:cNvSpPr/>
            <p:nvPr/>
          </p:nvSpPr>
          <p:spPr>
            <a:xfrm>
              <a:off x="1118050" y="4729650"/>
              <a:ext cx="1844700" cy="236400"/>
            </a:xfrm>
            <a:prstGeom prst="rect">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Page Modification Logging</a:t>
              </a:r>
              <a:endParaRPr b="1" sz="1000"/>
            </a:p>
          </p:txBody>
        </p:sp>
      </p:grpSp>
      <p:grpSp>
        <p:nvGrpSpPr>
          <p:cNvPr id="279" name="Google Shape;279;p19"/>
          <p:cNvGrpSpPr/>
          <p:nvPr/>
        </p:nvGrpSpPr>
        <p:grpSpPr>
          <a:xfrm>
            <a:off x="2740450" y="3493788"/>
            <a:ext cx="1695000" cy="1411513"/>
            <a:chOff x="2740450" y="3493788"/>
            <a:chExt cx="1695000" cy="1411513"/>
          </a:xfrm>
        </p:grpSpPr>
        <p:cxnSp>
          <p:nvCxnSpPr>
            <p:cNvPr id="280" name="Google Shape;280;p19"/>
            <p:cNvCxnSpPr>
              <a:endCxn id="281" idx="2"/>
            </p:cNvCxnSpPr>
            <p:nvPr/>
          </p:nvCxnSpPr>
          <p:spPr>
            <a:xfrm flipH="1" rot="10800000">
              <a:off x="2899450" y="4188588"/>
              <a:ext cx="688500" cy="683100"/>
            </a:xfrm>
            <a:prstGeom prst="straightConnector1">
              <a:avLst/>
            </a:prstGeom>
            <a:noFill/>
            <a:ln cap="flat" cmpd="sng" w="28575">
              <a:solidFill>
                <a:srgbClr val="F46524"/>
              </a:solidFill>
              <a:prstDash val="solid"/>
              <a:round/>
              <a:headEnd len="med" w="med" type="none"/>
              <a:tailEnd len="med" w="med" type="triangle"/>
            </a:ln>
          </p:spPr>
        </p:cxnSp>
        <p:sp>
          <p:nvSpPr>
            <p:cNvPr id="282" name="Google Shape;282;p19"/>
            <p:cNvSpPr txBox="1"/>
            <p:nvPr/>
          </p:nvSpPr>
          <p:spPr>
            <a:xfrm>
              <a:off x="3113950" y="4506600"/>
              <a:ext cx="4740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But </a:t>
              </a:r>
              <a:endParaRPr/>
            </a:p>
          </p:txBody>
        </p:sp>
        <p:sp>
          <p:nvSpPr>
            <p:cNvPr id="281" name="Google Shape;281;p19"/>
            <p:cNvSpPr txBox="1"/>
            <p:nvPr/>
          </p:nvSpPr>
          <p:spPr>
            <a:xfrm>
              <a:off x="2740450" y="3493788"/>
              <a:ext cx="1695000" cy="69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200">
                  <a:solidFill>
                    <a:srgbClr val="124057"/>
                  </a:solidFill>
                </a:rPr>
                <a:t>Faciliter l’obtention des statistiques de working set</a:t>
              </a:r>
              <a:endParaRPr b="1" sz="1200">
                <a:solidFill>
                  <a:srgbClr val="124057"/>
                </a:solidFill>
              </a:endParaRPr>
            </a:p>
          </p:txBody>
        </p:sp>
      </p:grpSp>
      <p:grpSp>
        <p:nvGrpSpPr>
          <p:cNvPr id="283" name="Google Shape;283;p19"/>
          <p:cNvGrpSpPr/>
          <p:nvPr/>
        </p:nvGrpSpPr>
        <p:grpSpPr>
          <a:xfrm>
            <a:off x="4411725" y="1686350"/>
            <a:ext cx="2186100" cy="3267850"/>
            <a:chOff x="4411725" y="1686350"/>
            <a:chExt cx="2186100" cy="3267850"/>
          </a:xfrm>
        </p:grpSpPr>
        <p:cxnSp>
          <p:nvCxnSpPr>
            <p:cNvPr id="284" name="Google Shape;284;p19"/>
            <p:cNvCxnSpPr/>
            <p:nvPr/>
          </p:nvCxnSpPr>
          <p:spPr>
            <a:xfrm>
              <a:off x="4411725" y="1714500"/>
              <a:ext cx="35400" cy="3239700"/>
            </a:xfrm>
            <a:prstGeom prst="straightConnector1">
              <a:avLst/>
            </a:prstGeom>
            <a:noFill/>
            <a:ln cap="flat" cmpd="sng" w="38100">
              <a:solidFill>
                <a:srgbClr val="124057"/>
              </a:solidFill>
              <a:prstDash val="solid"/>
              <a:round/>
              <a:headEnd len="med" w="med" type="none"/>
              <a:tailEnd len="med" w="med" type="none"/>
            </a:ln>
          </p:spPr>
        </p:cxnSp>
        <p:sp>
          <p:nvSpPr>
            <p:cNvPr id="285" name="Google Shape;285;p19"/>
            <p:cNvSpPr txBox="1"/>
            <p:nvPr/>
          </p:nvSpPr>
          <p:spPr>
            <a:xfrm>
              <a:off x="4623225" y="1686350"/>
              <a:ext cx="1974600" cy="398700"/>
            </a:xfrm>
            <a:prstGeom prst="rect">
              <a:avLst/>
            </a:prstGeom>
            <a:solidFill>
              <a:srgbClr val="94BF6E"/>
            </a:solidFill>
            <a:ln cap="flat" cmpd="sng" w="19050">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24057"/>
                  </a:solidFill>
                </a:rPr>
                <a:t>Intérêt</a:t>
              </a:r>
              <a:r>
                <a:rPr lang="en"/>
                <a:t> </a:t>
              </a:r>
              <a:endParaRPr/>
            </a:p>
          </p:txBody>
        </p:sp>
      </p:grpSp>
      <p:grpSp>
        <p:nvGrpSpPr>
          <p:cNvPr id="286" name="Google Shape;286;p19"/>
          <p:cNvGrpSpPr/>
          <p:nvPr/>
        </p:nvGrpSpPr>
        <p:grpSpPr>
          <a:xfrm>
            <a:off x="6773925" y="1686350"/>
            <a:ext cx="2186100" cy="3267850"/>
            <a:chOff x="6773925" y="1686350"/>
            <a:chExt cx="2186100" cy="3267850"/>
          </a:xfrm>
        </p:grpSpPr>
        <p:cxnSp>
          <p:nvCxnSpPr>
            <p:cNvPr id="287" name="Google Shape;287;p19"/>
            <p:cNvCxnSpPr/>
            <p:nvPr/>
          </p:nvCxnSpPr>
          <p:spPr>
            <a:xfrm>
              <a:off x="6773925" y="1714500"/>
              <a:ext cx="35400" cy="3239700"/>
            </a:xfrm>
            <a:prstGeom prst="straightConnector1">
              <a:avLst/>
            </a:prstGeom>
            <a:noFill/>
            <a:ln cap="flat" cmpd="sng" w="38100">
              <a:solidFill>
                <a:srgbClr val="124057"/>
              </a:solidFill>
              <a:prstDash val="solid"/>
              <a:round/>
              <a:headEnd len="med" w="med" type="none"/>
              <a:tailEnd len="med" w="med" type="none"/>
            </a:ln>
          </p:spPr>
        </p:cxnSp>
        <p:sp>
          <p:nvSpPr>
            <p:cNvPr id="288" name="Google Shape;288;p19"/>
            <p:cNvSpPr txBox="1"/>
            <p:nvPr/>
          </p:nvSpPr>
          <p:spPr>
            <a:xfrm>
              <a:off x="6985425" y="1686350"/>
              <a:ext cx="1974600" cy="398700"/>
            </a:xfrm>
            <a:prstGeom prst="rect">
              <a:avLst/>
            </a:prstGeom>
            <a:solidFill>
              <a:srgbClr val="94BF6E"/>
            </a:solidFill>
            <a:ln cap="flat" cmpd="sng" w="19050">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24057"/>
                  </a:solidFill>
                </a:rPr>
                <a:t>Objectifs</a:t>
              </a:r>
              <a:r>
                <a:rPr lang="en"/>
                <a:t> </a:t>
              </a:r>
              <a:endParaRPr/>
            </a:p>
          </p:txBody>
        </p:sp>
      </p:grpSp>
      <p:sp>
        <p:nvSpPr>
          <p:cNvPr id="289" name="Google Shape;289;p19"/>
          <p:cNvSpPr txBox="1"/>
          <p:nvPr/>
        </p:nvSpPr>
        <p:spPr>
          <a:xfrm>
            <a:off x="4447125" y="2316925"/>
            <a:ext cx="2362200" cy="85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3B8D61"/>
              </a:buClr>
              <a:buSzPts val="1400"/>
              <a:buChar char="➔"/>
            </a:pPr>
            <a:r>
              <a:rPr lang="en" sz="1200"/>
              <a:t>Solution basée sur le mécanisme du PML = Solution </a:t>
            </a:r>
            <a:r>
              <a:rPr b="1" lang="en" sz="1200"/>
              <a:t>matérielle</a:t>
            </a:r>
            <a:r>
              <a:rPr lang="en"/>
              <a:t> </a:t>
            </a:r>
            <a:endParaRPr/>
          </a:p>
        </p:txBody>
      </p:sp>
      <p:sp>
        <p:nvSpPr>
          <p:cNvPr id="290" name="Google Shape;290;p19"/>
          <p:cNvSpPr txBox="1"/>
          <p:nvPr/>
        </p:nvSpPr>
        <p:spPr>
          <a:xfrm>
            <a:off x="4447125" y="3265200"/>
            <a:ext cx="2362200" cy="85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3B8D61"/>
              </a:buClr>
              <a:buSzPts val="1400"/>
              <a:buChar char="➔"/>
            </a:pPr>
            <a:r>
              <a:rPr lang="en" sz="1200"/>
              <a:t>Solution existantes  = Approches </a:t>
            </a:r>
            <a:r>
              <a:rPr b="1" lang="en" sz="1200"/>
              <a:t>logicielles</a:t>
            </a:r>
            <a:r>
              <a:rPr lang="en"/>
              <a:t> </a:t>
            </a:r>
            <a:endParaRPr/>
          </a:p>
        </p:txBody>
      </p:sp>
      <p:sp>
        <p:nvSpPr>
          <p:cNvPr id="291" name="Google Shape;291;p19"/>
          <p:cNvSpPr txBox="1"/>
          <p:nvPr/>
        </p:nvSpPr>
        <p:spPr>
          <a:xfrm>
            <a:off x="4447125" y="4069525"/>
            <a:ext cx="2362200" cy="85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3B8D61"/>
              </a:buClr>
              <a:buSzPts val="1400"/>
              <a:buChar char="➔"/>
            </a:pPr>
            <a:r>
              <a:rPr lang="en" sz="1200"/>
              <a:t>Aucun travail de recherche sur le PML</a:t>
            </a:r>
            <a:endParaRPr/>
          </a:p>
        </p:txBody>
      </p:sp>
      <p:sp>
        <p:nvSpPr>
          <p:cNvPr id="292" name="Google Shape;292;p19"/>
          <p:cNvSpPr txBox="1"/>
          <p:nvPr/>
        </p:nvSpPr>
        <p:spPr>
          <a:xfrm>
            <a:off x="6773925" y="2164525"/>
            <a:ext cx="2362200" cy="78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3B8D61"/>
              </a:buClr>
              <a:buSzPts val="1400"/>
              <a:buChar char="➔"/>
            </a:pPr>
            <a:r>
              <a:rPr lang="en" sz="1200"/>
              <a:t>Étudier l’architecture actuelle du PML et ressortir les limites</a:t>
            </a:r>
            <a:endParaRPr/>
          </a:p>
        </p:txBody>
      </p:sp>
      <p:sp>
        <p:nvSpPr>
          <p:cNvPr id="293" name="Google Shape;293;p19"/>
          <p:cNvSpPr txBox="1"/>
          <p:nvPr/>
        </p:nvSpPr>
        <p:spPr>
          <a:xfrm>
            <a:off x="6773925" y="2926525"/>
            <a:ext cx="2362200" cy="78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3B8D61"/>
              </a:buClr>
              <a:buSzPts val="1400"/>
              <a:buChar char="➔"/>
            </a:pPr>
            <a:r>
              <a:rPr lang="en" sz="1200"/>
              <a:t>Proposer une architecture qui sied mieux au problème</a:t>
            </a:r>
            <a:endParaRPr/>
          </a:p>
        </p:txBody>
      </p:sp>
      <p:sp>
        <p:nvSpPr>
          <p:cNvPr id="294" name="Google Shape;294;p19"/>
          <p:cNvSpPr txBox="1"/>
          <p:nvPr/>
        </p:nvSpPr>
        <p:spPr>
          <a:xfrm>
            <a:off x="6773925" y="3688525"/>
            <a:ext cx="2362200" cy="78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3B8D61"/>
              </a:buClr>
              <a:buSzPts val="1400"/>
              <a:buChar char="➔"/>
            </a:pPr>
            <a:r>
              <a:rPr lang="en" sz="1200"/>
              <a:t>Définir un algorithme s’appuyant sur cette nouvelle architecture</a:t>
            </a:r>
            <a:endParaRPr/>
          </a:p>
        </p:txBody>
      </p:sp>
      <p:sp>
        <p:nvSpPr>
          <p:cNvPr id="295" name="Google Shape;295;p19"/>
          <p:cNvSpPr txBox="1"/>
          <p:nvPr/>
        </p:nvSpPr>
        <p:spPr>
          <a:xfrm>
            <a:off x="6791625" y="4414950"/>
            <a:ext cx="2326800" cy="39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3B8D61"/>
              </a:buClr>
              <a:buSzPts val="1400"/>
              <a:buChar char="➔"/>
            </a:pPr>
            <a:r>
              <a:rPr lang="en" sz="1200"/>
              <a:t>Evaluer et comparer</a:t>
            </a:r>
            <a:endParaRPr/>
          </a:p>
        </p:txBody>
      </p:sp>
      <p:grpSp>
        <p:nvGrpSpPr>
          <p:cNvPr id="296" name="Google Shape;296;p19"/>
          <p:cNvGrpSpPr/>
          <p:nvPr/>
        </p:nvGrpSpPr>
        <p:grpSpPr>
          <a:xfrm>
            <a:off x="461373" y="797638"/>
            <a:ext cx="378464" cy="371403"/>
            <a:chOff x="5961125" y="1623900"/>
            <a:chExt cx="427450" cy="448175"/>
          </a:xfrm>
        </p:grpSpPr>
        <p:sp>
          <p:nvSpPr>
            <p:cNvPr id="297" name="Google Shape;297;p19"/>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20"/>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309" name="Google Shape;309;p20"/>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2</a:t>
            </a:r>
            <a:endParaRPr sz="20000">
              <a:solidFill>
                <a:srgbClr val="18637B"/>
              </a:solidFill>
              <a:latin typeface="Roboto Slab"/>
              <a:ea typeface="Roboto Slab"/>
              <a:cs typeface="Roboto Slab"/>
              <a:sym typeface="Roboto Slab"/>
            </a:endParaRPr>
          </a:p>
        </p:txBody>
      </p:sp>
      <p:sp>
        <p:nvSpPr>
          <p:cNvPr id="310" name="Google Shape;310;p2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11" name="Google Shape;311;p20"/>
          <p:cNvSpPr txBox="1"/>
          <p:nvPr>
            <p:ph idx="1" type="subTitle"/>
          </p:nvPr>
        </p:nvSpPr>
        <p:spPr>
          <a:xfrm>
            <a:off x="4202375" y="4162100"/>
            <a:ext cx="4736100" cy="6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Présenter les concepts théoriques liés à la virtualisation et au PML</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21"/>
          <p:cNvSpPr txBox="1"/>
          <p:nvPr>
            <p:ph type="title"/>
          </p:nvPr>
        </p:nvSpPr>
        <p:spPr>
          <a:xfrm>
            <a:off x="1146025" y="530725"/>
            <a:ext cx="32052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Généralités sur la virtualisation</a:t>
            </a:r>
            <a:endParaRPr sz="2000"/>
          </a:p>
        </p:txBody>
      </p:sp>
      <p:sp>
        <p:nvSpPr>
          <p:cNvPr id="317" name="Google Shape;317;p2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18" name="Google Shape;318;p21"/>
          <p:cNvSpPr/>
          <p:nvPr/>
        </p:nvSpPr>
        <p:spPr>
          <a:xfrm>
            <a:off x="367750" y="857202"/>
            <a:ext cx="492623" cy="323987"/>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1"/>
          <p:cNvSpPr txBox="1"/>
          <p:nvPr/>
        </p:nvSpPr>
        <p:spPr>
          <a:xfrm>
            <a:off x="367750" y="1645175"/>
            <a:ext cx="4190400" cy="1143000"/>
          </a:xfrm>
          <a:prstGeom prst="rect">
            <a:avLst/>
          </a:prstGeom>
          <a:solidFill>
            <a:srgbClr val="F1C232"/>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200">
                <a:solidFill>
                  <a:srgbClr val="124057"/>
                </a:solidFill>
              </a:rPr>
              <a:t>Virtualisation  =  </a:t>
            </a:r>
            <a:r>
              <a:rPr b="1" lang="en" sz="1200">
                <a:solidFill>
                  <a:srgbClr val="124057"/>
                </a:solidFill>
              </a:rPr>
              <a:t>ensemble des techniques qui permettent de faire fonctionner simultanément sur une seule machine physique (machine hôte) plusieurs systèmes d’exploitation appelés machines virtuelles (VM)</a:t>
            </a:r>
            <a:endParaRPr b="1" sz="1200">
              <a:solidFill>
                <a:srgbClr val="124057"/>
              </a:solidFill>
            </a:endParaRPr>
          </a:p>
        </p:txBody>
      </p:sp>
      <p:grpSp>
        <p:nvGrpSpPr>
          <p:cNvPr id="320" name="Google Shape;320;p21"/>
          <p:cNvGrpSpPr/>
          <p:nvPr/>
        </p:nvGrpSpPr>
        <p:grpSpPr>
          <a:xfrm>
            <a:off x="860350" y="2788175"/>
            <a:ext cx="3205201" cy="2283500"/>
            <a:chOff x="860350" y="2788175"/>
            <a:chExt cx="3205201" cy="2283500"/>
          </a:xfrm>
        </p:grpSpPr>
        <p:pic>
          <p:nvPicPr>
            <p:cNvPr id="321" name="Google Shape;321;p21"/>
            <p:cNvPicPr preferRelativeResize="0"/>
            <p:nvPr/>
          </p:nvPicPr>
          <p:blipFill rotWithShape="1">
            <a:blip r:embed="rId3">
              <a:alphaModFix/>
            </a:blip>
            <a:srcRect b="3783" l="2974" r="1995" t="3709"/>
            <a:stretch/>
          </p:blipFill>
          <p:spPr>
            <a:xfrm>
              <a:off x="860350" y="3439763"/>
              <a:ext cx="3205201" cy="1631912"/>
            </a:xfrm>
            <a:prstGeom prst="rect">
              <a:avLst/>
            </a:prstGeom>
            <a:noFill/>
            <a:ln>
              <a:noFill/>
            </a:ln>
          </p:spPr>
        </p:pic>
        <p:cxnSp>
          <p:nvCxnSpPr>
            <p:cNvPr id="322" name="Google Shape;322;p21"/>
            <p:cNvCxnSpPr>
              <a:stCxn id="319" idx="2"/>
              <a:endCxn id="321" idx="0"/>
            </p:cNvCxnSpPr>
            <p:nvPr/>
          </p:nvCxnSpPr>
          <p:spPr>
            <a:xfrm>
              <a:off x="2462950" y="2788175"/>
              <a:ext cx="0" cy="651600"/>
            </a:xfrm>
            <a:prstGeom prst="straightConnector1">
              <a:avLst/>
            </a:prstGeom>
            <a:noFill/>
            <a:ln cap="flat" cmpd="sng" w="28575">
              <a:solidFill>
                <a:srgbClr val="F1C232"/>
              </a:solidFill>
              <a:prstDash val="solid"/>
              <a:round/>
              <a:headEnd len="med" w="med" type="none"/>
              <a:tailEnd len="med" w="med" type="triangle"/>
            </a:ln>
          </p:spPr>
        </p:cxnSp>
      </p:grpSp>
      <p:grpSp>
        <p:nvGrpSpPr>
          <p:cNvPr id="323" name="Google Shape;323;p21"/>
          <p:cNvGrpSpPr/>
          <p:nvPr/>
        </p:nvGrpSpPr>
        <p:grpSpPr>
          <a:xfrm>
            <a:off x="4065500" y="4046025"/>
            <a:ext cx="2656025" cy="1028700"/>
            <a:chOff x="4065500" y="4046025"/>
            <a:chExt cx="2656025" cy="1028700"/>
          </a:xfrm>
        </p:grpSpPr>
        <p:cxnSp>
          <p:nvCxnSpPr>
            <p:cNvPr id="324" name="Google Shape;324;p21"/>
            <p:cNvCxnSpPr/>
            <p:nvPr/>
          </p:nvCxnSpPr>
          <p:spPr>
            <a:xfrm flipH="1" rot="10800000">
              <a:off x="4065500" y="4560219"/>
              <a:ext cx="687642" cy="300"/>
            </a:xfrm>
            <a:prstGeom prst="straightConnector1">
              <a:avLst/>
            </a:prstGeom>
            <a:noFill/>
            <a:ln cap="flat" cmpd="sng" w="28575">
              <a:solidFill>
                <a:srgbClr val="F1C232"/>
              </a:solidFill>
              <a:prstDash val="solid"/>
              <a:round/>
              <a:headEnd len="med" w="med" type="none"/>
              <a:tailEnd len="med" w="med" type="triangle"/>
            </a:ln>
          </p:spPr>
        </p:cxnSp>
        <p:sp>
          <p:nvSpPr>
            <p:cNvPr id="325" name="Google Shape;325;p21"/>
            <p:cNvSpPr txBox="1"/>
            <p:nvPr/>
          </p:nvSpPr>
          <p:spPr>
            <a:xfrm>
              <a:off x="4812025" y="4046025"/>
              <a:ext cx="1909500" cy="1028700"/>
            </a:xfrm>
            <a:prstGeom prst="rect">
              <a:avLst/>
            </a:prstGeom>
            <a:solidFill>
              <a:srgbClr val="F1C232"/>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200">
                  <a:solidFill>
                    <a:srgbClr val="124057"/>
                  </a:solidFill>
                </a:rPr>
                <a:t>Outil  logiciel qui permet de faire tourner les VMs sur la machine hôte</a:t>
              </a:r>
              <a:endParaRPr b="1" sz="1200">
                <a:solidFill>
                  <a:srgbClr val="124057"/>
                </a:solidFill>
              </a:endParaRPr>
            </a:p>
          </p:txBody>
        </p:sp>
      </p:grpSp>
      <p:grpSp>
        <p:nvGrpSpPr>
          <p:cNvPr id="326" name="Google Shape;326;p21"/>
          <p:cNvGrpSpPr/>
          <p:nvPr/>
        </p:nvGrpSpPr>
        <p:grpSpPr>
          <a:xfrm>
            <a:off x="4952488" y="2415088"/>
            <a:ext cx="1780975" cy="1554738"/>
            <a:chOff x="4952488" y="2415088"/>
            <a:chExt cx="1780975" cy="1554738"/>
          </a:xfrm>
        </p:grpSpPr>
        <p:pic>
          <p:nvPicPr>
            <p:cNvPr id="327" name="Google Shape;327;p21"/>
            <p:cNvPicPr preferRelativeResize="0"/>
            <p:nvPr/>
          </p:nvPicPr>
          <p:blipFill>
            <a:blip r:embed="rId4">
              <a:alphaModFix/>
            </a:blip>
            <a:stretch>
              <a:fillRect/>
            </a:stretch>
          </p:blipFill>
          <p:spPr>
            <a:xfrm>
              <a:off x="4952488" y="2415088"/>
              <a:ext cx="1780975" cy="925175"/>
            </a:xfrm>
            <a:prstGeom prst="rect">
              <a:avLst/>
            </a:prstGeom>
            <a:noFill/>
            <a:ln>
              <a:noFill/>
            </a:ln>
          </p:spPr>
        </p:pic>
        <p:cxnSp>
          <p:nvCxnSpPr>
            <p:cNvPr id="328" name="Google Shape;328;p21"/>
            <p:cNvCxnSpPr/>
            <p:nvPr/>
          </p:nvCxnSpPr>
          <p:spPr>
            <a:xfrm rot="10800000">
              <a:off x="6147775" y="3340125"/>
              <a:ext cx="0" cy="629700"/>
            </a:xfrm>
            <a:prstGeom prst="straightConnector1">
              <a:avLst/>
            </a:prstGeom>
            <a:noFill/>
            <a:ln cap="flat" cmpd="sng" w="38100">
              <a:solidFill>
                <a:srgbClr val="124057"/>
              </a:solidFill>
              <a:prstDash val="solid"/>
              <a:round/>
              <a:headEnd len="med" w="med" type="none"/>
              <a:tailEnd len="med" w="med" type="none"/>
            </a:ln>
          </p:spPr>
        </p:cxnSp>
      </p:grpSp>
      <p:grpSp>
        <p:nvGrpSpPr>
          <p:cNvPr id="329" name="Google Shape;329;p21"/>
          <p:cNvGrpSpPr/>
          <p:nvPr/>
        </p:nvGrpSpPr>
        <p:grpSpPr>
          <a:xfrm>
            <a:off x="5105813" y="246725"/>
            <a:ext cx="2845925" cy="2236650"/>
            <a:chOff x="5105813" y="246725"/>
            <a:chExt cx="2845925" cy="2236650"/>
          </a:xfrm>
        </p:grpSpPr>
        <p:pic>
          <p:nvPicPr>
            <p:cNvPr id="330" name="Google Shape;330;p21"/>
            <p:cNvPicPr preferRelativeResize="0"/>
            <p:nvPr/>
          </p:nvPicPr>
          <p:blipFill>
            <a:blip r:embed="rId5">
              <a:alphaModFix/>
            </a:blip>
            <a:stretch>
              <a:fillRect/>
            </a:stretch>
          </p:blipFill>
          <p:spPr>
            <a:xfrm>
              <a:off x="5105813" y="246725"/>
              <a:ext cx="2845925" cy="1596700"/>
            </a:xfrm>
            <a:prstGeom prst="rect">
              <a:avLst/>
            </a:prstGeom>
            <a:noFill/>
            <a:ln>
              <a:noFill/>
            </a:ln>
          </p:spPr>
        </p:pic>
        <p:cxnSp>
          <p:nvCxnSpPr>
            <p:cNvPr id="331" name="Google Shape;331;p21"/>
            <p:cNvCxnSpPr/>
            <p:nvPr/>
          </p:nvCxnSpPr>
          <p:spPr>
            <a:xfrm rot="10800000">
              <a:off x="6528775" y="1853675"/>
              <a:ext cx="0" cy="629700"/>
            </a:xfrm>
            <a:prstGeom prst="straightConnector1">
              <a:avLst/>
            </a:prstGeom>
            <a:noFill/>
            <a:ln cap="flat" cmpd="sng" w="38100">
              <a:solidFill>
                <a:srgbClr val="124057"/>
              </a:solidFill>
              <a:prstDash val="solid"/>
              <a:round/>
              <a:headEnd len="med" w="med" type="none"/>
              <a:tailEnd len="med" w="med" type="none"/>
            </a:ln>
          </p:spPr>
        </p:cxnSp>
      </p:grpSp>
      <p:sp>
        <p:nvSpPr>
          <p:cNvPr id="332" name="Google Shape;332;p21"/>
          <p:cNvSpPr/>
          <p:nvPr/>
        </p:nvSpPr>
        <p:spPr>
          <a:xfrm>
            <a:off x="6809675" y="2094250"/>
            <a:ext cx="2251200" cy="1665300"/>
          </a:xfrm>
          <a:prstGeom prst="bracePair">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SzPts val="1000"/>
              <a:buChar char="➔"/>
            </a:pPr>
            <a:r>
              <a:rPr lang="en" sz="1000"/>
              <a:t>Assez populaire</a:t>
            </a:r>
            <a:endParaRPr sz="1000"/>
          </a:p>
          <a:p>
            <a:pPr indent="0" lvl="0" marL="457200" rtl="0" algn="l">
              <a:lnSpc>
                <a:spcPct val="115000"/>
              </a:lnSpc>
              <a:spcBef>
                <a:spcPts val="0"/>
              </a:spcBef>
              <a:spcAft>
                <a:spcPts val="0"/>
              </a:spcAft>
              <a:buNone/>
            </a:pPr>
            <a:r>
              <a:t/>
            </a:r>
            <a:endParaRPr sz="1000"/>
          </a:p>
          <a:p>
            <a:pPr indent="-292100" lvl="0" marL="457200" rtl="0" algn="l">
              <a:lnSpc>
                <a:spcPct val="115000"/>
              </a:lnSpc>
              <a:spcBef>
                <a:spcPts val="0"/>
              </a:spcBef>
              <a:spcAft>
                <a:spcPts val="0"/>
              </a:spcAft>
              <a:buSzPts val="1000"/>
              <a:buChar char="➔"/>
            </a:pPr>
            <a:r>
              <a:rPr lang="en" sz="1000"/>
              <a:t>Utilisé par Amazon dans ses datacenters</a:t>
            </a:r>
            <a:endParaRPr sz="1000"/>
          </a:p>
          <a:p>
            <a:pPr indent="0" lvl="0" marL="457200" rtl="0" algn="l">
              <a:lnSpc>
                <a:spcPct val="115000"/>
              </a:lnSpc>
              <a:spcBef>
                <a:spcPts val="0"/>
              </a:spcBef>
              <a:spcAft>
                <a:spcPts val="0"/>
              </a:spcAft>
              <a:buNone/>
            </a:pPr>
            <a:r>
              <a:t/>
            </a:r>
            <a:endParaRPr sz="1000"/>
          </a:p>
          <a:p>
            <a:pPr indent="-292100" lvl="0" marL="457200" rtl="0" algn="l">
              <a:lnSpc>
                <a:spcPct val="115000"/>
              </a:lnSpc>
              <a:spcBef>
                <a:spcPts val="0"/>
              </a:spcBef>
              <a:spcAft>
                <a:spcPts val="0"/>
              </a:spcAft>
              <a:buSzPts val="1000"/>
              <a:buChar char="➔"/>
            </a:pPr>
            <a:r>
              <a:rPr lang="en" sz="1000"/>
              <a:t>Code adapté pour le PML</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