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Slab"/>
      <p:regular r:id="rId37"/>
      <p:bold r:id="rId38"/>
    </p:embeddedFont>
    <p:embeddedFont>
      <p:font typeface="Raleway"/>
      <p:regular r:id="rId39"/>
      <p:bold r:id="rId40"/>
      <p:italic r:id="rId41"/>
      <p:boldItalic r:id="rId42"/>
    </p:embeddedFont>
    <p:embeddedFont>
      <p:font typeface="Nixie One"/>
      <p:regular r:id="rId43"/>
    </p:embeddedFont>
    <p:embeddedFont>
      <p:font typeface="Lobster"/>
      <p:regular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9B1CD1-8727-4F9C-A103-89B328151B41}">
  <a:tblStyle styleId="{9B9B1CD1-8727-4F9C-A103-89B328151B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DD30FD-4AC3-4E15-81CA-8365DD555BD8}"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obster-regular.fntdata"/><Relationship Id="rId21" Type="http://schemas.openxmlformats.org/officeDocument/2006/relationships/slide" Target="slides/slide15.xml"/><Relationship Id="rId43" Type="http://schemas.openxmlformats.org/officeDocument/2006/relationships/font" Target="fonts/NixieOne-regular.fntdata"/><Relationship Id="rId24" Type="http://schemas.openxmlformats.org/officeDocument/2006/relationships/slide" Target="slides/slide18.xml"/><Relationship Id="rId46" Type="http://schemas.openxmlformats.org/officeDocument/2006/relationships/font" Target="fonts/Lato-bold.fntdata"/><Relationship Id="rId23" Type="http://schemas.openxmlformats.org/officeDocument/2006/relationships/slide" Target="slides/slide17.xml"/><Relationship Id="rId45"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ato-boldItalic.fntdata"/><Relationship Id="rId25" Type="http://schemas.openxmlformats.org/officeDocument/2006/relationships/slide" Target="slides/slide19.xml"/><Relationship Id="rId47"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Slab-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font" Target="fonts/RobotoSlab-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f13b308c7_1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f13b308c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3f13b308c7_1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f13b308c7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aucun travail de recherche n’a jusqu’ici été mené sur le pml, donc notre 1re contribution a été de mettre sur pied l’environnement nécessaire pour pouvoir l’activer et voir comment il fonctionne.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prenons un exemple pour resituer le problème : considérons le département du gi dans lequl nous nous trouvons actuellement et qu’un jr de cours le chef de dépt veuille  savoir dans chaque salle cours combien d’étudiants il y a, si le prof est là et de quoi il a besoin… une solution naïve serait d’</a:t>
            </a:r>
            <a:r>
              <a:rPr lang="en"/>
              <a:t>arpenter</a:t>
            </a:r>
            <a:r>
              <a:rPr lang="en"/>
              <a:t> les couloirs, de passer salle par salle, frapper et entrer pour obtenir ces informations. Seulement si on suppose que lorsqu’un enseignant est en salle il en le maître et qu’il la ferme à clés, le fait q le chf de dpt frappe à la porte perturbe le cours, freine l’enseignant et peut faire perdre le fil aux étudiants. La salle de classe fermée à clés ici représente la vm qui est une boite noire ie qu’on ne peut rien en tirer de l’extérieur, le fait de perturber le cours représente les limites des solutions actuelle, l’intrusion la modification du cours d’exécution de la vm… au lieu de cela, le chf de dpt pourrait décider de mettre dans chaq salle un surveillant qui lui enverrait toutes les heures par exple les informations dt il a besoin, mm les noms des étudiants qui dorment pendant le cours…  bref le fait d’installer un surveillant ici est assimilable au mécanisme du pml, pour nous éviter de nous introduire dans la machine, le pml va nous renvoyer les informations dont nous avons besoin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Considérons les vms domU1 et domU2 qui s’éxécutent sur ces processeurs, si le PML est acitvé pour cette machine virtuelle alors quand elle modifie …</a:t>
            </a:r>
            <a:endParaRPr/>
          </a:p>
          <a:p>
            <a:pPr indent="0" lvl="0" marL="0" rtl="0" algn="l">
              <a:spcBef>
                <a:spcPts val="0"/>
              </a:spcBef>
              <a:spcAft>
                <a:spcPts val="0"/>
              </a:spcAft>
              <a:buNone/>
            </a:pPr>
            <a:r>
              <a:rPr lang="en"/>
              <a:t>Il ns ns restera plus qu’à aller en mémoire et lire cette bitmap pour savoir quelles pages la vm utilise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f26dbdfdc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f26dbdfd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f13b308c7_1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f13b308c7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Notre 2ème contribution a été de ressortir les limites que présente le mécanisme actuel pour l’estimation du 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1: vmexit imputé à la vm lorsq le pmlog est plein</a:t>
            </a:r>
            <a:endParaRPr/>
          </a:p>
          <a:p>
            <a:pPr indent="0" lvl="0" marL="0" rtl="0" algn="l">
              <a:spcBef>
                <a:spcPts val="0"/>
              </a:spcBef>
              <a:spcAft>
                <a:spcPts val="0"/>
              </a:spcAft>
              <a:buNone/>
            </a:pPr>
            <a:r>
              <a:rPr lang="en"/>
              <a:t>Comme nous l’avons expliqué lorsque la page de log est pleine, le processeur génère un vmexit qui stoppe l’exécution de la vm. Il y a changement de contexte (passage du mode non-root au mode root) et la main passe à l’hyperviseur. Or ces transitions imposent des overhead qui sont inacceptables pour le client. N’oublions pas q les coûts liés à l’estimation du ws ne doivent pas impacter l’exécution des applications des clients, or pdt le vmexit la machine arrête de s’exécuter, mm si pdt une nanoseconde en terme de tmps processeur cela pour être crucial en terme de performances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2 : la taille du pml_log qui est de 4KB</a:t>
            </a:r>
            <a:endParaRPr/>
          </a:p>
          <a:p>
            <a:pPr indent="0" lvl="0" marL="0" rtl="0" algn="l">
              <a:spcBef>
                <a:spcPts val="0"/>
              </a:spcBef>
              <a:spcAft>
                <a:spcPts val="0"/>
              </a:spcAft>
              <a:buNone/>
            </a:pPr>
            <a:r>
              <a:rPr lang="en"/>
              <a:t>Avec cette taille, le pml log ne peut contenir que 512 entrées de 64bits, ce qui est très petits au regard de la plupart des applications de nos jours. La conséquence de cette petite taille est qu’elle accroît le nombre d’évènements pml_log full et donc le nombre de vmexits imputés à la 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3 : le pml logue uniquement les adresses des pages modifiées</a:t>
            </a:r>
            <a:endParaRPr/>
          </a:p>
          <a:p>
            <a:pPr indent="0" lvl="0" marL="0" rtl="0" algn="l">
              <a:spcBef>
                <a:spcPts val="0"/>
              </a:spcBef>
              <a:spcAft>
                <a:spcPts val="0"/>
              </a:spcAft>
              <a:buNone/>
            </a:pPr>
            <a:r>
              <a:rPr lang="en"/>
              <a:t>Le pml n’enregistre une adresse que si son bit dirty passe de 0 à 1, il s’agit donc uniquement des pages qui sont modifiées. Or le working set inclut toutes les pages utilisées par la machine que ce soit opération d’écriture ou de lecture. Donc pour l’instant le pml passe à côté des pages auxquelles la vm accède sans les modifier et donc néglige une bonne partie du working set surtout pour les charges de travail de lecture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4 : le pml ne tient pas compte de la chaleur des pages</a:t>
            </a:r>
            <a:endParaRPr/>
          </a:p>
          <a:p>
            <a:pPr indent="0" lvl="0" marL="0" rtl="0" algn="l">
              <a:spcBef>
                <a:spcPts val="0"/>
              </a:spcBef>
              <a:spcAft>
                <a:spcPts val="0"/>
              </a:spcAft>
              <a:buNone/>
            </a:pPr>
            <a:r>
              <a:rPr lang="en"/>
              <a:t>La chaleur d’une page peut être vue simplement comme le nombre de fois où elle est utilisée. Une page est dite chaude si elle est constamment utilisée par le système. Comme nous l’avons dit, une adresse est loguée si son bit dirty passe de 0 à 1. Ceci implique que si une adresse a déjà été enregistrée, si elle modifiée ultérieurement elle ne sera plus prise en compte en compte étant donné que son bit dirty est déjà à 1 et que le matériel ne le remet pas à 0. Et quand bien mm le bit serait remis à 0 de façon logicielle et serait enregistrée de nouveau, dans la structure bitmap lorsque le bit correspondant à une adresse est déjà à 1 rien n’est fait. Le pb est q toutes les pages utilisées par le syst ne ft pas forcément partie de son ws, il faudrait dc connaître le nombre de fois que ces enregistrées sont utilisées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 5 : le pml enregistre également les adresses des pages de la table de pages</a:t>
            </a:r>
            <a:endParaRPr/>
          </a:p>
          <a:p>
            <a:pPr indent="0" lvl="0" marL="0" rtl="0" algn="l">
              <a:spcBef>
                <a:spcPts val="0"/>
              </a:spcBef>
              <a:spcAft>
                <a:spcPts val="0"/>
              </a:spcAft>
              <a:buNone/>
            </a:pPr>
            <a:r>
              <a:rPr lang="en"/>
              <a:t>En cas de tlb miss (nous l’avons expliqué précédemment, lorsqu’une adresse ne se trouve pas ds la tlb), le processeur doit aller chercher en mémoire centrale l’adresse physique correspondant au guest physical address à l’origine du tlb miss. Pour cela il va devoir effectuer un parcours de l’ept comme sur cette figure. Lorsqu’une page physique est modifiée le pml enregistre le gpa à l’origine de cette modification, or pdt cette translation d’adresse il y a 4pages physiques intermédiaires qui seront modifiées donc 4gpa supplémentaires qui seront loguées, ces adresses sont dites superflues et remplissent inutilement le pml log et donc concourrent à augmenter le nombre vmexits.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3f13b308c7_1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f13b308c7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fonction des limites évoquées plus haut, nous avons pensé un nouveau design architectural dans le but d’améliorer le mécanisme actuel du PML afin qu’il répond</a:t>
            </a:r>
            <a:r>
              <a:rPr lang="en"/>
              <a:t>e </a:t>
            </a:r>
            <a:r>
              <a:rPr lang="en"/>
              <a:t>mieux aux besoins d’estimation du WSS.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Redirection des vmexits</a:t>
            </a:r>
            <a:endParaRPr/>
          </a:p>
          <a:p>
            <a:pPr indent="0" lvl="0" marL="0" rtl="0" algn="l">
              <a:spcBef>
                <a:spcPts val="0"/>
              </a:spcBef>
              <a:spcAft>
                <a:spcPts val="0"/>
              </a:spcAft>
              <a:buNone/>
            </a:pPr>
            <a:r>
              <a:rPr lang="en"/>
              <a:t>Cette amélioration permettra de pallier la limite 1. Ainsi, lorsque que le pml_log est plein, nous proposons que le processeur envoie un signal non plus à l’hyperviseur mais au dom0 qui se chargera de traiter cette interruption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3f13b308c7_1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f13b308c7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Cette deuxième amélioration répond à la limite 2, à savoir la taille insuffisante du page modification log.</a:t>
            </a:r>
            <a:endParaRPr/>
          </a:p>
          <a:p>
            <a:pPr indent="0" lvl="0" marL="0" rtl="0" algn="l">
              <a:spcBef>
                <a:spcPts val="0"/>
              </a:spcBef>
              <a:spcAft>
                <a:spcPts val="0"/>
              </a:spcAft>
              <a:buNone/>
            </a:pPr>
            <a:r>
              <a:rPr lang="en"/>
              <a:t>En outre, elle vient en appoint à la première à savoir le fait que l’on redirige les VMExits vers le dom0. En effet, lorsque le pml_log sera plein, la VM ne va plus arrêter son exécution, or comme nous l’avons mentionné dans la description du mécanisme actuel, lorsque le pml_log est plein aucune adresse supplémentaire ne peut être enregistrée dans ce dernier, c pourquoi la machine arrêtait son exécution. Maintenant q ce n’est plus le cas, pour éviter de perdre des adresses, nous proposons de rajouter un deuxième page modification log, qui pourra continuer d’enregistrer des logs pendant que le premier est vidé. De cette façon, lorsque ce deuxième buffer sera plein, il passera de nouveau la main au premier et ainsi de suite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3f13b308c7_1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f13b308c7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a:t>
            </a:r>
            <a:r>
              <a:rPr lang="en"/>
              <a:t>omme nous l’avons expliqué, une fois que le bit dirty d’une page passe de 0 à 1, le matériel ne le remet pas à 0. Une solution naïve serait de parcourir la table de pages et remettre le bit dirty à 0, mais ceci est une opération très </a:t>
            </a:r>
            <a:r>
              <a:rPr lang="en"/>
              <a:t>coûteuse</a:t>
            </a:r>
            <a:r>
              <a:rPr lang="en"/>
              <a:t>. Nous proposons donc une amélioration qui consisterait à enregistrer également par le matériel l’entrée de la table de pages correspondant à l’adresse enregistrée. En ayant cette information, il sera aisé de remettre à 0 les bits des pages en évitant celles de la table de pages (ce qui répond donc à la limite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Lorsque le pml_log est plein, avant de réinitialiser son index, les informations qu’il contient doivent être consignées dans la bitmap comme expliqué précédemment. Avec la structure actuelle qu’elle a, i.e. constituée uniquement de bits, il nous est difficile d’ajouter les informations dont nous avons besoin. </a:t>
            </a:r>
            <a:endParaRPr/>
          </a:p>
          <a:p>
            <a:pPr indent="0" lvl="0" marL="0" rtl="0" algn="l">
              <a:spcBef>
                <a:spcPts val="0"/>
              </a:spcBef>
              <a:spcAft>
                <a:spcPts val="0"/>
              </a:spcAft>
              <a:buNone/>
            </a:pPr>
            <a:r>
              <a:rPr lang="en"/>
              <a:t>Nous proposons donc de modifier cette structure de consolidation des logs de sorte qu’elle contienne :</a:t>
            </a:r>
            <a:endParaRPr/>
          </a:p>
          <a:p>
            <a:pPr indent="-317500" lvl="0" marL="457200" rtl="0" algn="l">
              <a:spcBef>
                <a:spcPts val="0"/>
              </a:spcBef>
              <a:spcAft>
                <a:spcPts val="0"/>
              </a:spcAft>
              <a:buSzPts val="1400"/>
              <a:buChar char="-"/>
            </a:pPr>
            <a:r>
              <a:rPr lang="en"/>
              <a:t>Les adresses des pages modifiées et leur nombre d’occurrences</a:t>
            </a:r>
            <a:endParaRPr/>
          </a:p>
          <a:p>
            <a:pPr indent="-317500" lvl="0" marL="457200" rtl="0" algn="l">
              <a:spcBef>
                <a:spcPts val="0"/>
              </a:spcBef>
              <a:spcAft>
                <a:spcPts val="0"/>
              </a:spcAft>
              <a:buSzPts val="1400"/>
              <a:buChar char="-"/>
            </a:pPr>
            <a:r>
              <a:rPr lang="en"/>
              <a:t>Les adresses des pages lues et leur nombre d’occurrences</a:t>
            </a:r>
            <a:endParaRPr/>
          </a:p>
          <a:p>
            <a:pPr indent="0" lvl="0" marL="0" rtl="0" algn="l">
              <a:spcBef>
                <a:spcPts val="0"/>
              </a:spcBef>
              <a:spcAft>
                <a:spcPts val="0"/>
              </a:spcAft>
              <a:buNone/>
            </a:pPr>
            <a:r>
              <a:rPr lang="en"/>
              <a:t>Elle ne sera donc plus constituée de bits mais de nombres avec le type long, d’où la nvelle appellation longmap. Ceci permettra de répondre aux limites 3 et 4</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f13b308c7_1_3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f13b308c7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implémenté, parmi les propositions d’améliorations faites, celles qui ne nécessite pas de modification matérielle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Hypercalls d’activation et désactivation du pml</a:t>
            </a:r>
            <a:endParaRPr/>
          </a:p>
          <a:p>
            <a:pPr indent="0" lvl="0" marL="0" rtl="0" algn="l">
              <a:spcBef>
                <a:spcPts val="0"/>
              </a:spcBef>
              <a:spcAft>
                <a:spcPts val="0"/>
              </a:spcAft>
              <a:buNone/>
            </a:pPr>
            <a:r>
              <a:rPr lang="en"/>
              <a:t>Même s’il est supporté par le processeur, le mécanisme du pml n’est pas activé par défaut.</a:t>
            </a:r>
            <a:endParaRPr/>
          </a:p>
          <a:p>
            <a:pPr indent="0" lvl="0" marL="0" rtl="0" algn="l">
              <a:spcBef>
                <a:spcPts val="0"/>
              </a:spcBef>
              <a:spcAft>
                <a:spcPts val="0"/>
              </a:spcAft>
              <a:buNone/>
            </a:pPr>
            <a:r>
              <a:rPr lang="en"/>
              <a:t>L’hyperviseur xen que nous utilisons, a déjà intégré le mécanisme ds sn code source mais uniquement dans le cadre de la migration des machines virtuelles pour déterminer les pages chaudes qui doivent être déplacées pendant la migration. Or dans le cadre de notre travail, nous devons être capables d’activer le PML hors de ce contexte, i.e. chaque fois que nous avons besoin d’estimer le WSS d’une VM. nous avons donc défini des commandes xl : xl enable_log_dirty et xl disable_log_dirty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Modification de la structure de données bitmap</a:t>
            </a:r>
            <a:endParaRPr/>
          </a:p>
          <a:p>
            <a:pPr indent="0" lvl="0" marL="0" rtl="0" algn="l">
              <a:spcBef>
                <a:spcPts val="0"/>
              </a:spcBef>
              <a:spcAft>
                <a:spcPts val="0"/>
              </a:spcAft>
              <a:buNone/>
            </a:pPr>
            <a:r>
              <a:rPr lang="en"/>
              <a:t>Actuellement la structure de consolidation des logs est un radix tree dont chaque branche est constituée de 3noeuds L4, L3 et L2 et d’une feuille terminale L1. les entrées de chaque noeud sont des pointeurs vers le niveaux suivant et une entrée dans une feuille est 1bit représentant une adresse. Sur la base de calculs effectués, nous avons rajouté un niveau L0 à l’arbre de sorte q les entrées du niveau L1 pointent dorénavant vers une page L0 qui contiendra les logs sous le format adresse-nb_d_occurrences. Nous l’appelons maintenant longmap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3f26dbdfdc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f26dbdf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implémenté, parmi les propositions d’améliorations faites, celles qui ne nécessite pas de modification matérielle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Hypercalls d’activation et désactivation du pml</a:t>
            </a:r>
            <a:endParaRPr/>
          </a:p>
          <a:p>
            <a:pPr indent="0" lvl="0" marL="0" rtl="0" algn="l">
              <a:spcBef>
                <a:spcPts val="0"/>
              </a:spcBef>
              <a:spcAft>
                <a:spcPts val="0"/>
              </a:spcAft>
              <a:buNone/>
            </a:pPr>
            <a:r>
              <a:rPr lang="en"/>
              <a:t>Même s’il est supporté par le processeur, le mécanisme du pml n’est pas activé par défaut.</a:t>
            </a:r>
            <a:endParaRPr/>
          </a:p>
          <a:p>
            <a:pPr indent="0" lvl="0" marL="0" rtl="0" algn="l">
              <a:spcBef>
                <a:spcPts val="0"/>
              </a:spcBef>
              <a:spcAft>
                <a:spcPts val="0"/>
              </a:spcAft>
              <a:buNone/>
            </a:pPr>
            <a:r>
              <a:rPr lang="en"/>
              <a:t>L’hyperviseur xen que nous utilisons, a déjà intégré le mécanisme ds sn code source mais uniquement dans le cadre de la migration des machines virtuelles pour déterminer les pages chaudes qui doivent être déplacées pendant la migration. Or dans le cadre de notre travail, nous devons être capables d’activer le PML hors de ce contexte, i.e. chaque fois que nous avons besoin d’estimer le WSS d’une VM. nous avons donc défini des commandes xl : xl enable_log_dirty et xl disable_log_dirty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Modification de la structure de données bitmap</a:t>
            </a:r>
            <a:endParaRPr/>
          </a:p>
          <a:p>
            <a:pPr indent="0" lvl="0" marL="0" rtl="0" algn="l">
              <a:spcBef>
                <a:spcPts val="0"/>
              </a:spcBef>
              <a:spcAft>
                <a:spcPts val="0"/>
              </a:spcAft>
              <a:buNone/>
            </a:pPr>
            <a:r>
              <a:rPr lang="en"/>
              <a:t>Actuellement la structure de consolidation des logs est un radix tree dont chaque branche est constituée de 3noeuds L4, L3 et L2 et d’une feuille terminale L1. les entrées de chaque noeud sont des pointeurs vers le niveaux suivant et une entrée dans une feuille est 1bit représentant une adresse. Sur la base de calculs effectués, nous avons rajouté un niveau L0 à l’arbre de sorte q les entrées du niveau L1 pointent dorénavant vers une page L0 qui contiendra les logs sous le format adresse-nb_d_occurrences. Nous l’appelons maintenant longmap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3f219f7fe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f219f7f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Modification du traitant pml_buffer_full</a:t>
            </a:r>
            <a:endParaRPr/>
          </a:p>
          <a:p>
            <a:pPr indent="0" lvl="0" marL="0" rtl="0" algn="l">
              <a:spcBef>
                <a:spcPts val="0"/>
              </a:spcBef>
              <a:spcAft>
                <a:spcPts val="0"/>
              </a:spcAft>
              <a:buNone/>
            </a:pPr>
            <a:r>
              <a:rPr lang="en"/>
              <a:t>Nous avons modifié le comportement du mécanisme lorsque le pml_log est plein en accord avec la modification de la structure de consolidation de logs précédente. Ainsi, au moment de vider le buffer, l’algorithme parcours la longmap, et s’il existe déjà une entrée pour l’adresse à enregistrer, son compteur est incrémenté. Sinon, une nouvelle entrée est créée avec un compteur initialisé à 1 pour cette.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Mécanisme de copie des logs consolidés de l’hyperviseur vers le dom0</a:t>
            </a:r>
            <a:endParaRPr/>
          </a:p>
          <a:p>
            <a:pPr indent="0" lvl="0" marL="0" rtl="0" algn="l">
              <a:spcBef>
                <a:spcPts val="0"/>
              </a:spcBef>
              <a:spcAft>
                <a:spcPts val="0"/>
              </a:spcAft>
              <a:buNone/>
            </a:pPr>
            <a:r>
              <a:rPr lang="en"/>
              <a:t>Pour éviter d’imposer des coûts de surcharge à l’hyperviseur, nous implémentons les algos de calcul dans le dom0. Pour cela, il faut copier les logs de la vm depuis la longmap dans l’hyperviseur, vers le dom0. Ceci ne peut se faire qu’à l’aide d’un hypercall que nous avons donc défini : «xl collect¡ dirty¡ logs».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3f26dbdfdc_0_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f26dbdfdc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Modification du traitant pml_buffer_full</a:t>
            </a:r>
            <a:endParaRPr/>
          </a:p>
          <a:p>
            <a:pPr indent="0" lvl="0" marL="0" rtl="0" algn="l">
              <a:spcBef>
                <a:spcPts val="0"/>
              </a:spcBef>
              <a:spcAft>
                <a:spcPts val="0"/>
              </a:spcAft>
              <a:buNone/>
            </a:pPr>
            <a:r>
              <a:rPr lang="en"/>
              <a:t>Nous avons modifié le comportement du mécanisme lorsque le pml_log est plein en accord avec la modification de la structure de consolidation de logs précédente. Ainsi, au moment de vider le buffer, l’algorithme parcours la longmap, et s’il existe déjà une entrée pour l’adresse à enregistrer, son compteur est incrémenté. Sinon, une nouvelle entrée est créée avec un compteur initialisé à 1 pour cette.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Mécanisme de copie des logs consolidés de l’hyperviseur vers le dom0</a:t>
            </a:r>
            <a:endParaRPr/>
          </a:p>
          <a:p>
            <a:pPr indent="0" lvl="0" marL="0" rtl="0" algn="l">
              <a:spcBef>
                <a:spcPts val="0"/>
              </a:spcBef>
              <a:spcAft>
                <a:spcPts val="0"/>
              </a:spcAft>
              <a:buNone/>
            </a:pPr>
            <a:r>
              <a:rPr lang="en"/>
              <a:t>Pour éviter d’imposer des coûts de surcharge à l’hyperviseur, nous implémentons les algos de calcul dans le dom0. Pour cela, il faut copier les logs de la vm depuis la longmap dans l’hyperviseur, vers le dom0. Ceci ne peut se faire qu’à l’aide d’un hypercall que nous avons donc défini : «xl collect¡ dirty¡ logs».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3f26dbdfd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f26dbdfdc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Modification du traitant pml_buffer_full</a:t>
            </a:r>
            <a:endParaRPr/>
          </a:p>
          <a:p>
            <a:pPr indent="0" lvl="0" marL="0" rtl="0" algn="l">
              <a:spcBef>
                <a:spcPts val="0"/>
              </a:spcBef>
              <a:spcAft>
                <a:spcPts val="0"/>
              </a:spcAft>
              <a:buNone/>
            </a:pPr>
            <a:r>
              <a:rPr lang="en"/>
              <a:t>Nous avons modifié le comportement du mécanisme lorsque le pml_log est plein en accord avec la modification de la structure de consolidation de logs précédente. Ainsi, au moment de vider le buffer, l’algorithme parcours la longmap, et s’il existe déjà une entrée pour l’adresse à enregistrer, son compteur est incrémenté. Sinon, une nouvelle entrée est créée avec un compteur initialisé à 1 pour cette.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Mécanisme de copie des logs consolidés de l’hyperviseur vers le dom0</a:t>
            </a:r>
            <a:endParaRPr/>
          </a:p>
          <a:p>
            <a:pPr indent="0" lvl="0" marL="0" rtl="0" algn="l">
              <a:spcBef>
                <a:spcPts val="0"/>
              </a:spcBef>
              <a:spcAft>
                <a:spcPts val="0"/>
              </a:spcAft>
              <a:buNone/>
            </a:pPr>
            <a:r>
              <a:rPr lang="en"/>
              <a:t>Pour éviter d’imposer des coûts de surcharge à l’hyperviseur, nous implémentons les algos de calcul dans le dom0. Pour cela, il faut copier les logs de la vm depuis la longmap dans l’hyperviseur, vers le dom0. Ceci ne peut se faire qu’à l’aide d’un hypercall que nous avons donc défini : «xl collect¡ dirty¡ logs».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f219f7fe3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f219f7f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3f13b308c7_1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f13b308c7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expérimentations ont été menées avec des charges synthétiques dont la variation de mémoire en fonction du temps est présentée sur ces graphes </a:t>
            </a:r>
            <a:endParaRPr/>
          </a:p>
          <a:p>
            <a:pPr indent="0" lvl="0" marL="0" rtl="0" algn="l">
              <a:spcBef>
                <a:spcPts val="0"/>
              </a:spcBef>
              <a:spcAft>
                <a:spcPts val="0"/>
              </a:spcAft>
              <a:buNone/>
            </a:pPr>
            <a:r>
              <a:rPr lang="en"/>
              <a:t>Ces charges manipulent 400MB de mémoire soit 400*1024/4=102400 pages mémoire. Soit de façon cte, soit de façon variable.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3f219f7fe3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f219f7f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avons fait tourner dans la vm une application manipulant activement 102400 pages mémoire de façon constante et pendant son exécution nous avons estimé le ws de la machine au moyen de 5 techniques d’estimation existantes puis avec celle que nous avons implémentée.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 résultats sont présentés sur ces diagrammes. Seules les techniques geiger et exclusive-cache donnent une estimation exacte. Quant à la solution basée sur le pml, elle permet de détecter 105000 pages soit un ws de 410MB. Ce surplus de 10MB s’explique entre autres par la limite 5 que nous avons évoquée prédemment à savoir que le mécanisme actuel du pml enregistre également les pages de la table des pages,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3f219f7fe3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f219f7fe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but de cette expérimentation est de vérifier que les techniques utilisées sont capables de détecter les variations dans l’utilisation de la mémoire. En effet, rares sont les applications qui auront des ws constants. La mémoire utilisée par la plupart des applications varie généralement de façon périodique.</a:t>
            </a:r>
            <a:endParaRPr/>
          </a:p>
          <a:p>
            <a:pPr indent="0" lvl="0" marL="0" rtl="0" algn="l">
              <a:spcBef>
                <a:spcPts val="0"/>
              </a:spcBef>
              <a:spcAft>
                <a:spcPts val="0"/>
              </a:spcAft>
              <a:buNone/>
            </a:pPr>
            <a:r>
              <a:rPr lang="en"/>
              <a:t>Les résultats sont présentés sur les graphes ci-après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 nous les montrent ces résultats, il est difficile pour la plupart des techniques de donner une bonne estimation lorsque le ws de la machine devient variable. Ce qui n’est pas le cas avec la solution implémentée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3f26dbdfdc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f26dbdf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n’avons pu prototyper que la partie logicielle de notre contribution. Les autres améliorations nécessitant des modifications au niveau même du processeur, la suite du travail prévoit la réalisation d’un simulateur pour valider ces 2derniers aspects liés à la surcharge de la vm et de l’hyperviseur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3f219f7fe3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f219f7fe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0b7f2f211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0b7f2f2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Ces dernières années ont vu la virtualisation s’imposer comme technologie de base dans les DCs (), car elle permet de tasser le maximum de services sur un nombre réduit de machines physiques ce qui réduit la consommation électrique qui représente 50 à 70% des dépenses dans un DC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0b7f2f211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0b7f2f21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utilisateurs ont tendance à surdimensionner les ressources de leurs applications , ce qui a pour conséquences un faible taux de consolidation, un rendement énergétique faible et un gaspillage de la mémoire, et la conséquence ultime est la réduction de gains pour le provider. Le défi est donc de pouvoir allouer à une machine virtuelle la quantité de mémoire dont elle a effectivement besoin à un moment donné son working set size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0b7f2f211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0b7f2f21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existe déjà de nombreuses techniques d’estimation du working set mais qui sont basées sur des approches dites logicielles qui sont imprécises … ce qui est inacceptable pour le client comme pour le provider du DC car pouvant avoir des impacts négatifs sur les applications des clients : lenteur, indisponibilité, etc, et même sur les serveurs du DC : surcharge des processeurs. </a:t>
            </a:r>
            <a:endParaRPr/>
          </a:p>
          <a:p>
            <a:pPr indent="0" lvl="0" marL="0" rtl="0" algn="l">
              <a:spcBef>
                <a:spcPts val="0"/>
              </a:spcBef>
              <a:spcAft>
                <a:spcPts val="0"/>
              </a:spcAft>
              <a:buNone/>
            </a:pPr>
            <a:r>
              <a:rPr lang="en"/>
              <a:t>notre pb tourne donc autour de la question suivante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f26dbdf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3f26dbdfdc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la mémoire est la ressource critique en terme de consolidation de vms.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Pour pallier ce pb, la solution la plus communément utilisée est l’allocation de mémoire à la demande, qui consiste à : collecter périodiquement les informations sur l’activité de la vm et s’en servir d’input pour estimer la quantité de mémoire dont elle a besoin, et une fois l’estimation faite ajuster la mémoire allouée à la vm en conséquence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Cette approche nécessite de répondre à 2 interrogations : Q1 &amp; Q2;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De ces 2questions découlent les métriques à prendre en compte lors de la définition d’une technique d’estimation du ws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Répondre à Q1 soulève 2 défis :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 1er relatif à la méthode utilisée pour collecter les données liées à l’activité de la vm. Cette méthode ne doit pas être active, i.e. ne doit pas modifier le cours d’exécution de la vm</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 2e se rapporte au niveau d’implémentation de la méthode utilisée. Elle peut se faire soit à exclusivement à l’intérieur de l’hyperviseur (ou du dom0), soit exclusivement à l’intérieur de la VM soit répartie à travers les 2. Ds ces 2derniers k la méthode est dite intrusive et nécessite l’accord du client, sauf pour des datacenters privés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Quant à Q2 les défis sont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La précision de l’estimation : étant donnée que la mémoire allouée à la vm est réajustée après l’estimation, une estimation erronée pourrait soit impacter sur les performances de la machine virtuelle (en la surchargeant), soit causer un gaspillage encore plus important de la mémoire</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Les coûts liés à l’algorithme : en effet un algorithme qui demande énormément de ressources au processeur entraînerait une surcharge de l’hyperviseur et du dom0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f13b308c7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f13b308c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 tableaux résume les critères d’évaluation pour les techniques d’estimation les plus utilisées. Et comme on le constate aucune ne remplit tous les critères. En outre la plupart d’entre elles sont actives et aucune n’est précise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f26dbdf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f26dbdfd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Depuis 2016 Intel en collaboration avec VMWare (développeur d’hyperviseur, nous verrons par la suite ce qu’est un hyperviseur) a commencé à produire des processeurs équipés d’une nouvelle technologie de virtualisation appelée Page Modification Logging, en abrégé PML</a:t>
            </a:r>
            <a:endParaRPr/>
          </a:p>
          <a:p>
            <a:pPr indent="0" lvl="0" marL="0" rtl="0" algn="l">
              <a:spcBef>
                <a:spcPts val="0"/>
              </a:spcBef>
              <a:spcAft>
                <a:spcPts val="0"/>
              </a:spcAft>
              <a:buNone/>
            </a:pPr>
            <a:r>
              <a:rPr lang="en"/>
              <a:t>Le pml a été introduit par Intel pour faciliter l’obtention des statistiques liées au working set (telles que les zones de la mémoire que la machine utilise pendant son exécution, nous y reviendrons plus en détails dans la suite)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Nous avons porté un intérêt particulier à cette fonctionnalité pour ++ raisons :</a:t>
            </a:r>
            <a:endParaRPr/>
          </a:p>
          <a:p>
            <a:pPr indent="-317500" lvl="0" marL="457200" rtl="0" algn="l">
              <a:spcBef>
                <a:spcPts val="0"/>
              </a:spcBef>
              <a:spcAft>
                <a:spcPts val="0"/>
              </a:spcAft>
              <a:buSzPts val="1400"/>
              <a:buChar char="-"/>
            </a:pPr>
            <a:r>
              <a:rPr lang="en"/>
              <a:t>Une technique d’estimation du wss basée sur le mécanisme pml aurait ceci de différent que c le processeur lui mm qui nous renvoie les informations nécessaires à l’estimation : on parlera de solution matérielle (le matériel faisant ici référence au processeur) </a:t>
            </a:r>
            <a:endParaRPr/>
          </a:p>
          <a:p>
            <a:pPr indent="-317500" lvl="0" marL="457200" rtl="0" algn="l">
              <a:spcBef>
                <a:spcPts val="0"/>
              </a:spcBef>
              <a:spcAft>
                <a:spcPts val="0"/>
              </a:spcAft>
              <a:buSzPts val="1400"/>
              <a:buChar char="-"/>
            </a:pPr>
            <a:r>
              <a:rPr lang="en"/>
              <a:t>Ceci nous permettra donc de pallier les pbs que posent les </a:t>
            </a:r>
            <a:r>
              <a:rPr lang="en">
                <a:solidFill>
                  <a:schemeClr val="dk1"/>
                </a:solidFill>
              </a:rPr>
              <a:t>techniques existantes qui elles sont basées sur des approches dites logicielles (nous expliquerons pourquoi quand nous présenterons ces techniques par la suite)</a:t>
            </a:r>
            <a:endParaRPr/>
          </a:p>
          <a:p>
            <a:pPr indent="-317500" lvl="0" marL="457200" rtl="0" algn="l">
              <a:spcBef>
                <a:spcPts val="0"/>
              </a:spcBef>
              <a:spcAft>
                <a:spcPts val="0"/>
              </a:spcAft>
              <a:buClr>
                <a:schemeClr val="dk1"/>
              </a:buClr>
              <a:buSzPts val="1400"/>
              <a:buChar char="-"/>
            </a:pPr>
            <a:r>
              <a:rPr lang="en">
                <a:solidFill>
                  <a:schemeClr val="dk1"/>
                </a:solidFill>
              </a:rPr>
              <a:t>En outre, jusqu’ici aucun travail de recherche ne s’est intéressé à cette nouvelle fonctionnalité</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Nous avons entrepris ce travail avc pour but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Étudier le design actuel du pml afin de mettre en exergue les limites que présente le mécanisme pour l’estimation du ws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Proposer une nouvelle architecture mieux adaptée pour répondre au pb posée dans la problématique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Définir un algorithme d’estimation qui s’appuie sur cette nouvelle architecture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Evaluer notre technique et la comparer à celles qui existent déjà</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14"/>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11" name="Google Shape;111;p14"/>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6" name="Shape 116"/>
        <p:cNvGrpSpPr/>
        <p:nvPr/>
      </p:nvGrpSpPr>
      <p:grpSpPr>
        <a:xfrm>
          <a:off x="0" y="0"/>
          <a:ext cx="0" cy="0"/>
          <a:chOff x="0" y="0"/>
          <a:chExt cx="0" cy="0"/>
        </a:xfrm>
      </p:grpSpPr>
      <p:sp>
        <p:nvSpPr>
          <p:cNvPr id="117" name="Google Shape;117;p1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18" name="Google Shape;118;p1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p15"/>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123" name="Google Shape;123;p15"/>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124" name="Google Shape;124;p15"/>
          <p:cNvSpPr txBox="1"/>
          <p:nvPr>
            <p:ph idx="1" type="body"/>
          </p:nvPr>
        </p:nvSpPr>
        <p:spPr>
          <a:xfrm>
            <a:off x="1146025" y="1767275"/>
            <a:ext cx="3660300" cy="3158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1pPr>
            <a:lvl2pPr indent="-355600" lvl="1" marL="914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2pPr>
            <a:lvl3pPr indent="-355600" lvl="2" marL="1371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3pPr>
            <a:lvl4pPr indent="-355600" lvl="3" marL="1828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4pPr>
            <a:lvl5pPr indent="-355600" lvl="4" marL="22860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5pPr>
            <a:lvl6pPr indent="-355600" lvl="5" marL="27432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6pPr>
            <a:lvl7pPr indent="-355600" lvl="6" marL="3200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7pPr>
            <a:lvl8pPr indent="-355600" lvl="7" marL="3657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8pPr>
            <a:lvl9pPr indent="-355600" lvl="8" marL="4114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9pPr>
          </a:lstStyle>
          <a:p/>
        </p:txBody>
      </p:sp>
      <p:sp>
        <p:nvSpPr>
          <p:cNvPr id="125" name="Google Shape;125;p15"/>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1pPr>
            <a:lvl2pPr indent="-355600" lvl="1" marL="914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2pPr>
            <a:lvl3pPr indent="-355600" lvl="2" marL="1371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3pPr>
            <a:lvl4pPr indent="-355600" lvl="3" marL="1828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4pPr>
            <a:lvl5pPr indent="-355600" lvl="4" marL="22860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5pPr>
            <a:lvl6pPr indent="-355600" lvl="5" marL="27432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6pPr>
            <a:lvl7pPr indent="-355600" lvl="6" marL="3200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7pPr>
            <a:lvl8pPr indent="-355600" lvl="7" marL="3657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8pPr>
            <a:lvl9pPr indent="-355600" lvl="8" marL="4114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9pPr>
          </a:lstStyle>
          <a:p/>
        </p:txBody>
      </p:sp>
      <p:sp>
        <p:nvSpPr>
          <p:cNvPr id="126" name="Google Shape;126;p1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7" name="Shape 127"/>
        <p:cNvGrpSpPr/>
        <p:nvPr/>
      </p:nvGrpSpPr>
      <p:grpSpPr>
        <a:xfrm>
          <a:off x="0" y="0"/>
          <a:ext cx="0" cy="0"/>
          <a:chOff x="0" y="0"/>
          <a:chExt cx="0" cy="0"/>
        </a:xfrm>
      </p:grpSpPr>
      <p:sp>
        <p:nvSpPr>
          <p:cNvPr id="128" name="Google Shape;128;p16"/>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1pPr>
            <a:lvl2pPr lvl="1"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2pPr>
            <a:lvl3pPr lvl="2"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3pPr>
            <a:lvl4pPr lvl="3"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4pPr>
            <a:lvl5pPr lvl="4"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5pPr>
            <a:lvl6pPr lvl="5"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6pPr>
            <a:lvl7pPr lvl="6"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7pPr>
            <a:lvl8pPr lvl="7"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8pPr>
            <a:lvl9pPr lvl="8"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9pPr>
          </a:lstStyle>
          <a:p/>
        </p:txBody>
      </p:sp>
      <p:sp>
        <p:nvSpPr>
          <p:cNvPr id="129" name="Google Shape;129;p16"/>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1pPr>
            <a:lvl2pPr lvl="1"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2pPr>
            <a:lvl3pPr lvl="2"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3pPr>
            <a:lvl4pPr lvl="3"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4pPr>
            <a:lvl5pPr lvl="4"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5pPr>
            <a:lvl6pPr lvl="5"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6pPr>
            <a:lvl7pPr lvl="6"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7pPr>
            <a:lvl8pPr lvl="7"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8pPr>
            <a:lvl9pPr lvl="8"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9pPr>
          </a:lstStyle>
          <a:p/>
        </p:txBody>
      </p:sp>
      <p:sp>
        <p:nvSpPr>
          <p:cNvPr id="130" name="Google Shape;130;p16"/>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32" name="Google Shape;132;p16"/>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6" name="Shape 136"/>
        <p:cNvGrpSpPr/>
        <p:nvPr/>
      </p:nvGrpSpPr>
      <p:grpSpPr>
        <a:xfrm>
          <a:off x="0" y="0"/>
          <a:ext cx="0" cy="0"/>
          <a:chOff x="0" y="0"/>
          <a:chExt cx="0" cy="0"/>
        </a:xfrm>
      </p:grpSpPr>
      <p:sp>
        <p:nvSpPr>
          <p:cNvPr id="137" name="Google Shape;137;p1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38" name="Google Shape;138;p1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17"/>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143" name="Google Shape;143;p17"/>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144" name="Google Shape;144;p1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5" name="Shape 145"/>
        <p:cNvGrpSpPr/>
        <p:nvPr/>
      </p:nvGrpSpPr>
      <p:grpSpPr>
        <a:xfrm>
          <a:off x="0" y="0"/>
          <a:ext cx="0" cy="0"/>
          <a:chOff x="0" y="0"/>
          <a:chExt cx="0" cy="0"/>
        </a:xfrm>
      </p:grpSpPr>
      <p:sp>
        <p:nvSpPr>
          <p:cNvPr id="146" name="Google Shape;146;p1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47" name="Google Shape;147;p1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18"/>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152" name="Google Shape;152;p1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153" name="Google Shape;153;p18"/>
          <p:cNvSpPr txBox="1"/>
          <p:nvPr>
            <p:ph idx="1" type="body"/>
          </p:nvPr>
        </p:nvSpPr>
        <p:spPr>
          <a:xfrm>
            <a:off x="1146025"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154" name="Google Shape;154;p18"/>
          <p:cNvSpPr txBox="1"/>
          <p:nvPr>
            <p:ph idx="2" type="body"/>
          </p:nvPr>
        </p:nvSpPr>
        <p:spPr>
          <a:xfrm>
            <a:off x="3679388"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155" name="Google Shape;155;p18"/>
          <p:cNvSpPr txBox="1"/>
          <p:nvPr>
            <p:ph idx="3" type="body"/>
          </p:nvPr>
        </p:nvSpPr>
        <p:spPr>
          <a:xfrm>
            <a:off x="6212750"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156" name="Google Shape;156;p1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157" name="Shape 157"/>
        <p:cNvGrpSpPr/>
        <p:nvPr/>
      </p:nvGrpSpPr>
      <p:grpSpPr>
        <a:xfrm>
          <a:off x="0" y="0"/>
          <a:ext cx="0" cy="0"/>
          <a:chOff x="0" y="0"/>
          <a:chExt cx="0" cy="0"/>
        </a:xfrm>
      </p:grpSpPr>
      <p:sp>
        <p:nvSpPr>
          <p:cNvPr id="158" name="Google Shape;158;p19"/>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60" name="Google Shape;160;p19"/>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64" name="Shape 164"/>
        <p:cNvGrpSpPr/>
        <p:nvPr/>
      </p:nvGrpSpPr>
      <p:grpSpPr>
        <a:xfrm>
          <a:off x="0" y="0"/>
          <a:ext cx="0" cy="0"/>
          <a:chOff x="0" y="0"/>
          <a:chExt cx="0" cy="0"/>
        </a:xfrm>
      </p:grpSpPr>
      <p:sp>
        <p:nvSpPr>
          <p:cNvPr id="165" name="Google Shape;165;p20"/>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0"/>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67" name="Google Shape;167;p20"/>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0"/>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0"/>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4800"/>
              <a:buFont typeface="Roboto Slab"/>
              <a:buNone/>
              <a:defRPr b="1" i="0" sz="4800" u="none" cap="none" strike="noStrike">
                <a:solidFill>
                  <a:srgbClr val="FFFFFF"/>
                </a:solidFill>
                <a:latin typeface="Roboto Slab"/>
                <a:ea typeface="Roboto Slab"/>
                <a:cs typeface="Roboto Slab"/>
                <a:sym typeface="Roboto Slab"/>
              </a:defRPr>
            </a:lvl1pPr>
            <a:lvl2pPr lvl="1"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2pPr>
            <a:lvl3pPr lvl="2"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3pPr>
            <a:lvl4pPr lvl="3"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4pPr>
            <a:lvl5pPr lvl="4"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5pPr>
            <a:lvl6pPr lvl="5"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6pPr>
            <a:lvl7pPr lvl="6"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7pPr>
            <a:lvl8pPr lvl="7"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8pPr>
            <a:lvl9pPr lvl="8"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1" name="Shape 171"/>
        <p:cNvGrpSpPr/>
        <p:nvPr/>
      </p:nvGrpSpPr>
      <p:grpSpPr>
        <a:xfrm>
          <a:off x="0" y="0"/>
          <a:ext cx="0" cy="0"/>
          <a:chOff x="0" y="0"/>
          <a:chExt cx="0" cy="0"/>
        </a:xfrm>
      </p:grpSpPr>
      <p:sp>
        <p:nvSpPr>
          <p:cNvPr id="172" name="Google Shape;172;p2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000"/>
                  </a:srgbClr>
                </a:solidFill>
                <a:latin typeface="Impact"/>
              </a:rPr>
              <a:t>“</a:t>
            </a:r>
          </a:p>
        </p:txBody>
      </p:sp>
      <p:sp>
        <p:nvSpPr>
          <p:cNvPr id="174" name="Google Shape;174;p2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75" name="Google Shape;175;p2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txBox="1"/>
          <p:nvPr>
            <p:ph idx="1" type="body"/>
          </p:nvPr>
        </p:nvSpPr>
        <p:spPr>
          <a:xfrm>
            <a:off x="1556175" y="2300275"/>
            <a:ext cx="6031800" cy="605100"/>
          </a:xfrm>
          <a:prstGeom prst="rect">
            <a:avLst/>
          </a:prstGeom>
          <a:noFill/>
          <a:ln>
            <a:noFill/>
          </a:ln>
        </p:spPr>
        <p:txBody>
          <a:bodyPr anchorCtr="0" anchor="ctr" bIns="91425" lIns="91425" spcFirstLastPara="1" rIns="91425" wrap="square" tIns="91425"/>
          <a:lstStyle>
            <a:lvl1pPr indent="-355600" lvl="0" marL="457200" marR="0" rtl="0" algn="ctr">
              <a:lnSpc>
                <a:spcPct val="100000"/>
              </a:lnSpc>
              <a:spcBef>
                <a:spcPts val="60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1pPr>
            <a:lvl2pPr indent="-355600" lvl="1" marL="9144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2pPr>
            <a:lvl3pPr indent="-355600" lvl="2" marL="13716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3pPr>
            <a:lvl4pPr indent="-355600" lvl="3" marL="18288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4pPr>
            <a:lvl5pPr indent="-355600" lvl="4" marL="22860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5pPr>
            <a:lvl6pPr indent="-355600" lvl="5" marL="27432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6pPr>
            <a:lvl7pPr indent="-355600" lvl="6" marL="32004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7pPr>
            <a:lvl8pPr indent="-355600" lvl="7" marL="36576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8pPr>
            <a:lvl9pPr indent="-355600" lvl="8" marL="41148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9pPr>
          </a:lstStyle>
          <a:p/>
        </p:txBody>
      </p:sp>
      <p:sp>
        <p:nvSpPr>
          <p:cNvPr id="179" name="Google Shape;179;p2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80" name="Shape 180"/>
        <p:cNvGrpSpPr/>
        <p:nvPr/>
      </p:nvGrpSpPr>
      <p:grpSpPr>
        <a:xfrm>
          <a:off x="0" y="0"/>
          <a:ext cx="0" cy="0"/>
          <a:chOff x="0" y="0"/>
          <a:chExt cx="0" cy="0"/>
        </a:xfrm>
      </p:grpSpPr>
      <p:sp>
        <p:nvSpPr>
          <p:cNvPr id="181" name="Google Shape;181;p22"/>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82" name="Google Shape;182;p22"/>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2"/>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187" name="Google Shape;187;p22"/>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188" name="Google Shape;188;p22"/>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60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1pPr>
            <a:lvl2pPr indent="-406400" lvl="1" marL="9144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2pPr>
            <a:lvl3pPr indent="-406400" lvl="2" marL="13716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3pPr>
            <a:lvl4pPr indent="-406400" lvl="3" marL="18288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4pPr>
            <a:lvl5pPr indent="-406400" lvl="4" marL="22860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5pPr>
            <a:lvl6pPr indent="-406400" lvl="5" marL="27432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6pPr>
            <a:lvl7pPr indent="-406400" lvl="6" marL="32004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7pPr>
            <a:lvl8pPr indent="-406400" lvl="7" marL="36576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8pPr>
            <a:lvl9pPr indent="-406400" lvl="8" marL="41148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9pPr>
          </a:lstStyle>
          <a:p/>
        </p:txBody>
      </p:sp>
      <p:sp>
        <p:nvSpPr>
          <p:cNvPr id="189" name="Google Shape;189;p2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0" name="Shape 190"/>
        <p:cNvGrpSpPr/>
        <p:nvPr/>
      </p:nvGrpSpPr>
      <p:grpSpPr>
        <a:xfrm>
          <a:off x="0" y="0"/>
          <a:ext cx="0" cy="0"/>
          <a:chOff x="0" y="0"/>
          <a:chExt cx="0" cy="0"/>
        </a:xfrm>
      </p:grpSpPr>
      <p:sp>
        <p:nvSpPr>
          <p:cNvPr id="191" name="Google Shape;191;p2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114454"/>
              </a:buClr>
              <a:buSzPts val="1800"/>
              <a:buFont typeface="Nixie One"/>
              <a:buNone/>
              <a:defRPr b="0" i="0" sz="1800" u="none" cap="none" strike="noStrike">
                <a:solidFill>
                  <a:srgbClr val="114454"/>
                </a:solidFill>
                <a:latin typeface="Nixie One"/>
                <a:ea typeface="Nixie One"/>
                <a:cs typeface="Nixie One"/>
                <a:sym typeface="Nixie One"/>
              </a:defRPr>
            </a:lvl1pPr>
          </a:lstStyle>
          <a:p/>
        </p:txBody>
      </p:sp>
      <p:sp>
        <p:nvSpPr>
          <p:cNvPr id="192" name="Google Shape;192;p23"/>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93" name="Google Shape;193;p23"/>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198" name="Shape 198"/>
        <p:cNvGrpSpPr/>
        <p:nvPr/>
      </p:nvGrpSpPr>
      <p:grpSpPr>
        <a:xfrm>
          <a:off x="0" y="0"/>
          <a:ext cx="0" cy="0"/>
          <a:chOff x="0" y="0"/>
          <a:chExt cx="0" cy="0"/>
        </a:xfrm>
      </p:grpSpPr>
      <p:sp>
        <p:nvSpPr>
          <p:cNvPr id="199" name="Google Shape;199;p2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201" name="Google Shape;201;p2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107" name="Google Shape;107;p13"/>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114454"/>
              </a:buClr>
              <a:buSzPts val="3000"/>
              <a:buFont typeface="Nixie One"/>
              <a:buChar char="▪"/>
              <a:defRPr b="0" i="0" sz="3000" u="none" cap="none" strike="noStrike">
                <a:solidFill>
                  <a:srgbClr val="114454"/>
                </a:solidFill>
                <a:latin typeface="Nixie One"/>
                <a:ea typeface="Nixie One"/>
                <a:cs typeface="Nixie One"/>
                <a:sym typeface="Nixie One"/>
              </a:defRPr>
            </a:lvl1pPr>
            <a:lvl2pPr indent="-381000" lvl="1" marL="9144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2pPr>
            <a:lvl3pPr indent="-381000" lvl="2" marL="13716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108" name="Google Shape;108;p1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jp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jp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8" name="Shape 208"/>
        <p:cNvGrpSpPr/>
        <p:nvPr/>
      </p:nvGrpSpPr>
      <p:grpSpPr>
        <a:xfrm>
          <a:off x="0" y="0"/>
          <a:ext cx="0" cy="0"/>
          <a:chOff x="0" y="0"/>
          <a:chExt cx="0" cy="0"/>
        </a:xfrm>
      </p:grpSpPr>
      <p:sp>
        <p:nvSpPr>
          <p:cNvPr id="209" name="Google Shape;209;p25"/>
          <p:cNvSpPr txBox="1"/>
          <p:nvPr>
            <p:ph idx="4294967295" type="ctrTitle"/>
          </p:nvPr>
        </p:nvSpPr>
        <p:spPr>
          <a:xfrm>
            <a:off x="685800" y="2601425"/>
            <a:ext cx="5810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
        <p:nvSpPr>
          <p:cNvPr id="210" name="Google Shape;210;p25"/>
          <p:cNvSpPr txBox="1"/>
          <p:nvPr/>
        </p:nvSpPr>
        <p:spPr>
          <a:xfrm>
            <a:off x="2371725" y="630225"/>
            <a:ext cx="6331500" cy="13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B8D61"/>
                </a:solidFill>
                <a:latin typeface="Raleway"/>
                <a:ea typeface="Raleway"/>
                <a:cs typeface="Raleway"/>
                <a:sym typeface="Raleway"/>
              </a:rPr>
              <a:t>TECHNIQUE D’ESTIMATION DU WORKING SET BASEE SUR LE PML (PAGE MODIFICATION LOGGING)</a:t>
            </a:r>
            <a:endParaRPr b="1" sz="2400">
              <a:solidFill>
                <a:srgbClr val="3B8D61"/>
              </a:solidFill>
              <a:latin typeface="Raleway"/>
              <a:ea typeface="Raleway"/>
              <a:cs typeface="Raleway"/>
              <a:sym typeface="Raleway"/>
            </a:endParaRPr>
          </a:p>
        </p:txBody>
      </p:sp>
      <p:sp>
        <p:nvSpPr>
          <p:cNvPr id="211" name="Google Shape;211;p25"/>
          <p:cNvSpPr txBox="1"/>
          <p:nvPr/>
        </p:nvSpPr>
        <p:spPr>
          <a:xfrm>
            <a:off x="3284450" y="287475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3B8D61"/>
                </a:solidFill>
                <a:latin typeface="Lato"/>
                <a:ea typeface="Lato"/>
                <a:cs typeface="Lato"/>
                <a:sym typeface="Lato"/>
              </a:rPr>
              <a:t>Célestine Stella N’DONGA BITCHEBE</a:t>
            </a:r>
            <a:endParaRPr b="1" sz="2000">
              <a:solidFill>
                <a:srgbClr val="3B8D61"/>
              </a:solidFill>
              <a:latin typeface="Lato"/>
              <a:ea typeface="Lato"/>
              <a:cs typeface="Lato"/>
              <a:sym typeface="Lato"/>
            </a:endParaRPr>
          </a:p>
        </p:txBody>
      </p:sp>
      <p:sp>
        <p:nvSpPr>
          <p:cNvPr id="212" name="Google Shape;212;p25"/>
          <p:cNvSpPr txBox="1"/>
          <p:nvPr/>
        </p:nvSpPr>
        <p:spPr>
          <a:xfrm>
            <a:off x="7119825" y="4783350"/>
            <a:ext cx="1583400" cy="303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14 Septembre 2018</a:t>
            </a:r>
            <a:endParaRPr b="1" sz="1200">
              <a:latin typeface="Lato"/>
              <a:ea typeface="Lato"/>
              <a:cs typeface="Lato"/>
              <a:sym typeface="Lato"/>
            </a:endParaRPr>
          </a:p>
        </p:txBody>
      </p:sp>
      <p:pic>
        <p:nvPicPr>
          <p:cNvPr id="213" name="Google Shape;213;p25"/>
          <p:cNvPicPr preferRelativeResize="0"/>
          <p:nvPr/>
        </p:nvPicPr>
        <p:blipFill>
          <a:blip r:embed="rId3">
            <a:alphaModFix/>
          </a:blip>
          <a:stretch>
            <a:fillRect/>
          </a:stretch>
        </p:blipFill>
        <p:spPr>
          <a:xfrm>
            <a:off x="1534098" y="1729725"/>
            <a:ext cx="1371100" cy="1572942"/>
          </a:xfrm>
          <a:prstGeom prst="rect">
            <a:avLst/>
          </a:prstGeom>
          <a:noFill/>
          <a:ln>
            <a:noFill/>
          </a:ln>
        </p:spPr>
      </p:pic>
      <p:sp>
        <p:nvSpPr>
          <p:cNvPr id="214" name="Google Shape;214;p25"/>
          <p:cNvSpPr txBox="1"/>
          <p:nvPr/>
        </p:nvSpPr>
        <p:spPr>
          <a:xfrm>
            <a:off x="3111500" y="1932425"/>
            <a:ext cx="4671900" cy="44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Mémoire de fin d’études</a:t>
            </a:r>
            <a:endParaRPr sz="1800">
              <a:solidFill>
                <a:srgbClr val="3B8D61"/>
              </a:solidFill>
              <a:latin typeface="Lato"/>
              <a:ea typeface="Lato"/>
              <a:cs typeface="Lato"/>
              <a:sym typeface="Lato"/>
            </a:endParaRPr>
          </a:p>
        </p:txBody>
      </p:sp>
      <p:sp>
        <p:nvSpPr>
          <p:cNvPr id="215" name="Google Shape;215;p25"/>
          <p:cNvSpPr txBox="1"/>
          <p:nvPr/>
        </p:nvSpPr>
        <p:spPr>
          <a:xfrm>
            <a:off x="2487350" y="3828275"/>
            <a:ext cx="6043800" cy="737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3B8D61"/>
                </a:solidFill>
                <a:latin typeface="Lato"/>
                <a:ea typeface="Lato"/>
                <a:cs typeface="Lato"/>
                <a:sym typeface="Lato"/>
              </a:rPr>
              <a:t>Diplôme d’Ingénieur en Conception, option Génie Informatique</a:t>
            </a:r>
            <a:endParaRPr b="1" sz="1800">
              <a:solidFill>
                <a:srgbClr val="3B8D61"/>
              </a:solidFill>
              <a:latin typeface="Lato"/>
              <a:ea typeface="Lato"/>
              <a:cs typeface="Lato"/>
              <a:sym typeface="Lato"/>
            </a:endParaRPr>
          </a:p>
        </p:txBody>
      </p:sp>
      <p:sp>
        <p:nvSpPr>
          <p:cNvPr id="216" name="Google Shape;216;p25"/>
          <p:cNvSpPr txBox="1"/>
          <p:nvPr/>
        </p:nvSpPr>
        <p:spPr>
          <a:xfrm>
            <a:off x="3135550" y="2521600"/>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Soutenu et présenté par :</a:t>
            </a:r>
            <a:endParaRPr i="1" sz="1200">
              <a:latin typeface="Lato"/>
              <a:ea typeface="Lato"/>
              <a:cs typeface="Lato"/>
              <a:sym typeface="Lato"/>
            </a:endParaRPr>
          </a:p>
        </p:txBody>
      </p:sp>
      <p:sp>
        <p:nvSpPr>
          <p:cNvPr id="217" name="Google Shape;217;p25"/>
          <p:cNvSpPr txBox="1"/>
          <p:nvPr/>
        </p:nvSpPr>
        <p:spPr>
          <a:xfrm>
            <a:off x="3284450" y="3494438"/>
            <a:ext cx="4671900" cy="36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 sz="1200">
                <a:latin typeface="Lato"/>
                <a:ea typeface="Lato"/>
                <a:cs typeface="Lato"/>
                <a:sym typeface="Lato"/>
              </a:rPr>
              <a:t>En vu de l’obtention du :</a:t>
            </a:r>
            <a:endParaRPr i="1" sz="1200">
              <a:latin typeface="Lato"/>
              <a:ea typeface="Lato"/>
              <a:cs typeface="Lato"/>
              <a:sym typeface="Lato"/>
            </a:endParaRPr>
          </a:p>
        </p:txBody>
      </p:sp>
      <p:pic>
        <p:nvPicPr>
          <p:cNvPr id="218" name="Google Shape;218;p25"/>
          <p:cNvPicPr preferRelativeResize="0"/>
          <p:nvPr/>
        </p:nvPicPr>
        <p:blipFill>
          <a:blip r:embed="rId4">
            <a:alphaModFix/>
          </a:blip>
          <a:stretch>
            <a:fillRect/>
          </a:stretch>
        </p:blipFill>
        <p:spPr>
          <a:xfrm>
            <a:off x="358400" y="3494450"/>
            <a:ext cx="1213472" cy="1206574"/>
          </a:xfrm>
          <a:prstGeom prst="rect">
            <a:avLst/>
          </a:prstGeom>
          <a:noFill/>
          <a:ln>
            <a:noFill/>
          </a:ln>
        </p:spPr>
      </p:pic>
      <p:pic>
        <p:nvPicPr>
          <p:cNvPr id="219" name="Google Shape;219;p25"/>
          <p:cNvPicPr preferRelativeResize="0"/>
          <p:nvPr/>
        </p:nvPicPr>
        <p:blipFill>
          <a:blip r:embed="rId5">
            <a:alphaModFix/>
          </a:blip>
          <a:stretch>
            <a:fillRect/>
          </a:stretch>
        </p:blipFill>
        <p:spPr>
          <a:xfrm>
            <a:off x="358406" y="182675"/>
            <a:ext cx="1328098" cy="1328098"/>
          </a:xfrm>
          <a:prstGeom prst="rect">
            <a:avLst/>
          </a:prstGeom>
          <a:noFill/>
          <a:ln>
            <a:noFill/>
          </a:ln>
        </p:spPr>
      </p:pic>
      <p:sp>
        <p:nvSpPr>
          <p:cNvPr id="220" name="Google Shape;220;p25"/>
          <p:cNvSpPr txBox="1"/>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FFFFFF"/>
                </a:solidFill>
                <a:latin typeface="Lato"/>
                <a:ea typeface="Lato"/>
                <a:cs typeface="Lato"/>
                <a:sym typeface="Lato"/>
              </a:rPr>
              <a:t>‹#›</a:t>
            </a:fld>
            <a:endParaRPr sz="10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4"/>
          <p:cNvSpPr txBox="1"/>
          <p:nvPr>
            <p:ph type="ctrTitle"/>
          </p:nvPr>
        </p:nvSpPr>
        <p:spPr>
          <a:xfrm>
            <a:off x="4113600" y="2878750"/>
            <a:ext cx="503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a:t>
            </a:r>
            <a:endParaRPr/>
          </a:p>
        </p:txBody>
      </p:sp>
      <p:sp>
        <p:nvSpPr>
          <p:cNvPr id="392" name="Google Shape;392;p34"/>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
        <p:nvSpPr>
          <p:cNvPr id="393" name="Google Shape;393;p34"/>
          <p:cNvSpPr txBox="1"/>
          <p:nvPr>
            <p:ph idx="1" type="subTitle"/>
          </p:nvPr>
        </p:nvSpPr>
        <p:spPr>
          <a:xfrm>
            <a:off x="4202375" y="4038550"/>
            <a:ext cx="4736100" cy="78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le mécanisme du PML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pic>
        <p:nvPicPr>
          <p:cNvPr id="398" name="Google Shape;398;p35"/>
          <p:cNvPicPr preferRelativeResize="0"/>
          <p:nvPr/>
        </p:nvPicPr>
        <p:blipFill>
          <a:blip r:embed="rId3">
            <a:alphaModFix/>
          </a:blip>
          <a:stretch>
            <a:fillRect/>
          </a:stretch>
        </p:blipFill>
        <p:spPr>
          <a:xfrm>
            <a:off x="1788175" y="1572375"/>
            <a:ext cx="3588500" cy="3571125"/>
          </a:xfrm>
          <a:prstGeom prst="rect">
            <a:avLst/>
          </a:prstGeom>
          <a:noFill/>
          <a:ln>
            <a:noFill/>
          </a:ln>
        </p:spPr>
      </p:pic>
      <p:sp>
        <p:nvSpPr>
          <p:cNvPr id="399" name="Google Shape;399;p35"/>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Architecture actuelle du PML </a:t>
            </a:r>
            <a:endParaRPr sz="2000"/>
          </a:p>
        </p:txBody>
      </p:sp>
      <p:grpSp>
        <p:nvGrpSpPr>
          <p:cNvPr id="400" name="Google Shape;400;p35"/>
          <p:cNvGrpSpPr/>
          <p:nvPr/>
        </p:nvGrpSpPr>
        <p:grpSpPr>
          <a:xfrm>
            <a:off x="393639" y="843238"/>
            <a:ext cx="422496" cy="339262"/>
            <a:chOff x="5247525" y="3007275"/>
            <a:chExt cx="517575" cy="384825"/>
          </a:xfrm>
        </p:grpSpPr>
        <p:sp>
          <p:nvSpPr>
            <p:cNvPr id="401" name="Google Shape;401;p3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5"/>
          <p:cNvGrpSpPr/>
          <p:nvPr/>
        </p:nvGrpSpPr>
        <p:grpSpPr>
          <a:xfrm>
            <a:off x="4933150" y="1106300"/>
            <a:ext cx="3515100" cy="1215900"/>
            <a:chOff x="4933150" y="1106300"/>
            <a:chExt cx="3515100" cy="1215900"/>
          </a:xfrm>
        </p:grpSpPr>
        <p:cxnSp>
          <p:nvCxnSpPr>
            <p:cNvPr id="404" name="Google Shape;404;p35"/>
            <p:cNvCxnSpPr>
              <a:endCxn id="405" idx="2"/>
            </p:cNvCxnSpPr>
            <p:nvPr/>
          </p:nvCxnSpPr>
          <p:spPr>
            <a:xfrm flipH="1" rot="10800000">
              <a:off x="4933150" y="1678700"/>
              <a:ext cx="2211600" cy="643500"/>
            </a:xfrm>
            <a:prstGeom prst="straightConnector1">
              <a:avLst/>
            </a:prstGeom>
            <a:noFill/>
            <a:ln cap="flat" cmpd="sng" w="28575">
              <a:solidFill>
                <a:srgbClr val="351C75"/>
              </a:solidFill>
              <a:prstDash val="solid"/>
              <a:round/>
              <a:headEnd len="med" w="med" type="none"/>
              <a:tailEnd len="med" w="med" type="triangle"/>
            </a:ln>
          </p:spPr>
        </p:cxnSp>
        <p:sp>
          <p:nvSpPr>
            <p:cNvPr id="405" name="Google Shape;405;p35"/>
            <p:cNvSpPr txBox="1"/>
            <p:nvPr/>
          </p:nvSpPr>
          <p:spPr>
            <a:xfrm>
              <a:off x="5841250" y="1106300"/>
              <a:ext cx="2607000" cy="5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L’exception est prise en main par l’hyperviseur et imputée à la VM sous la forme d’un VMExit</a:t>
              </a:r>
              <a:endParaRPr b="1" sz="1100">
                <a:solidFill>
                  <a:srgbClr val="0E3142"/>
                </a:solidFill>
              </a:endParaRPr>
            </a:p>
          </p:txBody>
        </p:sp>
      </p:grpSp>
      <p:grpSp>
        <p:nvGrpSpPr>
          <p:cNvPr id="406" name="Google Shape;406;p35"/>
          <p:cNvGrpSpPr/>
          <p:nvPr/>
        </p:nvGrpSpPr>
        <p:grpSpPr>
          <a:xfrm>
            <a:off x="298150" y="3324950"/>
            <a:ext cx="2754300" cy="1362750"/>
            <a:chOff x="298150" y="3324950"/>
            <a:chExt cx="2754300" cy="1362750"/>
          </a:xfrm>
        </p:grpSpPr>
        <p:cxnSp>
          <p:nvCxnSpPr>
            <p:cNvPr id="407" name="Google Shape;407;p35"/>
            <p:cNvCxnSpPr>
              <a:endCxn id="408" idx="3"/>
            </p:cNvCxnSpPr>
            <p:nvPr/>
          </p:nvCxnSpPr>
          <p:spPr>
            <a:xfrm flipH="1">
              <a:off x="1499050" y="3324950"/>
              <a:ext cx="1553400" cy="1030200"/>
            </a:xfrm>
            <a:prstGeom prst="straightConnector1">
              <a:avLst/>
            </a:prstGeom>
            <a:noFill/>
            <a:ln cap="flat" cmpd="sng" w="28575">
              <a:solidFill>
                <a:srgbClr val="FF00FF"/>
              </a:solidFill>
              <a:prstDash val="solid"/>
              <a:round/>
              <a:headEnd len="med" w="med" type="none"/>
              <a:tailEnd len="med" w="med" type="triangle"/>
            </a:ln>
          </p:spPr>
        </p:cxnSp>
        <p:sp>
          <p:nvSpPr>
            <p:cNvPr id="408" name="Google Shape;408;p35"/>
            <p:cNvSpPr txBox="1"/>
            <p:nvPr/>
          </p:nvSpPr>
          <p:spPr>
            <a:xfrm>
              <a:off x="298150" y="4022600"/>
              <a:ext cx="1200900" cy="6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pml_log plein (512 adresses enregistrées)</a:t>
              </a:r>
              <a:endParaRPr b="1" sz="1100">
                <a:solidFill>
                  <a:srgbClr val="0E3142"/>
                </a:solidFill>
              </a:endParaRPr>
            </a:p>
          </p:txBody>
        </p:sp>
      </p:grpSp>
      <p:grpSp>
        <p:nvGrpSpPr>
          <p:cNvPr id="409" name="Google Shape;409;p35"/>
          <p:cNvGrpSpPr/>
          <p:nvPr/>
        </p:nvGrpSpPr>
        <p:grpSpPr>
          <a:xfrm>
            <a:off x="298150" y="2602850"/>
            <a:ext cx="2727300" cy="1245650"/>
            <a:chOff x="298150" y="2602850"/>
            <a:chExt cx="2727300" cy="1245650"/>
          </a:xfrm>
        </p:grpSpPr>
        <p:cxnSp>
          <p:nvCxnSpPr>
            <p:cNvPr id="410" name="Google Shape;410;p35"/>
            <p:cNvCxnSpPr>
              <a:endCxn id="411" idx="3"/>
            </p:cNvCxnSpPr>
            <p:nvPr/>
          </p:nvCxnSpPr>
          <p:spPr>
            <a:xfrm flipH="1">
              <a:off x="1499050" y="2848100"/>
              <a:ext cx="1526400" cy="6900"/>
            </a:xfrm>
            <a:prstGeom prst="straightConnector1">
              <a:avLst/>
            </a:prstGeom>
            <a:noFill/>
            <a:ln cap="flat" cmpd="sng" w="28575">
              <a:solidFill>
                <a:srgbClr val="F1C232"/>
              </a:solidFill>
              <a:prstDash val="solid"/>
              <a:round/>
              <a:headEnd len="med" w="med" type="none"/>
              <a:tailEnd len="med" w="med" type="triangle"/>
            </a:ln>
          </p:spPr>
        </p:cxnSp>
        <p:sp>
          <p:nvSpPr>
            <p:cNvPr id="411" name="Google Shape;411;p35"/>
            <p:cNvSpPr txBox="1"/>
            <p:nvPr/>
          </p:nvSpPr>
          <p:spPr>
            <a:xfrm>
              <a:off x="298150" y="2602850"/>
              <a:ext cx="12009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Le CPU génère une exception</a:t>
              </a:r>
              <a:endParaRPr b="1" sz="1100">
                <a:solidFill>
                  <a:srgbClr val="0E3142"/>
                </a:solidFill>
              </a:endParaRPr>
            </a:p>
          </p:txBody>
        </p:sp>
        <p:sp>
          <p:nvSpPr>
            <p:cNvPr id="412" name="Google Shape;412;p35"/>
            <p:cNvSpPr/>
            <p:nvPr/>
          </p:nvSpPr>
          <p:spPr>
            <a:xfrm>
              <a:off x="722250" y="3276100"/>
              <a:ext cx="204300" cy="572400"/>
            </a:xfrm>
            <a:prstGeom prst="up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5"/>
          <p:cNvGrpSpPr/>
          <p:nvPr/>
        </p:nvGrpSpPr>
        <p:grpSpPr>
          <a:xfrm>
            <a:off x="3938325" y="2076925"/>
            <a:ext cx="5059525" cy="1580863"/>
            <a:chOff x="3938325" y="2076925"/>
            <a:chExt cx="5059525" cy="1580863"/>
          </a:xfrm>
        </p:grpSpPr>
        <p:sp>
          <p:nvSpPr>
            <p:cNvPr id="414" name="Google Shape;414;p35"/>
            <p:cNvSpPr txBox="1"/>
            <p:nvPr/>
          </p:nvSpPr>
          <p:spPr>
            <a:xfrm>
              <a:off x="5291650" y="2893988"/>
              <a:ext cx="3706200" cy="7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VMExit = passage du mode non-root au mode root</a:t>
              </a:r>
              <a:endParaRPr b="1" sz="1100">
                <a:solidFill>
                  <a:srgbClr val="0E3142"/>
                </a:solidFill>
              </a:endParaRPr>
            </a:p>
            <a:p>
              <a:pPr indent="0" lvl="0" marL="0" rtl="0" algn="ctr">
                <a:spcBef>
                  <a:spcPts val="0"/>
                </a:spcBef>
                <a:spcAft>
                  <a:spcPts val="0"/>
                </a:spcAft>
                <a:buNone/>
              </a:pPr>
              <a:r>
                <a:rPr b="1" lang="en" sz="1100">
                  <a:solidFill>
                    <a:srgbClr val="0E3142"/>
                  </a:solidFill>
                </a:rPr>
                <a:t>On passe de la VM à l’hyperviseur qui prend la main. La VM arrête de s’exécuter, elle est comme en pause et donc plus aucune adresse n’est enregistrée</a:t>
              </a:r>
              <a:endParaRPr b="1" sz="1100">
                <a:solidFill>
                  <a:srgbClr val="0E3142"/>
                </a:solidFill>
              </a:endParaRPr>
            </a:p>
          </p:txBody>
        </p:sp>
        <p:sp>
          <p:nvSpPr>
            <p:cNvPr id="415" name="Google Shape;415;p35"/>
            <p:cNvSpPr/>
            <p:nvPr/>
          </p:nvSpPr>
          <p:spPr>
            <a:xfrm>
              <a:off x="3938325" y="2076925"/>
              <a:ext cx="3025300" cy="893886"/>
            </a:xfrm>
            <a:custGeom>
              <a:rect b="b" l="l" r="r" t="t"/>
              <a:pathLst>
                <a:path extrusionOk="0" h="39570" w="121012">
                  <a:moveTo>
                    <a:pt x="0" y="0"/>
                  </a:moveTo>
                  <a:lnTo>
                    <a:pt x="545" y="19624"/>
                  </a:lnTo>
                  <a:lnTo>
                    <a:pt x="121012" y="19624"/>
                  </a:lnTo>
                  <a:lnTo>
                    <a:pt x="121012" y="39570"/>
                  </a:lnTo>
                </a:path>
              </a:pathLst>
            </a:custGeom>
            <a:noFill/>
            <a:ln cap="flat" cmpd="sng" w="28575">
              <a:solidFill>
                <a:srgbClr val="F46524"/>
              </a:solidFill>
              <a:prstDash val="solid"/>
              <a:round/>
              <a:headEnd len="med" w="med" type="none"/>
              <a:tailEnd len="med" w="med" type="none"/>
            </a:ln>
          </p:spPr>
        </p:sp>
      </p:grpSp>
      <p:grpSp>
        <p:nvGrpSpPr>
          <p:cNvPr id="416" name="Google Shape;416;p35"/>
          <p:cNvGrpSpPr/>
          <p:nvPr/>
        </p:nvGrpSpPr>
        <p:grpSpPr>
          <a:xfrm>
            <a:off x="4715100" y="4025525"/>
            <a:ext cx="4339750" cy="989100"/>
            <a:chOff x="4715100" y="4025525"/>
            <a:chExt cx="4339750" cy="989100"/>
          </a:xfrm>
        </p:grpSpPr>
        <p:sp>
          <p:nvSpPr>
            <p:cNvPr id="417" name="Google Shape;417;p35"/>
            <p:cNvSpPr txBox="1"/>
            <p:nvPr/>
          </p:nvSpPr>
          <p:spPr>
            <a:xfrm>
              <a:off x="5348650" y="4025525"/>
              <a:ext cx="3706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Pendant cette pause le pml_log est vidé : son index est remis à 511</a:t>
              </a:r>
              <a:endParaRPr b="1" sz="1100">
                <a:solidFill>
                  <a:srgbClr val="0E3142"/>
                </a:solidFill>
              </a:endParaRPr>
            </a:p>
            <a:p>
              <a:pPr indent="0" lvl="0" marL="0" rtl="0" algn="ctr">
                <a:spcBef>
                  <a:spcPts val="0"/>
                </a:spcBef>
                <a:spcAft>
                  <a:spcPts val="0"/>
                </a:spcAft>
                <a:buNone/>
              </a:pPr>
              <a:r>
                <a:rPr b="1" lang="en" sz="1100">
                  <a:solidFill>
                    <a:srgbClr val="0E3142"/>
                  </a:solidFill>
                </a:rPr>
                <a:t>Et la bitmap  est mise à jour (constituée de bits représentant chacun une adresse, si elle a été modifiée le bit mis à 1)</a:t>
              </a:r>
              <a:endParaRPr b="1" sz="1100">
                <a:solidFill>
                  <a:srgbClr val="0E3142"/>
                </a:solidFill>
              </a:endParaRPr>
            </a:p>
          </p:txBody>
        </p:sp>
        <p:cxnSp>
          <p:nvCxnSpPr>
            <p:cNvPr id="418" name="Google Shape;418;p35"/>
            <p:cNvCxnSpPr/>
            <p:nvPr/>
          </p:nvCxnSpPr>
          <p:spPr>
            <a:xfrm>
              <a:off x="4715100" y="4047350"/>
              <a:ext cx="967500" cy="681300"/>
            </a:xfrm>
            <a:prstGeom prst="straightConnector1">
              <a:avLst/>
            </a:prstGeom>
            <a:noFill/>
            <a:ln cap="flat" cmpd="sng" w="28575">
              <a:solidFill>
                <a:srgbClr val="EA9EDB"/>
              </a:solidFill>
              <a:prstDash val="solid"/>
              <a:round/>
              <a:headEnd len="med" w="med" type="none"/>
              <a:tailEnd len="med" w="med" type="triangle"/>
            </a:ln>
          </p:spPr>
        </p:cxnSp>
      </p:grpSp>
      <p:grpSp>
        <p:nvGrpSpPr>
          <p:cNvPr id="419" name="Google Shape;419;p35"/>
          <p:cNvGrpSpPr/>
          <p:nvPr/>
        </p:nvGrpSpPr>
        <p:grpSpPr>
          <a:xfrm>
            <a:off x="1155150" y="1572375"/>
            <a:ext cx="1829250" cy="504300"/>
            <a:chOff x="1155150" y="1572375"/>
            <a:chExt cx="1829250" cy="504300"/>
          </a:xfrm>
        </p:grpSpPr>
        <p:cxnSp>
          <p:nvCxnSpPr>
            <p:cNvPr id="420" name="Google Shape;420;p35"/>
            <p:cNvCxnSpPr/>
            <p:nvPr/>
          </p:nvCxnSpPr>
          <p:spPr>
            <a:xfrm rot="10800000">
              <a:off x="2248500" y="1785325"/>
              <a:ext cx="735900" cy="13500"/>
            </a:xfrm>
            <a:prstGeom prst="straightConnector1">
              <a:avLst/>
            </a:prstGeom>
            <a:noFill/>
            <a:ln cap="flat" cmpd="sng" w="19050">
              <a:solidFill>
                <a:srgbClr val="000000"/>
              </a:solidFill>
              <a:prstDash val="solid"/>
              <a:round/>
              <a:headEnd len="med" w="med" type="none"/>
              <a:tailEnd len="med" w="med" type="triangle"/>
            </a:ln>
          </p:spPr>
        </p:cxnSp>
        <p:sp>
          <p:nvSpPr>
            <p:cNvPr id="421" name="Google Shape;421;p35"/>
            <p:cNvSpPr txBox="1"/>
            <p:nvPr/>
          </p:nvSpPr>
          <p:spPr>
            <a:xfrm>
              <a:off x="1155150" y="1572375"/>
              <a:ext cx="12009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E3142"/>
                  </a:solidFill>
                </a:rPr>
                <a:t>Modifie une page </a:t>
              </a:r>
              <a:endParaRPr b="1" sz="1100">
                <a:solidFill>
                  <a:srgbClr val="0E3142"/>
                </a:solidFill>
              </a:endParaRPr>
            </a:p>
          </p:txBody>
        </p:sp>
      </p:grpSp>
      <p:sp>
        <p:nvSpPr>
          <p:cNvPr id="422" name="Google Shape;422;p35"/>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6"/>
          <p:cNvSpPr txBox="1"/>
          <p:nvPr>
            <p:ph type="ctrTitle"/>
          </p:nvPr>
        </p:nvSpPr>
        <p:spPr>
          <a:xfrm>
            <a:off x="4113600" y="2878750"/>
            <a:ext cx="503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 </a:t>
            </a:r>
            <a:endParaRPr/>
          </a:p>
        </p:txBody>
      </p:sp>
      <p:sp>
        <p:nvSpPr>
          <p:cNvPr id="428" name="Google Shape;428;p36"/>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
        <p:nvSpPr>
          <p:cNvPr id="429" name="Google Shape;429;p36"/>
          <p:cNvSpPr txBox="1"/>
          <p:nvPr>
            <p:ph idx="1" type="subTitle"/>
          </p:nvPr>
        </p:nvSpPr>
        <p:spPr>
          <a:xfrm>
            <a:off x="4202375" y="4038550"/>
            <a:ext cx="4736100" cy="78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notre apport et comment la technique que  nous proposons répond aux questions Q1 et Q2</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Contribution 1: Identification des limites du design </a:t>
            </a:r>
            <a:r>
              <a:rPr lang="en" sz="2000"/>
              <a:t>actuel du PML</a:t>
            </a:r>
            <a:endParaRPr sz="2000"/>
          </a:p>
        </p:txBody>
      </p:sp>
      <p:grpSp>
        <p:nvGrpSpPr>
          <p:cNvPr id="435" name="Google Shape;435;p37"/>
          <p:cNvGrpSpPr/>
          <p:nvPr/>
        </p:nvGrpSpPr>
        <p:grpSpPr>
          <a:xfrm>
            <a:off x="393639" y="843238"/>
            <a:ext cx="422496" cy="339262"/>
            <a:chOff x="5247525" y="3007275"/>
            <a:chExt cx="517575" cy="384825"/>
          </a:xfrm>
        </p:grpSpPr>
        <p:sp>
          <p:nvSpPr>
            <p:cNvPr id="436" name="Google Shape;436;p3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37"/>
          <p:cNvSpPr/>
          <p:nvPr/>
        </p:nvSpPr>
        <p:spPr>
          <a:xfrm>
            <a:off x="323025" y="20193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1 : </a:t>
            </a:r>
            <a:r>
              <a:rPr b="1" i="1" lang="en" sz="1200">
                <a:solidFill>
                  <a:srgbClr val="FFFFFF"/>
                </a:solidFill>
              </a:rPr>
              <a:t>VMExit</a:t>
            </a:r>
            <a:r>
              <a:rPr b="1" lang="en" sz="1200">
                <a:solidFill>
                  <a:srgbClr val="FFFFFF"/>
                </a:solidFill>
              </a:rPr>
              <a:t> imputé à la VM lorsque le </a:t>
            </a:r>
            <a:r>
              <a:rPr b="1" i="1" lang="en" sz="1200">
                <a:solidFill>
                  <a:srgbClr val="FFFFFF"/>
                </a:solidFill>
              </a:rPr>
              <a:t>pml_log</a:t>
            </a:r>
            <a:r>
              <a:rPr b="1" lang="en" sz="1200">
                <a:solidFill>
                  <a:srgbClr val="FFFFFF"/>
                </a:solidFill>
              </a:rPr>
              <a:t> est plein</a:t>
            </a:r>
            <a:endParaRPr b="1" sz="1200">
              <a:solidFill>
                <a:srgbClr val="FFFFFF"/>
              </a:solidFill>
            </a:endParaRPr>
          </a:p>
        </p:txBody>
      </p:sp>
      <p:sp>
        <p:nvSpPr>
          <p:cNvPr id="439" name="Google Shape;439;p37"/>
          <p:cNvSpPr/>
          <p:nvPr/>
        </p:nvSpPr>
        <p:spPr>
          <a:xfrm>
            <a:off x="323025" y="29668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2 : taille du </a:t>
            </a:r>
            <a:r>
              <a:rPr b="1" i="1" lang="en" sz="1200">
                <a:solidFill>
                  <a:srgbClr val="FFFFFF"/>
                </a:solidFill>
              </a:rPr>
              <a:t>pml_log</a:t>
            </a:r>
            <a:r>
              <a:rPr b="1" lang="en" sz="1200">
                <a:solidFill>
                  <a:srgbClr val="FFFFFF"/>
                </a:solidFill>
              </a:rPr>
              <a:t> (4KB)</a:t>
            </a:r>
            <a:endParaRPr b="1" sz="1200">
              <a:solidFill>
                <a:srgbClr val="FFFFFF"/>
              </a:solidFill>
            </a:endParaRPr>
          </a:p>
        </p:txBody>
      </p:sp>
      <p:sp>
        <p:nvSpPr>
          <p:cNvPr id="440" name="Google Shape;440;p37"/>
          <p:cNvSpPr/>
          <p:nvPr/>
        </p:nvSpPr>
        <p:spPr>
          <a:xfrm>
            <a:off x="323025" y="39144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3 : uniquement les pages modifiées sont loguées</a:t>
            </a:r>
            <a:endParaRPr b="1" sz="1200">
              <a:solidFill>
                <a:srgbClr val="FFFFFF"/>
              </a:solidFill>
            </a:endParaRPr>
          </a:p>
        </p:txBody>
      </p:sp>
      <p:sp>
        <p:nvSpPr>
          <p:cNvPr id="441" name="Google Shape;441;p37"/>
          <p:cNvSpPr/>
          <p:nvPr/>
        </p:nvSpPr>
        <p:spPr>
          <a:xfrm>
            <a:off x="6514575" y="20876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4 : la chaleur des pages n’est pas prise en compte</a:t>
            </a:r>
            <a:endParaRPr b="1" sz="1200">
              <a:solidFill>
                <a:srgbClr val="FFFFFF"/>
              </a:solidFill>
            </a:endParaRPr>
          </a:p>
        </p:txBody>
      </p:sp>
      <p:sp>
        <p:nvSpPr>
          <p:cNvPr id="442" name="Google Shape;442;p37"/>
          <p:cNvSpPr/>
          <p:nvPr/>
        </p:nvSpPr>
        <p:spPr>
          <a:xfrm>
            <a:off x="6514575" y="36191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Limite 5 : les adresses des pages de la table de pages sont également enregistrées</a:t>
            </a:r>
            <a:endParaRPr b="1" sz="1200">
              <a:solidFill>
                <a:srgbClr val="FFFFFF"/>
              </a:solidFill>
            </a:endParaRPr>
          </a:p>
        </p:txBody>
      </p:sp>
      <p:pic>
        <p:nvPicPr>
          <p:cNvPr id="443" name="Google Shape;443;p37"/>
          <p:cNvPicPr preferRelativeResize="0"/>
          <p:nvPr/>
        </p:nvPicPr>
        <p:blipFill>
          <a:blip r:embed="rId3">
            <a:alphaModFix/>
          </a:blip>
          <a:stretch>
            <a:fillRect/>
          </a:stretch>
        </p:blipFill>
        <p:spPr>
          <a:xfrm>
            <a:off x="2759925" y="1559425"/>
            <a:ext cx="3588500" cy="3571125"/>
          </a:xfrm>
          <a:prstGeom prst="rect">
            <a:avLst/>
          </a:prstGeom>
          <a:noFill/>
          <a:ln>
            <a:noFill/>
          </a:ln>
        </p:spPr>
      </p:pic>
      <p:sp>
        <p:nvSpPr>
          <p:cNvPr id="444" name="Google Shape;444;p37"/>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Google Shape;449;p38"/>
          <p:cNvPicPr preferRelativeResize="0"/>
          <p:nvPr/>
        </p:nvPicPr>
        <p:blipFill>
          <a:blip r:embed="rId3">
            <a:alphaModFix/>
          </a:blip>
          <a:stretch>
            <a:fillRect/>
          </a:stretch>
        </p:blipFill>
        <p:spPr>
          <a:xfrm>
            <a:off x="2623975" y="1708375"/>
            <a:ext cx="2987349" cy="3372401"/>
          </a:xfrm>
          <a:prstGeom prst="rect">
            <a:avLst/>
          </a:prstGeom>
          <a:noFill/>
          <a:ln>
            <a:noFill/>
          </a:ln>
        </p:spPr>
      </p:pic>
      <p:sp>
        <p:nvSpPr>
          <p:cNvPr id="450" name="Google Shape;450;p38"/>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Contribution 2: </a:t>
            </a:r>
            <a:endParaRPr sz="2000"/>
          </a:p>
          <a:p>
            <a:pPr indent="0" lvl="0" marL="0" rtl="0" algn="l">
              <a:spcBef>
                <a:spcPts val="0"/>
              </a:spcBef>
              <a:spcAft>
                <a:spcPts val="0"/>
              </a:spcAft>
              <a:buNone/>
            </a:pPr>
            <a:r>
              <a:rPr lang="en" sz="2000"/>
              <a:t>Un nouveau design du PML</a:t>
            </a:r>
            <a:endParaRPr sz="2000"/>
          </a:p>
        </p:txBody>
      </p:sp>
      <p:grpSp>
        <p:nvGrpSpPr>
          <p:cNvPr id="451" name="Google Shape;451;p38"/>
          <p:cNvGrpSpPr/>
          <p:nvPr/>
        </p:nvGrpSpPr>
        <p:grpSpPr>
          <a:xfrm>
            <a:off x="393639" y="843238"/>
            <a:ext cx="422496" cy="339262"/>
            <a:chOff x="5247525" y="3007275"/>
            <a:chExt cx="517575" cy="384825"/>
          </a:xfrm>
        </p:grpSpPr>
        <p:sp>
          <p:nvSpPr>
            <p:cNvPr id="452" name="Google Shape;452;p3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8"/>
          <p:cNvSpPr/>
          <p:nvPr/>
        </p:nvSpPr>
        <p:spPr>
          <a:xfrm>
            <a:off x="323025" y="23241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FFFFFF"/>
              </a:buClr>
              <a:buSzPts val="1200"/>
              <a:buAutoNum type="arabicPeriod"/>
            </a:pPr>
            <a:r>
              <a:rPr b="1" lang="en" sz="1200">
                <a:solidFill>
                  <a:srgbClr val="FFFFFF"/>
                </a:solidFill>
              </a:rPr>
              <a:t>Redirection des VMExits vers le dom0</a:t>
            </a:r>
            <a:endParaRPr b="1" sz="1200">
              <a:solidFill>
                <a:srgbClr val="FFFFFF"/>
              </a:solidFill>
            </a:endParaRPr>
          </a:p>
        </p:txBody>
      </p:sp>
      <p:grpSp>
        <p:nvGrpSpPr>
          <p:cNvPr id="455" name="Google Shape;455;p38"/>
          <p:cNvGrpSpPr/>
          <p:nvPr/>
        </p:nvGrpSpPr>
        <p:grpSpPr>
          <a:xfrm>
            <a:off x="323025" y="2895450"/>
            <a:ext cx="2199000" cy="1297200"/>
            <a:chOff x="323025" y="2895450"/>
            <a:chExt cx="2199000" cy="1297200"/>
          </a:xfrm>
        </p:grpSpPr>
        <p:sp>
          <p:nvSpPr>
            <p:cNvPr id="456" name="Google Shape;456;p38"/>
            <p:cNvSpPr/>
            <p:nvPr/>
          </p:nvSpPr>
          <p:spPr>
            <a:xfrm>
              <a:off x="323025" y="3621150"/>
              <a:ext cx="21990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1 : </a:t>
              </a:r>
              <a:r>
                <a:rPr b="1" i="1" lang="en" sz="1100"/>
                <a:t>VMExit</a:t>
              </a:r>
              <a:r>
                <a:rPr b="1" lang="en" sz="1100"/>
                <a:t> imputé à la VM lorsque le </a:t>
              </a:r>
              <a:r>
                <a:rPr b="1" i="1" lang="en" sz="1100"/>
                <a:t>pml_log</a:t>
              </a:r>
              <a:r>
                <a:rPr b="1" lang="en" sz="1100"/>
                <a:t> est plein</a:t>
              </a:r>
              <a:endParaRPr b="1" sz="1100"/>
            </a:p>
          </p:txBody>
        </p:sp>
        <p:cxnSp>
          <p:nvCxnSpPr>
            <p:cNvPr id="457" name="Google Shape;457;p38"/>
            <p:cNvCxnSpPr>
              <a:endCxn id="456" idx="0"/>
            </p:cNvCxnSpPr>
            <p:nvPr/>
          </p:nvCxnSpPr>
          <p:spPr>
            <a:xfrm>
              <a:off x="1422525" y="2895450"/>
              <a:ext cx="0" cy="725700"/>
            </a:xfrm>
            <a:prstGeom prst="straightConnector1">
              <a:avLst/>
            </a:prstGeom>
            <a:noFill/>
            <a:ln cap="flat" cmpd="sng" w="19050">
              <a:solidFill>
                <a:srgbClr val="3B8D61"/>
              </a:solidFill>
              <a:prstDash val="solid"/>
              <a:round/>
              <a:headEnd len="med" w="med" type="none"/>
              <a:tailEnd len="med" w="med" type="triangle"/>
            </a:ln>
          </p:spPr>
        </p:cxnSp>
      </p:grpSp>
      <p:pic>
        <p:nvPicPr>
          <p:cNvPr id="458" name="Google Shape;458;p38"/>
          <p:cNvPicPr preferRelativeResize="0"/>
          <p:nvPr/>
        </p:nvPicPr>
        <p:blipFill rotWithShape="1">
          <a:blip r:embed="rId4">
            <a:alphaModFix/>
          </a:blip>
          <a:srcRect b="0" l="16881" r="0" t="0"/>
          <a:stretch/>
        </p:blipFill>
        <p:spPr>
          <a:xfrm>
            <a:off x="5770125" y="1708375"/>
            <a:ext cx="3347375" cy="3326425"/>
          </a:xfrm>
          <a:prstGeom prst="rect">
            <a:avLst/>
          </a:prstGeom>
          <a:noFill/>
          <a:ln>
            <a:noFill/>
          </a:ln>
        </p:spPr>
      </p:pic>
      <p:sp>
        <p:nvSpPr>
          <p:cNvPr id="459" name="Google Shape;459;p38"/>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pic>
        <p:nvPicPr>
          <p:cNvPr id="464" name="Google Shape;464;p39"/>
          <p:cNvPicPr preferRelativeResize="0"/>
          <p:nvPr/>
        </p:nvPicPr>
        <p:blipFill>
          <a:blip r:embed="rId3">
            <a:alphaModFix/>
          </a:blip>
          <a:stretch>
            <a:fillRect/>
          </a:stretch>
        </p:blipFill>
        <p:spPr>
          <a:xfrm>
            <a:off x="2252194" y="1795850"/>
            <a:ext cx="3074107" cy="3133049"/>
          </a:xfrm>
          <a:prstGeom prst="rect">
            <a:avLst/>
          </a:prstGeom>
          <a:noFill/>
          <a:ln>
            <a:noFill/>
          </a:ln>
        </p:spPr>
      </p:pic>
      <p:sp>
        <p:nvSpPr>
          <p:cNvPr id="465" name="Google Shape;465;p39"/>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Contribution 2: </a:t>
            </a:r>
            <a:endParaRPr sz="2000">
              <a:solidFill>
                <a:schemeClr val="lt1"/>
              </a:solidFill>
            </a:endParaRPr>
          </a:p>
          <a:p>
            <a:pPr indent="0" lvl="0" marL="0" rtl="0" algn="l">
              <a:spcBef>
                <a:spcPts val="0"/>
              </a:spcBef>
              <a:spcAft>
                <a:spcPts val="0"/>
              </a:spcAft>
              <a:buNone/>
            </a:pPr>
            <a:r>
              <a:rPr lang="en" sz="2000">
                <a:solidFill>
                  <a:schemeClr val="lt1"/>
                </a:solidFill>
              </a:rPr>
              <a:t>Un nouveau design du PML</a:t>
            </a:r>
            <a:endParaRPr sz="2000">
              <a:solidFill>
                <a:schemeClr val="lt1"/>
              </a:solidFill>
            </a:endParaRPr>
          </a:p>
        </p:txBody>
      </p:sp>
      <p:grpSp>
        <p:nvGrpSpPr>
          <p:cNvPr id="466" name="Google Shape;466;p39"/>
          <p:cNvGrpSpPr/>
          <p:nvPr/>
        </p:nvGrpSpPr>
        <p:grpSpPr>
          <a:xfrm>
            <a:off x="393639" y="843238"/>
            <a:ext cx="422496" cy="339262"/>
            <a:chOff x="5247525" y="3007275"/>
            <a:chExt cx="517575" cy="384825"/>
          </a:xfrm>
        </p:grpSpPr>
        <p:sp>
          <p:nvSpPr>
            <p:cNvPr id="467" name="Google Shape;467;p3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39"/>
          <p:cNvGrpSpPr/>
          <p:nvPr/>
        </p:nvGrpSpPr>
        <p:grpSpPr>
          <a:xfrm>
            <a:off x="323040" y="2895450"/>
            <a:ext cx="1870250" cy="1219500"/>
            <a:chOff x="323025" y="2895450"/>
            <a:chExt cx="2199000" cy="1219500"/>
          </a:xfrm>
        </p:grpSpPr>
        <p:sp>
          <p:nvSpPr>
            <p:cNvPr id="470" name="Google Shape;470;p39"/>
            <p:cNvSpPr/>
            <p:nvPr/>
          </p:nvSpPr>
          <p:spPr>
            <a:xfrm>
              <a:off x="323025" y="3621150"/>
              <a:ext cx="2199000" cy="4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2 : taille insuffisante du pml_log</a:t>
              </a:r>
              <a:endParaRPr b="1" sz="1100"/>
            </a:p>
          </p:txBody>
        </p:sp>
        <p:cxnSp>
          <p:nvCxnSpPr>
            <p:cNvPr id="471" name="Google Shape;471;p39"/>
            <p:cNvCxnSpPr>
              <a:endCxn id="470" idx="0"/>
            </p:cNvCxnSpPr>
            <p:nvPr/>
          </p:nvCxnSpPr>
          <p:spPr>
            <a:xfrm>
              <a:off x="1422525" y="2895450"/>
              <a:ext cx="0" cy="725700"/>
            </a:xfrm>
            <a:prstGeom prst="straightConnector1">
              <a:avLst/>
            </a:prstGeom>
            <a:noFill/>
            <a:ln cap="flat" cmpd="sng" w="19050">
              <a:solidFill>
                <a:srgbClr val="3B8D61"/>
              </a:solidFill>
              <a:prstDash val="solid"/>
              <a:round/>
              <a:headEnd len="med" w="med" type="none"/>
              <a:tailEnd len="med" w="med" type="triangle"/>
            </a:ln>
          </p:spPr>
        </p:cxnSp>
      </p:grpSp>
      <p:sp>
        <p:nvSpPr>
          <p:cNvPr id="472" name="Google Shape;472;p39"/>
          <p:cNvSpPr/>
          <p:nvPr/>
        </p:nvSpPr>
        <p:spPr>
          <a:xfrm>
            <a:off x="323025" y="2324100"/>
            <a:ext cx="18702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2. Introduction d’une 2ème page de log</a:t>
            </a:r>
            <a:endParaRPr b="1" sz="1200">
              <a:solidFill>
                <a:srgbClr val="FFFFFF"/>
              </a:solidFill>
            </a:endParaRPr>
          </a:p>
        </p:txBody>
      </p:sp>
      <p:pic>
        <p:nvPicPr>
          <p:cNvPr id="473" name="Google Shape;473;p39"/>
          <p:cNvPicPr preferRelativeResize="0"/>
          <p:nvPr/>
        </p:nvPicPr>
        <p:blipFill rotWithShape="1">
          <a:blip r:embed="rId4">
            <a:alphaModFix/>
          </a:blip>
          <a:srcRect b="0" l="8767" r="0" t="0"/>
          <a:stretch/>
        </p:blipFill>
        <p:spPr>
          <a:xfrm>
            <a:off x="5497898" y="1795850"/>
            <a:ext cx="3646102" cy="3056850"/>
          </a:xfrm>
          <a:prstGeom prst="rect">
            <a:avLst/>
          </a:prstGeom>
          <a:noFill/>
          <a:ln>
            <a:noFill/>
          </a:ln>
        </p:spPr>
      </p:pic>
      <p:sp>
        <p:nvSpPr>
          <p:cNvPr id="474" name="Google Shape;474;p39"/>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0"/>
          <p:cNvSpPr txBox="1"/>
          <p:nvPr>
            <p:ph type="title"/>
          </p:nvPr>
        </p:nvSpPr>
        <p:spPr>
          <a:xfrm>
            <a:off x="1146025" y="530725"/>
            <a:ext cx="34071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Contribution 2: </a:t>
            </a:r>
            <a:endParaRPr sz="2000">
              <a:solidFill>
                <a:schemeClr val="lt1"/>
              </a:solidFill>
            </a:endParaRPr>
          </a:p>
          <a:p>
            <a:pPr indent="0" lvl="0" marL="0" rtl="0" algn="l">
              <a:spcBef>
                <a:spcPts val="0"/>
              </a:spcBef>
              <a:spcAft>
                <a:spcPts val="0"/>
              </a:spcAft>
              <a:buNone/>
            </a:pPr>
            <a:r>
              <a:rPr lang="en" sz="2000">
                <a:solidFill>
                  <a:schemeClr val="lt1"/>
                </a:solidFill>
              </a:rPr>
              <a:t>Un nouveau design du PML</a:t>
            </a:r>
            <a:endParaRPr sz="2000">
              <a:solidFill>
                <a:schemeClr val="lt1"/>
              </a:solidFill>
            </a:endParaRPr>
          </a:p>
        </p:txBody>
      </p:sp>
      <p:sp>
        <p:nvSpPr>
          <p:cNvPr id="480" name="Google Shape;480;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81" name="Google Shape;481;p40"/>
          <p:cNvGrpSpPr/>
          <p:nvPr/>
        </p:nvGrpSpPr>
        <p:grpSpPr>
          <a:xfrm>
            <a:off x="393639" y="843238"/>
            <a:ext cx="422496" cy="339262"/>
            <a:chOff x="5247525" y="3007275"/>
            <a:chExt cx="517575" cy="384825"/>
          </a:xfrm>
        </p:grpSpPr>
        <p:sp>
          <p:nvSpPr>
            <p:cNvPr id="482" name="Google Shape;482;p4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40"/>
          <p:cNvGrpSpPr/>
          <p:nvPr/>
        </p:nvGrpSpPr>
        <p:grpSpPr>
          <a:xfrm>
            <a:off x="2283525" y="1638175"/>
            <a:ext cx="2990535" cy="571500"/>
            <a:chOff x="2522127" y="1714675"/>
            <a:chExt cx="3354498" cy="571500"/>
          </a:xfrm>
        </p:grpSpPr>
        <p:sp>
          <p:nvSpPr>
            <p:cNvPr id="485" name="Google Shape;485;p40"/>
            <p:cNvSpPr/>
            <p:nvPr/>
          </p:nvSpPr>
          <p:spPr>
            <a:xfrm>
              <a:off x="3404025" y="1714675"/>
              <a:ext cx="24726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5 : l</a:t>
              </a:r>
              <a:r>
                <a:rPr b="1" lang="en" sz="1100"/>
                <a:t>es adresses des pages de la table de pages sont également enregistrées</a:t>
              </a:r>
              <a:endParaRPr b="1" sz="1100"/>
            </a:p>
          </p:txBody>
        </p:sp>
        <p:cxnSp>
          <p:nvCxnSpPr>
            <p:cNvPr id="486" name="Google Shape;486;p40"/>
            <p:cNvCxnSpPr>
              <a:stCxn id="487" idx="3"/>
            </p:cNvCxnSpPr>
            <p:nvPr/>
          </p:nvCxnSpPr>
          <p:spPr>
            <a:xfrm flipH="1" rot="10800000">
              <a:off x="2522127" y="2037775"/>
              <a:ext cx="882000" cy="1500"/>
            </a:xfrm>
            <a:prstGeom prst="straightConnector1">
              <a:avLst/>
            </a:prstGeom>
            <a:noFill/>
            <a:ln cap="flat" cmpd="sng" w="19050">
              <a:solidFill>
                <a:srgbClr val="3B8D61"/>
              </a:solidFill>
              <a:prstDash val="solid"/>
              <a:round/>
              <a:headEnd len="med" w="med" type="none"/>
              <a:tailEnd len="med" w="med" type="triangle"/>
            </a:ln>
          </p:spPr>
        </p:cxnSp>
      </p:grpSp>
      <p:grpSp>
        <p:nvGrpSpPr>
          <p:cNvPr id="488" name="Google Shape;488;p40"/>
          <p:cNvGrpSpPr/>
          <p:nvPr/>
        </p:nvGrpSpPr>
        <p:grpSpPr>
          <a:xfrm>
            <a:off x="2843815" y="2402131"/>
            <a:ext cx="2294182" cy="2722350"/>
            <a:chOff x="2768100" y="1922975"/>
            <a:chExt cx="2547675" cy="2896426"/>
          </a:xfrm>
        </p:grpSpPr>
        <p:pic>
          <p:nvPicPr>
            <p:cNvPr id="489" name="Google Shape;489;p40"/>
            <p:cNvPicPr preferRelativeResize="0"/>
            <p:nvPr/>
          </p:nvPicPr>
          <p:blipFill>
            <a:blip r:embed="rId3">
              <a:alphaModFix/>
            </a:blip>
            <a:stretch>
              <a:fillRect/>
            </a:stretch>
          </p:blipFill>
          <p:spPr>
            <a:xfrm>
              <a:off x="2768100" y="1922975"/>
              <a:ext cx="2547675" cy="2896426"/>
            </a:xfrm>
            <a:prstGeom prst="rect">
              <a:avLst/>
            </a:prstGeom>
            <a:noFill/>
            <a:ln>
              <a:noFill/>
            </a:ln>
          </p:spPr>
        </p:pic>
        <p:sp>
          <p:nvSpPr>
            <p:cNvPr id="490" name="Google Shape;490;p40"/>
            <p:cNvSpPr/>
            <p:nvPr/>
          </p:nvSpPr>
          <p:spPr>
            <a:xfrm>
              <a:off x="3354153" y="3653289"/>
              <a:ext cx="1845600" cy="358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40"/>
          <p:cNvSpPr/>
          <p:nvPr/>
        </p:nvSpPr>
        <p:spPr>
          <a:xfrm>
            <a:off x="323025" y="1677025"/>
            <a:ext cx="19605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3</a:t>
            </a:r>
            <a:r>
              <a:rPr b="1" lang="en" sz="1200">
                <a:solidFill>
                  <a:srgbClr val="FFFFFF"/>
                </a:solidFill>
              </a:rPr>
              <a:t>. Remettre à 0 le bit dirty des pages</a:t>
            </a:r>
            <a:endParaRPr b="1" sz="1200">
              <a:solidFill>
                <a:srgbClr val="FFFFFF"/>
              </a:solidFill>
            </a:endParaRPr>
          </a:p>
        </p:txBody>
      </p:sp>
      <p:grpSp>
        <p:nvGrpSpPr>
          <p:cNvPr id="491" name="Google Shape;491;p40"/>
          <p:cNvGrpSpPr/>
          <p:nvPr/>
        </p:nvGrpSpPr>
        <p:grpSpPr>
          <a:xfrm>
            <a:off x="323025" y="3038687"/>
            <a:ext cx="2199000" cy="1297200"/>
            <a:chOff x="323025" y="2657750"/>
            <a:chExt cx="2199000" cy="1297200"/>
          </a:xfrm>
        </p:grpSpPr>
        <p:sp>
          <p:nvSpPr>
            <p:cNvPr id="492" name="Google Shape;492;p40"/>
            <p:cNvSpPr/>
            <p:nvPr/>
          </p:nvSpPr>
          <p:spPr>
            <a:xfrm>
              <a:off x="323025" y="3383450"/>
              <a:ext cx="21990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t>Limite 3 : </a:t>
              </a:r>
              <a:r>
                <a:rPr b="1" lang="en" sz="1100"/>
                <a:t>uniquement les pages modifiées sont loguées</a:t>
              </a:r>
              <a:endParaRPr b="1" sz="1100"/>
            </a:p>
          </p:txBody>
        </p:sp>
        <p:cxnSp>
          <p:nvCxnSpPr>
            <p:cNvPr id="493" name="Google Shape;493;p40"/>
            <p:cNvCxnSpPr>
              <a:endCxn id="492" idx="0"/>
            </p:cNvCxnSpPr>
            <p:nvPr/>
          </p:nvCxnSpPr>
          <p:spPr>
            <a:xfrm>
              <a:off x="1422525" y="2657750"/>
              <a:ext cx="0" cy="725700"/>
            </a:xfrm>
            <a:prstGeom prst="straightConnector1">
              <a:avLst/>
            </a:prstGeom>
            <a:noFill/>
            <a:ln cap="flat" cmpd="sng" w="19050">
              <a:solidFill>
                <a:srgbClr val="3B8D61"/>
              </a:solidFill>
              <a:prstDash val="solid"/>
              <a:round/>
              <a:headEnd len="med" w="med" type="none"/>
              <a:tailEnd len="med" w="med" type="triangle"/>
            </a:ln>
          </p:spPr>
        </p:cxnSp>
      </p:grpSp>
      <p:sp>
        <p:nvSpPr>
          <p:cNvPr id="494" name="Google Shape;494;p40"/>
          <p:cNvSpPr/>
          <p:nvPr/>
        </p:nvSpPr>
        <p:spPr>
          <a:xfrm>
            <a:off x="323025" y="25527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200">
                <a:solidFill>
                  <a:srgbClr val="FFFFFF"/>
                </a:solidFill>
              </a:rPr>
              <a:t>4</a:t>
            </a:r>
            <a:r>
              <a:rPr b="1" lang="en" sz="1200">
                <a:solidFill>
                  <a:srgbClr val="FFFFFF"/>
                </a:solidFill>
              </a:rPr>
              <a:t>. Modification de la structure de données </a:t>
            </a:r>
            <a:r>
              <a:rPr b="1" i="1" lang="en" sz="1200">
                <a:solidFill>
                  <a:srgbClr val="FFFFFF"/>
                </a:solidFill>
              </a:rPr>
              <a:t>bitmap</a:t>
            </a:r>
            <a:endParaRPr b="1" i="1" sz="1200">
              <a:solidFill>
                <a:srgbClr val="FFFFFF"/>
              </a:solidFill>
            </a:endParaRPr>
          </a:p>
        </p:txBody>
      </p:sp>
      <p:sp>
        <p:nvSpPr>
          <p:cNvPr id="495" name="Google Shape;495;p40"/>
          <p:cNvSpPr/>
          <p:nvPr/>
        </p:nvSpPr>
        <p:spPr>
          <a:xfrm>
            <a:off x="323025" y="4413879"/>
            <a:ext cx="2199000" cy="710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100">
                <a:solidFill>
                  <a:schemeClr val="dk1"/>
                </a:solidFill>
              </a:rPr>
              <a:t>Limite 4 : </a:t>
            </a:r>
            <a:r>
              <a:rPr b="1" lang="en" sz="1200">
                <a:solidFill>
                  <a:schemeClr val="dk1"/>
                </a:solidFill>
              </a:rPr>
              <a:t>la chaleur des pages n’est pas prise en compte</a:t>
            </a:r>
            <a:endParaRPr b="1" sz="1100"/>
          </a:p>
        </p:txBody>
      </p:sp>
      <p:pic>
        <p:nvPicPr>
          <p:cNvPr id="496" name="Google Shape;496;p40"/>
          <p:cNvPicPr preferRelativeResize="0"/>
          <p:nvPr/>
        </p:nvPicPr>
        <p:blipFill rotWithShape="1">
          <a:blip r:embed="rId4">
            <a:alphaModFix/>
          </a:blip>
          <a:srcRect b="0" l="11629" r="0" t="0"/>
          <a:stretch/>
        </p:blipFill>
        <p:spPr>
          <a:xfrm>
            <a:off x="5660700" y="2109310"/>
            <a:ext cx="3407100" cy="3014990"/>
          </a:xfrm>
          <a:prstGeom prst="rect">
            <a:avLst/>
          </a:prstGeom>
          <a:noFill/>
          <a:ln>
            <a:noFill/>
          </a:ln>
        </p:spPr>
      </p:pic>
      <p:sp>
        <p:nvSpPr>
          <p:cNvPr id="497" name="Google Shape;497;p40"/>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1"/>
          <p:cNvSpPr txBox="1"/>
          <p:nvPr>
            <p:ph type="ctrTitle"/>
          </p:nvPr>
        </p:nvSpPr>
        <p:spPr>
          <a:xfrm>
            <a:off x="4113600" y="2878750"/>
            <a:ext cx="503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Implémentation</a:t>
            </a:r>
            <a:r>
              <a:rPr lang="en" sz="4000"/>
              <a:t> </a:t>
            </a:r>
            <a:endParaRPr sz="4000"/>
          </a:p>
        </p:txBody>
      </p:sp>
      <p:sp>
        <p:nvSpPr>
          <p:cNvPr id="503" name="Google Shape;503;p41"/>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
        <p:nvSpPr>
          <p:cNvPr id="504" name="Google Shape;504;p41"/>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les détails de l’implémentation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Environnement d’implémentation</a:t>
            </a:r>
            <a:endParaRPr sz="2000"/>
          </a:p>
        </p:txBody>
      </p:sp>
      <p:sp>
        <p:nvSpPr>
          <p:cNvPr id="510" name="Google Shape;510;p42"/>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342025" y="3168000"/>
            <a:ext cx="4012800" cy="12504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Open source </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Le plus utilisé et à l’occurrence par le géant et célèbre Amazon</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Intègre le PML uniquement dans le cadre de la migration des VMs</a:t>
            </a:r>
            <a:endParaRPr b="1" sz="1100">
              <a:solidFill>
                <a:schemeClr val="dk1"/>
              </a:solidFill>
            </a:endParaRPr>
          </a:p>
        </p:txBody>
      </p:sp>
      <p:pic>
        <p:nvPicPr>
          <p:cNvPr id="512" name="Google Shape;512;p42"/>
          <p:cNvPicPr preferRelativeResize="0"/>
          <p:nvPr/>
        </p:nvPicPr>
        <p:blipFill>
          <a:blip r:embed="rId3">
            <a:alphaModFix/>
          </a:blip>
          <a:stretch>
            <a:fillRect/>
          </a:stretch>
        </p:blipFill>
        <p:spPr>
          <a:xfrm>
            <a:off x="804614" y="1991403"/>
            <a:ext cx="1980236" cy="1028700"/>
          </a:xfrm>
          <a:prstGeom prst="rect">
            <a:avLst/>
          </a:prstGeom>
          <a:noFill/>
          <a:ln>
            <a:noFill/>
          </a:ln>
        </p:spPr>
      </p:pic>
      <p:sp>
        <p:nvSpPr>
          <p:cNvPr id="513" name="Google Shape;513;p42"/>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pic>
        <p:nvPicPr>
          <p:cNvPr id="514" name="Google Shape;514;p42"/>
          <p:cNvPicPr preferRelativeResize="0"/>
          <p:nvPr/>
        </p:nvPicPr>
        <p:blipFill>
          <a:blip r:embed="rId4">
            <a:alphaModFix/>
          </a:blip>
          <a:stretch>
            <a:fillRect/>
          </a:stretch>
        </p:blipFill>
        <p:spPr>
          <a:xfrm>
            <a:off x="6243500" y="1787475"/>
            <a:ext cx="2111451" cy="1436550"/>
          </a:xfrm>
          <a:prstGeom prst="rect">
            <a:avLst/>
          </a:prstGeom>
          <a:noFill/>
          <a:ln>
            <a:noFill/>
          </a:ln>
        </p:spPr>
      </p:pic>
      <p:sp>
        <p:nvSpPr>
          <p:cNvPr id="515" name="Google Shape;515;p42"/>
          <p:cNvSpPr/>
          <p:nvPr/>
        </p:nvSpPr>
        <p:spPr>
          <a:xfrm>
            <a:off x="5855925" y="3168000"/>
            <a:ext cx="2886600" cy="12504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O</a:t>
            </a:r>
            <a:r>
              <a:rPr b="1" lang="en" sz="1100">
                <a:solidFill>
                  <a:schemeClr val="dk1"/>
                </a:solidFill>
              </a:rPr>
              <a:t>pen source </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Le plus utilisé </a:t>
            </a:r>
            <a:endParaRPr b="1" sz="1100">
              <a:solidFill>
                <a:schemeClr val="dk1"/>
              </a:solidFill>
            </a:endParaRPr>
          </a:p>
        </p:txBody>
      </p:sp>
      <p:sp>
        <p:nvSpPr>
          <p:cNvPr id="516" name="Google Shape;516;p42"/>
          <p:cNvSpPr/>
          <p:nvPr/>
        </p:nvSpPr>
        <p:spPr>
          <a:xfrm>
            <a:off x="665775" y="4677450"/>
            <a:ext cx="3524700" cy="3240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+500 mille lignes de code</a:t>
            </a:r>
            <a:endParaRPr b="1" i="1" sz="1600">
              <a:solidFill>
                <a:srgbClr val="FFFFFF"/>
              </a:solidFill>
            </a:endParaRPr>
          </a:p>
        </p:txBody>
      </p:sp>
      <p:sp>
        <p:nvSpPr>
          <p:cNvPr id="517" name="Google Shape;517;p42"/>
          <p:cNvSpPr/>
          <p:nvPr/>
        </p:nvSpPr>
        <p:spPr>
          <a:xfrm>
            <a:off x="5460225" y="4677450"/>
            <a:ext cx="3524700" cy="3240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+25 millions</a:t>
            </a:r>
            <a:r>
              <a:rPr b="1" lang="en" sz="1600">
                <a:solidFill>
                  <a:srgbClr val="FFFFFF"/>
                </a:solidFill>
              </a:rPr>
              <a:t> de lignes</a:t>
            </a:r>
            <a:r>
              <a:rPr b="1" lang="en" sz="1600">
                <a:solidFill>
                  <a:srgbClr val="FFFFFF"/>
                </a:solidFill>
              </a:rPr>
              <a:t> de code</a:t>
            </a:r>
            <a:endParaRPr b="1" i="1" sz="1600">
              <a:solidFill>
                <a:srgbClr val="FFFFFF"/>
              </a:solidFill>
            </a:endParaRPr>
          </a:p>
        </p:txBody>
      </p:sp>
      <p:pic>
        <p:nvPicPr>
          <p:cNvPr id="518" name="Google Shape;518;p42"/>
          <p:cNvPicPr preferRelativeResize="0"/>
          <p:nvPr/>
        </p:nvPicPr>
        <p:blipFill>
          <a:blip r:embed="rId5">
            <a:alphaModFix/>
          </a:blip>
          <a:stretch>
            <a:fillRect/>
          </a:stretch>
        </p:blipFill>
        <p:spPr>
          <a:xfrm>
            <a:off x="3958925" y="1767563"/>
            <a:ext cx="1981200" cy="1476375"/>
          </a:xfrm>
          <a:prstGeom prst="rect">
            <a:avLst/>
          </a:prstGeom>
          <a:noFill/>
          <a:ln>
            <a:noFill/>
          </a:ln>
        </p:spPr>
      </p:pic>
      <p:cxnSp>
        <p:nvCxnSpPr>
          <p:cNvPr id="519" name="Google Shape;519;p42"/>
          <p:cNvCxnSpPr>
            <a:endCxn id="514" idx="1"/>
          </p:cNvCxnSpPr>
          <p:nvPr/>
        </p:nvCxnSpPr>
        <p:spPr>
          <a:xfrm>
            <a:off x="4960700" y="2323650"/>
            <a:ext cx="1282800" cy="182100"/>
          </a:xfrm>
          <a:prstGeom prst="straightConnector1">
            <a:avLst/>
          </a:prstGeom>
          <a:noFill/>
          <a:ln cap="flat" cmpd="sng" w="38100">
            <a:solidFill>
              <a:schemeClr val="dk2"/>
            </a:solidFill>
            <a:prstDash val="solid"/>
            <a:round/>
            <a:headEnd len="med" w="med" type="none"/>
            <a:tailEnd len="med" w="med" type="triangle"/>
          </a:ln>
        </p:spPr>
      </p:cxnSp>
      <p:cxnSp>
        <p:nvCxnSpPr>
          <p:cNvPr id="520" name="Google Shape;520;p42"/>
          <p:cNvCxnSpPr>
            <a:endCxn id="512" idx="3"/>
          </p:cNvCxnSpPr>
          <p:nvPr/>
        </p:nvCxnSpPr>
        <p:spPr>
          <a:xfrm rot="10800000">
            <a:off x="2784850" y="2505753"/>
            <a:ext cx="1248900" cy="405300"/>
          </a:xfrm>
          <a:prstGeom prst="straightConnector1">
            <a:avLst/>
          </a:prstGeom>
          <a:noFill/>
          <a:ln cap="flat" cmpd="sng" w="38100">
            <a:solidFill>
              <a:schemeClr val="dk2"/>
            </a:solidFill>
            <a:prstDash val="solid"/>
            <a:round/>
            <a:headEnd len="med" w="med" type="none"/>
            <a:tailEnd len="med" w="med" type="triangle"/>
          </a:ln>
        </p:spPr>
      </p:cxnSp>
      <p:cxnSp>
        <p:nvCxnSpPr>
          <p:cNvPr id="521" name="Google Shape;521;p42"/>
          <p:cNvCxnSpPr/>
          <p:nvPr/>
        </p:nvCxnSpPr>
        <p:spPr>
          <a:xfrm flipH="1">
            <a:off x="4947725" y="3243938"/>
            <a:ext cx="1800" cy="18342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Prototypage dans un environnement réel</a:t>
            </a:r>
            <a:endParaRPr sz="2000"/>
          </a:p>
        </p:txBody>
      </p:sp>
      <p:sp>
        <p:nvSpPr>
          <p:cNvPr id="527" name="Google Shape;527;p43"/>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3"/>
          <p:cNvSpPr/>
          <p:nvPr/>
        </p:nvSpPr>
        <p:spPr>
          <a:xfrm>
            <a:off x="901787" y="23628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Hypercalls d’activation et désactivation du PML</a:t>
            </a:r>
            <a:endParaRPr b="1" sz="1200">
              <a:solidFill>
                <a:srgbClr val="FFFFFF"/>
              </a:solidFill>
            </a:endParaRPr>
          </a:p>
        </p:txBody>
      </p:sp>
      <p:grpSp>
        <p:nvGrpSpPr>
          <p:cNvPr id="529" name="Google Shape;529;p43"/>
          <p:cNvGrpSpPr/>
          <p:nvPr/>
        </p:nvGrpSpPr>
        <p:grpSpPr>
          <a:xfrm>
            <a:off x="358624" y="2934325"/>
            <a:ext cx="1594964" cy="828421"/>
            <a:chOff x="358625" y="2172428"/>
            <a:chExt cx="1594964" cy="946010"/>
          </a:xfrm>
        </p:grpSpPr>
        <p:cxnSp>
          <p:nvCxnSpPr>
            <p:cNvPr id="530" name="Google Shape;530;p43"/>
            <p:cNvCxnSpPr>
              <a:stCxn id="528" idx="2"/>
              <a:endCxn id="531" idx="0"/>
            </p:cNvCxnSpPr>
            <p:nvPr/>
          </p:nvCxnSpPr>
          <p:spPr>
            <a:xfrm flipH="1">
              <a:off x="1151989" y="2172428"/>
              <a:ext cx="801600" cy="622200"/>
            </a:xfrm>
            <a:prstGeom prst="straightConnector1">
              <a:avLst/>
            </a:prstGeom>
            <a:noFill/>
            <a:ln cap="flat" cmpd="sng" w="28575">
              <a:solidFill>
                <a:schemeClr val="dk2"/>
              </a:solidFill>
              <a:prstDash val="solid"/>
              <a:round/>
              <a:headEnd len="med" w="med" type="none"/>
              <a:tailEnd len="med" w="med" type="triangle"/>
            </a:ln>
          </p:spPr>
        </p:cxnSp>
        <p:sp>
          <p:nvSpPr>
            <p:cNvPr id="531" name="Google Shape;531;p43"/>
            <p:cNvSpPr/>
            <p:nvPr/>
          </p:nvSpPr>
          <p:spPr>
            <a:xfrm>
              <a:off x="358625" y="2794438"/>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xl enable_log_dirty</a:t>
              </a:r>
              <a:endParaRPr sz="1200"/>
            </a:p>
          </p:txBody>
        </p:sp>
      </p:grpSp>
      <p:grpSp>
        <p:nvGrpSpPr>
          <p:cNvPr id="532" name="Google Shape;532;p43"/>
          <p:cNvGrpSpPr/>
          <p:nvPr/>
        </p:nvGrpSpPr>
        <p:grpSpPr>
          <a:xfrm>
            <a:off x="1953587" y="2934325"/>
            <a:ext cx="1840825" cy="828410"/>
            <a:chOff x="1953589" y="2172428"/>
            <a:chExt cx="1840825" cy="945997"/>
          </a:xfrm>
        </p:grpSpPr>
        <p:sp>
          <p:nvSpPr>
            <p:cNvPr id="533" name="Google Shape;533;p43"/>
            <p:cNvSpPr/>
            <p:nvPr/>
          </p:nvSpPr>
          <p:spPr>
            <a:xfrm>
              <a:off x="2207414" y="2794425"/>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xl disable_log_dirty</a:t>
              </a:r>
              <a:endParaRPr sz="1200"/>
            </a:p>
          </p:txBody>
        </p:sp>
        <p:cxnSp>
          <p:nvCxnSpPr>
            <p:cNvPr id="534" name="Google Shape;534;p43"/>
            <p:cNvCxnSpPr>
              <a:stCxn id="528" idx="2"/>
              <a:endCxn id="533" idx="0"/>
            </p:cNvCxnSpPr>
            <p:nvPr/>
          </p:nvCxnSpPr>
          <p:spPr>
            <a:xfrm>
              <a:off x="1953589" y="2172428"/>
              <a:ext cx="1047300" cy="622200"/>
            </a:xfrm>
            <a:prstGeom prst="straightConnector1">
              <a:avLst/>
            </a:prstGeom>
            <a:noFill/>
            <a:ln cap="flat" cmpd="sng" w="28575">
              <a:solidFill>
                <a:schemeClr val="dk2"/>
              </a:solidFill>
              <a:prstDash val="solid"/>
              <a:round/>
              <a:headEnd len="med" w="med" type="none"/>
              <a:tailEnd len="med" w="med" type="triangle"/>
            </a:ln>
          </p:spPr>
        </p:cxnSp>
      </p:grpSp>
      <p:sp>
        <p:nvSpPr>
          <p:cNvPr id="535" name="Google Shape;535;p43"/>
          <p:cNvSpPr/>
          <p:nvPr/>
        </p:nvSpPr>
        <p:spPr>
          <a:xfrm>
            <a:off x="5820200" y="16008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Modification de la structure de données bitmap</a:t>
            </a:r>
            <a:endParaRPr b="1" sz="1200">
              <a:solidFill>
                <a:srgbClr val="FFFFFF"/>
              </a:solidFill>
            </a:endParaRPr>
          </a:p>
        </p:txBody>
      </p:sp>
      <p:pic>
        <p:nvPicPr>
          <p:cNvPr id="536" name="Google Shape;536;p43"/>
          <p:cNvPicPr preferRelativeResize="0"/>
          <p:nvPr/>
        </p:nvPicPr>
        <p:blipFill>
          <a:blip r:embed="rId3">
            <a:alphaModFix/>
          </a:blip>
          <a:stretch>
            <a:fillRect/>
          </a:stretch>
        </p:blipFill>
        <p:spPr>
          <a:xfrm>
            <a:off x="5239200" y="2302700"/>
            <a:ext cx="3513001" cy="1343425"/>
          </a:xfrm>
          <a:prstGeom prst="rect">
            <a:avLst/>
          </a:prstGeom>
          <a:noFill/>
          <a:ln>
            <a:noFill/>
          </a:ln>
        </p:spPr>
      </p:pic>
      <p:pic>
        <p:nvPicPr>
          <p:cNvPr id="537" name="Google Shape;537;p43"/>
          <p:cNvPicPr preferRelativeResize="0"/>
          <p:nvPr/>
        </p:nvPicPr>
        <p:blipFill>
          <a:blip r:embed="rId4">
            <a:alphaModFix/>
          </a:blip>
          <a:stretch>
            <a:fillRect/>
          </a:stretch>
        </p:blipFill>
        <p:spPr>
          <a:xfrm>
            <a:off x="5279375" y="3722325"/>
            <a:ext cx="3776525" cy="1421175"/>
          </a:xfrm>
          <a:prstGeom prst="rect">
            <a:avLst/>
          </a:prstGeom>
          <a:noFill/>
          <a:ln>
            <a:noFill/>
          </a:ln>
        </p:spPr>
      </p:pic>
      <p:sp>
        <p:nvSpPr>
          <p:cNvPr id="538" name="Google Shape;538;p43"/>
          <p:cNvSpPr/>
          <p:nvPr/>
        </p:nvSpPr>
        <p:spPr>
          <a:xfrm>
            <a:off x="4868475" y="2213575"/>
            <a:ext cx="2897400" cy="1343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43"/>
          <p:cNvGrpSpPr/>
          <p:nvPr/>
        </p:nvGrpSpPr>
        <p:grpSpPr>
          <a:xfrm>
            <a:off x="5777125" y="2522050"/>
            <a:ext cx="1416325" cy="782700"/>
            <a:chOff x="5777125" y="2522050"/>
            <a:chExt cx="1416325" cy="782700"/>
          </a:xfrm>
        </p:grpSpPr>
        <p:cxnSp>
          <p:nvCxnSpPr>
            <p:cNvPr id="540" name="Google Shape;540;p43"/>
            <p:cNvCxnSpPr/>
            <p:nvPr/>
          </p:nvCxnSpPr>
          <p:spPr>
            <a:xfrm>
              <a:off x="5777125" y="2522050"/>
              <a:ext cx="558900" cy="348000"/>
            </a:xfrm>
            <a:prstGeom prst="bentConnector3">
              <a:avLst>
                <a:gd fmla="val 50000" name="adj1"/>
              </a:avLst>
            </a:prstGeom>
            <a:noFill/>
            <a:ln cap="flat" cmpd="sng" w="28575">
              <a:solidFill>
                <a:srgbClr val="CC0000"/>
              </a:solidFill>
              <a:prstDash val="solid"/>
              <a:round/>
              <a:headEnd len="med" w="med" type="none"/>
              <a:tailEnd len="med" w="med" type="none"/>
            </a:ln>
          </p:spPr>
        </p:cxnSp>
        <p:cxnSp>
          <p:nvCxnSpPr>
            <p:cNvPr id="541" name="Google Shape;541;p43"/>
            <p:cNvCxnSpPr/>
            <p:nvPr/>
          </p:nvCxnSpPr>
          <p:spPr>
            <a:xfrm>
              <a:off x="6640250" y="2870050"/>
              <a:ext cx="553200" cy="434700"/>
            </a:xfrm>
            <a:prstGeom prst="bentConnector3">
              <a:avLst>
                <a:gd fmla="val 50000" name="adj1"/>
              </a:avLst>
            </a:prstGeom>
            <a:noFill/>
            <a:ln cap="flat" cmpd="sng" w="28575">
              <a:solidFill>
                <a:srgbClr val="CC0000"/>
              </a:solidFill>
              <a:prstDash val="solid"/>
              <a:round/>
              <a:headEnd len="med" w="med" type="none"/>
              <a:tailEnd len="med" w="med" type="none"/>
            </a:ln>
          </p:spPr>
        </p:cxnSp>
      </p:grpSp>
      <p:sp>
        <p:nvSpPr>
          <p:cNvPr id="542" name="Google Shape;542;p43"/>
          <p:cNvSpPr/>
          <p:nvPr/>
        </p:nvSpPr>
        <p:spPr>
          <a:xfrm>
            <a:off x="7765875" y="3066200"/>
            <a:ext cx="986400" cy="32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7802225" y="2956900"/>
            <a:ext cx="349200" cy="7827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a:off x="8087975" y="4360875"/>
            <a:ext cx="584100" cy="782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a:off x="824462" y="4360875"/>
            <a:ext cx="2103600" cy="57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Dans</a:t>
            </a:r>
            <a:endParaRPr b="1" sz="1200"/>
          </a:p>
          <a:p>
            <a:pPr indent="-304800" lvl="0" marL="457200" rtl="0" algn="l">
              <a:spcBef>
                <a:spcPts val="0"/>
              </a:spcBef>
              <a:spcAft>
                <a:spcPts val="0"/>
              </a:spcAft>
              <a:buSzPts val="1200"/>
              <a:buChar char="-"/>
            </a:pPr>
            <a:r>
              <a:rPr b="1" lang="en" sz="1200"/>
              <a:t>l’hyperviseur</a:t>
            </a:r>
            <a:endParaRPr b="1" sz="1200"/>
          </a:p>
          <a:p>
            <a:pPr indent="-304800" lvl="0" marL="457200" rtl="0" algn="l">
              <a:spcBef>
                <a:spcPts val="0"/>
              </a:spcBef>
              <a:spcAft>
                <a:spcPts val="0"/>
              </a:spcAft>
              <a:buSzPts val="1200"/>
              <a:buChar char="-"/>
            </a:pPr>
            <a:r>
              <a:rPr b="1" lang="en" sz="1200"/>
              <a:t>dom0</a:t>
            </a:r>
            <a:endParaRPr b="1" sz="1200"/>
          </a:p>
        </p:txBody>
      </p:sp>
      <p:sp>
        <p:nvSpPr>
          <p:cNvPr id="546" name="Google Shape;546;p43"/>
          <p:cNvSpPr/>
          <p:nvPr/>
        </p:nvSpPr>
        <p:spPr>
          <a:xfrm>
            <a:off x="5984387" y="679600"/>
            <a:ext cx="2103600" cy="57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Dans</a:t>
            </a:r>
            <a:endParaRPr b="1" sz="1200"/>
          </a:p>
          <a:p>
            <a:pPr indent="-304800" lvl="0" marL="457200" rtl="0" algn="l">
              <a:spcBef>
                <a:spcPts val="0"/>
              </a:spcBef>
              <a:spcAft>
                <a:spcPts val="0"/>
              </a:spcAft>
              <a:buSzPts val="1200"/>
              <a:buChar char="-"/>
            </a:pPr>
            <a:r>
              <a:rPr b="1" lang="en" sz="1200"/>
              <a:t>l’hyperviseur</a:t>
            </a:r>
            <a:endParaRPr b="1" sz="1200"/>
          </a:p>
        </p:txBody>
      </p:sp>
      <p:sp>
        <p:nvSpPr>
          <p:cNvPr id="547" name="Google Shape;547;p43"/>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cxnSp>
        <p:nvCxnSpPr>
          <p:cNvPr id="548" name="Google Shape;548;p43"/>
          <p:cNvCxnSpPr/>
          <p:nvPr/>
        </p:nvCxnSpPr>
        <p:spPr>
          <a:xfrm flipH="1">
            <a:off x="4261875" y="1788475"/>
            <a:ext cx="26400" cy="3289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FFFFFF"/>
                </a:solidFill>
                <a:latin typeface="Raleway"/>
                <a:ea typeface="Raleway"/>
                <a:cs typeface="Raleway"/>
                <a:sym typeface="Raleway"/>
              </a:rPr>
              <a:t>Grandes étapes</a:t>
            </a:r>
            <a:endParaRPr>
              <a:solidFill>
                <a:srgbClr val="FFFFFF"/>
              </a:solidFill>
            </a:endParaRPr>
          </a:p>
        </p:txBody>
      </p:sp>
      <p:grpSp>
        <p:nvGrpSpPr>
          <p:cNvPr id="226" name="Google Shape;226;p26"/>
          <p:cNvGrpSpPr/>
          <p:nvPr/>
        </p:nvGrpSpPr>
        <p:grpSpPr>
          <a:xfrm>
            <a:off x="333623" y="861852"/>
            <a:ext cx="366458" cy="366437"/>
            <a:chOff x="1923675" y="1633650"/>
            <a:chExt cx="436000" cy="435975"/>
          </a:xfrm>
        </p:grpSpPr>
        <p:sp>
          <p:nvSpPr>
            <p:cNvPr id="227" name="Google Shape;227;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33" name="Google Shape;233;p26"/>
          <p:cNvGraphicFramePr/>
          <p:nvPr/>
        </p:nvGraphicFramePr>
        <p:xfrm>
          <a:off x="570000" y="2851175"/>
          <a:ext cx="3000000" cy="3000000"/>
        </p:xfrm>
        <a:graphic>
          <a:graphicData uri="http://schemas.openxmlformats.org/drawingml/2006/table">
            <a:tbl>
              <a:tblPr>
                <a:noFill/>
                <a:tableStyleId>{9B9B1CD1-8727-4F9C-A103-89B328151B41}</a:tableStyleId>
              </a:tblPr>
              <a:tblGrid>
                <a:gridCol w="1378700"/>
                <a:gridCol w="1378700"/>
                <a:gridCol w="1378700"/>
                <a:gridCol w="1378700"/>
                <a:gridCol w="1378700"/>
                <a:gridCol w="1378700"/>
              </a:tblGrid>
              <a:tr h="719125">
                <a:tc>
                  <a:txBody>
                    <a:bodyPr>
                      <a:noAutofit/>
                    </a:bodyPr>
                    <a:lstStyle/>
                    <a:p>
                      <a:pPr indent="0" lvl="0" marL="0" rtl="0" algn="ctr">
                        <a:spcBef>
                          <a:spcPts val="0"/>
                        </a:spcBef>
                        <a:spcAft>
                          <a:spcPts val="0"/>
                        </a:spcAft>
                        <a:buNone/>
                      </a:pPr>
                      <a:r>
                        <a:rPr b="1" lang="en" sz="1800">
                          <a:solidFill>
                            <a:schemeClr val="lt1"/>
                          </a:solidFill>
                        </a:rPr>
                        <a:t>1</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2</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3</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4</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rtl="0" algn="ctr">
                        <a:spcBef>
                          <a:spcPts val="0"/>
                        </a:spcBef>
                        <a:spcAft>
                          <a:spcPts val="0"/>
                        </a:spcAft>
                        <a:buNone/>
                      </a:pPr>
                      <a:r>
                        <a:rPr b="1" lang="en" sz="1800">
                          <a:solidFill>
                            <a:schemeClr val="lt1"/>
                          </a:solidFill>
                        </a:rPr>
                        <a:t>5</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rtl="0" algn="ctr">
                        <a:spcBef>
                          <a:spcPts val="0"/>
                        </a:spcBef>
                        <a:spcAft>
                          <a:spcPts val="0"/>
                        </a:spcAft>
                        <a:buNone/>
                      </a:pPr>
                      <a:r>
                        <a:rPr b="1" lang="en" sz="1800">
                          <a:solidFill>
                            <a:schemeClr val="lt1"/>
                          </a:solidFill>
                        </a:rPr>
                        <a:t>6</a:t>
                      </a:r>
                      <a:endParaRPr b="1" sz="1800">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r>
            </a:tbl>
          </a:graphicData>
        </a:graphic>
      </p:graphicFrame>
      <p:cxnSp>
        <p:nvCxnSpPr>
          <p:cNvPr id="234" name="Google Shape;234;p26"/>
          <p:cNvCxnSpPr/>
          <p:nvPr/>
        </p:nvCxnSpPr>
        <p:spPr>
          <a:xfrm rot="10800000">
            <a:off x="722375" y="1896575"/>
            <a:ext cx="0" cy="954600"/>
          </a:xfrm>
          <a:prstGeom prst="straightConnector1">
            <a:avLst/>
          </a:prstGeom>
          <a:noFill/>
          <a:ln cap="flat" cmpd="sng" w="9525">
            <a:solidFill>
              <a:schemeClr val="dk2"/>
            </a:solidFill>
            <a:prstDash val="solid"/>
            <a:round/>
            <a:headEnd len="med" w="med" type="none"/>
            <a:tailEnd len="med" w="med" type="oval"/>
          </a:ln>
        </p:spPr>
      </p:cxnSp>
      <p:sp>
        <p:nvSpPr>
          <p:cNvPr id="235" name="Google Shape;235;p26"/>
          <p:cNvSpPr txBox="1"/>
          <p:nvPr>
            <p:ph type="title"/>
          </p:nvPr>
        </p:nvSpPr>
        <p:spPr>
          <a:xfrm>
            <a:off x="722380" y="1708664"/>
            <a:ext cx="1751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Introduction</a:t>
            </a:r>
            <a:endParaRPr b="1" sz="1400">
              <a:solidFill>
                <a:srgbClr val="0B2939"/>
              </a:solidFill>
            </a:endParaRPr>
          </a:p>
        </p:txBody>
      </p:sp>
      <p:sp>
        <p:nvSpPr>
          <p:cNvPr id="236" name="Google Shape;236;p26"/>
          <p:cNvSpPr txBox="1"/>
          <p:nvPr>
            <p:ph type="title"/>
          </p:nvPr>
        </p:nvSpPr>
        <p:spPr>
          <a:xfrm>
            <a:off x="2233325" y="4125550"/>
            <a:ext cx="1751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Background  </a:t>
            </a:r>
            <a:endParaRPr b="1" sz="1400">
              <a:solidFill>
                <a:srgbClr val="87AF64"/>
              </a:solidFill>
            </a:endParaRPr>
          </a:p>
        </p:txBody>
      </p:sp>
      <p:sp>
        <p:nvSpPr>
          <p:cNvPr id="237" name="Google Shape;237;p26"/>
          <p:cNvSpPr txBox="1"/>
          <p:nvPr>
            <p:ph type="title"/>
          </p:nvPr>
        </p:nvSpPr>
        <p:spPr>
          <a:xfrm>
            <a:off x="3593682" y="1710239"/>
            <a:ext cx="1672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Contributions  </a:t>
            </a:r>
            <a:endParaRPr b="1" sz="1400">
              <a:solidFill>
                <a:srgbClr val="0B2939"/>
              </a:solidFill>
            </a:endParaRPr>
          </a:p>
        </p:txBody>
      </p:sp>
      <p:sp>
        <p:nvSpPr>
          <p:cNvPr id="238" name="Google Shape;238;p26"/>
          <p:cNvSpPr txBox="1"/>
          <p:nvPr>
            <p:ph type="title"/>
          </p:nvPr>
        </p:nvSpPr>
        <p:spPr>
          <a:xfrm>
            <a:off x="4963520" y="4125540"/>
            <a:ext cx="1610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Implémentation </a:t>
            </a:r>
            <a:endParaRPr b="1" sz="1400">
              <a:solidFill>
                <a:srgbClr val="87AF64"/>
              </a:solidFill>
            </a:endParaRPr>
          </a:p>
        </p:txBody>
      </p:sp>
      <p:cxnSp>
        <p:nvCxnSpPr>
          <p:cNvPr id="239" name="Google Shape;239;p26"/>
          <p:cNvCxnSpPr/>
          <p:nvPr/>
        </p:nvCxnSpPr>
        <p:spPr>
          <a:xfrm>
            <a:off x="2200006" y="35703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40" name="Google Shape;240;p26"/>
          <p:cNvCxnSpPr/>
          <p:nvPr/>
        </p:nvCxnSpPr>
        <p:spPr>
          <a:xfrm rot="10800000">
            <a:off x="3524638" y="1898150"/>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41" name="Google Shape;241;p26"/>
          <p:cNvCxnSpPr/>
          <p:nvPr/>
        </p:nvCxnSpPr>
        <p:spPr>
          <a:xfrm>
            <a:off x="4887325"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242" name="Google Shape;242;p26"/>
          <p:cNvSpPr txBox="1"/>
          <p:nvPr>
            <p:ph type="title"/>
          </p:nvPr>
        </p:nvSpPr>
        <p:spPr>
          <a:xfrm>
            <a:off x="6356188" y="1708675"/>
            <a:ext cx="16128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B2939"/>
                </a:solidFill>
              </a:rPr>
              <a:t>Résultats   </a:t>
            </a:r>
            <a:endParaRPr b="1" sz="1400">
              <a:solidFill>
                <a:srgbClr val="0B2939"/>
              </a:solidFill>
            </a:endParaRPr>
          </a:p>
        </p:txBody>
      </p:sp>
      <p:cxnSp>
        <p:nvCxnSpPr>
          <p:cNvPr id="243" name="Google Shape;243;p26"/>
          <p:cNvCxnSpPr/>
          <p:nvPr/>
        </p:nvCxnSpPr>
        <p:spPr>
          <a:xfrm rot="10800000">
            <a:off x="6296573" y="1896575"/>
            <a:ext cx="0" cy="954600"/>
          </a:xfrm>
          <a:prstGeom prst="straightConnector1">
            <a:avLst/>
          </a:prstGeom>
          <a:noFill/>
          <a:ln cap="flat" cmpd="sng" w="9525">
            <a:solidFill>
              <a:schemeClr val="dk2"/>
            </a:solidFill>
            <a:prstDash val="solid"/>
            <a:round/>
            <a:headEnd len="med" w="med" type="none"/>
            <a:tailEnd len="med" w="med" type="oval"/>
          </a:ln>
        </p:spPr>
      </p:cxnSp>
      <p:sp>
        <p:nvSpPr>
          <p:cNvPr id="244" name="Google Shape;244;p26"/>
          <p:cNvSpPr txBox="1"/>
          <p:nvPr>
            <p:ph type="title"/>
          </p:nvPr>
        </p:nvSpPr>
        <p:spPr>
          <a:xfrm>
            <a:off x="7706725" y="4125550"/>
            <a:ext cx="14373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87AF64"/>
                </a:solidFill>
              </a:rPr>
              <a:t>Conclusion</a:t>
            </a:r>
            <a:r>
              <a:rPr lang="en" sz="1400">
                <a:solidFill>
                  <a:srgbClr val="87AF64"/>
                </a:solidFill>
              </a:rPr>
              <a:t> </a:t>
            </a:r>
            <a:endParaRPr b="1" sz="1400">
              <a:solidFill>
                <a:srgbClr val="87AF64"/>
              </a:solidFill>
            </a:endParaRPr>
          </a:p>
        </p:txBody>
      </p:sp>
      <p:cxnSp>
        <p:nvCxnSpPr>
          <p:cNvPr id="245" name="Google Shape;245;p26"/>
          <p:cNvCxnSpPr/>
          <p:nvPr/>
        </p:nvCxnSpPr>
        <p:spPr>
          <a:xfrm>
            <a:off x="7630525" y="3570300"/>
            <a:ext cx="0" cy="828000"/>
          </a:xfrm>
          <a:prstGeom prst="straightConnector1">
            <a:avLst/>
          </a:prstGeom>
          <a:noFill/>
          <a:ln cap="flat" cmpd="sng" w="9525">
            <a:solidFill>
              <a:schemeClr val="dk2"/>
            </a:solidFill>
            <a:prstDash val="solid"/>
            <a:round/>
            <a:headEnd len="med" w="med" type="none"/>
            <a:tailEnd len="med" w="med" type="oval"/>
          </a:ln>
        </p:spPr>
      </p:cxnSp>
      <p:sp>
        <p:nvSpPr>
          <p:cNvPr id="246" name="Google Shape;246;p26"/>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Prototypage dans un environnement réel</a:t>
            </a:r>
            <a:endParaRPr sz="2000"/>
          </a:p>
        </p:txBody>
      </p:sp>
      <p:sp>
        <p:nvSpPr>
          <p:cNvPr id="554" name="Google Shape;554;p44"/>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4"/>
          <p:cNvSpPr/>
          <p:nvPr/>
        </p:nvSpPr>
        <p:spPr>
          <a:xfrm>
            <a:off x="1435187" y="17532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Modification du traitant </a:t>
            </a:r>
            <a:r>
              <a:rPr b="1" i="1" lang="en" sz="1200">
                <a:solidFill>
                  <a:srgbClr val="FFFFFF"/>
                </a:solidFill>
              </a:rPr>
              <a:t>pml_buffer_full</a:t>
            </a:r>
            <a:endParaRPr b="1" i="1" sz="1200">
              <a:solidFill>
                <a:srgbClr val="FFFFFF"/>
              </a:solidFill>
            </a:endParaRPr>
          </a:p>
        </p:txBody>
      </p:sp>
      <p:sp>
        <p:nvSpPr>
          <p:cNvPr id="556" name="Google Shape;556;p44"/>
          <p:cNvSpPr/>
          <p:nvPr/>
        </p:nvSpPr>
        <p:spPr>
          <a:xfrm>
            <a:off x="232900" y="2351925"/>
            <a:ext cx="4198500" cy="21159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Lorsque le </a:t>
            </a:r>
            <a:r>
              <a:rPr b="1" i="1" lang="en" sz="1100">
                <a:solidFill>
                  <a:schemeClr val="dk1"/>
                </a:solidFill>
              </a:rPr>
              <a:t>pml_log</a:t>
            </a:r>
            <a:r>
              <a:rPr b="1" lang="en" sz="1100">
                <a:solidFill>
                  <a:schemeClr val="dk1"/>
                </a:solidFill>
              </a:rPr>
              <a:t> est plein notre algorithme parcourt la </a:t>
            </a:r>
            <a:r>
              <a:rPr b="1" i="1" lang="en" sz="1100">
                <a:solidFill>
                  <a:schemeClr val="dk1"/>
                </a:solidFill>
              </a:rPr>
              <a:t>longmap</a:t>
            </a:r>
            <a:r>
              <a:rPr b="1" lang="en" sz="1100">
                <a:solidFill>
                  <a:schemeClr val="dk1"/>
                </a:solidFill>
              </a:rPr>
              <a:t> pour retrouver l’entrée correspondant à l’adresse à enregistrée</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Si l’entrée est trouvée, le compteur est incrémenté sinon une nouvelle entrée est créée pour l’adresse et le compteur initialisé à 1</a:t>
            </a:r>
            <a:endParaRPr b="1" sz="1100">
              <a:solidFill>
                <a:schemeClr val="dk1"/>
              </a:solidFill>
            </a:endParaRPr>
          </a:p>
        </p:txBody>
      </p:sp>
      <p:sp>
        <p:nvSpPr>
          <p:cNvPr id="557" name="Google Shape;557;p44"/>
          <p:cNvSpPr/>
          <p:nvPr/>
        </p:nvSpPr>
        <p:spPr>
          <a:xfrm>
            <a:off x="5820200" y="17532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Hypercall de copie des logs consolidés de l’hyperviseur vers le dom0</a:t>
            </a:r>
            <a:endParaRPr b="1" sz="1200">
              <a:solidFill>
                <a:srgbClr val="FFFFFF"/>
              </a:solidFill>
            </a:endParaRPr>
          </a:p>
        </p:txBody>
      </p:sp>
      <p:grpSp>
        <p:nvGrpSpPr>
          <p:cNvPr id="558" name="Google Shape;558;p44"/>
          <p:cNvGrpSpPr/>
          <p:nvPr/>
        </p:nvGrpSpPr>
        <p:grpSpPr>
          <a:xfrm>
            <a:off x="5701260" y="3790933"/>
            <a:ext cx="2687558" cy="956381"/>
            <a:chOff x="5926200" y="3814150"/>
            <a:chExt cx="2012700" cy="782700"/>
          </a:xfrm>
        </p:grpSpPr>
        <p:sp>
          <p:nvSpPr>
            <p:cNvPr id="559" name="Google Shape;559;p44"/>
            <p:cNvSpPr/>
            <p:nvPr/>
          </p:nvSpPr>
          <p:spPr>
            <a:xfrm>
              <a:off x="5926200" y="3814150"/>
              <a:ext cx="2012700" cy="782700"/>
            </a:xfrm>
            <a:prstGeom prst="roundRect">
              <a:avLst>
                <a:gd fmla="val 16667" name="adj"/>
              </a:avLst>
            </a:prstGeom>
            <a:solidFill>
              <a:srgbClr val="092F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6000782" y="4337849"/>
              <a:ext cx="972600" cy="223500"/>
            </a:xfrm>
            <a:prstGeom prst="rect">
              <a:avLst/>
            </a:prstGeom>
            <a:solidFill>
              <a:srgbClr val="092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561" name="Google Shape;561;p44"/>
          <p:cNvGrpSpPr/>
          <p:nvPr/>
        </p:nvGrpSpPr>
        <p:grpSpPr>
          <a:xfrm>
            <a:off x="5701250" y="2594725"/>
            <a:ext cx="1180200" cy="910350"/>
            <a:chOff x="5701250" y="2518525"/>
            <a:chExt cx="1180200" cy="910350"/>
          </a:xfrm>
        </p:grpSpPr>
        <p:grpSp>
          <p:nvGrpSpPr>
            <p:cNvPr id="562" name="Google Shape;562;p44"/>
            <p:cNvGrpSpPr/>
            <p:nvPr/>
          </p:nvGrpSpPr>
          <p:grpSpPr>
            <a:xfrm>
              <a:off x="5701250" y="2857375"/>
              <a:ext cx="1180200" cy="571500"/>
              <a:chOff x="5876500" y="2857375"/>
              <a:chExt cx="1180200" cy="571500"/>
            </a:xfrm>
          </p:grpSpPr>
          <p:sp>
            <p:nvSpPr>
              <p:cNvPr id="563" name="Google Shape;563;p44"/>
              <p:cNvSpPr/>
              <p:nvPr/>
            </p:nvSpPr>
            <p:spPr>
              <a:xfrm>
                <a:off x="587650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564" name="Google Shape;564;p44"/>
              <p:cNvSpPr/>
              <p:nvPr/>
            </p:nvSpPr>
            <p:spPr>
              <a:xfrm>
                <a:off x="6089725" y="3007225"/>
                <a:ext cx="782400" cy="2730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xl tools</a:t>
                </a:r>
                <a:endParaRPr b="1" sz="1200"/>
              </a:p>
            </p:txBody>
          </p:sp>
        </p:grpSp>
        <p:sp>
          <p:nvSpPr>
            <p:cNvPr id="565" name="Google Shape;565;p44"/>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dom0</a:t>
              </a:r>
              <a:r>
                <a:rPr b="1" lang="en"/>
                <a:t> </a:t>
              </a:r>
              <a:endParaRPr b="1"/>
            </a:p>
          </p:txBody>
        </p:sp>
      </p:grpSp>
      <p:grpSp>
        <p:nvGrpSpPr>
          <p:cNvPr id="566" name="Google Shape;566;p44"/>
          <p:cNvGrpSpPr/>
          <p:nvPr/>
        </p:nvGrpSpPr>
        <p:grpSpPr>
          <a:xfrm>
            <a:off x="7224550" y="2594725"/>
            <a:ext cx="1180200" cy="910350"/>
            <a:chOff x="5701250" y="2518525"/>
            <a:chExt cx="1180200" cy="910350"/>
          </a:xfrm>
        </p:grpSpPr>
        <p:sp>
          <p:nvSpPr>
            <p:cNvPr id="567" name="Google Shape;567;p44"/>
            <p:cNvSpPr/>
            <p:nvPr/>
          </p:nvSpPr>
          <p:spPr>
            <a:xfrm>
              <a:off x="570125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568" name="Google Shape;568;p44"/>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domU </a:t>
              </a:r>
              <a:endParaRPr b="1"/>
            </a:p>
          </p:txBody>
        </p:sp>
      </p:grpSp>
      <p:grpSp>
        <p:nvGrpSpPr>
          <p:cNvPr id="569" name="Google Shape;569;p44"/>
          <p:cNvGrpSpPr/>
          <p:nvPr/>
        </p:nvGrpSpPr>
        <p:grpSpPr>
          <a:xfrm>
            <a:off x="6286550" y="3505075"/>
            <a:ext cx="1964600" cy="868050"/>
            <a:chOff x="6286550" y="3428875"/>
            <a:chExt cx="1964600" cy="868050"/>
          </a:xfrm>
        </p:grpSpPr>
        <p:sp>
          <p:nvSpPr>
            <p:cNvPr id="570" name="Google Shape;570;p44"/>
            <p:cNvSpPr/>
            <p:nvPr/>
          </p:nvSpPr>
          <p:spPr>
            <a:xfrm>
              <a:off x="7378150" y="3972925"/>
              <a:ext cx="873000" cy="324000"/>
            </a:xfrm>
            <a:prstGeom prst="roundRect">
              <a:avLst>
                <a:gd fmla="val 16667" name="adj"/>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longmap </a:t>
              </a:r>
              <a:r>
                <a:rPr b="1" lang="en" sz="1200"/>
                <a:t> </a:t>
              </a:r>
              <a:endParaRPr b="1" sz="1200"/>
            </a:p>
          </p:txBody>
        </p:sp>
        <p:cxnSp>
          <p:nvCxnSpPr>
            <p:cNvPr id="571" name="Google Shape;571;p44"/>
            <p:cNvCxnSpPr>
              <a:stCxn id="567" idx="2"/>
              <a:endCxn id="570" idx="0"/>
            </p:cNvCxnSpPr>
            <p:nvPr/>
          </p:nvCxnSpPr>
          <p:spPr>
            <a:xfrm>
              <a:off x="7814650" y="3428875"/>
              <a:ext cx="0" cy="544200"/>
            </a:xfrm>
            <a:prstGeom prst="straightConnector1">
              <a:avLst/>
            </a:prstGeom>
            <a:noFill/>
            <a:ln cap="flat" cmpd="sng" w="19050">
              <a:solidFill>
                <a:srgbClr val="000000"/>
              </a:solidFill>
              <a:prstDash val="solid"/>
              <a:round/>
              <a:headEnd len="med" w="med" type="none"/>
              <a:tailEnd len="med" w="med" type="triangle"/>
            </a:ln>
          </p:spPr>
        </p:cxnSp>
        <p:grpSp>
          <p:nvGrpSpPr>
            <p:cNvPr id="572" name="Google Shape;572;p44"/>
            <p:cNvGrpSpPr/>
            <p:nvPr/>
          </p:nvGrpSpPr>
          <p:grpSpPr>
            <a:xfrm>
              <a:off x="6286550" y="3428875"/>
              <a:ext cx="1091600" cy="708300"/>
              <a:chOff x="6286550" y="3428875"/>
              <a:chExt cx="1091600" cy="708300"/>
            </a:xfrm>
          </p:grpSpPr>
          <p:cxnSp>
            <p:nvCxnSpPr>
              <p:cNvPr id="573" name="Google Shape;573;p44"/>
              <p:cNvCxnSpPr>
                <a:stCxn id="570" idx="1"/>
              </p:cNvCxnSpPr>
              <p:nvPr/>
            </p:nvCxnSpPr>
            <p:spPr>
              <a:xfrm rot="10800000">
                <a:off x="6299050" y="4124725"/>
                <a:ext cx="1079100" cy="10200"/>
              </a:xfrm>
              <a:prstGeom prst="straightConnector1">
                <a:avLst/>
              </a:prstGeom>
              <a:noFill/>
              <a:ln cap="flat" cmpd="sng" w="28575">
                <a:solidFill>
                  <a:srgbClr val="FF9900"/>
                </a:solidFill>
                <a:prstDash val="solid"/>
                <a:round/>
                <a:headEnd len="med" w="med" type="none"/>
                <a:tailEnd len="med" w="med" type="none"/>
              </a:ln>
            </p:spPr>
          </p:cxnSp>
          <p:cxnSp>
            <p:nvCxnSpPr>
              <p:cNvPr id="574" name="Google Shape;574;p44"/>
              <p:cNvCxnSpPr/>
              <p:nvPr/>
            </p:nvCxnSpPr>
            <p:spPr>
              <a:xfrm flipH="1" rot="10800000">
                <a:off x="6286550" y="3428875"/>
                <a:ext cx="4800" cy="708300"/>
              </a:xfrm>
              <a:prstGeom prst="straightConnector1">
                <a:avLst/>
              </a:prstGeom>
              <a:noFill/>
              <a:ln cap="flat" cmpd="sng" w="28575">
                <a:solidFill>
                  <a:srgbClr val="FF9900"/>
                </a:solidFill>
                <a:prstDash val="solid"/>
                <a:round/>
                <a:headEnd len="med" w="med" type="none"/>
                <a:tailEnd len="med" w="med" type="triangle"/>
              </a:ln>
            </p:spPr>
          </p:cxnSp>
        </p:grpSp>
      </p:grpSp>
      <p:sp>
        <p:nvSpPr>
          <p:cNvPr id="575" name="Google Shape;575;p44"/>
          <p:cNvSpPr/>
          <p:nvPr/>
        </p:nvSpPr>
        <p:spPr>
          <a:xfrm>
            <a:off x="5820200" y="3896875"/>
            <a:ext cx="1621800" cy="1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x</a:t>
            </a:r>
            <a:r>
              <a:rPr b="1" lang="en" sz="1100">
                <a:solidFill>
                  <a:srgbClr val="FFFFFF"/>
                </a:solidFill>
              </a:rPr>
              <a:t>l collect_dirty_logs</a:t>
            </a:r>
            <a:r>
              <a:rPr b="1" lang="en">
                <a:solidFill>
                  <a:srgbClr val="FFFFFF"/>
                </a:solidFill>
              </a:rPr>
              <a:t> </a:t>
            </a:r>
            <a:endParaRPr b="1">
              <a:solidFill>
                <a:srgbClr val="FFFFFF"/>
              </a:solidFill>
            </a:endParaRPr>
          </a:p>
        </p:txBody>
      </p:sp>
      <p:sp>
        <p:nvSpPr>
          <p:cNvPr id="576" name="Google Shape;576;p44"/>
          <p:cNvSpPr/>
          <p:nvPr/>
        </p:nvSpPr>
        <p:spPr>
          <a:xfrm>
            <a:off x="824462" y="4360875"/>
            <a:ext cx="2103600" cy="57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Dans</a:t>
            </a:r>
            <a:endParaRPr b="1" sz="1200"/>
          </a:p>
          <a:p>
            <a:pPr indent="-304800" lvl="0" marL="457200" rtl="0" algn="l">
              <a:spcBef>
                <a:spcPts val="0"/>
              </a:spcBef>
              <a:spcAft>
                <a:spcPts val="0"/>
              </a:spcAft>
              <a:buSzPts val="1200"/>
              <a:buChar char="-"/>
            </a:pPr>
            <a:r>
              <a:rPr b="1" lang="en" sz="1200"/>
              <a:t>l’hyperviseur</a:t>
            </a:r>
            <a:endParaRPr b="1" sz="1200"/>
          </a:p>
        </p:txBody>
      </p:sp>
      <p:sp>
        <p:nvSpPr>
          <p:cNvPr id="577" name="Google Shape;577;p44"/>
          <p:cNvSpPr/>
          <p:nvPr/>
        </p:nvSpPr>
        <p:spPr>
          <a:xfrm>
            <a:off x="5993250" y="911725"/>
            <a:ext cx="2103600" cy="57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Dans</a:t>
            </a:r>
            <a:endParaRPr b="1" sz="1200"/>
          </a:p>
          <a:p>
            <a:pPr indent="-304800" lvl="0" marL="457200" rtl="0" algn="l">
              <a:spcBef>
                <a:spcPts val="0"/>
              </a:spcBef>
              <a:spcAft>
                <a:spcPts val="0"/>
              </a:spcAft>
              <a:buSzPts val="1200"/>
              <a:buChar char="-"/>
            </a:pPr>
            <a:r>
              <a:rPr b="1" lang="en" sz="1200"/>
              <a:t>l’hyperviseur</a:t>
            </a:r>
            <a:endParaRPr b="1" sz="1200"/>
          </a:p>
          <a:p>
            <a:pPr indent="-304800" lvl="0" marL="457200" rtl="0" algn="l">
              <a:spcBef>
                <a:spcPts val="0"/>
              </a:spcBef>
              <a:spcAft>
                <a:spcPts val="0"/>
              </a:spcAft>
              <a:buSzPts val="1200"/>
              <a:buChar char="-"/>
            </a:pPr>
            <a:r>
              <a:rPr b="1" lang="en" sz="1200"/>
              <a:t>dom0</a:t>
            </a:r>
            <a:endParaRPr b="1" sz="1200"/>
          </a:p>
        </p:txBody>
      </p:sp>
      <p:sp>
        <p:nvSpPr>
          <p:cNvPr id="578" name="Google Shape;578;p44"/>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cxnSp>
        <p:nvCxnSpPr>
          <p:cNvPr id="579" name="Google Shape;579;p44"/>
          <p:cNvCxnSpPr/>
          <p:nvPr/>
        </p:nvCxnSpPr>
        <p:spPr>
          <a:xfrm flipH="1">
            <a:off x="4871475" y="1788475"/>
            <a:ext cx="26400" cy="3289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4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Prototypage dans un environnement réel</a:t>
            </a:r>
            <a:endParaRPr sz="2000"/>
          </a:p>
        </p:txBody>
      </p:sp>
      <p:sp>
        <p:nvSpPr>
          <p:cNvPr id="585" name="Google Shape;585;p45"/>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pic>
        <p:nvPicPr>
          <p:cNvPr id="587" name="Google Shape;587;p45"/>
          <p:cNvPicPr preferRelativeResize="0"/>
          <p:nvPr/>
        </p:nvPicPr>
        <p:blipFill>
          <a:blip r:embed="rId3">
            <a:alphaModFix/>
          </a:blip>
          <a:stretch>
            <a:fillRect/>
          </a:stretch>
        </p:blipFill>
        <p:spPr>
          <a:xfrm>
            <a:off x="4115600" y="243775"/>
            <a:ext cx="4331650" cy="4838700"/>
          </a:xfrm>
          <a:prstGeom prst="rect">
            <a:avLst/>
          </a:prstGeom>
          <a:noFill/>
          <a:ln>
            <a:noFill/>
          </a:ln>
        </p:spPr>
      </p:pic>
      <p:grpSp>
        <p:nvGrpSpPr>
          <p:cNvPr id="588" name="Google Shape;588;p45"/>
          <p:cNvGrpSpPr/>
          <p:nvPr/>
        </p:nvGrpSpPr>
        <p:grpSpPr>
          <a:xfrm>
            <a:off x="824460" y="4126083"/>
            <a:ext cx="2687558" cy="956381"/>
            <a:chOff x="5926200" y="3814150"/>
            <a:chExt cx="2012700" cy="782700"/>
          </a:xfrm>
        </p:grpSpPr>
        <p:sp>
          <p:nvSpPr>
            <p:cNvPr id="589" name="Google Shape;589;p45"/>
            <p:cNvSpPr/>
            <p:nvPr/>
          </p:nvSpPr>
          <p:spPr>
            <a:xfrm>
              <a:off x="5926200" y="3814150"/>
              <a:ext cx="2012700" cy="782700"/>
            </a:xfrm>
            <a:prstGeom prst="roundRect">
              <a:avLst>
                <a:gd fmla="val 16667" name="adj"/>
              </a:avLst>
            </a:prstGeom>
            <a:solidFill>
              <a:srgbClr val="092F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6000782" y="4337849"/>
              <a:ext cx="972600" cy="223500"/>
            </a:xfrm>
            <a:prstGeom prst="rect">
              <a:avLst/>
            </a:prstGeom>
            <a:solidFill>
              <a:srgbClr val="092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Hyperviseur </a:t>
              </a:r>
              <a:endParaRPr b="1" sz="1200">
                <a:solidFill>
                  <a:srgbClr val="FFFFFF"/>
                </a:solidFill>
              </a:endParaRPr>
            </a:p>
          </p:txBody>
        </p:sp>
      </p:grpSp>
      <p:grpSp>
        <p:nvGrpSpPr>
          <p:cNvPr id="591" name="Google Shape;591;p45"/>
          <p:cNvGrpSpPr/>
          <p:nvPr/>
        </p:nvGrpSpPr>
        <p:grpSpPr>
          <a:xfrm>
            <a:off x="824450" y="2929875"/>
            <a:ext cx="1180200" cy="910350"/>
            <a:chOff x="5701250" y="2518525"/>
            <a:chExt cx="1180200" cy="910350"/>
          </a:xfrm>
        </p:grpSpPr>
        <p:grpSp>
          <p:nvGrpSpPr>
            <p:cNvPr id="592" name="Google Shape;592;p45"/>
            <p:cNvGrpSpPr/>
            <p:nvPr/>
          </p:nvGrpSpPr>
          <p:grpSpPr>
            <a:xfrm>
              <a:off x="5701250" y="2857375"/>
              <a:ext cx="1180200" cy="571500"/>
              <a:chOff x="5876500" y="2857375"/>
              <a:chExt cx="1180200" cy="571500"/>
            </a:xfrm>
          </p:grpSpPr>
          <p:sp>
            <p:nvSpPr>
              <p:cNvPr id="593" name="Google Shape;593;p45"/>
              <p:cNvSpPr/>
              <p:nvPr/>
            </p:nvSpPr>
            <p:spPr>
              <a:xfrm>
                <a:off x="587650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594" name="Google Shape;594;p45"/>
              <p:cNvSpPr/>
              <p:nvPr/>
            </p:nvSpPr>
            <p:spPr>
              <a:xfrm>
                <a:off x="6089725" y="3007225"/>
                <a:ext cx="782400" cy="2730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xl tools</a:t>
                </a:r>
                <a:endParaRPr b="1" sz="1200"/>
              </a:p>
            </p:txBody>
          </p:sp>
        </p:grpSp>
        <p:sp>
          <p:nvSpPr>
            <p:cNvPr id="595" name="Google Shape;595;p45"/>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dom0 </a:t>
              </a:r>
              <a:endParaRPr b="1"/>
            </a:p>
          </p:txBody>
        </p:sp>
      </p:grpSp>
      <p:grpSp>
        <p:nvGrpSpPr>
          <p:cNvPr id="596" name="Google Shape;596;p45"/>
          <p:cNvGrpSpPr/>
          <p:nvPr/>
        </p:nvGrpSpPr>
        <p:grpSpPr>
          <a:xfrm>
            <a:off x="2347750" y="2929875"/>
            <a:ext cx="1180200" cy="910350"/>
            <a:chOff x="5701250" y="2518525"/>
            <a:chExt cx="1180200" cy="910350"/>
          </a:xfrm>
        </p:grpSpPr>
        <p:sp>
          <p:nvSpPr>
            <p:cNvPr id="597" name="Google Shape;597;p45"/>
            <p:cNvSpPr/>
            <p:nvPr/>
          </p:nvSpPr>
          <p:spPr>
            <a:xfrm>
              <a:off x="570125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p:txBody>
        </p:sp>
        <p:sp>
          <p:nvSpPr>
            <p:cNvPr id="598" name="Google Shape;598;p45"/>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domU </a:t>
              </a:r>
              <a:endParaRPr b="1"/>
            </a:p>
          </p:txBody>
        </p:sp>
      </p:grpSp>
      <p:grpSp>
        <p:nvGrpSpPr>
          <p:cNvPr id="599" name="Google Shape;599;p45"/>
          <p:cNvGrpSpPr/>
          <p:nvPr/>
        </p:nvGrpSpPr>
        <p:grpSpPr>
          <a:xfrm>
            <a:off x="1409750" y="3840225"/>
            <a:ext cx="1964600" cy="868050"/>
            <a:chOff x="6286550" y="3428875"/>
            <a:chExt cx="1964600" cy="868050"/>
          </a:xfrm>
        </p:grpSpPr>
        <p:sp>
          <p:nvSpPr>
            <p:cNvPr id="600" name="Google Shape;600;p45"/>
            <p:cNvSpPr/>
            <p:nvPr/>
          </p:nvSpPr>
          <p:spPr>
            <a:xfrm>
              <a:off x="7378150" y="3972925"/>
              <a:ext cx="873000" cy="324000"/>
            </a:xfrm>
            <a:prstGeom prst="roundRect">
              <a:avLst>
                <a:gd fmla="val 16667" name="adj"/>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longmap  </a:t>
              </a:r>
              <a:endParaRPr b="1" sz="1200"/>
            </a:p>
          </p:txBody>
        </p:sp>
        <p:cxnSp>
          <p:nvCxnSpPr>
            <p:cNvPr id="601" name="Google Shape;601;p45"/>
            <p:cNvCxnSpPr>
              <a:stCxn id="597" idx="2"/>
              <a:endCxn id="600" idx="0"/>
            </p:cNvCxnSpPr>
            <p:nvPr/>
          </p:nvCxnSpPr>
          <p:spPr>
            <a:xfrm>
              <a:off x="7814650" y="3428875"/>
              <a:ext cx="0" cy="544200"/>
            </a:xfrm>
            <a:prstGeom prst="straightConnector1">
              <a:avLst/>
            </a:prstGeom>
            <a:noFill/>
            <a:ln cap="flat" cmpd="sng" w="19050">
              <a:solidFill>
                <a:srgbClr val="000000"/>
              </a:solidFill>
              <a:prstDash val="solid"/>
              <a:round/>
              <a:headEnd len="med" w="med" type="none"/>
              <a:tailEnd len="med" w="med" type="triangle"/>
            </a:ln>
          </p:spPr>
        </p:cxnSp>
        <p:grpSp>
          <p:nvGrpSpPr>
            <p:cNvPr id="602" name="Google Shape;602;p45"/>
            <p:cNvGrpSpPr/>
            <p:nvPr/>
          </p:nvGrpSpPr>
          <p:grpSpPr>
            <a:xfrm>
              <a:off x="6286550" y="3428875"/>
              <a:ext cx="1091600" cy="708300"/>
              <a:chOff x="6286550" y="3428875"/>
              <a:chExt cx="1091600" cy="708300"/>
            </a:xfrm>
          </p:grpSpPr>
          <p:cxnSp>
            <p:nvCxnSpPr>
              <p:cNvPr id="603" name="Google Shape;603;p45"/>
              <p:cNvCxnSpPr>
                <a:stCxn id="600" idx="1"/>
              </p:cNvCxnSpPr>
              <p:nvPr/>
            </p:nvCxnSpPr>
            <p:spPr>
              <a:xfrm rot="10800000">
                <a:off x="6299350" y="4124725"/>
                <a:ext cx="1078800" cy="10200"/>
              </a:xfrm>
              <a:prstGeom prst="straightConnector1">
                <a:avLst/>
              </a:prstGeom>
              <a:noFill/>
              <a:ln cap="flat" cmpd="sng" w="28575">
                <a:solidFill>
                  <a:srgbClr val="FF9900"/>
                </a:solidFill>
                <a:prstDash val="solid"/>
                <a:round/>
                <a:headEnd len="med" w="med" type="none"/>
                <a:tailEnd len="med" w="med" type="none"/>
              </a:ln>
            </p:spPr>
          </p:cxnSp>
          <p:cxnSp>
            <p:nvCxnSpPr>
              <p:cNvPr id="604" name="Google Shape;604;p45"/>
              <p:cNvCxnSpPr/>
              <p:nvPr/>
            </p:nvCxnSpPr>
            <p:spPr>
              <a:xfrm flipH="1" rot="10800000">
                <a:off x="6286550" y="3428875"/>
                <a:ext cx="4800" cy="708300"/>
              </a:xfrm>
              <a:prstGeom prst="straightConnector1">
                <a:avLst/>
              </a:prstGeom>
              <a:noFill/>
              <a:ln cap="flat" cmpd="sng" w="28575">
                <a:solidFill>
                  <a:srgbClr val="FF9900"/>
                </a:solidFill>
                <a:prstDash val="solid"/>
                <a:round/>
                <a:headEnd len="med" w="med" type="none"/>
                <a:tailEnd len="med" w="med" type="triangle"/>
              </a:ln>
            </p:spPr>
          </p:cxnSp>
        </p:grpSp>
      </p:grpSp>
      <p:sp>
        <p:nvSpPr>
          <p:cNvPr id="605" name="Google Shape;605;p45"/>
          <p:cNvSpPr/>
          <p:nvPr/>
        </p:nvSpPr>
        <p:spPr>
          <a:xfrm>
            <a:off x="943400" y="4232025"/>
            <a:ext cx="1621800" cy="1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xl collect_dirty_logs</a:t>
            </a:r>
            <a:r>
              <a:rPr b="1" lang="en">
                <a:solidFill>
                  <a:srgbClr val="FFFFFF"/>
                </a:solidFill>
              </a:rPr>
              <a:t> </a:t>
            </a:r>
            <a:endParaRPr b="1">
              <a:solidFill>
                <a:srgbClr val="FFFFFF"/>
              </a:solidFill>
            </a:endParaRPr>
          </a:p>
        </p:txBody>
      </p:sp>
      <p:sp>
        <p:nvSpPr>
          <p:cNvPr id="606" name="Google Shape;606;p45"/>
          <p:cNvSpPr/>
          <p:nvPr/>
        </p:nvSpPr>
        <p:spPr>
          <a:xfrm>
            <a:off x="6700637" y="3554575"/>
            <a:ext cx="2103600" cy="571500"/>
          </a:xfrm>
          <a:prstGeom prst="roundRect">
            <a:avLst>
              <a:gd fmla="val 16667" name="adj"/>
            </a:avLst>
          </a:prstGeom>
          <a:solidFill>
            <a:srgbClr val="F465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Exemple de code</a:t>
            </a:r>
            <a:endParaRPr b="1" i="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Prototypage dans un environnement réel</a:t>
            </a:r>
            <a:endParaRPr sz="2000"/>
          </a:p>
        </p:txBody>
      </p:sp>
      <p:sp>
        <p:nvSpPr>
          <p:cNvPr id="612" name="Google Shape;612;p46"/>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3536987" y="1701000"/>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Estimation du WSS</a:t>
            </a:r>
            <a:endParaRPr b="1" i="1" sz="1200">
              <a:solidFill>
                <a:srgbClr val="FFFFFF"/>
              </a:solidFill>
            </a:endParaRPr>
          </a:p>
        </p:txBody>
      </p:sp>
      <p:sp>
        <p:nvSpPr>
          <p:cNvPr id="614" name="Google Shape;614;p46"/>
          <p:cNvSpPr/>
          <p:nvPr/>
        </p:nvSpPr>
        <p:spPr>
          <a:xfrm>
            <a:off x="2034450" y="2337875"/>
            <a:ext cx="5432700" cy="2115900"/>
          </a:xfrm>
          <a:prstGeom prst="roundRect">
            <a:avLst>
              <a:gd fmla="val 16667" name="adj"/>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b="1" lang="en">
                <a:solidFill>
                  <a:schemeClr val="dk1"/>
                </a:solidFill>
              </a:rPr>
              <a:t>Collecte périodique</a:t>
            </a:r>
            <a:endParaRPr b="1">
              <a:solidFill>
                <a:schemeClr val="dk1"/>
              </a:solidFill>
            </a:endParaRPr>
          </a:p>
          <a:p>
            <a:pPr indent="-317500" lvl="0" marL="457200" rtl="0" algn="just">
              <a:lnSpc>
                <a:spcPct val="150000"/>
              </a:lnSpc>
              <a:spcBef>
                <a:spcPts val="0"/>
              </a:spcBef>
              <a:spcAft>
                <a:spcPts val="0"/>
              </a:spcAft>
              <a:buClr>
                <a:schemeClr val="dk1"/>
              </a:buClr>
              <a:buSzPts val="1400"/>
              <a:buChar char="❏"/>
            </a:pPr>
            <a:r>
              <a:rPr b="1" lang="en">
                <a:solidFill>
                  <a:schemeClr val="dk1"/>
                </a:solidFill>
              </a:rPr>
              <a:t>Garder le nombre N de pages dont le nombre d’occurrences est supérieur à un seuil</a:t>
            </a:r>
            <a:endParaRPr b="1">
              <a:solidFill>
                <a:schemeClr val="dk1"/>
              </a:solidFill>
            </a:endParaRPr>
          </a:p>
          <a:p>
            <a:pPr indent="-317500" lvl="0" marL="457200" rtl="0" algn="just">
              <a:lnSpc>
                <a:spcPct val="150000"/>
              </a:lnSpc>
              <a:spcBef>
                <a:spcPts val="0"/>
              </a:spcBef>
              <a:spcAft>
                <a:spcPts val="0"/>
              </a:spcAft>
              <a:buClr>
                <a:schemeClr val="dk1"/>
              </a:buClr>
              <a:buSzPts val="1400"/>
              <a:buChar char="❏"/>
            </a:pPr>
            <a:r>
              <a:rPr b="1" lang="en">
                <a:solidFill>
                  <a:schemeClr val="dk1"/>
                </a:solidFill>
              </a:rPr>
              <a:t>WSS à un instant donné est </a:t>
            </a:r>
            <a:endParaRPr b="1">
              <a:solidFill>
                <a:schemeClr val="dk1"/>
              </a:solidFill>
            </a:endParaRPr>
          </a:p>
          <a:p>
            <a:pPr indent="-330200" lvl="1" marL="914400" rtl="0" algn="just">
              <a:lnSpc>
                <a:spcPct val="150000"/>
              </a:lnSpc>
              <a:spcBef>
                <a:spcPts val="0"/>
              </a:spcBef>
              <a:spcAft>
                <a:spcPts val="0"/>
              </a:spcAft>
              <a:buClr>
                <a:srgbClr val="FF0000"/>
              </a:buClr>
              <a:buSzPts val="1600"/>
              <a:buChar char="❏"/>
            </a:pPr>
            <a:r>
              <a:rPr b="1" lang="en" sz="1600">
                <a:solidFill>
                  <a:srgbClr val="FF0000"/>
                </a:solidFill>
              </a:rPr>
              <a:t>N*Taille d’une page</a:t>
            </a:r>
            <a:endParaRPr b="1" sz="1600">
              <a:solidFill>
                <a:srgbClr val="FF0000"/>
              </a:solidFill>
            </a:endParaRPr>
          </a:p>
        </p:txBody>
      </p:sp>
      <p:sp>
        <p:nvSpPr>
          <p:cNvPr id="615" name="Google Shape;615;p46"/>
          <p:cNvSpPr/>
          <p:nvPr/>
        </p:nvSpPr>
        <p:spPr>
          <a:xfrm>
            <a:off x="3757787" y="4519000"/>
            <a:ext cx="2103600" cy="571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Dans</a:t>
            </a:r>
            <a:endParaRPr b="1" sz="1200"/>
          </a:p>
          <a:p>
            <a:pPr indent="-304800" lvl="0" marL="457200" rtl="0" algn="l">
              <a:spcBef>
                <a:spcPts val="0"/>
              </a:spcBef>
              <a:spcAft>
                <a:spcPts val="0"/>
              </a:spcAft>
              <a:buSzPts val="1200"/>
              <a:buChar char="-"/>
            </a:pPr>
            <a:r>
              <a:rPr b="1" lang="en" sz="1200"/>
              <a:t>dom0</a:t>
            </a:r>
            <a:endParaRPr b="1" sz="1200"/>
          </a:p>
        </p:txBody>
      </p:sp>
      <p:sp>
        <p:nvSpPr>
          <p:cNvPr id="616" name="Google Shape;616;p46"/>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7"/>
          <p:cNvSpPr txBox="1"/>
          <p:nvPr>
            <p:ph type="ctrTitle"/>
          </p:nvPr>
        </p:nvSpPr>
        <p:spPr>
          <a:xfrm>
            <a:off x="4113600" y="2942375"/>
            <a:ext cx="4505700" cy="10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Résultats</a:t>
            </a:r>
            <a:r>
              <a:rPr lang="en" sz="4000"/>
              <a:t> </a:t>
            </a:r>
            <a:endParaRPr sz="4000"/>
          </a:p>
        </p:txBody>
      </p:sp>
      <p:sp>
        <p:nvSpPr>
          <p:cNvPr id="622" name="Google Shape;622;p47"/>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4</a:t>
            </a:r>
            <a:endParaRPr sz="20000">
              <a:solidFill>
                <a:srgbClr val="18637B"/>
              </a:solidFill>
              <a:latin typeface="Roboto Slab"/>
              <a:ea typeface="Roboto Slab"/>
              <a:cs typeface="Roboto Slab"/>
              <a:sym typeface="Roboto Slab"/>
            </a:endParaRPr>
          </a:p>
        </p:txBody>
      </p:sp>
      <p:sp>
        <p:nvSpPr>
          <p:cNvPr id="623" name="Google Shape;623;p47"/>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Présenter les des expérimentations menées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4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Détails d’e</a:t>
            </a:r>
            <a:r>
              <a:rPr lang="en" sz="2000"/>
              <a:t>xpérimentations</a:t>
            </a:r>
            <a:r>
              <a:rPr lang="en"/>
              <a:t> </a:t>
            </a:r>
            <a:endParaRPr/>
          </a:p>
        </p:txBody>
      </p:sp>
      <p:grpSp>
        <p:nvGrpSpPr>
          <p:cNvPr id="629" name="Google Shape;629;p48"/>
          <p:cNvGrpSpPr/>
          <p:nvPr/>
        </p:nvGrpSpPr>
        <p:grpSpPr>
          <a:xfrm>
            <a:off x="377059" y="931160"/>
            <a:ext cx="313910" cy="227820"/>
            <a:chOff x="3932350" y="3714775"/>
            <a:chExt cx="439650" cy="319075"/>
          </a:xfrm>
        </p:grpSpPr>
        <p:sp>
          <p:nvSpPr>
            <p:cNvPr id="630" name="Google Shape;630;p4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5" name="Google Shape;635;p48"/>
          <p:cNvPicPr preferRelativeResize="0"/>
          <p:nvPr/>
        </p:nvPicPr>
        <p:blipFill>
          <a:blip r:embed="rId3">
            <a:alphaModFix/>
          </a:blip>
          <a:stretch>
            <a:fillRect/>
          </a:stretch>
        </p:blipFill>
        <p:spPr>
          <a:xfrm>
            <a:off x="298150" y="3120875"/>
            <a:ext cx="5865735" cy="1850550"/>
          </a:xfrm>
          <a:prstGeom prst="rect">
            <a:avLst/>
          </a:prstGeom>
          <a:noFill/>
          <a:ln>
            <a:noFill/>
          </a:ln>
        </p:spPr>
      </p:pic>
      <p:sp>
        <p:nvSpPr>
          <p:cNvPr id="636" name="Google Shape;636;p48"/>
          <p:cNvSpPr/>
          <p:nvPr/>
        </p:nvSpPr>
        <p:spPr>
          <a:xfrm>
            <a:off x="377050" y="1725025"/>
            <a:ext cx="4061400" cy="829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dk1"/>
                </a:solidFill>
              </a:rPr>
              <a:t>Expérimentations menées avec des charges synthétiques</a:t>
            </a:r>
            <a:endParaRPr b="1" sz="1100">
              <a:solidFill>
                <a:schemeClr val="dk1"/>
              </a:solidFill>
            </a:endParaRPr>
          </a:p>
        </p:txBody>
      </p:sp>
      <p:sp>
        <p:nvSpPr>
          <p:cNvPr id="637" name="Google Shape;637;p48"/>
          <p:cNvSpPr/>
          <p:nvPr/>
        </p:nvSpPr>
        <p:spPr>
          <a:xfrm>
            <a:off x="4908650" y="1662150"/>
            <a:ext cx="4061400" cy="1433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100">
                <a:solidFill>
                  <a:schemeClr val="dk1"/>
                </a:solidFill>
              </a:rPr>
              <a:t>Charges manipulant 400MB de mémoire</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400MB = 400*1024  KB</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Taille d’une page = 4KB </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D’où 400MB → 400*1024/4 = 102400 pages</a:t>
            </a:r>
            <a:endParaRPr b="1" sz="1100">
              <a:solidFill>
                <a:schemeClr val="dk1"/>
              </a:solidFill>
            </a:endParaRPr>
          </a:p>
        </p:txBody>
      </p:sp>
      <p:sp>
        <p:nvSpPr>
          <p:cNvPr id="638" name="Google Shape;638;p48"/>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4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Expérimentation 1</a:t>
            </a:r>
            <a:endParaRPr/>
          </a:p>
        </p:txBody>
      </p:sp>
      <p:grpSp>
        <p:nvGrpSpPr>
          <p:cNvPr id="644" name="Google Shape;644;p49"/>
          <p:cNvGrpSpPr/>
          <p:nvPr/>
        </p:nvGrpSpPr>
        <p:grpSpPr>
          <a:xfrm>
            <a:off x="377059" y="931160"/>
            <a:ext cx="313910" cy="227820"/>
            <a:chOff x="3932350" y="3714775"/>
            <a:chExt cx="439650" cy="319075"/>
          </a:xfrm>
        </p:grpSpPr>
        <p:sp>
          <p:nvSpPr>
            <p:cNvPr id="645" name="Google Shape;645;p49"/>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9"/>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49"/>
          <p:cNvSpPr/>
          <p:nvPr/>
        </p:nvSpPr>
        <p:spPr>
          <a:xfrm>
            <a:off x="377050" y="1703300"/>
            <a:ext cx="3380400" cy="533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chemeClr val="dk1"/>
                </a:solidFill>
              </a:rPr>
              <a:t>Charge synthétique constante</a:t>
            </a:r>
            <a:endParaRPr b="1" sz="1200">
              <a:solidFill>
                <a:schemeClr val="dk1"/>
              </a:solidFill>
            </a:endParaRPr>
          </a:p>
        </p:txBody>
      </p:sp>
      <p:pic>
        <p:nvPicPr>
          <p:cNvPr id="651" name="Google Shape;651;p49"/>
          <p:cNvPicPr preferRelativeResize="0"/>
          <p:nvPr/>
        </p:nvPicPr>
        <p:blipFill>
          <a:blip r:embed="rId3">
            <a:alphaModFix/>
          </a:blip>
          <a:stretch>
            <a:fillRect/>
          </a:stretch>
        </p:blipFill>
        <p:spPr>
          <a:xfrm>
            <a:off x="508238" y="2237000"/>
            <a:ext cx="4484374" cy="2712076"/>
          </a:xfrm>
          <a:prstGeom prst="rect">
            <a:avLst/>
          </a:prstGeom>
          <a:noFill/>
          <a:ln>
            <a:noFill/>
          </a:ln>
        </p:spPr>
      </p:pic>
      <p:pic>
        <p:nvPicPr>
          <p:cNvPr id="652" name="Google Shape;652;p49"/>
          <p:cNvPicPr preferRelativeResize="0"/>
          <p:nvPr/>
        </p:nvPicPr>
        <p:blipFill>
          <a:blip r:embed="rId4">
            <a:alphaModFix/>
          </a:blip>
          <a:stretch>
            <a:fillRect/>
          </a:stretch>
        </p:blipFill>
        <p:spPr>
          <a:xfrm>
            <a:off x="5869050" y="2348125"/>
            <a:ext cx="3119500" cy="2630800"/>
          </a:xfrm>
          <a:prstGeom prst="rect">
            <a:avLst/>
          </a:prstGeom>
          <a:noFill/>
          <a:ln>
            <a:noFill/>
          </a:ln>
        </p:spPr>
      </p:pic>
      <p:grpSp>
        <p:nvGrpSpPr>
          <p:cNvPr id="653" name="Google Shape;653;p49"/>
          <p:cNvGrpSpPr/>
          <p:nvPr/>
        </p:nvGrpSpPr>
        <p:grpSpPr>
          <a:xfrm>
            <a:off x="6156550" y="1226875"/>
            <a:ext cx="2832000" cy="1002550"/>
            <a:chOff x="6156550" y="1226875"/>
            <a:chExt cx="2832000" cy="1002550"/>
          </a:xfrm>
        </p:grpSpPr>
        <p:sp>
          <p:nvSpPr>
            <p:cNvPr id="654" name="Google Shape;654;p49"/>
            <p:cNvSpPr/>
            <p:nvPr/>
          </p:nvSpPr>
          <p:spPr>
            <a:xfrm>
              <a:off x="6156550" y="1226875"/>
              <a:ext cx="2832000" cy="6969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105000 pages enregistrées</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n" sz="1100">
                  <a:solidFill>
                    <a:schemeClr val="dk1"/>
                  </a:solidFill>
                </a:rPr>
                <a:t>Soit 105000*4/1024 = 410MB</a:t>
              </a:r>
              <a:endParaRPr b="1" sz="1100">
                <a:solidFill>
                  <a:schemeClr val="dk1"/>
                </a:solidFill>
              </a:endParaRPr>
            </a:p>
          </p:txBody>
        </p:sp>
        <p:cxnSp>
          <p:nvCxnSpPr>
            <p:cNvPr id="655" name="Google Shape;655;p49"/>
            <p:cNvCxnSpPr/>
            <p:nvPr/>
          </p:nvCxnSpPr>
          <p:spPr>
            <a:xfrm rot="10800000">
              <a:off x="7842575" y="1867325"/>
              <a:ext cx="0" cy="362100"/>
            </a:xfrm>
            <a:prstGeom prst="straightConnector1">
              <a:avLst/>
            </a:prstGeom>
            <a:noFill/>
            <a:ln cap="flat" cmpd="sng" w="9525">
              <a:solidFill>
                <a:schemeClr val="dk2"/>
              </a:solidFill>
              <a:prstDash val="solid"/>
              <a:round/>
              <a:headEnd len="med" w="med" type="none"/>
              <a:tailEnd len="med" w="med" type="triangle"/>
            </a:ln>
          </p:spPr>
        </p:cxnSp>
      </p:grpSp>
      <p:sp>
        <p:nvSpPr>
          <p:cNvPr id="656" name="Google Shape;656;p49"/>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5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Expérimentation 2</a:t>
            </a:r>
            <a:endParaRPr/>
          </a:p>
        </p:txBody>
      </p:sp>
      <p:grpSp>
        <p:nvGrpSpPr>
          <p:cNvPr id="662" name="Google Shape;662;p50"/>
          <p:cNvGrpSpPr/>
          <p:nvPr/>
        </p:nvGrpSpPr>
        <p:grpSpPr>
          <a:xfrm>
            <a:off x="377059" y="931160"/>
            <a:ext cx="313910" cy="227820"/>
            <a:chOff x="3932350" y="3714775"/>
            <a:chExt cx="439650" cy="319075"/>
          </a:xfrm>
        </p:grpSpPr>
        <p:sp>
          <p:nvSpPr>
            <p:cNvPr id="663" name="Google Shape;663;p5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50"/>
          <p:cNvSpPr/>
          <p:nvPr/>
        </p:nvSpPr>
        <p:spPr>
          <a:xfrm>
            <a:off x="377050" y="1703300"/>
            <a:ext cx="4989000" cy="743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chemeClr val="dk1"/>
                </a:solidFill>
              </a:rPr>
              <a:t>Charges synthétiques variables</a:t>
            </a:r>
            <a:endParaRPr b="1" sz="1200">
              <a:solidFill>
                <a:schemeClr val="dk1"/>
              </a:solidFill>
            </a:endParaRPr>
          </a:p>
          <a:p>
            <a:pPr indent="0" lvl="0" marL="0" rtl="0" algn="just">
              <a:lnSpc>
                <a:spcPct val="150000"/>
              </a:lnSpc>
              <a:spcBef>
                <a:spcPts val="0"/>
              </a:spcBef>
              <a:spcAft>
                <a:spcPts val="0"/>
              </a:spcAft>
              <a:buNone/>
            </a:pPr>
            <a:r>
              <a:rPr b="1" lang="en" sz="1200">
                <a:solidFill>
                  <a:schemeClr val="dk1"/>
                </a:solidFill>
              </a:rPr>
              <a:t>But : détecter les variations dans l’utilisation de la mémoire</a:t>
            </a:r>
            <a:endParaRPr b="1" sz="1200">
              <a:solidFill>
                <a:schemeClr val="dk1"/>
              </a:solidFill>
            </a:endParaRPr>
          </a:p>
        </p:txBody>
      </p:sp>
      <p:grpSp>
        <p:nvGrpSpPr>
          <p:cNvPr id="669" name="Google Shape;669;p50"/>
          <p:cNvGrpSpPr/>
          <p:nvPr/>
        </p:nvGrpSpPr>
        <p:grpSpPr>
          <a:xfrm>
            <a:off x="554325" y="338625"/>
            <a:ext cx="8477924" cy="4704925"/>
            <a:chOff x="554325" y="338625"/>
            <a:chExt cx="8477924" cy="4704925"/>
          </a:xfrm>
        </p:grpSpPr>
        <p:grpSp>
          <p:nvGrpSpPr>
            <p:cNvPr id="670" name="Google Shape;670;p50"/>
            <p:cNvGrpSpPr/>
            <p:nvPr/>
          </p:nvGrpSpPr>
          <p:grpSpPr>
            <a:xfrm>
              <a:off x="5950441" y="338625"/>
              <a:ext cx="3081808" cy="4663650"/>
              <a:chOff x="5950441" y="414825"/>
              <a:chExt cx="3081808" cy="4663650"/>
            </a:xfrm>
          </p:grpSpPr>
          <p:pic>
            <p:nvPicPr>
              <p:cNvPr id="671" name="Google Shape;671;p50"/>
              <p:cNvPicPr preferRelativeResize="0"/>
              <p:nvPr/>
            </p:nvPicPr>
            <p:blipFill>
              <a:blip r:embed="rId3">
                <a:alphaModFix/>
              </a:blip>
              <a:stretch>
                <a:fillRect/>
              </a:stretch>
            </p:blipFill>
            <p:spPr>
              <a:xfrm>
                <a:off x="5950450" y="414825"/>
                <a:ext cx="3035350" cy="2871892"/>
              </a:xfrm>
              <a:prstGeom prst="rect">
                <a:avLst/>
              </a:prstGeom>
              <a:noFill/>
              <a:ln>
                <a:noFill/>
              </a:ln>
            </p:spPr>
          </p:pic>
          <p:pic>
            <p:nvPicPr>
              <p:cNvPr id="672" name="Google Shape;672;p50"/>
              <p:cNvPicPr preferRelativeResize="0"/>
              <p:nvPr/>
            </p:nvPicPr>
            <p:blipFill>
              <a:blip r:embed="rId4">
                <a:alphaModFix/>
              </a:blip>
              <a:stretch>
                <a:fillRect/>
              </a:stretch>
            </p:blipFill>
            <p:spPr>
              <a:xfrm>
                <a:off x="5950441" y="3296000"/>
                <a:ext cx="3081808" cy="1782475"/>
              </a:xfrm>
              <a:prstGeom prst="rect">
                <a:avLst/>
              </a:prstGeom>
              <a:noFill/>
              <a:ln>
                <a:noFill/>
              </a:ln>
            </p:spPr>
          </p:pic>
        </p:grpSp>
        <p:pic>
          <p:nvPicPr>
            <p:cNvPr id="673" name="Google Shape;673;p50"/>
            <p:cNvPicPr preferRelativeResize="0"/>
            <p:nvPr/>
          </p:nvPicPr>
          <p:blipFill>
            <a:blip r:embed="rId5">
              <a:alphaModFix/>
            </a:blip>
            <a:stretch>
              <a:fillRect/>
            </a:stretch>
          </p:blipFill>
          <p:spPr>
            <a:xfrm>
              <a:off x="554325" y="3160650"/>
              <a:ext cx="5136450" cy="1882900"/>
            </a:xfrm>
            <a:prstGeom prst="rect">
              <a:avLst/>
            </a:prstGeom>
            <a:noFill/>
            <a:ln>
              <a:noFill/>
            </a:ln>
          </p:spPr>
        </p:pic>
      </p:grpSp>
      <p:sp>
        <p:nvSpPr>
          <p:cNvPr id="674" name="Google Shape;674;p50"/>
          <p:cNvSpPr/>
          <p:nvPr/>
        </p:nvSpPr>
        <p:spPr>
          <a:xfrm>
            <a:off x="6276875" y="2298425"/>
            <a:ext cx="2831700" cy="274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0"/>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5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Evaluation et comparaison </a:t>
            </a:r>
            <a:endParaRPr sz="2000"/>
          </a:p>
        </p:txBody>
      </p:sp>
      <p:grpSp>
        <p:nvGrpSpPr>
          <p:cNvPr id="681" name="Google Shape;681;p51"/>
          <p:cNvGrpSpPr/>
          <p:nvPr/>
        </p:nvGrpSpPr>
        <p:grpSpPr>
          <a:xfrm>
            <a:off x="519532" y="896375"/>
            <a:ext cx="291276" cy="297381"/>
            <a:chOff x="3951850" y="2985350"/>
            <a:chExt cx="407950" cy="416500"/>
          </a:xfrm>
        </p:grpSpPr>
        <p:sp>
          <p:nvSpPr>
            <p:cNvPr id="682" name="Google Shape;682;p5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686" name="Google Shape;686;p51"/>
          <p:cNvGraphicFramePr/>
          <p:nvPr/>
        </p:nvGraphicFramePr>
        <p:xfrm>
          <a:off x="327813" y="1678656"/>
          <a:ext cx="3000000" cy="3000000"/>
        </p:xfrm>
        <a:graphic>
          <a:graphicData uri="http://schemas.openxmlformats.org/drawingml/2006/table">
            <a:tbl>
              <a:tblPr>
                <a:noFill/>
                <a:tableStyleId>{F2DD30FD-4AC3-4E15-81CA-8365DD555BD8}</a:tableStyleId>
              </a:tblPr>
              <a:tblGrid>
                <a:gridCol w="1808125"/>
                <a:gridCol w="1027875"/>
                <a:gridCol w="1191000"/>
                <a:gridCol w="1932175"/>
                <a:gridCol w="1359200"/>
                <a:gridCol w="1385375"/>
              </a:tblGrid>
              <a:tr h="451475">
                <a:tc>
                  <a:txBody>
                    <a:bodyPr>
                      <a:noAutofit/>
                    </a:bodyPr>
                    <a:lstStyle/>
                    <a:p>
                      <a:pPr indent="0" lvl="0" marL="0" rtl="0" algn="l">
                        <a:spcBef>
                          <a:spcPts val="0"/>
                        </a:spcBef>
                        <a:spcAft>
                          <a:spcPts val="0"/>
                        </a:spcAft>
                        <a:buNone/>
                      </a:pPr>
                      <a:r>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Intrusive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Active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Précise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Surcharge de la VM</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Surcharge de l’hyperviseur</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391500">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Self-ballooning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391500">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ZBalloond</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391500">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VMWare</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480525">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Geiger</a:t>
                      </a:r>
                      <a:endParaRPr b="1">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si le WSS &lt; mémoire allouée</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480525">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Exclusive-cash </a:t>
                      </a:r>
                      <a:endParaRPr b="1">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Oui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si le cache est nul</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Non </a:t>
                      </a:r>
                      <a:endParaRPr sz="12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692725">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PML</a:t>
                      </a:r>
                      <a:endParaRPr b="1">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rtl="0" algn="ctr">
                        <a:spcBef>
                          <a:spcPts val="0"/>
                        </a:spcBef>
                        <a:spcAft>
                          <a:spcPts val="0"/>
                        </a:spcAft>
                        <a:buNone/>
                      </a:pPr>
                      <a:r>
                        <a:rPr lang="en">
                          <a:solidFill>
                            <a:srgbClr val="FFFFFF"/>
                          </a:solidFill>
                          <a:latin typeface="Roboto Slab"/>
                          <a:ea typeface="Roboto Slab"/>
                          <a:cs typeface="Roboto Slab"/>
                          <a:sym typeface="Roboto Slab"/>
                        </a:rPr>
                        <a:t>Non</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rtl="0" algn="ctr">
                        <a:spcBef>
                          <a:spcPts val="0"/>
                        </a:spcBef>
                        <a:spcAft>
                          <a:spcPts val="0"/>
                        </a:spcAft>
                        <a:buNone/>
                      </a:pPr>
                      <a:r>
                        <a:rPr lang="en">
                          <a:solidFill>
                            <a:srgbClr val="FFFFFF"/>
                          </a:solidFill>
                          <a:latin typeface="Roboto Slab"/>
                          <a:ea typeface="Roboto Slab"/>
                          <a:cs typeface="Roboto Slab"/>
                          <a:sym typeface="Roboto Slab"/>
                        </a:rPr>
                        <a:t>Non </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rtl="0" algn="ctr">
                        <a:spcBef>
                          <a:spcPts val="0"/>
                        </a:spcBef>
                        <a:spcAft>
                          <a:spcPts val="0"/>
                        </a:spcAft>
                        <a:buNone/>
                      </a:pPr>
                      <a:r>
                        <a:rPr lang="en">
                          <a:solidFill>
                            <a:srgbClr val="FFFFFF"/>
                          </a:solidFill>
                          <a:latin typeface="Roboto Slab"/>
                          <a:ea typeface="Roboto Slab"/>
                          <a:cs typeface="Roboto Slab"/>
                          <a:sym typeface="Roboto Slab"/>
                        </a:rPr>
                        <a:t>Oui </a:t>
                      </a:r>
                      <a:endParaRPr>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a:solidFill>
                            <a:srgbClr val="FFFFFF"/>
                          </a:solidFill>
                          <a:latin typeface="Roboto Slab"/>
                          <a:ea typeface="Roboto Slab"/>
                          <a:cs typeface="Roboto Slab"/>
                          <a:sym typeface="Roboto Slab"/>
                        </a:rPr>
                        <a:t>(avec la nouvelle architecture)</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gridSpan="2">
                  <a:txBody>
                    <a:bodyPr>
                      <a:noAutofit/>
                    </a:bodyPr>
                    <a:lstStyle/>
                    <a:p>
                      <a:pPr indent="0" lvl="0" marL="0" rtl="0" algn="ctr">
                        <a:spcBef>
                          <a:spcPts val="0"/>
                        </a:spcBef>
                        <a:spcAft>
                          <a:spcPts val="0"/>
                        </a:spcAft>
                        <a:buNone/>
                      </a:pPr>
                      <a:r>
                        <a:rPr lang="en">
                          <a:solidFill>
                            <a:srgbClr val="FFFFFF"/>
                          </a:solidFill>
                          <a:latin typeface="Roboto Slab"/>
                          <a:ea typeface="Roboto Slab"/>
                          <a:cs typeface="Roboto Slab"/>
                          <a:sym typeface="Roboto Slab"/>
                        </a:rPr>
                        <a:t>Sous réserve de simulateur</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hMerge="1"/>
              </a:tr>
            </a:tbl>
          </a:graphicData>
        </a:graphic>
      </p:graphicFrame>
      <p:sp>
        <p:nvSpPr>
          <p:cNvPr id="687" name="Google Shape;687;p51"/>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5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Conclusion</a:t>
            </a:r>
            <a:r>
              <a:rPr lang="en" sz="4000"/>
              <a:t> </a:t>
            </a:r>
            <a:endParaRPr sz="4000"/>
          </a:p>
        </p:txBody>
      </p:sp>
      <p:sp>
        <p:nvSpPr>
          <p:cNvPr id="693" name="Google Shape;693;p52"/>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5</a:t>
            </a:r>
            <a:endParaRPr sz="20000">
              <a:solidFill>
                <a:srgbClr val="18637B"/>
              </a:solidFill>
              <a:latin typeface="Roboto Slab"/>
              <a:ea typeface="Roboto Slab"/>
              <a:cs typeface="Roboto Slab"/>
              <a:sym typeface="Roboto Slab"/>
            </a:endParaRPr>
          </a:p>
        </p:txBody>
      </p:sp>
      <p:sp>
        <p:nvSpPr>
          <p:cNvPr id="694" name="Google Shape;694;p52"/>
          <p:cNvSpPr txBox="1"/>
          <p:nvPr>
            <p:ph idx="1" type="subTitle"/>
          </p:nvPr>
        </p:nvSpPr>
        <p:spPr>
          <a:xfrm>
            <a:off x="4202375" y="4038550"/>
            <a:ext cx="4736100" cy="5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Bilan et perspectives</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53"/>
          <p:cNvSpPr txBox="1"/>
          <p:nvPr/>
        </p:nvSpPr>
        <p:spPr>
          <a:xfrm>
            <a:off x="685800" y="157725"/>
            <a:ext cx="2631300" cy="7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94BF6E"/>
                </a:solidFill>
                <a:latin typeface="Roboto Slab"/>
                <a:ea typeface="Roboto Slab"/>
                <a:cs typeface="Roboto Slab"/>
                <a:sym typeface="Roboto Slab"/>
              </a:rPr>
              <a:t>Bilan </a:t>
            </a:r>
            <a:endParaRPr b="1" sz="3000">
              <a:solidFill>
                <a:srgbClr val="94BF6E"/>
              </a:solidFill>
              <a:latin typeface="Roboto Slab"/>
              <a:ea typeface="Roboto Slab"/>
              <a:cs typeface="Roboto Slab"/>
              <a:sym typeface="Roboto Slab"/>
            </a:endParaRPr>
          </a:p>
        </p:txBody>
      </p:sp>
      <p:sp>
        <p:nvSpPr>
          <p:cNvPr id="700" name="Google Shape;700;p53"/>
          <p:cNvSpPr txBox="1"/>
          <p:nvPr/>
        </p:nvSpPr>
        <p:spPr>
          <a:xfrm>
            <a:off x="298150" y="942525"/>
            <a:ext cx="4671300" cy="42009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600"/>
              </a:spcBef>
              <a:spcAft>
                <a:spcPts val="0"/>
              </a:spcAft>
              <a:buClr>
                <a:srgbClr val="114454"/>
              </a:buClr>
              <a:buSzPts val="1200"/>
              <a:buFont typeface="Nixie One"/>
              <a:buChar char="★"/>
            </a:pPr>
            <a:r>
              <a:rPr lang="en" sz="1200">
                <a:solidFill>
                  <a:srgbClr val="114454"/>
                </a:solidFill>
                <a:latin typeface="Nixie One"/>
                <a:ea typeface="Nixie One"/>
                <a:cs typeface="Nixie One"/>
                <a:sym typeface="Nixie One"/>
              </a:rPr>
              <a:t>L’objectif de ce travail de recherche était double : premièrement étudier le design du PML, une nouvelle technologie matérielle fournie par Intel dans ses nouveaux processeurs et qui sert entre autres à l’estimation du WSS.</a:t>
            </a:r>
            <a:br>
              <a:rPr lang="en" sz="1200">
                <a:solidFill>
                  <a:srgbClr val="114454"/>
                </a:solidFill>
                <a:latin typeface="Nixie One"/>
                <a:ea typeface="Nixie One"/>
                <a:cs typeface="Nixie One"/>
                <a:sym typeface="Nixie One"/>
              </a:rPr>
            </a:br>
            <a:r>
              <a:rPr lang="en" sz="1200">
                <a:solidFill>
                  <a:srgbClr val="114454"/>
                </a:solidFill>
                <a:latin typeface="Nixie One"/>
                <a:ea typeface="Nixie One"/>
                <a:cs typeface="Nixie One"/>
                <a:sym typeface="Nixie One"/>
              </a:rPr>
              <a:t>Nous avons ressorti 5 limites majeures à ce design et nous avons ensuite conçu une nouvelle architecture matérielle qu’Intel devra prendre en compte pour faire face à ces limites.</a:t>
            </a:r>
            <a:endParaRPr sz="1200">
              <a:solidFill>
                <a:srgbClr val="114454"/>
              </a:solidFill>
              <a:latin typeface="Nixie One"/>
              <a:ea typeface="Nixie One"/>
              <a:cs typeface="Nixie One"/>
              <a:sym typeface="Nixie One"/>
            </a:endParaRPr>
          </a:p>
          <a:p>
            <a:pPr indent="0" lvl="0" marL="457200" rtl="0" algn="just">
              <a:lnSpc>
                <a:spcPct val="115000"/>
              </a:lnSpc>
              <a:spcBef>
                <a:spcPts val="600"/>
              </a:spcBef>
              <a:spcAft>
                <a:spcPts val="0"/>
              </a:spcAft>
              <a:buNone/>
            </a:pPr>
            <a:r>
              <a:t/>
            </a:r>
            <a:endParaRPr sz="1200">
              <a:solidFill>
                <a:srgbClr val="114454"/>
              </a:solidFill>
              <a:latin typeface="Nixie One"/>
              <a:ea typeface="Nixie One"/>
              <a:cs typeface="Nixie One"/>
              <a:sym typeface="Nixie One"/>
            </a:endParaRPr>
          </a:p>
          <a:p>
            <a:pPr indent="-304800" lvl="0" marL="457200" rtl="0" algn="just">
              <a:lnSpc>
                <a:spcPct val="115000"/>
              </a:lnSpc>
              <a:spcBef>
                <a:spcPts val="600"/>
              </a:spcBef>
              <a:spcAft>
                <a:spcPts val="0"/>
              </a:spcAft>
              <a:buClr>
                <a:srgbClr val="114454"/>
              </a:buClr>
              <a:buSzPts val="1200"/>
              <a:buFont typeface="Nixie One"/>
              <a:buChar char="★"/>
            </a:pPr>
            <a:r>
              <a:rPr lang="en" sz="1200">
                <a:solidFill>
                  <a:srgbClr val="114454"/>
                </a:solidFill>
                <a:latin typeface="Nixie One"/>
                <a:ea typeface="Nixie One"/>
                <a:cs typeface="Nixie One"/>
                <a:sym typeface="Nixie One"/>
              </a:rPr>
              <a:t>Le seconde mission était de préparer un prototype qui permettrait plus tard d’exploiter le nouveau design proposé pour estimer le ws</a:t>
            </a:r>
            <a:r>
              <a:rPr lang="en" sz="1200">
                <a:solidFill>
                  <a:srgbClr val="114454"/>
                </a:solidFill>
                <a:latin typeface="Nixie One"/>
                <a:ea typeface="Nixie One"/>
                <a:cs typeface="Nixie One"/>
                <a:sym typeface="Nixie One"/>
              </a:rPr>
              <a:t>. </a:t>
            </a:r>
            <a:r>
              <a:rPr lang="en" sz="1200">
                <a:solidFill>
                  <a:srgbClr val="114454"/>
                </a:solidFill>
                <a:latin typeface="Nixie One"/>
                <a:ea typeface="Nixie One"/>
                <a:cs typeface="Nixie One"/>
                <a:sym typeface="Nixie One"/>
              </a:rPr>
              <a:t>Ce prototype nous l’avons évalué avec le design actuel et nous avons montré que des applications qui ne font que de la modification de mémoire notre prototype est précis comparé aux solutions existantes </a:t>
            </a:r>
            <a:endParaRPr sz="1200">
              <a:solidFill>
                <a:srgbClr val="114454"/>
              </a:solidFill>
              <a:latin typeface="Nixie One"/>
              <a:ea typeface="Nixie One"/>
              <a:cs typeface="Nixie One"/>
              <a:sym typeface="Nixie One"/>
            </a:endParaRPr>
          </a:p>
        </p:txBody>
      </p:sp>
      <p:sp>
        <p:nvSpPr>
          <p:cNvPr id="701" name="Google Shape;701;p53"/>
          <p:cNvSpPr txBox="1"/>
          <p:nvPr/>
        </p:nvSpPr>
        <p:spPr>
          <a:xfrm>
            <a:off x="5267750" y="157725"/>
            <a:ext cx="3183600" cy="7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94BF6E"/>
                </a:solidFill>
                <a:latin typeface="Roboto Slab"/>
                <a:ea typeface="Roboto Slab"/>
                <a:cs typeface="Roboto Slab"/>
                <a:sym typeface="Roboto Slab"/>
              </a:rPr>
              <a:t>Perspectives</a:t>
            </a:r>
            <a:endParaRPr b="1" sz="3000">
              <a:solidFill>
                <a:srgbClr val="94BF6E"/>
              </a:solidFill>
              <a:latin typeface="Roboto Slab"/>
              <a:ea typeface="Roboto Slab"/>
              <a:cs typeface="Roboto Slab"/>
              <a:sym typeface="Roboto Slab"/>
            </a:endParaRPr>
          </a:p>
        </p:txBody>
      </p:sp>
      <p:sp>
        <p:nvSpPr>
          <p:cNvPr id="702" name="Google Shape;702;p53"/>
          <p:cNvSpPr txBox="1"/>
          <p:nvPr/>
        </p:nvSpPr>
        <p:spPr>
          <a:xfrm>
            <a:off x="5059825" y="1409900"/>
            <a:ext cx="3773700" cy="28980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600"/>
              </a:spcBef>
              <a:spcAft>
                <a:spcPts val="0"/>
              </a:spcAft>
              <a:buClr>
                <a:srgbClr val="114454"/>
              </a:buClr>
              <a:buSzPts val="1200"/>
              <a:buFont typeface="Nixie One"/>
              <a:buChar char="★"/>
            </a:pPr>
            <a:r>
              <a:rPr lang="en" sz="1200">
                <a:solidFill>
                  <a:srgbClr val="114454"/>
                </a:solidFill>
                <a:latin typeface="Nixie One"/>
                <a:ea typeface="Nixie One"/>
                <a:cs typeface="Nixie One"/>
                <a:sym typeface="Nixie One"/>
              </a:rPr>
              <a:t>Le travail futur sera d’implanter le nouveau design matériel dans un simulateur afin d’évaluer les autres critères de caractérisation d’une solution d’estimation du WSS, par exemple l’impact sur les VMs</a:t>
            </a:r>
            <a:br>
              <a:rPr lang="en" sz="1200">
                <a:solidFill>
                  <a:srgbClr val="114454"/>
                </a:solidFill>
                <a:latin typeface="Nixie One"/>
                <a:ea typeface="Nixie One"/>
                <a:cs typeface="Nixie One"/>
                <a:sym typeface="Nixie One"/>
              </a:rPr>
            </a:br>
            <a:endParaRPr sz="1200">
              <a:solidFill>
                <a:srgbClr val="114454"/>
              </a:solidFill>
              <a:latin typeface="Nixie One"/>
              <a:ea typeface="Nixie One"/>
              <a:cs typeface="Nixie One"/>
              <a:sym typeface="Nixie One"/>
            </a:endParaRPr>
          </a:p>
        </p:txBody>
      </p:sp>
      <p:sp>
        <p:nvSpPr>
          <p:cNvPr id="703" name="Google Shape;703;p53"/>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/30</a:t>
            </a:r>
            <a:endParaRPr b="1"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2" name="Google Shape;252;p27"/>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
        <p:nvSpPr>
          <p:cNvPr id="253" name="Google Shape;253;p27"/>
          <p:cNvSpPr txBox="1"/>
          <p:nvPr>
            <p:ph idx="1" type="subTitle"/>
          </p:nvPr>
        </p:nvSpPr>
        <p:spPr>
          <a:xfrm>
            <a:off x="4037400" y="3983050"/>
            <a:ext cx="4736100" cy="105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Situer le contexte</a:t>
            </a:r>
            <a:endParaRPr sz="1400"/>
          </a:p>
          <a:p>
            <a:pPr indent="-317500" lvl="0" marL="457200" rtl="0" algn="l">
              <a:spcBef>
                <a:spcPts val="0"/>
              </a:spcBef>
              <a:spcAft>
                <a:spcPts val="0"/>
              </a:spcAft>
              <a:buSzPts val="1400"/>
              <a:buChar char="●"/>
            </a:pPr>
            <a:r>
              <a:rPr lang="en" sz="1400"/>
              <a:t>Exposer la problématique</a:t>
            </a:r>
            <a:endParaRPr sz="1400"/>
          </a:p>
          <a:p>
            <a:pPr indent="-317500" lvl="0" marL="457200" rtl="0" algn="l">
              <a:spcBef>
                <a:spcPts val="0"/>
              </a:spcBef>
              <a:spcAft>
                <a:spcPts val="0"/>
              </a:spcAft>
              <a:buSzPts val="1400"/>
              <a:buChar char="●"/>
            </a:pPr>
            <a:r>
              <a:rPr lang="en" sz="1400"/>
              <a:t>Expliquer les motivations </a:t>
            </a:r>
            <a:endParaRPr sz="1400"/>
          </a:p>
          <a:p>
            <a:pPr indent="-317500" lvl="0" marL="457200" rtl="0" algn="l">
              <a:spcBef>
                <a:spcPts val="0"/>
              </a:spcBef>
              <a:spcAft>
                <a:spcPts val="0"/>
              </a:spcAft>
              <a:buSzPts val="1400"/>
              <a:buChar char="●"/>
            </a:pPr>
            <a:r>
              <a:rPr lang="en" sz="1400"/>
              <a:t>Présenter les objectifs</a:t>
            </a:r>
            <a:endParaRPr sz="1400"/>
          </a:p>
          <a:p>
            <a:pPr indent="0" lvl="0" marL="0" rtl="0" algn="l">
              <a:spcBef>
                <a:spcPts val="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54"/>
          <p:cNvSpPr txBox="1"/>
          <p:nvPr>
            <p:ph idx="4294967295" type="subTitle"/>
          </p:nvPr>
        </p:nvSpPr>
        <p:spPr>
          <a:xfrm>
            <a:off x="685800" y="505225"/>
            <a:ext cx="7884600" cy="26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Roboto Slab"/>
                <a:ea typeface="Roboto Slab"/>
                <a:cs typeface="Roboto Slab"/>
                <a:sym typeface="Roboto Slab"/>
              </a:rPr>
              <a:t>MERCI POUR VOTRE ATTENTION</a:t>
            </a:r>
            <a:r>
              <a:rPr b="1" lang="en" sz="1800">
                <a:solidFill>
                  <a:schemeClr val="lt1"/>
                </a:solidFill>
                <a:latin typeface="Roboto Slab"/>
                <a:ea typeface="Roboto Slab"/>
                <a:cs typeface="Roboto Slab"/>
                <a:sym typeface="Roboto Slab"/>
              </a:rPr>
              <a:t>!</a:t>
            </a:r>
            <a:endParaRPr b="1" sz="1800">
              <a:solidFill>
                <a:schemeClr val="lt1"/>
              </a:solidFill>
              <a:latin typeface="Roboto Slab"/>
              <a:ea typeface="Roboto Slab"/>
              <a:cs typeface="Roboto Slab"/>
              <a:sym typeface="Roboto Slab"/>
            </a:endParaRPr>
          </a:p>
          <a:p>
            <a:pPr indent="0" lvl="0" marL="0" rtl="0" algn="l">
              <a:spcBef>
                <a:spcPts val="600"/>
              </a:spcBef>
              <a:spcAft>
                <a:spcPts val="0"/>
              </a:spcAft>
              <a:buNone/>
            </a:pPr>
            <a:r>
              <a:rPr b="1" lang="en" sz="3600">
                <a:solidFill>
                  <a:srgbClr val="FFFFFF"/>
                </a:solidFill>
              </a:rPr>
              <a:t>Des questions?</a:t>
            </a:r>
            <a:endParaRPr b="1" sz="1800">
              <a:solidFill>
                <a:srgbClr val="FFFFFF"/>
              </a:solidFill>
            </a:endParaRPr>
          </a:p>
        </p:txBody>
      </p:sp>
      <p:sp>
        <p:nvSpPr>
          <p:cNvPr id="709" name="Google Shape;709;p54"/>
          <p:cNvSpPr/>
          <p:nvPr/>
        </p:nvSpPr>
        <p:spPr>
          <a:xfrm>
            <a:off x="1540575" y="3279900"/>
            <a:ext cx="6311400" cy="757800"/>
          </a:xfrm>
          <a:prstGeom prst="roundRect">
            <a:avLst>
              <a:gd fmla="val 16667" name="adj"/>
            </a:avLst>
          </a:prstGeom>
          <a:solidFill>
            <a:srgbClr val="3B8D6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a:solidFill>
                  <a:schemeClr val="lt1"/>
                </a:solidFill>
                <a:latin typeface="Nixie One"/>
                <a:ea typeface="Nixie One"/>
                <a:cs typeface="Nixie One"/>
                <a:sym typeface="Nixie One"/>
              </a:rPr>
              <a:t>Technique d’estimation du </a:t>
            </a:r>
            <a:r>
              <a:rPr i="1" lang="en">
                <a:solidFill>
                  <a:schemeClr val="lt1"/>
                </a:solidFill>
                <a:latin typeface="Nixie One"/>
                <a:ea typeface="Nixie One"/>
                <a:cs typeface="Nixie One"/>
                <a:sym typeface="Nixie One"/>
              </a:rPr>
              <a:t>working set</a:t>
            </a:r>
            <a:r>
              <a:rPr lang="en">
                <a:solidFill>
                  <a:schemeClr val="lt1"/>
                </a:solidFill>
                <a:latin typeface="Nixie One"/>
                <a:ea typeface="Nixie One"/>
                <a:cs typeface="Nixie One"/>
                <a:sym typeface="Nixie One"/>
              </a:rPr>
              <a:t> basée sur le PML (Page Modification Logging)</a:t>
            </a:r>
            <a:endParaRPr b="1">
              <a:solidFill>
                <a:schemeClr val="lt1"/>
              </a:solidFill>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146025" y="753900"/>
            <a:ext cx="24897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Contexte</a:t>
            </a:r>
            <a:endParaRPr sz="2400"/>
          </a:p>
        </p:txBody>
      </p:sp>
      <p:grpSp>
        <p:nvGrpSpPr>
          <p:cNvPr id="259" name="Google Shape;259;p28"/>
          <p:cNvGrpSpPr/>
          <p:nvPr/>
        </p:nvGrpSpPr>
        <p:grpSpPr>
          <a:xfrm>
            <a:off x="830050" y="3459275"/>
            <a:ext cx="2489700" cy="1730250"/>
            <a:chOff x="830050" y="3383075"/>
            <a:chExt cx="2489700" cy="1730250"/>
          </a:xfrm>
        </p:grpSpPr>
        <p:cxnSp>
          <p:nvCxnSpPr>
            <p:cNvPr id="260" name="Google Shape;260;p28"/>
            <p:cNvCxnSpPr/>
            <p:nvPr/>
          </p:nvCxnSpPr>
          <p:spPr>
            <a:xfrm flipH="1">
              <a:off x="20721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261" name="Google Shape;261;p28"/>
            <p:cNvCxnSpPr/>
            <p:nvPr/>
          </p:nvCxnSpPr>
          <p:spPr>
            <a:xfrm flipH="1">
              <a:off x="2224575" y="3383075"/>
              <a:ext cx="3900" cy="324000"/>
            </a:xfrm>
            <a:prstGeom prst="straightConnector1">
              <a:avLst/>
            </a:prstGeom>
            <a:noFill/>
            <a:ln cap="flat" cmpd="sng" w="28575">
              <a:solidFill>
                <a:schemeClr val="dk2"/>
              </a:solidFill>
              <a:prstDash val="solid"/>
              <a:round/>
              <a:headEnd len="med" w="med" type="none"/>
              <a:tailEnd len="med" w="med" type="none"/>
            </a:ln>
          </p:spPr>
        </p:cxnSp>
        <p:cxnSp>
          <p:nvCxnSpPr>
            <p:cNvPr id="262" name="Google Shape;262;p28"/>
            <p:cNvCxnSpPr/>
            <p:nvPr/>
          </p:nvCxnSpPr>
          <p:spPr>
            <a:xfrm flipH="1">
              <a:off x="1919775" y="3383075"/>
              <a:ext cx="3900" cy="324000"/>
            </a:xfrm>
            <a:prstGeom prst="straightConnector1">
              <a:avLst/>
            </a:prstGeom>
            <a:noFill/>
            <a:ln cap="flat" cmpd="sng" w="28575">
              <a:solidFill>
                <a:schemeClr val="dk2"/>
              </a:solidFill>
              <a:prstDash val="solid"/>
              <a:round/>
              <a:headEnd len="med" w="med" type="none"/>
              <a:tailEnd len="med" w="med" type="none"/>
            </a:ln>
          </p:spPr>
        </p:cxnSp>
        <p:pic>
          <p:nvPicPr>
            <p:cNvPr id="263" name="Google Shape;263;p28"/>
            <p:cNvPicPr preferRelativeResize="0"/>
            <p:nvPr/>
          </p:nvPicPr>
          <p:blipFill rotWithShape="1">
            <a:blip r:embed="rId3">
              <a:alphaModFix/>
            </a:blip>
            <a:srcRect b="5275" l="3608" r="2671" t="7525"/>
            <a:stretch/>
          </p:blipFill>
          <p:spPr>
            <a:xfrm>
              <a:off x="830050" y="3865439"/>
              <a:ext cx="2489700" cy="1247886"/>
            </a:xfrm>
            <a:prstGeom prst="rect">
              <a:avLst/>
            </a:prstGeom>
            <a:noFill/>
            <a:ln>
              <a:noFill/>
            </a:ln>
          </p:spPr>
        </p:pic>
      </p:grpSp>
      <p:grpSp>
        <p:nvGrpSpPr>
          <p:cNvPr id="264" name="Google Shape;264;p28"/>
          <p:cNvGrpSpPr/>
          <p:nvPr/>
        </p:nvGrpSpPr>
        <p:grpSpPr>
          <a:xfrm>
            <a:off x="988817" y="1508604"/>
            <a:ext cx="2257460" cy="1828831"/>
            <a:chOff x="988800" y="1584775"/>
            <a:chExt cx="2014151" cy="1665905"/>
          </a:xfrm>
        </p:grpSpPr>
        <p:pic>
          <p:nvPicPr>
            <p:cNvPr id="265" name="Google Shape;265;p28"/>
            <p:cNvPicPr preferRelativeResize="0"/>
            <p:nvPr/>
          </p:nvPicPr>
          <p:blipFill>
            <a:blip r:embed="rId4">
              <a:alphaModFix/>
            </a:blip>
            <a:stretch>
              <a:fillRect/>
            </a:stretch>
          </p:blipFill>
          <p:spPr>
            <a:xfrm>
              <a:off x="988800" y="1908775"/>
              <a:ext cx="2014151" cy="1341905"/>
            </a:xfrm>
            <a:prstGeom prst="rect">
              <a:avLst/>
            </a:prstGeom>
            <a:noFill/>
            <a:ln>
              <a:noFill/>
            </a:ln>
          </p:spPr>
        </p:pic>
        <p:sp>
          <p:nvSpPr>
            <p:cNvPr id="266" name="Google Shape;266;p28"/>
            <p:cNvSpPr txBox="1"/>
            <p:nvPr/>
          </p:nvSpPr>
          <p:spPr>
            <a:xfrm>
              <a:off x="1111575" y="1584775"/>
              <a:ext cx="1776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Datacenter</a:t>
              </a:r>
              <a:endParaRPr sz="1200">
                <a:solidFill>
                  <a:srgbClr val="124057"/>
                </a:solidFill>
              </a:endParaRPr>
            </a:p>
          </p:txBody>
        </p:sp>
      </p:grpSp>
      <p:pic>
        <p:nvPicPr>
          <p:cNvPr id="267" name="Google Shape;267;p28"/>
          <p:cNvPicPr preferRelativeResize="0"/>
          <p:nvPr/>
        </p:nvPicPr>
        <p:blipFill>
          <a:blip r:embed="rId5">
            <a:alphaModFix/>
          </a:blip>
          <a:stretch>
            <a:fillRect/>
          </a:stretch>
        </p:blipFill>
        <p:spPr>
          <a:xfrm>
            <a:off x="5915300" y="3250675"/>
            <a:ext cx="2257425" cy="1828800"/>
          </a:xfrm>
          <a:prstGeom prst="rect">
            <a:avLst/>
          </a:prstGeom>
          <a:noFill/>
          <a:ln>
            <a:noFill/>
          </a:ln>
        </p:spPr>
      </p:pic>
      <p:sp>
        <p:nvSpPr>
          <p:cNvPr id="268" name="Google Shape;268;p28"/>
          <p:cNvSpPr txBox="1"/>
          <p:nvPr/>
        </p:nvSpPr>
        <p:spPr>
          <a:xfrm>
            <a:off x="6075750" y="1299550"/>
            <a:ext cx="1944600" cy="3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rPr>
              <a:t>50 %- 70% des dépenses</a:t>
            </a:r>
            <a:endParaRPr b="1" sz="1300">
              <a:solidFill>
                <a:srgbClr val="FF0000"/>
              </a:solidFill>
            </a:endParaRPr>
          </a:p>
        </p:txBody>
      </p:sp>
      <p:sp>
        <p:nvSpPr>
          <p:cNvPr id="269" name="Google Shape;269;p28"/>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5949150" y="1752600"/>
            <a:ext cx="2189700" cy="1366000"/>
            <a:chOff x="5949150" y="1752600"/>
            <a:chExt cx="2189700" cy="1366000"/>
          </a:xfrm>
        </p:grpSpPr>
        <p:sp>
          <p:nvSpPr>
            <p:cNvPr id="271" name="Google Shape;271;p28"/>
            <p:cNvSpPr txBox="1"/>
            <p:nvPr/>
          </p:nvSpPr>
          <p:spPr>
            <a:xfrm>
              <a:off x="5949150" y="1752600"/>
              <a:ext cx="21897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124057"/>
                  </a:solidFill>
                </a:rPr>
                <a:t>Réduction  de la consommation  électrique</a:t>
              </a:r>
              <a:endParaRPr b="1" sz="1300">
                <a:solidFill>
                  <a:srgbClr val="FF0000"/>
                </a:solidFill>
              </a:endParaRPr>
            </a:p>
          </p:txBody>
        </p:sp>
        <p:sp>
          <p:nvSpPr>
            <p:cNvPr id="272" name="Google Shape;272;p28"/>
            <p:cNvSpPr/>
            <p:nvPr/>
          </p:nvSpPr>
          <p:spPr>
            <a:xfrm>
              <a:off x="6906300" y="2443900"/>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3" name="Google Shape;273;p28"/>
          <p:cNvCxnSpPr/>
          <p:nvPr/>
        </p:nvCxnSpPr>
        <p:spPr>
          <a:xfrm flipH="1" rot="10800000">
            <a:off x="3712675" y="4530650"/>
            <a:ext cx="1790400" cy="13800"/>
          </a:xfrm>
          <a:prstGeom prst="straightConnector1">
            <a:avLst/>
          </a:prstGeom>
          <a:noFill/>
          <a:ln cap="flat" cmpd="sng" w="38100">
            <a:solidFill>
              <a:srgbClr val="757575"/>
            </a:solidFill>
            <a:prstDash val="solid"/>
            <a:round/>
            <a:headEnd len="med" w="med" type="none"/>
            <a:tailEnd len="med" w="med" type="triangle"/>
          </a:ln>
        </p:spPr>
      </p:cxnSp>
      <p:sp>
        <p:nvSpPr>
          <p:cNvPr id="274" name="Google Shape;274;p28"/>
          <p:cNvSpPr txBox="1"/>
          <p:nvPr/>
        </p:nvSpPr>
        <p:spPr>
          <a:xfrm>
            <a:off x="3683700" y="4162400"/>
            <a:ext cx="17766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Virtualisation</a:t>
            </a:r>
            <a:endParaRPr b="1">
              <a:solidFill>
                <a:srgbClr val="124057"/>
              </a:solidFill>
            </a:endParaRPr>
          </a:p>
        </p:txBody>
      </p:sp>
      <p:sp>
        <p:nvSpPr>
          <p:cNvPr id="275" name="Google Shape;275;p28"/>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
        <p:nvSpPr>
          <p:cNvPr id="276" name="Google Shape;276;p28"/>
          <p:cNvSpPr txBox="1"/>
          <p:nvPr/>
        </p:nvSpPr>
        <p:spPr>
          <a:xfrm>
            <a:off x="980050" y="3674825"/>
            <a:ext cx="21897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124057"/>
                </a:solidFill>
              </a:rPr>
              <a:t>Traditionnellement</a:t>
            </a:r>
            <a:endParaRPr b="1" sz="13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9"/>
          <p:cNvSpPr txBox="1"/>
          <p:nvPr/>
        </p:nvSpPr>
        <p:spPr>
          <a:xfrm>
            <a:off x="351150" y="1242075"/>
            <a:ext cx="1324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124057"/>
                </a:solidFill>
              </a:rPr>
              <a:t>Utilisateurs</a:t>
            </a:r>
            <a:endParaRPr sz="1200">
              <a:solidFill>
                <a:srgbClr val="124057"/>
              </a:solidFill>
            </a:endParaRPr>
          </a:p>
        </p:txBody>
      </p:sp>
      <p:sp>
        <p:nvSpPr>
          <p:cNvPr id="282" name="Google Shape;282;p29"/>
          <p:cNvSpPr txBox="1"/>
          <p:nvPr>
            <p:ph type="title"/>
          </p:nvPr>
        </p:nvSpPr>
        <p:spPr>
          <a:xfrm>
            <a:off x="1146025" y="753900"/>
            <a:ext cx="24897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Contexte</a:t>
            </a:r>
            <a:endParaRPr sz="2400"/>
          </a:p>
        </p:txBody>
      </p:sp>
      <p:sp>
        <p:nvSpPr>
          <p:cNvPr id="283" name="Google Shape;283;p29"/>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29"/>
          <p:cNvPicPr preferRelativeResize="0"/>
          <p:nvPr/>
        </p:nvPicPr>
        <p:blipFill>
          <a:blip r:embed="rId3">
            <a:alphaModFix/>
          </a:blip>
          <a:stretch>
            <a:fillRect/>
          </a:stretch>
        </p:blipFill>
        <p:spPr>
          <a:xfrm>
            <a:off x="2571875" y="1068350"/>
            <a:ext cx="6488001" cy="3959775"/>
          </a:xfrm>
          <a:prstGeom prst="rect">
            <a:avLst/>
          </a:prstGeom>
          <a:noFill/>
          <a:ln>
            <a:noFill/>
          </a:ln>
        </p:spPr>
      </p:pic>
      <p:grpSp>
        <p:nvGrpSpPr>
          <p:cNvPr id="285" name="Google Shape;285;p29"/>
          <p:cNvGrpSpPr/>
          <p:nvPr/>
        </p:nvGrpSpPr>
        <p:grpSpPr>
          <a:xfrm>
            <a:off x="543900" y="2179975"/>
            <a:ext cx="2471550" cy="1707600"/>
            <a:chOff x="543900" y="2560975"/>
            <a:chExt cx="2471550" cy="1707600"/>
          </a:xfrm>
        </p:grpSpPr>
        <p:cxnSp>
          <p:nvCxnSpPr>
            <p:cNvPr id="286" name="Google Shape;286;p29"/>
            <p:cNvCxnSpPr>
              <a:endCxn id="287" idx="0"/>
            </p:cNvCxnSpPr>
            <p:nvPr/>
          </p:nvCxnSpPr>
          <p:spPr>
            <a:xfrm flipH="1">
              <a:off x="1476150" y="2560975"/>
              <a:ext cx="1539300" cy="1146000"/>
            </a:xfrm>
            <a:prstGeom prst="straightConnector1">
              <a:avLst/>
            </a:prstGeom>
            <a:noFill/>
            <a:ln cap="flat" cmpd="sng" w="38100">
              <a:solidFill>
                <a:srgbClr val="092F72"/>
              </a:solidFill>
              <a:prstDash val="solid"/>
              <a:round/>
              <a:headEnd len="med" w="med" type="none"/>
              <a:tailEnd len="med" w="med" type="triangle"/>
            </a:ln>
          </p:spPr>
        </p:cxnSp>
        <p:sp>
          <p:nvSpPr>
            <p:cNvPr id="287" name="Google Shape;287;p29"/>
            <p:cNvSpPr/>
            <p:nvPr/>
          </p:nvSpPr>
          <p:spPr>
            <a:xfrm>
              <a:off x="543900" y="3706975"/>
              <a:ext cx="1864500" cy="561600"/>
            </a:xfrm>
            <a:prstGeom prst="roundRect">
              <a:avLst>
                <a:gd fmla="val 16667" name="adj"/>
              </a:avLst>
            </a:prstGeom>
            <a:solidFill>
              <a:srgbClr val="87AF64"/>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Working set size</a:t>
              </a:r>
              <a:endParaRPr b="1">
                <a:solidFill>
                  <a:srgbClr val="FF0000"/>
                </a:solidFill>
              </a:endParaRPr>
            </a:p>
            <a:p>
              <a:pPr indent="0" lvl="0" marL="0" rtl="0" algn="ctr">
                <a:spcBef>
                  <a:spcPts val="0"/>
                </a:spcBef>
                <a:spcAft>
                  <a:spcPts val="0"/>
                </a:spcAft>
                <a:buNone/>
              </a:pPr>
              <a:r>
                <a:rPr b="1" lang="en">
                  <a:solidFill>
                    <a:srgbClr val="FF0000"/>
                  </a:solidFill>
                </a:rPr>
                <a:t>WSS</a:t>
              </a:r>
              <a:endParaRPr b="1">
                <a:solidFill>
                  <a:srgbClr val="FF0000"/>
                </a:solidFill>
              </a:endParaRPr>
            </a:p>
          </p:txBody>
        </p:sp>
      </p:grpSp>
      <p:sp>
        <p:nvSpPr>
          <p:cNvPr id="288" name="Google Shape;288;p29"/>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1146025" y="753900"/>
            <a:ext cx="31461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Problématique</a:t>
            </a:r>
            <a:endParaRPr sz="2400"/>
          </a:p>
        </p:txBody>
      </p:sp>
      <p:grpSp>
        <p:nvGrpSpPr>
          <p:cNvPr id="294" name="Google Shape;294;p30"/>
          <p:cNvGrpSpPr/>
          <p:nvPr/>
        </p:nvGrpSpPr>
        <p:grpSpPr>
          <a:xfrm>
            <a:off x="538089" y="828207"/>
            <a:ext cx="291972" cy="344884"/>
            <a:chOff x="6718575" y="2318625"/>
            <a:chExt cx="256950" cy="407375"/>
          </a:xfrm>
        </p:grpSpPr>
        <p:sp>
          <p:nvSpPr>
            <p:cNvPr id="295" name="Google Shape;295;p3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0"/>
          <p:cNvGrpSpPr/>
          <p:nvPr/>
        </p:nvGrpSpPr>
        <p:grpSpPr>
          <a:xfrm>
            <a:off x="2480279" y="2030779"/>
            <a:ext cx="4312981" cy="2607791"/>
            <a:chOff x="6220375" y="1386225"/>
            <a:chExt cx="3825600" cy="2273575"/>
          </a:xfrm>
        </p:grpSpPr>
        <p:pic>
          <p:nvPicPr>
            <p:cNvPr descr="http://blog.lengow.fr/wp-content/uploads/2013/10/bonhomme-.jpg" id="304" name="Google Shape;304;p30"/>
            <p:cNvPicPr preferRelativeResize="0"/>
            <p:nvPr/>
          </p:nvPicPr>
          <p:blipFill rotWithShape="1">
            <a:blip r:embed="rId3">
              <a:alphaModFix/>
            </a:blip>
            <a:srcRect b="0" l="0" r="0" t="0"/>
            <a:stretch/>
          </p:blipFill>
          <p:spPr>
            <a:xfrm>
              <a:off x="6220375" y="1386225"/>
              <a:ext cx="1171025" cy="2273575"/>
            </a:xfrm>
            <a:prstGeom prst="rect">
              <a:avLst/>
            </a:prstGeom>
            <a:noFill/>
            <a:ln>
              <a:noFill/>
            </a:ln>
          </p:spPr>
        </p:pic>
        <p:sp>
          <p:nvSpPr>
            <p:cNvPr id="305" name="Google Shape;305;p30"/>
            <p:cNvSpPr/>
            <p:nvPr/>
          </p:nvSpPr>
          <p:spPr>
            <a:xfrm>
              <a:off x="7989775" y="1874386"/>
              <a:ext cx="2056200" cy="1535400"/>
            </a:xfrm>
            <a:prstGeom prst="roundRect">
              <a:avLst>
                <a:gd fmla="val 16667" name="adj"/>
              </a:avLst>
            </a:prstGeom>
            <a:solidFill>
              <a:srgbClr val="CC4125"/>
            </a:solidFill>
            <a:ln cap="flat" cmpd="sng" w="9525">
              <a:solidFill>
                <a:srgbClr val="66666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solidFill>
                    <a:srgbClr val="FFFFFF"/>
                  </a:solidFill>
                </a:rPr>
                <a:t>Comment estimer le working set?</a:t>
              </a:r>
              <a:endParaRPr b="1" sz="1600">
                <a:solidFill>
                  <a:srgbClr val="FFFFFF"/>
                </a:solidFill>
              </a:endParaRPr>
            </a:p>
          </p:txBody>
        </p:sp>
      </p:grpSp>
      <p:sp>
        <p:nvSpPr>
          <p:cNvPr id="306" name="Google Shape;306;p30"/>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Les </a:t>
            </a:r>
            <a:r>
              <a:rPr lang="en" sz="2000"/>
              <a:t>défis liés à</a:t>
            </a:r>
            <a:r>
              <a:rPr b="1" i="0" lang="en" sz="2000" u="none" cap="none" strike="noStrike">
                <a:solidFill>
                  <a:srgbClr val="FFFFFF"/>
                </a:solidFill>
                <a:latin typeface="Roboto Slab"/>
                <a:ea typeface="Roboto Slab"/>
                <a:cs typeface="Roboto Slab"/>
                <a:sym typeface="Roboto Slab"/>
              </a:rPr>
              <a:t> l’estimation du WSS</a:t>
            </a:r>
            <a:endParaRPr b="1" i="0" sz="2000" u="none" cap="none" strike="noStrike">
              <a:solidFill>
                <a:srgbClr val="FFFFFF"/>
              </a:solidFill>
              <a:latin typeface="Roboto Slab"/>
              <a:ea typeface="Roboto Slab"/>
              <a:cs typeface="Roboto Slab"/>
              <a:sym typeface="Roboto Slab"/>
            </a:endParaRPr>
          </a:p>
        </p:txBody>
      </p:sp>
      <p:grpSp>
        <p:nvGrpSpPr>
          <p:cNvPr id="312" name="Google Shape;312;p31"/>
          <p:cNvGrpSpPr/>
          <p:nvPr/>
        </p:nvGrpSpPr>
        <p:grpSpPr>
          <a:xfrm>
            <a:off x="639016" y="875517"/>
            <a:ext cx="147046" cy="339114"/>
            <a:chOff x="732125" y="2958550"/>
            <a:chExt cx="130325" cy="474950"/>
          </a:xfrm>
        </p:grpSpPr>
        <p:sp>
          <p:nvSpPr>
            <p:cNvPr id="313" name="Google Shape;313;p31"/>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a:off x="802750" y="312905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802750" y="316252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1"/>
            <p:cNvSpPr/>
            <p:nvPr/>
          </p:nvSpPr>
          <p:spPr>
            <a:xfrm>
              <a:off x="802750" y="3196025"/>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1"/>
            <p:cNvSpPr/>
            <p:nvPr/>
          </p:nvSpPr>
          <p:spPr>
            <a:xfrm>
              <a:off x="802750" y="3229500"/>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1"/>
            <p:cNvSpPr/>
            <p:nvPr/>
          </p:nvSpPr>
          <p:spPr>
            <a:xfrm>
              <a:off x="802750" y="326300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1"/>
            <p:cNvSpPr/>
            <p:nvPr/>
          </p:nvSpPr>
          <p:spPr>
            <a:xfrm>
              <a:off x="802750" y="329647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31"/>
          <p:cNvGrpSpPr/>
          <p:nvPr/>
        </p:nvGrpSpPr>
        <p:grpSpPr>
          <a:xfrm>
            <a:off x="317378" y="1837775"/>
            <a:ext cx="4380090" cy="1113400"/>
            <a:chOff x="4660778" y="999575"/>
            <a:chExt cx="4380090" cy="1113400"/>
          </a:xfrm>
        </p:grpSpPr>
        <p:pic>
          <p:nvPicPr>
            <p:cNvPr id="322" name="Google Shape;322;p31"/>
            <p:cNvPicPr preferRelativeResize="0"/>
            <p:nvPr/>
          </p:nvPicPr>
          <p:blipFill rotWithShape="1">
            <a:blip r:embed="rId3">
              <a:alphaModFix/>
            </a:blip>
            <a:srcRect b="0" l="0" r="0" t="0"/>
            <a:stretch/>
          </p:blipFill>
          <p:spPr>
            <a:xfrm>
              <a:off x="6284450" y="999575"/>
              <a:ext cx="1184225" cy="1113400"/>
            </a:xfrm>
            <a:prstGeom prst="rect">
              <a:avLst/>
            </a:prstGeom>
            <a:noFill/>
            <a:ln>
              <a:noFill/>
            </a:ln>
          </p:spPr>
        </p:pic>
        <p:sp>
          <p:nvSpPr>
            <p:cNvPr id="323" name="Google Shape;323;p31"/>
            <p:cNvSpPr/>
            <p:nvPr/>
          </p:nvSpPr>
          <p:spPr>
            <a:xfrm>
              <a:off x="4660778" y="14803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Q1</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1"/>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Comment observer la VM et collecter les informations sur son activité sachant  que c’est une </a:t>
              </a:r>
              <a:r>
                <a:rPr b="1" i="0" lang="en" sz="1200" u="none" cap="none" strike="noStrike">
                  <a:solidFill>
                    <a:srgbClr val="000000"/>
                  </a:solidFill>
                  <a:latin typeface="Lobster"/>
                  <a:ea typeface="Lobster"/>
                  <a:cs typeface="Lobster"/>
                  <a:sym typeface="Lobster"/>
                </a:rPr>
                <a:t>boîte noire</a:t>
              </a:r>
              <a:endParaRPr b="1" i="0" sz="1200" u="none" cap="none" strike="noStrike">
                <a:solidFill>
                  <a:srgbClr val="000000"/>
                </a:solidFill>
                <a:latin typeface="Lobster"/>
                <a:ea typeface="Lobster"/>
                <a:cs typeface="Lobster"/>
                <a:sym typeface="Lobster"/>
              </a:endParaRPr>
            </a:p>
          </p:txBody>
        </p:sp>
      </p:grpSp>
      <p:grpSp>
        <p:nvGrpSpPr>
          <p:cNvPr id="325" name="Google Shape;325;p31"/>
          <p:cNvGrpSpPr/>
          <p:nvPr/>
        </p:nvGrpSpPr>
        <p:grpSpPr>
          <a:xfrm>
            <a:off x="317378" y="3465925"/>
            <a:ext cx="4303748" cy="945900"/>
            <a:chOff x="4674832" y="2386275"/>
            <a:chExt cx="4395616" cy="945900"/>
          </a:xfrm>
        </p:grpSpPr>
        <p:pic>
          <p:nvPicPr>
            <p:cNvPr id="326" name="Google Shape;326;p31"/>
            <p:cNvPicPr preferRelativeResize="0"/>
            <p:nvPr/>
          </p:nvPicPr>
          <p:blipFill rotWithShape="1">
            <a:blip r:embed="rId3">
              <a:alphaModFix/>
            </a:blip>
            <a:srcRect b="0" l="0" r="0" t="0"/>
            <a:stretch/>
          </p:blipFill>
          <p:spPr>
            <a:xfrm>
              <a:off x="6304286" y="2386275"/>
              <a:ext cx="1188450" cy="945900"/>
            </a:xfrm>
            <a:prstGeom prst="rect">
              <a:avLst/>
            </a:prstGeom>
            <a:noFill/>
            <a:ln>
              <a:noFill/>
            </a:ln>
          </p:spPr>
        </p:pic>
        <p:sp>
          <p:nvSpPr>
            <p:cNvPr id="327" name="Google Shape;327;p31"/>
            <p:cNvSpPr/>
            <p:nvPr/>
          </p:nvSpPr>
          <p:spPr>
            <a:xfrm>
              <a:off x="4674832" y="2699575"/>
              <a:ext cx="814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Q2</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txBox="1"/>
            <p:nvPr/>
          </p:nvSpPr>
          <p:spPr>
            <a:xfrm>
              <a:off x="5499548" y="2661625"/>
              <a:ext cx="35709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Après avoir répondu à Q1, comment estimer le WSS de la VM à partir des données collectées</a:t>
              </a:r>
              <a:endParaRPr b="1" i="0" sz="1000" u="none" cap="none" strike="noStrike">
                <a:solidFill>
                  <a:srgbClr val="000000"/>
                </a:solidFill>
                <a:latin typeface="Arial"/>
                <a:ea typeface="Arial"/>
                <a:cs typeface="Arial"/>
                <a:sym typeface="Arial"/>
              </a:endParaRPr>
            </a:p>
          </p:txBody>
        </p:sp>
      </p:grpSp>
      <p:sp>
        <p:nvSpPr>
          <p:cNvPr id="329" name="Google Shape;329;p31"/>
          <p:cNvSpPr txBox="1"/>
          <p:nvPr/>
        </p:nvSpPr>
        <p:spPr>
          <a:xfrm>
            <a:off x="4819200" y="25611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Méthode active : modifie le cours d’exécution de la VM</a:t>
            </a:r>
            <a:endParaRPr b="1" i="0" sz="1000" u="none" cap="none" strike="noStrike">
              <a:solidFill>
                <a:srgbClr val="FFFFFF"/>
              </a:solidFill>
              <a:latin typeface="Arial"/>
              <a:ea typeface="Arial"/>
              <a:cs typeface="Arial"/>
              <a:sym typeface="Arial"/>
            </a:endParaRPr>
          </a:p>
        </p:txBody>
      </p:sp>
      <p:sp>
        <p:nvSpPr>
          <p:cNvPr id="330" name="Google Shape;330;p31"/>
          <p:cNvSpPr txBox="1"/>
          <p:nvPr/>
        </p:nvSpPr>
        <p:spPr>
          <a:xfrm>
            <a:off x="4819200" y="2073475"/>
            <a:ext cx="4172400" cy="4311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Méthode intrusive : modifie la VM. Nécessite l’accord du client.</a:t>
            </a:r>
            <a:endParaRPr b="1" i="0" sz="1000" u="none" cap="none" strike="noStrike">
              <a:solidFill>
                <a:srgbClr val="FFFFFF"/>
              </a:solidFill>
              <a:latin typeface="Arial"/>
              <a:ea typeface="Arial"/>
              <a:cs typeface="Arial"/>
              <a:sym typeface="Arial"/>
            </a:endParaRPr>
          </a:p>
        </p:txBody>
      </p:sp>
      <p:sp>
        <p:nvSpPr>
          <p:cNvPr id="331" name="Google Shape;331;p31"/>
          <p:cNvSpPr txBox="1"/>
          <p:nvPr/>
        </p:nvSpPr>
        <p:spPr>
          <a:xfrm>
            <a:off x="4849863" y="36606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Précision : sous-estimation ou sur-estimation</a:t>
            </a:r>
            <a:endParaRPr b="1" i="0" sz="1000" u="none" cap="none" strike="noStrike">
              <a:solidFill>
                <a:srgbClr val="FFFFFF"/>
              </a:solidFill>
              <a:latin typeface="Arial"/>
              <a:ea typeface="Arial"/>
              <a:cs typeface="Arial"/>
              <a:sym typeface="Arial"/>
            </a:endParaRPr>
          </a:p>
        </p:txBody>
      </p:sp>
      <p:sp>
        <p:nvSpPr>
          <p:cNvPr id="332" name="Google Shape;332;p31"/>
          <p:cNvSpPr txBox="1"/>
          <p:nvPr/>
        </p:nvSpPr>
        <p:spPr>
          <a:xfrm>
            <a:off x="4849863" y="39654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Surcharge de la VM et de l’hyperviseur</a:t>
            </a:r>
            <a:endParaRPr b="1" i="0" sz="1000" u="none" cap="none" strike="noStrike">
              <a:solidFill>
                <a:srgbClr val="FFFFFF"/>
              </a:solidFill>
              <a:latin typeface="Arial"/>
              <a:ea typeface="Arial"/>
              <a:cs typeface="Arial"/>
              <a:sym typeface="Arial"/>
            </a:endParaRPr>
          </a:p>
        </p:txBody>
      </p:sp>
      <p:sp>
        <p:nvSpPr>
          <p:cNvPr id="333" name="Google Shape;333;p31"/>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1146025" y="530725"/>
            <a:ext cx="35013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Techniques existantes: académiques et industriels (approche logicielle)</a:t>
            </a:r>
            <a:endParaRPr sz="2000"/>
          </a:p>
        </p:txBody>
      </p:sp>
      <p:grpSp>
        <p:nvGrpSpPr>
          <p:cNvPr id="339" name="Google Shape;339;p32"/>
          <p:cNvGrpSpPr/>
          <p:nvPr/>
        </p:nvGrpSpPr>
        <p:grpSpPr>
          <a:xfrm>
            <a:off x="519532" y="896375"/>
            <a:ext cx="291276" cy="297381"/>
            <a:chOff x="3951850" y="2985350"/>
            <a:chExt cx="407950" cy="416500"/>
          </a:xfrm>
        </p:grpSpPr>
        <p:sp>
          <p:nvSpPr>
            <p:cNvPr id="340" name="Google Shape;340;p3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44" name="Google Shape;344;p32"/>
          <p:cNvGraphicFramePr/>
          <p:nvPr/>
        </p:nvGraphicFramePr>
        <p:xfrm>
          <a:off x="327813" y="1678656"/>
          <a:ext cx="3000000" cy="3000000"/>
        </p:xfrm>
        <a:graphic>
          <a:graphicData uri="http://schemas.openxmlformats.org/drawingml/2006/table">
            <a:tbl>
              <a:tblPr>
                <a:noFill/>
                <a:tableStyleId>{F2DD30FD-4AC3-4E15-81CA-8365DD555BD8}</a:tableStyleId>
              </a:tblPr>
              <a:tblGrid>
                <a:gridCol w="1808125"/>
                <a:gridCol w="1027875"/>
                <a:gridCol w="1191000"/>
                <a:gridCol w="1932175"/>
                <a:gridCol w="1359200"/>
                <a:gridCol w="1385375"/>
              </a:tblGrid>
              <a:tr h="551675">
                <a:tc>
                  <a:txBody>
                    <a:bodyPr>
                      <a:noAutofit/>
                    </a:bodyPr>
                    <a:lstStyle/>
                    <a:p>
                      <a:pPr indent="0" lvl="0" marL="0" rtl="0" algn="l">
                        <a:spcBef>
                          <a:spcPts val="0"/>
                        </a:spcBef>
                        <a:spcAft>
                          <a:spcPts val="0"/>
                        </a:spcAft>
                        <a:buNone/>
                      </a:pPr>
                      <a:r>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Intrusive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Active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Précise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Surcharge de la VM</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ctr">
                        <a:spcBef>
                          <a:spcPts val="0"/>
                        </a:spcBef>
                        <a:spcAft>
                          <a:spcPts val="0"/>
                        </a:spcAft>
                        <a:buNone/>
                      </a:pPr>
                      <a:r>
                        <a:rPr b="1" lang="en" sz="1200">
                          <a:solidFill>
                            <a:srgbClr val="FFFFFF"/>
                          </a:solidFill>
                          <a:latin typeface="Nixie One"/>
                          <a:ea typeface="Nixie One"/>
                          <a:cs typeface="Nixie One"/>
                          <a:sym typeface="Nixie One"/>
                        </a:rPr>
                        <a:t>Surcharge de l’hyperviseur</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551675">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Self-ballooning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551675">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ZBalloond</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551675">
                <a:tc>
                  <a:txBody>
                    <a:bodyPr>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Nixie One"/>
                          <a:ea typeface="Nixie One"/>
                          <a:cs typeface="Nixie One"/>
                          <a:sym typeface="Nixie One"/>
                        </a:rPr>
                        <a:t>VMWare</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551675">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Geiger</a:t>
                      </a:r>
                      <a:endParaRPr b="1">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r>
                        <a:rPr lang="en">
                          <a:solidFill>
                            <a:srgbClr val="FFFFFF"/>
                          </a:solidFill>
                          <a:latin typeface="Roboto Slab"/>
                          <a:ea typeface="Roboto Slab"/>
                          <a:cs typeface="Roboto Slab"/>
                          <a:sym typeface="Roboto Slab"/>
                        </a:rPr>
                        <a:t>si le WSS &lt; mémoire allouée</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551675">
                <a:tc>
                  <a:txBody>
                    <a:bodyPr>
                      <a:noAutofit/>
                    </a:bodyPr>
                    <a:lstStyle/>
                    <a:p>
                      <a:pPr indent="0" lvl="0" marL="0" rtl="0" algn="l">
                        <a:spcBef>
                          <a:spcPts val="0"/>
                        </a:spcBef>
                        <a:spcAft>
                          <a:spcPts val="0"/>
                        </a:spcAft>
                        <a:buNone/>
                      </a:pPr>
                      <a:r>
                        <a:rPr b="1" lang="en">
                          <a:solidFill>
                            <a:schemeClr val="lt1"/>
                          </a:solidFill>
                          <a:latin typeface="Nixie One"/>
                          <a:ea typeface="Nixie One"/>
                          <a:cs typeface="Nixie One"/>
                          <a:sym typeface="Nixie One"/>
                        </a:rPr>
                        <a:t>Exclusive-cash </a:t>
                      </a:r>
                      <a:endParaRPr b="1">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Oui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r>
                        <a:rPr lang="en">
                          <a:solidFill>
                            <a:srgbClr val="FFFFFF"/>
                          </a:solidFill>
                          <a:latin typeface="Roboto Slab"/>
                          <a:ea typeface="Roboto Slab"/>
                          <a:cs typeface="Roboto Slab"/>
                          <a:sym typeface="Roboto Slab"/>
                        </a:rPr>
                        <a:t>si le cache est nul</a:t>
                      </a:r>
                      <a:endParaRPr>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ctr">
                        <a:spcBef>
                          <a:spcPts val="0"/>
                        </a:spcBef>
                        <a:spcAft>
                          <a:spcPts val="0"/>
                        </a:spcAft>
                        <a:buNone/>
                      </a:pPr>
                      <a:r>
                        <a:rPr lang="en" sz="1600">
                          <a:solidFill>
                            <a:srgbClr val="FFFFFF"/>
                          </a:solidFill>
                          <a:latin typeface="Roboto Slab"/>
                          <a:ea typeface="Roboto Slab"/>
                          <a:cs typeface="Roboto Slab"/>
                          <a:sym typeface="Roboto Slab"/>
                        </a:rPr>
                        <a:t>Non </a:t>
                      </a:r>
                      <a:endParaRPr sz="16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bl>
          </a:graphicData>
        </a:graphic>
      </p:graphicFrame>
      <p:sp>
        <p:nvSpPr>
          <p:cNvPr id="345" name="Google Shape;345;p32"/>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b="1"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1146025" y="753900"/>
            <a:ext cx="3418200" cy="49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Motivations &amp; Objectifs</a:t>
            </a:r>
            <a:endParaRPr sz="2200"/>
          </a:p>
        </p:txBody>
      </p:sp>
      <p:pic>
        <p:nvPicPr>
          <p:cNvPr id="351" name="Google Shape;351;p33"/>
          <p:cNvPicPr preferRelativeResize="0"/>
          <p:nvPr/>
        </p:nvPicPr>
        <p:blipFill>
          <a:blip r:embed="rId3">
            <a:alphaModFix/>
          </a:blip>
          <a:stretch>
            <a:fillRect/>
          </a:stretch>
        </p:blipFill>
        <p:spPr>
          <a:xfrm>
            <a:off x="311975" y="1686356"/>
            <a:ext cx="1180389" cy="782975"/>
          </a:xfrm>
          <a:prstGeom prst="rect">
            <a:avLst/>
          </a:prstGeom>
          <a:noFill/>
          <a:ln>
            <a:noFill/>
          </a:ln>
        </p:spPr>
      </p:pic>
      <p:grpSp>
        <p:nvGrpSpPr>
          <p:cNvPr id="352" name="Google Shape;352;p33"/>
          <p:cNvGrpSpPr/>
          <p:nvPr/>
        </p:nvGrpSpPr>
        <p:grpSpPr>
          <a:xfrm>
            <a:off x="1416175" y="1712919"/>
            <a:ext cx="1888550" cy="1097918"/>
            <a:chOff x="1568575" y="1712919"/>
            <a:chExt cx="1888550" cy="1097918"/>
          </a:xfrm>
        </p:grpSpPr>
        <p:pic>
          <p:nvPicPr>
            <p:cNvPr id="353" name="Google Shape;353;p33"/>
            <p:cNvPicPr preferRelativeResize="0"/>
            <p:nvPr/>
          </p:nvPicPr>
          <p:blipFill>
            <a:blip r:embed="rId4">
              <a:alphaModFix/>
            </a:blip>
            <a:stretch>
              <a:fillRect/>
            </a:stretch>
          </p:blipFill>
          <p:spPr>
            <a:xfrm>
              <a:off x="2574875" y="1712919"/>
              <a:ext cx="882250" cy="882250"/>
            </a:xfrm>
            <a:prstGeom prst="rect">
              <a:avLst/>
            </a:prstGeom>
            <a:noFill/>
            <a:ln>
              <a:noFill/>
            </a:ln>
          </p:spPr>
        </p:pic>
        <p:pic>
          <p:nvPicPr>
            <p:cNvPr id="354" name="Google Shape;354;p33"/>
            <p:cNvPicPr preferRelativeResize="0"/>
            <p:nvPr/>
          </p:nvPicPr>
          <p:blipFill rotWithShape="1">
            <a:blip r:embed="rId5">
              <a:alphaModFix/>
            </a:blip>
            <a:srcRect b="9093" l="8360" r="9348" t="19191"/>
            <a:stretch/>
          </p:blipFill>
          <p:spPr>
            <a:xfrm>
              <a:off x="1568575" y="2027862"/>
              <a:ext cx="971425" cy="782975"/>
            </a:xfrm>
            <a:prstGeom prst="rect">
              <a:avLst/>
            </a:prstGeom>
            <a:noFill/>
            <a:ln>
              <a:noFill/>
            </a:ln>
          </p:spPr>
        </p:pic>
      </p:grpSp>
      <p:grpSp>
        <p:nvGrpSpPr>
          <p:cNvPr id="355" name="Google Shape;355;p33"/>
          <p:cNvGrpSpPr/>
          <p:nvPr/>
        </p:nvGrpSpPr>
        <p:grpSpPr>
          <a:xfrm>
            <a:off x="1387900" y="2810825"/>
            <a:ext cx="971425" cy="1527960"/>
            <a:chOff x="1540300" y="2810825"/>
            <a:chExt cx="971425" cy="1527960"/>
          </a:xfrm>
        </p:grpSpPr>
        <p:sp>
          <p:nvSpPr>
            <p:cNvPr id="356" name="Google Shape;356;p33"/>
            <p:cNvSpPr/>
            <p:nvPr/>
          </p:nvSpPr>
          <p:spPr>
            <a:xfrm rot="5400000">
              <a:off x="1754450" y="2980625"/>
              <a:ext cx="599700" cy="260100"/>
            </a:xfrm>
            <a:prstGeom prst="stripedRightArrow">
              <a:avLst>
                <a:gd fmla="val 50000" name="adj1"/>
                <a:gd fmla="val 50000" name="adj2"/>
              </a:avLst>
            </a:prstGeom>
            <a:solidFill>
              <a:srgbClr val="F46524"/>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33"/>
            <p:cNvPicPr preferRelativeResize="0"/>
            <p:nvPr/>
          </p:nvPicPr>
          <p:blipFill rotWithShape="1">
            <a:blip r:embed="rId6">
              <a:alphaModFix/>
            </a:blip>
            <a:srcRect b="13201" l="7497" r="6915" t="7508"/>
            <a:stretch/>
          </p:blipFill>
          <p:spPr>
            <a:xfrm>
              <a:off x="1540300" y="3438875"/>
              <a:ext cx="971425" cy="899910"/>
            </a:xfrm>
            <a:prstGeom prst="rect">
              <a:avLst/>
            </a:prstGeom>
            <a:noFill/>
            <a:ln>
              <a:noFill/>
            </a:ln>
          </p:spPr>
        </p:pic>
      </p:grpSp>
      <p:grpSp>
        <p:nvGrpSpPr>
          <p:cNvPr id="358" name="Google Shape;358;p33"/>
          <p:cNvGrpSpPr/>
          <p:nvPr/>
        </p:nvGrpSpPr>
        <p:grpSpPr>
          <a:xfrm>
            <a:off x="965650" y="4445875"/>
            <a:ext cx="1844700" cy="520175"/>
            <a:chOff x="1118050" y="4445875"/>
            <a:chExt cx="1844700" cy="520175"/>
          </a:xfrm>
        </p:grpSpPr>
        <p:sp>
          <p:nvSpPr>
            <p:cNvPr id="359" name="Google Shape;359;p33"/>
            <p:cNvSpPr/>
            <p:nvPr/>
          </p:nvSpPr>
          <p:spPr>
            <a:xfrm>
              <a:off x="15371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P</a:t>
              </a:r>
              <a:endParaRPr b="1">
                <a:solidFill>
                  <a:srgbClr val="FFFFFF"/>
                </a:solidFill>
              </a:endParaRPr>
            </a:p>
          </p:txBody>
        </p:sp>
        <p:sp>
          <p:nvSpPr>
            <p:cNvPr id="360" name="Google Shape;360;p33"/>
            <p:cNvSpPr/>
            <p:nvPr/>
          </p:nvSpPr>
          <p:spPr>
            <a:xfrm>
              <a:off x="187430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a:t>
              </a:r>
              <a:endParaRPr b="1">
                <a:solidFill>
                  <a:srgbClr val="FFFFFF"/>
                </a:solidFill>
              </a:endParaRPr>
            </a:p>
          </p:txBody>
        </p:sp>
        <p:sp>
          <p:nvSpPr>
            <p:cNvPr id="361" name="Google Shape;361;p33"/>
            <p:cNvSpPr/>
            <p:nvPr/>
          </p:nvSpPr>
          <p:spPr>
            <a:xfrm>
              <a:off x="22114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L</a:t>
              </a:r>
              <a:endParaRPr b="1">
                <a:solidFill>
                  <a:srgbClr val="FFFFFF"/>
                </a:solidFill>
              </a:endParaRPr>
            </a:p>
          </p:txBody>
        </p:sp>
        <p:sp>
          <p:nvSpPr>
            <p:cNvPr id="362" name="Google Shape;362;p33"/>
            <p:cNvSpPr/>
            <p:nvPr/>
          </p:nvSpPr>
          <p:spPr>
            <a:xfrm>
              <a:off x="1118050" y="4729650"/>
              <a:ext cx="1844700" cy="2364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Page Modification Logging</a:t>
              </a:r>
              <a:endParaRPr b="1" sz="1000"/>
            </a:p>
          </p:txBody>
        </p:sp>
      </p:grpSp>
      <p:grpSp>
        <p:nvGrpSpPr>
          <p:cNvPr id="363" name="Google Shape;363;p33"/>
          <p:cNvGrpSpPr/>
          <p:nvPr/>
        </p:nvGrpSpPr>
        <p:grpSpPr>
          <a:xfrm>
            <a:off x="2740450" y="3493788"/>
            <a:ext cx="1695000" cy="1411513"/>
            <a:chOff x="2740450" y="3493788"/>
            <a:chExt cx="1695000" cy="1411513"/>
          </a:xfrm>
        </p:grpSpPr>
        <p:cxnSp>
          <p:nvCxnSpPr>
            <p:cNvPr id="364" name="Google Shape;364;p33"/>
            <p:cNvCxnSpPr>
              <a:endCxn id="365" idx="2"/>
            </p:cNvCxnSpPr>
            <p:nvPr/>
          </p:nvCxnSpPr>
          <p:spPr>
            <a:xfrm flipH="1" rot="10800000">
              <a:off x="2899450" y="4188588"/>
              <a:ext cx="688500" cy="683100"/>
            </a:xfrm>
            <a:prstGeom prst="straightConnector1">
              <a:avLst/>
            </a:prstGeom>
            <a:noFill/>
            <a:ln cap="flat" cmpd="sng" w="28575">
              <a:solidFill>
                <a:srgbClr val="F46524"/>
              </a:solidFill>
              <a:prstDash val="solid"/>
              <a:round/>
              <a:headEnd len="med" w="med" type="none"/>
              <a:tailEnd len="med" w="med" type="triangle"/>
            </a:ln>
          </p:spPr>
        </p:cxnSp>
        <p:sp>
          <p:nvSpPr>
            <p:cNvPr id="366" name="Google Shape;366;p33"/>
            <p:cNvSpPr txBox="1"/>
            <p:nvPr/>
          </p:nvSpPr>
          <p:spPr>
            <a:xfrm>
              <a:off x="3113950" y="4506600"/>
              <a:ext cx="4740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But </a:t>
              </a:r>
              <a:endParaRPr/>
            </a:p>
          </p:txBody>
        </p:sp>
        <p:sp>
          <p:nvSpPr>
            <p:cNvPr id="365" name="Google Shape;365;p33"/>
            <p:cNvSpPr txBox="1"/>
            <p:nvPr/>
          </p:nvSpPr>
          <p:spPr>
            <a:xfrm>
              <a:off x="2740450" y="3493788"/>
              <a:ext cx="1695000" cy="6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124057"/>
                  </a:solidFill>
                </a:rPr>
                <a:t>Faciliter l’obtention des statistiques de working set</a:t>
              </a:r>
              <a:endParaRPr b="1" sz="1200">
                <a:solidFill>
                  <a:srgbClr val="124057"/>
                </a:solidFill>
              </a:endParaRPr>
            </a:p>
          </p:txBody>
        </p:sp>
      </p:grpSp>
      <p:grpSp>
        <p:nvGrpSpPr>
          <p:cNvPr id="367" name="Google Shape;367;p33"/>
          <p:cNvGrpSpPr/>
          <p:nvPr/>
        </p:nvGrpSpPr>
        <p:grpSpPr>
          <a:xfrm>
            <a:off x="4411725" y="1686350"/>
            <a:ext cx="2186100" cy="3267850"/>
            <a:chOff x="4411725" y="1686350"/>
            <a:chExt cx="2186100" cy="3267850"/>
          </a:xfrm>
        </p:grpSpPr>
        <p:cxnSp>
          <p:nvCxnSpPr>
            <p:cNvPr id="368" name="Google Shape;368;p33"/>
            <p:cNvCxnSpPr/>
            <p:nvPr/>
          </p:nvCxnSpPr>
          <p:spPr>
            <a:xfrm>
              <a:off x="44117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369" name="Google Shape;369;p33"/>
            <p:cNvSpPr txBox="1"/>
            <p:nvPr/>
          </p:nvSpPr>
          <p:spPr>
            <a:xfrm>
              <a:off x="46232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Intérêt</a:t>
              </a:r>
              <a:r>
                <a:rPr lang="en"/>
                <a:t> </a:t>
              </a:r>
              <a:endParaRPr/>
            </a:p>
          </p:txBody>
        </p:sp>
      </p:grpSp>
      <p:grpSp>
        <p:nvGrpSpPr>
          <p:cNvPr id="370" name="Google Shape;370;p33"/>
          <p:cNvGrpSpPr/>
          <p:nvPr/>
        </p:nvGrpSpPr>
        <p:grpSpPr>
          <a:xfrm>
            <a:off x="6773925" y="1686350"/>
            <a:ext cx="2186100" cy="3267850"/>
            <a:chOff x="6773925" y="1686350"/>
            <a:chExt cx="2186100" cy="3267850"/>
          </a:xfrm>
        </p:grpSpPr>
        <p:cxnSp>
          <p:nvCxnSpPr>
            <p:cNvPr id="371" name="Google Shape;371;p33"/>
            <p:cNvCxnSpPr/>
            <p:nvPr/>
          </p:nvCxnSpPr>
          <p:spPr>
            <a:xfrm>
              <a:off x="6773925" y="1714500"/>
              <a:ext cx="35400" cy="3239700"/>
            </a:xfrm>
            <a:prstGeom prst="straightConnector1">
              <a:avLst/>
            </a:prstGeom>
            <a:noFill/>
            <a:ln cap="flat" cmpd="sng" w="38100">
              <a:solidFill>
                <a:srgbClr val="124057"/>
              </a:solidFill>
              <a:prstDash val="solid"/>
              <a:round/>
              <a:headEnd len="med" w="med" type="none"/>
              <a:tailEnd len="med" w="med" type="none"/>
            </a:ln>
          </p:spPr>
        </p:cxnSp>
        <p:sp>
          <p:nvSpPr>
            <p:cNvPr id="372" name="Google Shape;372;p33"/>
            <p:cNvSpPr txBox="1"/>
            <p:nvPr/>
          </p:nvSpPr>
          <p:spPr>
            <a:xfrm>
              <a:off x="69854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24057"/>
                  </a:solidFill>
                </a:rPr>
                <a:t>Objectifs</a:t>
              </a:r>
              <a:r>
                <a:rPr lang="en"/>
                <a:t> </a:t>
              </a:r>
              <a:endParaRPr/>
            </a:p>
          </p:txBody>
        </p:sp>
      </p:grpSp>
      <p:sp>
        <p:nvSpPr>
          <p:cNvPr id="373" name="Google Shape;373;p33"/>
          <p:cNvSpPr txBox="1"/>
          <p:nvPr/>
        </p:nvSpPr>
        <p:spPr>
          <a:xfrm>
            <a:off x="4447125" y="2316925"/>
            <a:ext cx="2362200" cy="8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solidFill>
                  <a:schemeClr val="dk1"/>
                </a:solidFill>
              </a:rPr>
              <a:t>Solution existantes  = Approches </a:t>
            </a:r>
            <a:r>
              <a:rPr b="1" lang="en" sz="1200">
                <a:solidFill>
                  <a:schemeClr val="dk1"/>
                </a:solidFill>
              </a:rPr>
              <a:t>logicielles</a:t>
            </a:r>
            <a:endParaRPr/>
          </a:p>
        </p:txBody>
      </p:sp>
      <p:sp>
        <p:nvSpPr>
          <p:cNvPr id="374" name="Google Shape;374;p33"/>
          <p:cNvSpPr txBox="1"/>
          <p:nvPr/>
        </p:nvSpPr>
        <p:spPr>
          <a:xfrm>
            <a:off x="4447125" y="3265200"/>
            <a:ext cx="2362200" cy="853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3B8D61"/>
              </a:buClr>
              <a:buSzPts val="1200"/>
              <a:buChar char="➔"/>
            </a:pPr>
            <a:r>
              <a:rPr lang="en" sz="1200"/>
              <a:t>Approche matérielle avec le PML</a:t>
            </a:r>
            <a:endParaRPr sz="1200"/>
          </a:p>
        </p:txBody>
      </p:sp>
      <p:sp>
        <p:nvSpPr>
          <p:cNvPr id="375" name="Google Shape;375;p33"/>
          <p:cNvSpPr txBox="1"/>
          <p:nvPr/>
        </p:nvSpPr>
        <p:spPr>
          <a:xfrm>
            <a:off x="4447125" y="4069525"/>
            <a:ext cx="2362200" cy="8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Aucun travail de recherche sur le PML</a:t>
            </a:r>
            <a:endParaRPr/>
          </a:p>
        </p:txBody>
      </p:sp>
      <p:sp>
        <p:nvSpPr>
          <p:cNvPr id="376" name="Google Shape;376;p33"/>
          <p:cNvSpPr txBox="1"/>
          <p:nvPr/>
        </p:nvSpPr>
        <p:spPr>
          <a:xfrm>
            <a:off x="6773925" y="2329800"/>
            <a:ext cx="2362200" cy="783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3B8D61"/>
              </a:buClr>
              <a:buSzPts val="1400"/>
              <a:buChar char="➔"/>
            </a:pPr>
            <a:r>
              <a:rPr lang="en" sz="1200"/>
              <a:t>Etudier le mécanisme du PML pour prouver ou infirmer son effectivité dans le cadre de l’estimation du working set</a:t>
            </a:r>
            <a:endParaRPr/>
          </a:p>
        </p:txBody>
      </p:sp>
      <p:sp>
        <p:nvSpPr>
          <p:cNvPr id="377" name="Google Shape;377;p33"/>
          <p:cNvSpPr txBox="1"/>
          <p:nvPr/>
        </p:nvSpPr>
        <p:spPr>
          <a:xfrm>
            <a:off x="6791625" y="3764725"/>
            <a:ext cx="2326800" cy="39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B8D61"/>
              </a:buClr>
              <a:buSzPts val="1400"/>
              <a:buChar char="➔"/>
            </a:pPr>
            <a:r>
              <a:rPr lang="en" sz="1200"/>
              <a:t>Evaluer et comparer</a:t>
            </a:r>
            <a:endParaRPr/>
          </a:p>
        </p:txBody>
      </p:sp>
      <p:grpSp>
        <p:nvGrpSpPr>
          <p:cNvPr id="378" name="Google Shape;378;p33"/>
          <p:cNvGrpSpPr/>
          <p:nvPr/>
        </p:nvGrpSpPr>
        <p:grpSpPr>
          <a:xfrm>
            <a:off x="461373" y="797638"/>
            <a:ext cx="378464" cy="371403"/>
            <a:chOff x="5961125" y="1623900"/>
            <a:chExt cx="427450" cy="448175"/>
          </a:xfrm>
        </p:grpSpPr>
        <p:sp>
          <p:nvSpPr>
            <p:cNvPr id="379" name="Google Shape;379;p3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33"/>
          <p:cNvSpPr txBox="1"/>
          <p:nvPr>
            <p:ph idx="12" type="sldNum"/>
          </p:nvPr>
        </p:nvSpPr>
        <p:spPr>
          <a:xfrm>
            <a:off x="232900" y="0"/>
            <a:ext cx="762900" cy="324000"/>
          </a:xfrm>
          <a:prstGeom prst="rect">
            <a:avLst/>
          </a:prstGeom>
          <a:solidFill>
            <a:srgbClr val="18637B"/>
          </a:solidFill>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1400">
                <a:solidFill>
                  <a:srgbClr val="FFFFFF"/>
                </a:solidFill>
              </a:rPr>
              <a:t>‹#›</a:t>
            </a:fld>
            <a:r>
              <a:rPr b="1" lang="en" sz="1400">
                <a:solidFill>
                  <a:srgbClr val="FFFFFF"/>
                </a:solidFill>
              </a:rPr>
              <a:t>/</a:t>
            </a:r>
            <a:r>
              <a:rPr b="1" lang="en" sz="1400">
                <a:solidFill>
                  <a:srgbClr val="FFFFFF"/>
                </a:solidFill>
              </a:rPr>
              <a:t>30</a:t>
            </a:r>
            <a:endParaRPr sz="1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