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aleway"/>
      <p:regular r:id="rId36"/>
      <p:bold r:id="rId37"/>
      <p:italic r:id="rId38"/>
      <p:boldItalic r:id="rId39"/>
    </p:embeddedFont>
    <p:embeddedFont>
      <p:font typeface="Nixie One"/>
      <p:regular r:id="rId40"/>
    </p:embeddedFont>
    <p:embeddedFont>
      <p:font typeface="Lobster"/>
      <p:regular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5B834D-DC63-42C9-8BDD-17F622018AB8}">
  <a:tblStyle styleId="{F55B834D-DC63-42C9-8BDD-17F622018AB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973B5D7-28C1-424E-9DBB-6C088A7B220F}"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ixieOne-regular.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Lobster-regular.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bold.fntdata"/><Relationship Id="rId12" Type="http://schemas.openxmlformats.org/officeDocument/2006/relationships/slide" Target="slides/slide7.xml"/><Relationship Id="rId34" Type="http://schemas.openxmlformats.org/officeDocument/2006/relationships/font" Target="fonts/RobotoSlab-regular.fntdata"/><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aucun travail de recherche n’a jusqu’ici été mené sur le pml, donc notre 1re contribution a été de mettre sur pied l’environnement nécessaire pour pouvoir l’activer et voir comment il fonctionne.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prenons un exemple pour resituer le problème : considérons le département du gi dans lequl nous nous trouvons actuellement et qu’un jr de cours le chef de dépt veuille  savoir dans chaque salle cours combien d’étudiants il y a, si le prof est là et de quoi il a besoin… une solution naïve serait d’arpenter les couloirs, de passer salle par salle, frapper et entrer pour obtenir ces informations. Seulement si on suppose que lorsqu’un enseignant est en salle il en le maître et qu’il la ferme à clés, le fait q le chf de dpt frappe à la porte perturbe le cours, freine l’enseignant et peut faire perdre le fil aux étudiants. La salle de classe fermée à clés ici représente la vm qui est une boite noire ie qu’on ne peut rien en tirer de l’extérieur, le fait de perturber le cours représente les limites des solutions actuelle, l’intrusion la modification du cours d’exécution de la vm… au lieu de cela, le chf de dpt pourrait décider de mettre dans chaq salle un surveillant qui lui enverrait toutes les heures par exple les informations dt il a besoin, mm les noms des étudiants qui dorment pendant le cours…  bref le fait d’installer un surveillant ici est assimilable au mécanisme du pml, pour nous éviter de nous introduire dans la machine, le pml va nous renvoyer les informations dont nous avons besoin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Considérons les vms domU1 et domU2 qui s’éxécutent sur ces processeurs, si le PML est acitvé pour cette machine virtuelle alors quand elle modifie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Il ns ns restera plus qu’à aller en mémoire et lire cette bitmap pour savoir quelles pages la vm utilise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Notre 2ème contribution a été de ressortir les limites que présente le mécanisme actuel pour l’estimation du ws.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Limite 1: vmexit imputé à la vm lorsq le pmlog est plein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Comme nous l’avons expliqué lorsque la page de log est pleine, le processeur génère un vmexit qui stoppe l’exécution de la vm. Il y a changement de contexte (passage du mode non-root au mode root) et la main passe à l’hyperviseur. Or ces transitions imposent des overhead qui sont inacceptables pour le client. N’oublions pas q les coûts liés à l’estimation du ws ne doivent pas impacter l’exécution des applications des clients, or pdt le vmexit la machine arrête de s’exécuter, mm si pdt une nanoseconde en terme de tmps processeur cela pour être crucial en terme de performances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Limite 2 : la taille du pml_log qui est de 4KB</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Avec cette taille, le pml log ne peut contenir que 512 entrées de 64bits, ce qui est très petits au regard de la plupart des applications de nos jours. La conséquence de cette petite taille est qu’elle accroît le nombre d’évènements pml_log full et donc le nombre de vmexits imputés à la vm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Limite 3 : le pml logue uniquement les adresses des pages modifiées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Le pml n’enregistre une adresse que si son bit dirty passe de 0 à 1, il s’agit donc uniquement des pages qui sont modifiées. Or le working set inclut toutes les pages utilisées par la machine que ce soit opération d’écriture ou de lecture. Donc pour l’instant le pml passe à côté des pages auxquelles la vm accède sans les modifier et donc néglige une bonne partie du working set surtout pour les charges de travail de lecture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Limite 4 : le pml ne tient pas compte de la chaleur des pages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La chaleur d’une page peut être vue simplement comme le nombre de fois où elle est utilisée. Une page est dite chaude si elle est constamment utilisée par le système. Comme nous l’avons dit, une adresse est loguée si son bit dirty passe de 0 à 1. Ceci implique que si une adresse a déjà été enregistrée, si elle modifiée ultérieurement elle ne sera plus prise en compte en compte étant donné que son bit dirty est déjà à 1 et que le matériel ne le remet pas à 0. Et quand bien mm le bit serait remis à 0 de façon logicielle et serait enregistrée de nouveau, dans la structure bitmap lorsque le bit correspondant à une adresse est déjà à 1 rien n’est fait. Le pb est q toutes les pages utilisées par le syst ne ft pas forcément partie de son ws, il faudrait dc connaître le nombre de fois que ces enregistrées sont utilisées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Limite 5 : le pml enregistre également les adresses des pages de la table de pages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En cas de tlb miss (nous l’avons expliqué précédemment, lorsqu’une adresse ne se trouve pas ds la tlb), le processeur doit aller chercher en mémoire centrale l’adresse physique correspondant au guest physical address à l’origine du tlb miss. Pour cela il va devoir effectuer un parcours de l’ept comme sur cette figure. Lorsqu’une page physique est modifiée le pml enregistre le gpa à l’origine de cette modification, or pdt cette translation d’adresse il y a 4pages physiques intermédiaires qui seront modifiées donc 4gpa supplémentaires qui seront loguées, ces adresses sont dites superflues et remplissent inutilement le pml log et donc concourrent à augmenter le nombre vmexits.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En fonction des limites évoquées plus haut, nous avons pensé un nouveau design architectural dans le but d’améliorer le mécanisme actuel du PML afin qu’il réponde mieux aux besoins d’estimation du WSS.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100" u="none" cap="none" strike="noStrike">
                <a:solidFill>
                  <a:srgbClr val="000000"/>
                </a:solidFill>
                <a:latin typeface="Arial"/>
                <a:ea typeface="Arial"/>
                <a:cs typeface="Arial"/>
                <a:sym typeface="Arial"/>
              </a:rPr>
              <a:t>Redirection des vmexits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Cette amélioration permettra de pallier la limite 1. Ainsi, lorsque que le pml_log est plein, nous proposons que le processeur envoie un signal non plus à l’hyperviseur mais au dom0 qui se chargera de traiter cette interruption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2. Cette deuxième amélioration répond à la limite 2, à savoir la taille insuffisante du page modification log.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En outre, elle vient en appoint à la première à savoir le fait que l’on redirige les VMExits vers le dom0. En effet, lorsque le pml_log sera plein, la VM ne va plus arrêter son exécution, or comme nous l’avons mentionné dans la description du mécanisme actuel, lorsque le pml_log est plein aucune adresse supplémentaire ne peut être enregistrée dans ce dernier, c pourquoi la machine arrêtait son exécution. Maintenant q ce n’est plus le cas, pour éviter de perdre des adresses, nous proposons de rajouter un deuxième page modification log, qui pourra continuer d’enregistrer des logs pendant que le premier est vidé. De cette façon, lorsque ce deuxième buffer sera plein, il passera de nouveau la main au premier et ainsi de suite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3. Comme nous l’avons expliqué, une fois que le bit dirty d’une page passe de 0 à 1, le matériel ne le remet pas à 0. Une solution naïve serait de parcourir la table de pages et remettre le bit dirty à 0, mais ceci est une opération très coûteuse. Nous proposons donc une amélioration qui consisterait à enregistrer également par le matériel l’entrée de la table de pages correspondant à l’adresse enregistrée. En ayant cette information, il sera aisé de remettre à 0 les bits des pages en évitant celles de la table de pages (ce qui répond donc à la limite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4. Lorsque le pml_log est plein, avant de réinitialiser son index, les informations qu’il contient doivent être consignées dans la bitmap comme expliqué précédemment. Avec la structure actuelle qu’elle a, i.e. constituée uniquement de bits, il nous est difficile d’ajouter les informations dont nous avons besoin.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Nous proposons donc de modifier cette structure de consolidation des logs de sorte qu’elle contienne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Les adresses des pages modifiées et leur nombre d’occurrences</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Les adresses des pages lues et leur nombre d’occurrences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Elle ne sera donc plus constituée de bits mais de nombres avec le type long, d’où la nvelle appellation longmap. Ceci permettra de répondre aux limites 3 et 4</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Nous avons implémenté, parmi les propositions d’améliorations faites, celles qui ne nécessite pas de modification matérielle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Hypercalls d’activation et désactivation du pml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Même s’il est supporté par le processeur, le mécanisme du pml n’est pas activé par défaut.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L’hyperviseur xen que nous utilisons, a déjà intégré le mécanisme ds sn code source mais uniquement dans le cadre de la migration des machines virtuelles pour déterminer les pages chaudes qui doivent être déplacées pendant la migration. Or dans le cadre de notre travail, nous devons être capables d’activer le PML hors de ce contexte, i.e. chaque fois que nous avons besoin d’estimer le WSS d’une VM. nous avons donc défini des commandes xl : xl enable_log_dirty et xl disable_log_dirty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Modification de la structure de données bitmap</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Actuellement la structure de consolidation des logs est un radix tree dont chaque branche est constituée de 3noeuds L4, L3 et L2 et d’une feuille terminale L1. les entrées de chaque noeud sont des pointeurs vers le niveaux suivant et une entrée dans une feuille est 1bit représentant une adresse. Sur la base de calculs effectués, nous avons rajouté un niveau L0 à l’arbre de sorte q les entrées du niveau L1 pointent dorénavant vers une page L0 qui contiendra les logs sous le format adresse-nb_d_occurrences. Nous l’appelons maintenant longmap</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Modification du traitant pml_buffer_full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Nous avons modifié le comportement du mécanisme lorsque le pml_log est plein en accord avec la modification de la structure de consolidation de logs précédente. Ainsi, au moment de vider le buffer, l’algorithme parcours la longmap, et s’il existe déjà une entrée pour l’adresse à enregistrer, son compteur est incrémenté. Sinon, une nouvelle entrée est créée avec un compteur initialisé à 1 pour cette.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Mécanisme de copie des logs consolidés de l’hyperviseur vers le dom0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Pour éviter d’imposer des coûts de surcharge à l’hyperviseur, nous implémentons les algos de calcul dans le dom0. Pour cela, il faut copier les logs de la vm depuis la longmap dans l’hyperviseur, vers le dom0. Ceci ne peut se faire qu’à l’aide d’un hypercall que nous avons donc défini : «xl collect¡ dirty¡ logs».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Nous avons vu dans la partie précédente que toute technique d’estimation devait répondre à 2 questions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La 1re : comm….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Dans notre technique c’est le matériel lui mm qui se charge de collecter les informations sur l’activité de la vm, en traquant les pages de la vm et en consignant les adresses de celle-ci dans une structure de consolidation de logs. Ce qui rend notre méthode totalement transparente du point de vue de la vm et donc non intrusive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Actuellement, le coût facturé à la VM concerne l’ensemble des VMExits qui lui sont imposés lorsque le pml_log est plein. La solution architecturale que nous proposons vient palier cette limite en redirigeant ces interruptions vers le dom0, donc aucune surcharge ne sera imposée ni à la VM ni à l’hyperviseur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Quant à la 2ème question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Il nous suffit de compter le nombre n de pages et connaissant la taille d’une page (4KB), il n’y a plus qu’à effectuer l’estimation à travers la formule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Etant donné que c’est le matériel lui-même qui se charge de récupérer les adresses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des pages utilisées par la VM, on peut être sûr qu’aucune adresse ne sera manquée,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et donc de la précision de l’estimation. Pour l’instant, cette précision de calcul ne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peut être vérifiée car il faudrait d’abord que la nouvelle architecture soit mise sur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pied.</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Les expérimentations ont été menées avec des charges synthétiques dont la variation de mémoire en fonction du temps est présentée sur ces graphes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Ces charges manipulent 400MB de mémoire soit 400*1024/4=102400 pages mémoire. Soit de façon cte, soit de façon variable.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Nous avons fait tourner dans la vm une application manipulant activement 102400 pages mémoire de façon constante et pendant son exécution nous avons estimé le ws de la machine au moyen de 5 techniques d’estimation existantes puis avec celle que nous avons implémentée.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Les résultats sont présentés sur ces diagrammes. Seules les techniques geiger et exclusive-cache donnent une estimation exacte. Quant à la solution basée sur le pml, elle permet de détecter 105000 pages soit un ws de 410MB. Ce surplus de 10MB s’explique entre autres par la limite 5 que nous avons évoquée prédemment à savoir que le mécanisme actuel du pml enregistre également les pages de la table des pages,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Le but de cette expérimentation est de vérifier que les techniques utilisées sont capables de détecter les variations dans l’utilisation de la mémoire. En effet, rares sont les applications qui auront des ws constants. La mémoire utilisée par la plupart des applications varie généralement de façon périodique.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Les résultats sont présentés sur les graphes ci-après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Comme nous les montrent ces résultats, il est difficile pour la plupart des techniques de donner une bonne estimation lorsque le ws de la machine devient variable. Ce qui n’est pas le cas avec la solution implémentée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Nous n’avons pu prototyper que la partie logicielle de notre contribution. Les autres améliorations nécessitant des modifications au niveau même du processeur, la suite du travail prévoit la réalisation d’un simulateur pour valider ces 2derniers aspects liés à la surcharge de la vm et de l’hyperviseur</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Ces dernières années ont vu la virtualisation s’imposer comme technologie de base dans les DCs (), car elle permet de tasser le maximum de services sur un nombre réduit de machines physiques ce qui réduit la consommation électrique qui représente 50 à 70% des dépenses dans un DC</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Les utilisateurs ont tendance à surdimensionner les ressources de leurs applications , ce qui a pour conséquences un faible taux de consolidation, un rendement énergétique faible et un gaspillage de la mémoire, et la conséquence ultime est la réduction de gains pour le provider. Le défi est donc de pouvoir allouer à une machine virtuelle la quantité de mémoire dont elle a effectivement besoin à un moment donné son working set size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la mémoire est la ressource critique en terme de consolidation de vms.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Pour pallier ce pb, la solution la plus communément utilisée est l’allocation de mémoire à la demande, qui consiste à : collecter périodiquement les informations sur l’activité de la vm et s’en servir d’input pour estimer la quantité de mémoire dont elle a besoin, et une fois l’estimation faite ajuster la mémoire allouée à la vm en conséquence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Cette approche nécessite de répondre à 2 interrogations : Q1 &amp; Q2;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De ces 2questions découlent les métriques à prendre en compte lors de la définition d’une technique d’estimation du ws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Répondre à Q1 soulève 2 défis :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Le 1er relatif à la méthode utilisée pour collecter les données liées à l’activité de la vm. Cette méthode ne doit pas être active, i.e. ne doit pas modifier le cours d’exécution de la vm</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Le 2e se rapporte au niveau d’implémentation de la méthode utilisée. Elle peut se faire soit à exclusivement à l’intérieur de l’hyperviseur (ou du dom0), soit exclusivement à l’intérieur de la VM soit répartie à travers les 2. Ds ces 2derniers k la méthode est dite intrusive et nécessite l’accord du client, sauf pour des datacenters privés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Quant à Q2 les défis sont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La précision de l’estimation : étant donnée que la mémoire allouée à la vm est réajustée après l’estimation, une estimation erronée pourrait soit impacter sur les performances de la machine virtuelle (en la surchargeant), soit causer un gaspillage encore plus important de la mémoire</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Les coûts liés à l’algorithme : en effet un algorithme qui demande énormément de ressources au processeur entraînerait une surcharge de l’hyperviseur et du dom0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Ce tableaux résume les critères d’évaluation pour les techniques d’estimation les plus utilisées. Et comme on le constate aucune ne remplit tous les critères. En outre la plupart d’entre elles sont actives et aucune n’est précise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Il existe déjà de nombreuses techniques d’estimation du working set mais qui sont basées sur des approches dites logicielles qui sont imprécises … ce qui est inacceptable pour le client comme pour le provider du DC car pouvant avoir des impacts négatifs sur les applications des clients : lenteur, indisponibilité, etc, et même sur les serveurs du DC : surcharge des processeurs.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notre pb tourne donc autour de la question suivante :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Depuis 2016 Intel en collaboration avec VMWare (développeur d’hyperviseur, nous verrons par la suite ce qu’est un hyperviseur) a commencé à produire des processeurs équipés d’une nouvelle technologie de virtualisation appelée Page Modification Logging, en abrégé PML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Le pml a été introduit par Intel pour faciliter l’obtention des statistiques liées au working set (telles que les zones de la mémoire que la machine utilise pendant son exécution, nous y reviendrons plus en détails dans la suite)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Nous avons porté un intérêt particulier à cette fonctionnalité pour ++ raisons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Une technique d’estimation du wss basée sur le mécanisme pml aurait ceci de différent que c le processeur lui mm qui nous renvoie les informations nécessaires à l’estimation : on parlera de solution matérielle (le matériel faisant ici référence au processeur) </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100" u="none" cap="none" strike="noStrike">
                <a:solidFill>
                  <a:srgbClr val="000000"/>
                </a:solidFill>
                <a:latin typeface="Arial"/>
                <a:ea typeface="Arial"/>
                <a:cs typeface="Arial"/>
                <a:sym typeface="Arial"/>
              </a:rPr>
              <a:t>Ceci nous permettra donc de pallier les pbs que posent les </a:t>
            </a:r>
            <a:r>
              <a:rPr b="0" i="0" lang="en" sz="1100" u="none" cap="none" strike="noStrike">
                <a:solidFill>
                  <a:schemeClr val="dk1"/>
                </a:solidFill>
                <a:latin typeface="Arial"/>
                <a:ea typeface="Arial"/>
                <a:cs typeface="Arial"/>
                <a:sym typeface="Arial"/>
              </a:rPr>
              <a:t>techniques existantes qui elles sont basées sur des approches dites logicielles (nous expliquerons pourquoi quand nous présenterons ces techniques par la suite)</a:t>
            </a:r>
            <a:endParaRPr b="0" i="0" sz="11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100" u="none" cap="none" strike="noStrike">
                <a:solidFill>
                  <a:schemeClr val="dk1"/>
                </a:solidFill>
                <a:latin typeface="Arial"/>
                <a:ea typeface="Arial"/>
                <a:cs typeface="Arial"/>
                <a:sym typeface="Arial"/>
              </a:rPr>
              <a:t>En outre, jusqu’ici aucun travail de recherche ne s’est intéressé à cette nouvelle fonctionnalité</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chemeClr val="dk1"/>
                </a:solidFill>
                <a:latin typeface="Arial"/>
                <a:ea typeface="Arial"/>
                <a:cs typeface="Arial"/>
                <a:sym typeface="Arial"/>
              </a:rPr>
              <a:t>Nous avons entrepris ce travail avc pour but :</a:t>
            </a:r>
            <a:endParaRPr b="0" i="0" sz="11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100" u="none" cap="none" strike="noStrike">
                <a:solidFill>
                  <a:schemeClr val="dk1"/>
                </a:solidFill>
                <a:latin typeface="Arial"/>
                <a:ea typeface="Arial"/>
                <a:cs typeface="Arial"/>
                <a:sym typeface="Arial"/>
              </a:rPr>
              <a:t>Étudier le design actuel du pml afin de mettre en exergue les limites que présente le mécanisme pour l’estimation du ws</a:t>
            </a:r>
            <a:endParaRPr b="0" i="0" sz="11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100" u="none" cap="none" strike="noStrike">
                <a:solidFill>
                  <a:schemeClr val="dk1"/>
                </a:solidFill>
                <a:latin typeface="Arial"/>
                <a:ea typeface="Arial"/>
                <a:cs typeface="Arial"/>
                <a:sym typeface="Arial"/>
              </a:rPr>
              <a:t>Proposer une nouvelle architecture mieux adaptée pour répondre au pb posée dans la problématique</a:t>
            </a:r>
            <a:endParaRPr b="0" i="0" sz="11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100" u="none" cap="none" strike="noStrike">
                <a:solidFill>
                  <a:schemeClr val="dk1"/>
                </a:solidFill>
                <a:latin typeface="Arial"/>
                <a:ea typeface="Arial"/>
                <a:cs typeface="Arial"/>
                <a:sym typeface="Arial"/>
              </a:rPr>
              <a:t>Définir un algorithme d’estimation qui s’appuie sur cette nouvelle architecture</a:t>
            </a:r>
            <a:endParaRPr b="0" i="0" sz="11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100" u="none" cap="none" strike="noStrike">
                <a:solidFill>
                  <a:schemeClr val="dk1"/>
                </a:solidFill>
                <a:latin typeface="Arial"/>
                <a:ea typeface="Arial"/>
                <a:cs typeface="Arial"/>
                <a:sym typeface="Arial"/>
              </a:rPr>
              <a:t>Evaluer notre technique et la comparer à celles qui existent déjà</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 name="Shape 9"/>
        <p:cNvGrpSpPr/>
        <p:nvPr/>
      </p:nvGrpSpPr>
      <p:grpSpPr>
        <a:xfrm>
          <a:off x="0" y="0"/>
          <a:ext cx="0" cy="0"/>
          <a:chOff x="0" y="0"/>
          <a:chExt cx="0" cy="0"/>
        </a:xfrm>
      </p:grpSpPr>
      <p:sp>
        <p:nvSpPr>
          <p:cNvPr id="10" name="Google Shape;10;p2"/>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1" name="Google Shape;11;p2"/>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11"/>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114454"/>
              </a:buClr>
              <a:buSzPts val="1800"/>
              <a:buFont typeface="Nixie One"/>
              <a:buNone/>
              <a:defRPr b="0" i="0" sz="1800" u="none" cap="none" strike="noStrike">
                <a:solidFill>
                  <a:srgbClr val="114454"/>
                </a:solidFill>
                <a:latin typeface="Nixie One"/>
                <a:ea typeface="Nixie One"/>
                <a:cs typeface="Nixie One"/>
                <a:sym typeface="Nixie One"/>
              </a:defRPr>
            </a:lvl1pPr>
          </a:lstStyle>
          <a:p/>
        </p:txBody>
      </p:sp>
      <p:sp>
        <p:nvSpPr>
          <p:cNvPr id="92" name="Google Shape;92;p11"/>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93" name="Google Shape;93;p11"/>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98" name="Shape 98"/>
        <p:cNvGrpSpPr/>
        <p:nvPr/>
      </p:nvGrpSpPr>
      <p:grpSpPr>
        <a:xfrm>
          <a:off x="0" y="0"/>
          <a:ext cx="0" cy="0"/>
          <a:chOff x="0" y="0"/>
          <a:chExt cx="0" cy="0"/>
        </a:xfrm>
      </p:grpSpPr>
      <p:sp>
        <p:nvSpPr>
          <p:cNvPr id="99" name="Google Shape;99;p12"/>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01" name="Google Shape;101;p12"/>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 name="Shape 16"/>
        <p:cNvGrpSpPr/>
        <p:nvPr/>
      </p:nvGrpSpPr>
      <p:grpSpPr>
        <a:xfrm>
          <a:off x="0" y="0"/>
          <a:ext cx="0" cy="0"/>
          <a:chOff x="0" y="0"/>
          <a:chExt cx="0" cy="0"/>
        </a:xfrm>
      </p:grpSpPr>
      <p:sp>
        <p:nvSpPr>
          <p:cNvPr id="17" name="Google Shape;17;p3"/>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8" name="Google Shape;18;p3"/>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3"/>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23" name="Google Shape;23;p3"/>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24" name="Google Shape;24;p3"/>
          <p:cNvSpPr txBox="1"/>
          <p:nvPr>
            <p:ph idx="1" type="body"/>
          </p:nvPr>
        </p:nvSpPr>
        <p:spPr>
          <a:xfrm>
            <a:off x="1146025" y="1767275"/>
            <a:ext cx="3660300" cy="3158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1pPr>
            <a:lvl2pPr indent="-355600" lvl="1" marL="9144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2pPr>
            <a:lvl3pPr indent="-355600" lvl="2" marL="13716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3pPr>
            <a:lvl4pPr indent="-355600" lvl="3" marL="18288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4pPr>
            <a:lvl5pPr indent="-355600" lvl="4" marL="22860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5pPr>
            <a:lvl6pPr indent="-355600" lvl="5" marL="27432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6pPr>
            <a:lvl7pPr indent="-355600" lvl="6" marL="32004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7pPr>
            <a:lvl8pPr indent="-355600" lvl="7" marL="36576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8pPr>
            <a:lvl9pPr indent="-355600" lvl="8" marL="41148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9pPr>
          </a:lstStyle>
          <a:p/>
        </p:txBody>
      </p:sp>
      <p:sp>
        <p:nvSpPr>
          <p:cNvPr id="25" name="Google Shape;25;p3"/>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1pPr>
            <a:lvl2pPr indent="-355600" lvl="1" marL="9144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2pPr>
            <a:lvl3pPr indent="-355600" lvl="2" marL="13716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3pPr>
            <a:lvl4pPr indent="-355600" lvl="3" marL="18288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4pPr>
            <a:lvl5pPr indent="-355600" lvl="4" marL="22860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5pPr>
            <a:lvl6pPr indent="-355600" lvl="5" marL="27432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6pPr>
            <a:lvl7pPr indent="-355600" lvl="6" marL="32004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7pPr>
            <a:lvl8pPr indent="-355600" lvl="7" marL="36576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8pPr>
            <a:lvl9pPr indent="-355600" lvl="8" marL="4114800" marR="0" rtl="0" algn="l">
              <a:lnSpc>
                <a:spcPct val="100000"/>
              </a:lnSpc>
              <a:spcBef>
                <a:spcPts val="0"/>
              </a:spcBef>
              <a:spcAft>
                <a:spcPts val="0"/>
              </a:spcAft>
              <a:buClr>
                <a:srgbClr val="114454"/>
              </a:buClr>
              <a:buSzPts val="2000"/>
              <a:buFont typeface="Nixie One"/>
              <a:buChar char="■"/>
              <a:defRPr b="0" i="0" sz="2000" u="none" cap="none" strike="noStrike">
                <a:solidFill>
                  <a:srgbClr val="114454"/>
                </a:solidFill>
                <a:latin typeface="Nixie One"/>
                <a:ea typeface="Nixie One"/>
                <a:cs typeface="Nixie One"/>
                <a:sym typeface="Nixie One"/>
              </a:defRPr>
            </a:lvl9pPr>
          </a:lstStyle>
          <a:p/>
        </p:txBody>
      </p:sp>
      <p:sp>
        <p:nvSpPr>
          <p:cNvPr id="26" name="Google Shape;26;p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7" name="Shape 27"/>
        <p:cNvGrpSpPr/>
        <p:nvPr/>
      </p:nvGrpSpPr>
      <p:grpSpPr>
        <a:xfrm>
          <a:off x="0" y="0"/>
          <a:ext cx="0" cy="0"/>
          <a:chOff x="0" y="0"/>
          <a:chExt cx="0" cy="0"/>
        </a:xfrm>
      </p:grpSpPr>
      <p:sp>
        <p:nvSpPr>
          <p:cNvPr id="28" name="Google Shape;28;p4"/>
          <p:cNvSpPr txBox="1"/>
          <p:nvPr>
            <p:ph type="ctrTitle"/>
          </p:nvPr>
        </p:nvSpPr>
        <p:spPr>
          <a:xfrm>
            <a:off x="4113600" y="2878750"/>
            <a:ext cx="45057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1pPr>
            <a:lvl2pPr lvl="1"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2pPr>
            <a:lvl3pPr lvl="2"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3pPr>
            <a:lvl4pPr lvl="3"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4pPr>
            <a:lvl5pPr lvl="4"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5pPr>
            <a:lvl6pPr lvl="5"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6pPr>
            <a:lvl7pPr lvl="6"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7pPr>
            <a:lvl8pPr lvl="7"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8pPr>
            <a:lvl9pPr lvl="8" marR="0" rtl="0" algn="l">
              <a:lnSpc>
                <a:spcPct val="100000"/>
              </a:lnSpc>
              <a:spcBef>
                <a:spcPts val="0"/>
              </a:spcBef>
              <a:spcAft>
                <a:spcPts val="0"/>
              </a:spcAft>
              <a:buClr>
                <a:srgbClr val="114454"/>
              </a:buClr>
              <a:buSzPts val="4800"/>
              <a:buFont typeface="Roboto Slab"/>
              <a:buNone/>
              <a:defRPr b="1" i="0" sz="4800" u="none" cap="none" strike="noStrike">
                <a:solidFill>
                  <a:srgbClr val="114454"/>
                </a:solidFill>
                <a:latin typeface="Roboto Slab"/>
                <a:ea typeface="Roboto Slab"/>
                <a:cs typeface="Roboto Slab"/>
                <a:sym typeface="Roboto Slab"/>
              </a:defRPr>
            </a:lvl9pPr>
          </a:lstStyle>
          <a:p/>
        </p:txBody>
      </p:sp>
      <p:sp>
        <p:nvSpPr>
          <p:cNvPr id="29" name="Google Shape;29;p4"/>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1pPr>
            <a:lvl2pPr lvl="1"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2pPr>
            <a:lvl3pPr lvl="2"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3pPr>
            <a:lvl4pPr lvl="3"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4pPr>
            <a:lvl5pPr lvl="4"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5pPr>
            <a:lvl6pPr lvl="5"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6pPr>
            <a:lvl7pPr lvl="6"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7pPr>
            <a:lvl8pPr lvl="7"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8pPr>
            <a:lvl9pPr lvl="8" marR="0" rtl="0" algn="l">
              <a:lnSpc>
                <a:spcPct val="100000"/>
              </a:lnSpc>
              <a:spcBef>
                <a:spcPts val="0"/>
              </a:spcBef>
              <a:spcAft>
                <a:spcPts val="0"/>
              </a:spcAft>
              <a:buClr>
                <a:srgbClr val="94BF6E"/>
              </a:buClr>
              <a:buSzPts val="1800"/>
              <a:buFont typeface="Nixie One"/>
              <a:buNone/>
              <a:defRPr b="1" i="0" sz="1800" u="none" cap="none" strike="noStrike">
                <a:solidFill>
                  <a:srgbClr val="94BF6E"/>
                </a:solidFill>
                <a:latin typeface="Nixie One"/>
                <a:ea typeface="Nixie One"/>
                <a:cs typeface="Nixie One"/>
                <a:sym typeface="Nixie One"/>
              </a:defRPr>
            </a:lvl9pPr>
          </a:lstStyle>
          <a:p/>
        </p:txBody>
      </p:sp>
      <p:sp>
        <p:nvSpPr>
          <p:cNvPr id="30" name="Google Shape;30;p4"/>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32" name="Google Shape;32;p4"/>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38" name="Google Shape;38;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 name="Google Shape;42;p5"/>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43" name="Google Shape;43;p5"/>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44" name="Google Shape;44;p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5" name="Shape 45"/>
        <p:cNvGrpSpPr/>
        <p:nvPr/>
      </p:nvGrpSpPr>
      <p:grpSpPr>
        <a:xfrm>
          <a:off x="0" y="0"/>
          <a:ext cx="0" cy="0"/>
          <a:chOff x="0" y="0"/>
          <a:chExt cx="0" cy="0"/>
        </a:xfrm>
      </p:grpSpPr>
      <p:sp>
        <p:nvSpPr>
          <p:cNvPr id="46" name="Google Shape;46;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47" name="Google Shape;47;p6"/>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p6"/>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52" name="Google Shape;52;p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53" name="Google Shape;53;p6"/>
          <p:cNvSpPr txBox="1"/>
          <p:nvPr>
            <p:ph idx="1" type="body"/>
          </p:nvPr>
        </p:nvSpPr>
        <p:spPr>
          <a:xfrm>
            <a:off x="1146025" y="1773300"/>
            <a:ext cx="2409900" cy="3152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1pPr>
            <a:lvl2pPr indent="-342900" lvl="1" marL="914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2pPr>
            <a:lvl3pPr indent="-342900" lvl="2" marL="1371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54" name="Google Shape;54;p6"/>
          <p:cNvSpPr txBox="1"/>
          <p:nvPr>
            <p:ph idx="2" type="body"/>
          </p:nvPr>
        </p:nvSpPr>
        <p:spPr>
          <a:xfrm>
            <a:off x="3679388" y="1773300"/>
            <a:ext cx="2409900" cy="3152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1pPr>
            <a:lvl2pPr indent="-342900" lvl="1" marL="914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2pPr>
            <a:lvl3pPr indent="-342900" lvl="2" marL="1371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55" name="Google Shape;55;p6"/>
          <p:cNvSpPr txBox="1"/>
          <p:nvPr>
            <p:ph idx="3" type="body"/>
          </p:nvPr>
        </p:nvSpPr>
        <p:spPr>
          <a:xfrm>
            <a:off x="6212750" y="1773300"/>
            <a:ext cx="2409900" cy="31527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1pPr>
            <a:lvl2pPr indent="-342900" lvl="1" marL="914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2pPr>
            <a:lvl3pPr indent="-342900" lvl="2" marL="1371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56" name="Google Shape;56;p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57" name="Shape 57"/>
        <p:cNvGrpSpPr/>
        <p:nvPr/>
      </p:nvGrpSpPr>
      <p:grpSpPr>
        <a:xfrm>
          <a:off x="0" y="0"/>
          <a:ext cx="0" cy="0"/>
          <a:chOff x="0" y="0"/>
          <a:chExt cx="0" cy="0"/>
        </a:xfrm>
      </p:grpSpPr>
      <p:sp>
        <p:nvSpPr>
          <p:cNvPr id="58" name="Google Shape;58;p7"/>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60" name="Google Shape;60;p7"/>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64" name="Shape 64"/>
        <p:cNvGrpSpPr/>
        <p:nvPr/>
      </p:nvGrpSpPr>
      <p:grpSpPr>
        <a:xfrm>
          <a:off x="0" y="0"/>
          <a:ext cx="0" cy="0"/>
          <a:chOff x="0" y="0"/>
          <a:chExt cx="0" cy="0"/>
        </a:xfrm>
      </p:grpSpPr>
      <p:sp>
        <p:nvSpPr>
          <p:cNvPr id="65" name="Google Shape;65;p8"/>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67" name="Google Shape;67;p8"/>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ph type="ctrTitle"/>
          </p:nvPr>
        </p:nvSpPr>
        <p:spPr>
          <a:xfrm>
            <a:off x="685800" y="2601425"/>
            <a:ext cx="58104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4800"/>
              <a:buFont typeface="Roboto Slab"/>
              <a:buNone/>
              <a:defRPr b="1" i="0" sz="4800" u="none" cap="none" strike="noStrike">
                <a:solidFill>
                  <a:srgbClr val="FFFFFF"/>
                </a:solidFill>
                <a:latin typeface="Roboto Slab"/>
                <a:ea typeface="Roboto Slab"/>
                <a:cs typeface="Roboto Slab"/>
                <a:sym typeface="Roboto Slab"/>
              </a:defRPr>
            </a:lvl1pPr>
            <a:lvl2pPr lvl="1"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2pPr>
            <a:lvl3pPr lvl="2"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3pPr>
            <a:lvl4pPr lvl="3"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4pPr>
            <a:lvl5pPr lvl="4"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5pPr>
            <a:lvl6pPr lvl="5"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6pPr>
            <a:lvl7pPr lvl="6"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7pPr>
            <a:lvl8pPr lvl="7"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8pPr>
            <a:lvl9pPr lvl="8" marR="0" rtl="0" algn="ctr">
              <a:lnSpc>
                <a:spcPct val="100000"/>
              </a:lnSpc>
              <a:spcBef>
                <a:spcPts val="0"/>
              </a:spcBef>
              <a:spcAft>
                <a:spcPts val="0"/>
              </a:spcAft>
              <a:buClr>
                <a:srgbClr val="FFFFFF"/>
              </a:buClr>
              <a:buSzPts val="6000"/>
              <a:buFont typeface="Roboto Slab"/>
              <a:buNone/>
              <a:defRPr b="1" i="0" sz="6000" u="none" cap="none" strike="noStrike">
                <a:solidFill>
                  <a:srgbClr val="FFFFFF"/>
                </a:solidFill>
                <a:latin typeface="Roboto Slab"/>
                <a:ea typeface="Roboto Slab"/>
                <a:cs typeface="Roboto Slab"/>
                <a:sym typeface="Roboto Slab"/>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1" name="Shape 71"/>
        <p:cNvGrpSpPr/>
        <p:nvPr/>
      </p:nvGrpSpPr>
      <p:grpSpPr>
        <a:xfrm>
          <a:off x="0" y="0"/>
          <a:ext cx="0" cy="0"/>
          <a:chOff x="0" y="0"/>
          <a:chExt cx="0" cy="0"/>
        </a:xfrm>
      </p:grpSpPr>
      <p:sp>
        <p:nvSpPr>
          <p:cNvPr id="72" name="Google Shape;72;p9"/>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000"/>
                  </a:srgbClr>
                </a:solidFill>
                <a:latin typeface="Impact"/>
              </a:rPr>
              <a:t>“</a:t>
            </a:r>
          </a:p>
        </p:txBody>
      </p:sp>
      <p:sp>
        <p:nvSpPr>
          <p:cNvPr id="74" name="Google Shape;74;p9"/>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75" name="Google Shape;75;p9"/>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txBox="1"/>
          <p:nvPr>
            <p:ph idx="1" type="body"/>
          </p:nvPr>
        </p:nvSpPr>
        <p:spPr>
          <a:xfrm>
            <a:off x="1556175" y="2300275"/>
            <a:ext cx="6031800" cy="605100"/>
          </a:xfrm>
          <a:prstGeom prst="rect">
            <a:avLst/>
          </a:prstGeom>
          <a:noFill/>
          <a:ln>
            <a:noFill/>
          </a:ln>
        </p:spPr>
        <p:txBody>
          <a:bodyPr anchorCtr="0" anchor="ctr" bIns="91425" lIns="91425" spcFirstLastPara="1" rIns="91425" wrap="square" tIns="91425"/>
          <a:lstStyle>
            <a:lvl1pPr indent="-355600" lvl="0" marL="457200" marR="0" rtl="0" algn="ctr">
              <a:lnSpc>
                <a:spcPct val="100000"/>
              </a:lnSpc>
              <a:spcBef>
                <a:spcPts val="60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1pPr>
            <a:lvl2pPr indent="-355600" lvl="1" marL="9144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2pPr>
            <a:lvl3pPr indent="-355600" lvl="2" marL="13716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3pPr>
            <a:lvl4pPr indent="-355600" lvl="3" marL="18288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4pPr>
            <a:lvl5pPr indent="-355600" lvl="4" marL="22860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5pPr>
            <a:lvl6pPr indent="-355600" lvl="5" marL="27432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6pPr>
            <a:lvl7pPr indent="-355600" lvl="6" marL="32004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7pPr>
            <a:lvl8pPr indent="-355600" lvl="7" marL="36576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8pPr>
            <a:lvl9pPr indent="-355600" lvl="8" marL="4114800" marR="0" rtl="0" algn="ctr">
              <a:lnSpc>
                <a:spcPct val="100000"/>
              </a:lnSpc>
              <a:spcBef>
                <a:spcPts val="0"/>
              </a:spcBef>
              <a:spcAft>
                <a:spcPts val="0"/>
              </a:spcAft>
              <a:buClr>
                <a:srgbClr val="FFFFFF"/>
              </a:buClr>
              <a:buSzPts val="2000"/>
              <a:buFont typeface="Nixie One"/>
              <a:buChar char="■"/>
              <a:defRPr b="0" i="0" sz="2000" u="none" cap="none" strike="noStrike">
                <a:solidFill>
                  <a:srgbClr val="FFFFFF"/>
                </a:solidFill>
                <a:latin typeface="Nixie One"/>
                <a:ea typeface="Nixie One"/>
                <a:cs typeface="Nixie One"/>
                <a:sym typeface="Nixie One"/>
              </a:defRPr>
            </a:lvl9pPr>
          </a:lstStyle>
          <a:p/>
        </p:txBody>
      </p:sp>
      <p:sp>
        <p:nvSpPr>
          <p:cNvPr id="79" name="Google Shape;79;p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0" name="Shape 80"/>
        <p:cNvGrpSpPr/>
        <p:nvPr/>
      </p:nvGrpSpPr>
      <p:grpSpPr>
        <a:xfrm>
          <a:off x="0" y="0"/>
          <a:ext cx="0" cy="0"/>
          <a:chOff x="0" y="0"/>
          <a:chExt cx="0" cy="0"/>
        </a:xfrm>
      </p:grpSpPr>
      <p:sp>
        <p:nvSpPr>
          <p:cNvPr id="81" name="Google Shape;81;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82" name="Google Shape;82;p10"/>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10"/>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87" name="Google Shape;87;p10"/>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88" name="Google Shape;88;p10"/>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60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1pPr>
            <a:lvl2pPr indent="-406400" lvl="1" marL="9144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2pPr>
            <a:lvl3pPr indent="-406400" lvl="2" marL="13716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3pPr>
            <a:lvl4pPr indent="-406400" lvl="3" marL="18288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4pPr>
            <a:lvl5pPr indent="-406400" lvl="4" marL="22860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5pPr>
            <a:lvl6pPr indent="-406400" lvl="5" marL="27432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6pPr>
            <a:lvl7pPr indent="-406400" lvl="6" marL="32004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7pPr>
            <a:lvl8pPr indent="-406400" lvl="7" marL="36576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8pPr>
            <a:lvl9pPr indent="-406400" lvl="8" marL="4114800" marR="0" rtl="0" algn="l">
              <a:lnSpc>
                <a:spcPct val="100000"/>
              </a:lnSpc>
              <a:spcBef>
                <a:spcPts val="0"/>
              </a:spcBef>
              <a:spcAft>
                <a:spcPts val="0"/>
              </a:spcAft>
              <a:buClr>
                <a:srgbClr val="114454"/>
              </a:buClr>
              <a:buSzPts val="2800"/>
              <a:buFont typeface="Nixie One"/>
              <a:buChar char="■"/>
              <a:defRPr b="0" i="0" sz="2800" u="none" cap="none" strike="noStrike">
                <a:solidFill>
                  <a:srgbClr val="114454"/>
                </a:solidFill>
                <a:latin typeface="Nixie One"/>
                <a:ea typeface="Nixie One"/>
                <a:cs typeface="Nixie One"/>
                <a:sym typeface="Nixie One"/>
              </a:defRPr>
            </a:lvl9pPr>
          </a:lstStyle>
          <a:p/>
        </p:txBody>
      </p:sp>
      <p:sp>
        <p:nvSpPr>
          <p:cNvPr id="89" name="Google Shape;89;p1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114454"/>
              </a:buClr>
              <a:buSzPts val="3000"/>
              <a:buFont typeface="Nixie One"/>
              <a:buChar char="▪"/>
              <a:defRPr b="0" i="0" sz="3000" u="none" cap="none" strike="noStrike">
                <a:solidFill>
                  <a:srgbClr val="114454"/>
                </a:solidFill>
                <a:latin typeface="Nixie One"/>
                <a:ea typeface="Nixie One"/>
                <a:cs typeface="Nixie One"/>
                <a:sym typeface="Nixie One"/>
              </a:defRPr>
            </a:lvl1pPr>
            <a:lvl2pPr indent="-381000" lvl="1" marL="914400" marR="0" rtl="0" algn="l">
              <a:lnSpc>
                <a:spcPct val="100000"/>
              </a:lnSpc>
              <a:spcBef>
                <a:spcPts val="0"/>
              </a:spcBef>
              <a:spcAft>
                <a:spcPts val="0"/>
              </a:spcAft>
              <a:buClr>
                <a:srgbClr val="114454"/>
              </a:buClr>
              <a:buSzPts val="2400"/>
              <a:buFont typeface="Nixie One"/>
              <a:buChar char="▫"/>
              <a:defRPr b="0" i="0" sz="2400" u="none" cap="none" strike="noStrike">
                <a:solidFill>
                  <a:srgbClr val="114454"/>
                </a:solidFill>
                <a:latin typeface="Nixie One"/>
                <a:ea typeface="Nixie One"/>
                <a:cs typeface="Nixie One"/>
                <a:sym typeface="Nixie One"/>
              </a:defRPr>
            </a:lvl2pPr>
            <a:lvl3pPr indent="-381000" lvl="2" marL="1371600" marR="0" rtl="0" algn="l">
              <a:lnSpc>
                <a:spcPct val="100000"/>
              </a:lnSpc>
              <a:spcBef>
                <a:spcPts val="0"/>
              </a:spcBef>
              <a:spcAft>
                <a:spcPts val="0"/>
              </a:spcAft>
              <a:buClr>
                <a:srgbClr val="114454"/>
              </a:buClr>
              <a:buSzPts val="2400"/>
              <a:buFont typeface="Nixie One"/>
              <a:buChar char="■"/>
              <a:defRPr b="0" i="0" sz="24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8" name="Shape 108"/>
        <p:cNvGrpSpPr/>
        <p:nvPr/>
      </p:nvGrpSpPr>
      <p:grpSpPr>
        <a:xfrm>
          <a:off x="0" y="0"/>
          <a:ext cx="0" cy="0"/>
          <a:chOff x="0" y="0"/>
          <a:chExt cx="0" cy="0"/>
        </a:xfrm>
      </p:grpSpPr>
      <p:sp>
        <p:nvSpPr>
          <p:cNvPr id="109" name="Google Shape;109;p13"/>
          <p:cNvSpPr txBox="1"/>
          <p:nvPr>
            <p:ph idx="4294967295" type="ctrTitle"/>
          </p:nvPr>
        </p:nvSpPr>
        <p:spPr>
          <a:xfrm>
            <a:off x="685800" y="2601425"/>
            <a:ext cx="58104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1800" u="none" cap="none" strike="noStrike">
                <a:solidFill>
                  <a:srgbClr val="FFFFFF"/>
                </a:solidFill>
                <a:latin typeface="Roboto Slab"/>
                <a:ea typeface="Roboto Slab"/>
                <a:cs typeface="Roboto Slab"/>
                <a:sym typeface="Roboto Slab"/>
              </a:rPr>
              <a:t>This is your presentation title</a:t>
            </a:r>
            <a:endParaRPr b="1" i="0" sz="1800" u="none" cap="none" strike="noStrike">
              <a:solidFill>
                <a:srgbClr val="FFFFFF"/>
              </a:solidFill>
              <a:latin typeface="Roboto Slab"/>
              <a:ea typeface="Roboto Slab"/>
              <a:cs typeface="Roboto Slab"/>
              <a:sym typeface="Roboto Slab"/>
            </a:endParaRPr>
          </a:p>
        </p:txBody>
      </p:sp>
      <p:sp>
        <p:nvSpPr>
          <p:cNvPr id="110" name="Google Shape;110;p1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111" name="Google Shape;111;p13"/>
          <p:cNvSpPr txBox="1"/>
          <p:nvPr/>
        </p:nvSpPr>
        <p:spPr>
          <a:xfrm>
            <a:off x="2371725" y="630225"/>
            <a:ext cx="6331500" cy="132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3B8D61"/>
                </a:solidFill>
                <a:latin typeface="Raleway"/>
                <a:ea typeface="Raleway"/>
                <a:cs typeface="Raleway"/>
                <a:sym typeface="Raleway"/>
              </a:rPr>
              <a:t>TECHNIQUE D’ESTIMATION DU WORKING SET BASEE SUR LE PML (PAGE MODIFICATION LOGGING)</a:t>
            </a:r>
            <a:endParaRPr b="1" i="0" sz="2400" u="none" cap="none" strike="noStrike">
              <a:solidFill>
                <a:srgbClr val="3B8D61"/>
              </a:solidFill>
              <a:latin typeface="Raleway"/>
              <a:ea typeface="Raleway"/>
              <a:cs typeface="Raleway"/>
              <a:sym typeface="Raleway"/>
            </a:endParaRPr>
          </a:p>
        </p:txBody>
      </p:sp>
      <p:sp>
        <p:nvSpPr>
          <p:cNvPr id="112" name="Google Shape;112;p13"/>
          <p:cNvSpPr txBox="1"/>
          <p:nvPr/>
        </p:nvSpPr>
        <p:spPr>
          <a:xfrm>
            <a:off x="3284450" y="2874750"/>
            <a:ext cx="4671900" cy="362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3B8D61"/>
                </a:solidFill>
                <a:latin typeface="Lato"/>
                <a:ea typeface="Lato"/>
                <a:cs typeface="Lato"/>
                <a:sym typeface="Lato"/>
              </a:rPr>
              <a:t>Célestine Stella N’DONGA BITCHEBE</a:t>
            </a:r>
            <a:endParaRPr b="1" i="0" sz="2000" u="none" cap="none" strike="noStrike">
              <a:solidFill>
                <a:srgbClr val="3B8D61"/>
              </a:solidFill>
              <a:latin typeface="Lato"/>
              <a:ea typeface="Lato"/>
              <a:cs typeface="Lato"/>
              <a:sym typeface="Lato"/>
            </a:endParaRPr>
          </a:p>
        </p:txBody>
      </p:sp>
      <p:sp>
        <p:nvSpPr>
          <p:cNvPr id="113" name="Google Shape;113;p13"/>
          <p:cNvSpPr txBox="1"/>
          <p:nvPr/>
        </p:nvSpPr>
        <p:spPr>
          <a:xfrm>
            <a:off x="7119825" y="4783350"/>
            <a:ext cx="1583400" cy="303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14 Septembre 2018</a:t>
            </a:r>
            <a:endParaRPr b="1" i="0" sz="1200" u="none" cap="none" strike="noStrike">
              <a:solidFill>
                <a:srgbClr val="000000"/>
              </a:solidFill>
              <a:latin typeface="Lato"/>
              <a:ea typeface="Lato"/>
              <a:cs typeface="Lato"/>
              <a:sym typeface="Lato"/>
            </a:endParaRPr>
          </a:p>
        </p:txBody>
      </p:sp>
      <p:pic>
        <p:nvPicPr>
          <p:cNvPr id="114" name="Google Shape;114;p13"/>
          <p:cNvPicPr preferRelativeResize="0"/>
          <p:nvPr/>
        </p:nvPicPr>
        <p:blipFill rotWithShape="1">
          <a:blip r:embed="rId3">
            <a:alphaModFix/>
          </a:blip>
          <a:srcRect b="0" l="0" r="0" t="0"/>
          <a:stretch/>
        </p:blipFill>
        <p:spPr>
          <a:xfrm>
            <a:off x="1534098" y="1729725"/>
            <a:ext cx="1371100" cy="1572942"/>
          </a:xfrm>
          <a:prstGeom prst="rect">
            <a:avLst/>
          </a:prstGeom>
          <a:noFill/>
          <a:ln>
            <a:noFill/>
          </a:ln>
        </p:spPr>
      </p:pic>
      <p:sp>
        <p:nvSpPr>
          <p:cNvPr id="115" name="Google Shape;115;p13"/>
          <p:cNvSpPr txBox="1"/>
          <p:nvPr/>
        </p:nvSpPr>
        <p:spPr>
          <a:xfrm>
            <a:off x="3111500" y="1932425"/>
            <a:ext cx="4671900" cy="441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3B8D61"/>
                </a:solidFill>
                <a:latin typeface="Lato"/>
                <a:ea typeface="Lato"/>
                <a:cs typeface="Lato"/>
                <a:sym typeface="Lato"/>
              </a:rPr>
              <a:t>Mémoire de fin d’études</a:t>
            </a:r>
            <a:endParaRPr b="0" i="0" sz="1800" u="none" cap="none" strike="noStrike">
              <a:solidFill>
                <a:srgbClr val="3B8D61"/>
              </a:solidFill>
              <a:latin typeface="Lato"/>
              <a:ea typeface="Lato"/>
              <a:cs typeface="Lato"/>
              <a:sym typeface="Lato"/>
            </a:endParaRPr>
          </a:p>
        </p:txBody>
      </p:sp>
      <p:sp>
        <p:nvSpPr>
          <p:cNvPr id="116" name="Google Shape;116;p13"/>
          <p:cNvSpPr txBox="1"/>
          <p:nvPr/>
        </p:nvSpPr>
        <p:spPr>
          <a:xfrm>
            <a:off x="2487350" y="3828275"/>
            <a:ext cx="6043800" cy="737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3B8D61"/>
                </a:solidFill>
                <a:latin typeface="Lato"/>
                <a:ea typeface="Lato"/>
                <a:cs typeface="Lato"/>
                <a:sym typeface="Lato"/>
              </a:rPr>
              <a:t>Diplôme d’Ingénieur en Conception, option Génie Informatique</a:t>
            </a:r>
            <a:endParaRPr b="1" i="0" sz="1800" u="none" cap="none" strike="noStrike">
              <a:solidFill>
                <a:srgbClr val="3B8D61"/>
              </a:solidFill>
              <a:latin typeface="Lato"/>
              <a:ea typeface="Lato"/>
              <a:cs typeface="Lato"/>
              <a:sym typeface="Lato"/>
            </a:endParaRPr>
          </a:p>
        </p:txBody>
      </p:sp>
      <p:sp>
        <p:nvSpPr>
          <p:cNvPr id="117" name="Google Shape;117;p13"/>
          <p:cNvSpPr txBox="1"/>
          <p:nvPr/>
        </p:nvSpPr>
        <p:spPr>
          <a:xfrm>
            <a:off x="3135550" y="2521600"/>
            <a:ext cx="4671900" cy="362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1" lang="en" sz="1200" u="none" cap="none" strike="noStrike">
                <a:solidFill>
                  <a:srgbClr val="000000"/>
                </a:solidFill>
                <a:latin typeface="Lato"/>
                <a:ea typeface="Lato"/>
                <a:cs typeface="Lato"/>
                <a:sym typeface="Lato"/>
              </a:rPr>
              <a:t>Soutenu et présenté par :</a:t>
            </a:r>
            <a:endParaRPr b="0" i="1" sz="1200" u="none" cap="none" strike="noStrike">
              <a:solidFill>
                <a:srgbClr val="000000"/>
              </a:solidFill>
              <a:latin typeface="Lato"/>
              <a:ea typeface="Lato"/>
              <a:cs typeface="Lato"/>
              <a:sym typeface="Lato"/>
            </a:endParaRPr>
          </a:p>
        </p:txBody>
      </p:sp>
      <p:sp>
        <p:nvSpPr>
          <p:cNvPr id="118" name="Google Shape;118;p13"/>
          <p:cNvSpPr txBox="1"/>
          <p:nvPr/>
        </p:nvSpPr>
        <p:spPr>
          <a:xfrm>
            <a:off x="3284450" y="3494438"/>
            <a:ext cx="4671900" cy="362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1" lang="en" sz="1200" u="none" cap="none" strike="noStrike">
                <a:solidFill>
                  <a:srgbClr val="000000"/>
                </a:solidFill>
                <a:latin typeface="Lato"/>
                <a:ea typeface="Lato"/>
                <a:cs typeface="Lato"/>
                <a:sym typeface="Lato"/>
              </a:rPr>
              <a:t>En vu de l’obtention du :</a:t>
            </a:r>
            <a:endParaRPr b="0" i="1" sz="1200" u="none" cap="none" strike="noStrike">
              <a:solidFill>
                <a:srgbClr val="000000"/>
              </a:solidFill>
              <a:latin typeface="Lato"/>
              <a:ea typeface="Lato"/>
              <a:cs typeface="Lato"/>
              <a:sym typeface="Lato"/>
            </a:endParaRPr>
          </a:p>
        </p:txBody>
      </p:sp>
      <p:pic>
        <p:nvPicPr>
          <p:cNvPr id="119" name="Google Shape;119;p13"/>
          <p:cNvPicPr preferRelativeResize="0"/>
          <p:nvPr/>
        </p:nvPicPr>
        <p:blipFill rotWithShape="1">
          <a:blip r:embed="rId4">
            <a:alphaModFix/>
          </a:blip>
          <a:srcRect b="0" l="0" r="0" t="0"/>
          <a:stretch/>
        </p:blipFill>
        <p:spPr>
          <a:xfrm>
            <a:off x="358400" y="3494450"/>
            <a:ext cx="1213472" cy="1206574"/>
          </a:xfrm>
          <a:prstGeom prst="rect">
            <a:avLst/>
          </a:prstGeom>
          <a:noFill/>
          <a:ln>
            <a:noFill/>
          </a:ln>
        </p:spPr>
      </p:pic>
      <p:pic>
        <p:nvPicPr>
          <p:cNvPr id="120" name="Google Shape;120;p13"/>
          <p:cNvPicPr preferRelativeResize="0"/>
          <p:nvPr/>
        </p:nvPicPr>
        <p:blipFill rotWithShape="1">
          <a:blip r:embed="rId5">
            <a:alphaModFix/>
          </a:blip>
          <a:srcRect b="0" l="0" r="0" t="0"/>
          <a:stretch/>
        </p:blipFill>
        <p:spPr>
          <a:xfrm>
            <a:off x="358406" y="182675"/>
            <a:ext cx="1328098" cy="1328098"/>
          </a:xfrm>
          <a:prstGeom prst="rect">
            <a:avLst/>
          </a:prstGeom>
          <a:noFill/>
          <a:ln>
            <a:noFill/>
          </a:ln>
        </p:spPr>
      </p:pic>
      <p:sp>
        <p:nvSpPr>
          <p:cNvPr id="121" name="Google Shape;121;p13"/>
          <p:cNvSpPr txBox="1"/>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FFFFFF"/>
                </a:solidFill>
                <a:latin typeface="Lato"/>
                <a:ea typeface="Lato"/>
                <a:cs typeface="Lato"/>
                <a:sym typeface="Lato"/>
              </a:rPr>
              <a:t>‹#›</a:t>
            </a:fld>
            <a:endParaRPr b="0" i="0" sz="1000" u="none" cap="none" strike="noStrike">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2"/>
          <p:cNvSpPr txBox="1"/>
          <p:nvPr>
            <p:ph type="ctrTitle"/>
          </p:nvPr>
        </p:nvSpPr>
        <p:spPr>
          <a:xfrm>
            <a:off x="4113600" y="2878750"/>
            <a:ext cx="50304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14454"/>
              </a:buClr>
              <a:buSzPts val="4800"/>
              <a:buFont typeface="Roboto Slab"/>
              <a:buNone/>
            </a:pPr>
            <a:r>
              <a:rPr b="1" i="0" lang="en" sz="4800" u="none" cap="none" strike="noStrike">
                <a:solidFill>
                  <a:srgbClr val="114454"/>
                </a:solidFill>
                <a:latin typeface="Roboto Slab"/>
                <a:ea typeface="Roboto Slab"/>
                <a:cs typeface="Roboto Slab"/>
                <a:sym typeface="Roboto Slab"/>
              </a:rPr>
              <a:t>Background  </a:t>
            </a:r>
            <a:endParaRPr b="1" i="0" sz="4800" u="none" cap="none" strike="noStrike">
              <a:solidFill>
                <a:srgbClr val="114454"/>
              </a:solidFill>
              <a:latin typeface="Roboto Slab"/>
              <a:ea typeface="Roboto Slab"/>
              <a:cs typeface="Roboto Slab"/>
              <a:sym typeface="Roboto Slab"/>
            </a:endParaRPr>
          </a:p>
        </p:txBody>
      </p:sp>
      <p:sp>
        <p:nvSpPr>
          <p:cNvPr id="343" name="Google Shape;343;p22"/>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 sz="20000" u="none" cap="none" strike="noStrike">
                <a:solidFill>
                  <a:srgbClr val="18637B"/>
                </a:solidFill>
                <a:latin typeface="Roboto Slab"/>
                <a:ea typeface="Roboto Slab"/>
                <a:cs typeface="Roboto Slab"/>
                <a:sym typeface="Roboto Slab"/>
              </a:rPr>
              <a:t>2</a:t>
            </a:r>
            <a:endParaRPr b="0" i="0" sz="20000" u="none" cap="none" strike="noStrike">
              <a:solidFill>
                <a:srgbClr val="18637B"/>
              </a:solidFill>
              <a:latin typeface="Roboto Slab"/>
              <a:ea typeface="Roboto Slab"/>
              <a:cs typeface="Roboto Slab"/>
              <a:sym typeface="Roboto Slab"/>
            </a:endParaRPr>
          </a:p>
        </p:txBody>
      </p:sp>
      <p:sp>
        <p:nvSpPr>
          <p:cNvPr id="344" name="Google Shape;344;p2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345" name="Google Shape;345;p22"/>
          <p:cNvSpPr txBox="1"/>
          <p:nvPr>
            <p:ph idx="1" type="subTitle"/>
          </p:nvPr>
        </p:nvSpPr>
        <p:spPr>
          <a:xfrm>
            <a:off x="4202375" y="4038550"/>
            <a:ext cx="4736100" cy="78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94BF6E"/>
              </a:buClr>
              <a:buSzPts val="1800"/>
              <a:buFont typeface="Nixie One"/>
              <a:buNone/>
            </a:pPr>
            <a:r>
              <a:rPr b="1" i="0" lang="en" sz="1400" u="none" cap="none" strike="noStrike">
                <a:solidFill>
                  <a:srgbClr val="94BF6E"/>
                </a:solidFill>
                <a:latin typeface="Nixie One"/>
                <a:ea typeface="Nixie One"/>
                <a:cs typeface="Nixie One"/>
                <a:sym typeface="Nixie One"/>
              </a:rPr>
              <a:t>Présenter le mécanisme du PML</a:t>
            </a:r>
            <a:endParaRPr b="1" i="0" sz="1400" u="none" cap="none" strike="noStrike">
              <a:solidFill>
                <a:srgbClr val="94BF6E"/>
              </a:solidFill>
              <a:latin typeface="Nixie One"/>
              <a:ea typeface="Nixie One"/>
              <a:cs typeface="Nixie One"/>
              <a:sym typeface="Nixie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146025" y="530725"/>
            <a:ext cx="34071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Architecture actuelle du PML </a:t>
            </a:r>
            <a:endParaRPr b="1" i="0" sz="2000" u="none" cap="none" strike="noStrike">
              <a:solidFill>
                <a:srgbClr val="FFFFFF"/>
              </a:solidFill>
              <a:latin typeface="Roboto Slab"/>
              <a:ea typeface="Roboto Slab"/>
              <a:cs typeface="Roboto Slab"/>
              <a:sym typeface="Roboto Slab"/>
            </a:endParaRPr>
          </a:p>
        </p:txBody>
      </p:sp>
      <p:sp>
        <p:nvSpPr>
          <p:cNvPr id="351" name="Google Shape;351;p2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352" name="Google Shape;352;p23"/>
          <p:cNvGrpSpPr/>
          <p:nvPr/>
        </p:nvGrpSpPr>
        <p:grpSpPr>
          <a:xfrm>
            <a:off x="393639" y="843238"/>
            <a:ext cx="422496" cy="339262"/>
            <a:chOff x="5247525" y="3007275"/>
            <a:chExt cx="517575" cy="384825"/>
          </a:xfrm>
        </p:grpSpPr>
        <p:sp>
          <p:nvSpPr>
            <p:cNvPr id="353" name="Google Shape;353;p2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5" name="Google Shape;355;p23"/>
          <p:cNvPicPr preferRelativeResize="0"/>
          <p:nvPr/>
        </p:nvPicPr>
        <p:blipFill rotWithShape="1">
          <a:blip r:embed="rId3">
            <a:alphaModFix/>
          </a:blip>
          <a:srcRect b="0" l="0" r="0" t="0"/>
          <a:stretch/>
        </p:blipFill>
        <p:spPr>
          <a:xfrm>
            <a:off x="2095000" y="1648575"/>
            <a:ext cx="3074100" cy="3494916"/>
          </a:xfrm>
          <a:prstGeom prst="rect">
            <a:avLst/>
          </a:prstGeom>
          <a:noFill/>
          <a:ln>
            <a:noFill/>
          </a:ln>
        </p:spPr>
      </p:pic>
      <p:grpSp>
        <p:nvGrpSpPr>
          <p:cNvPr id="356" name="Google Shape;356;p23"/>
          <p:cNvGrpSpPr/>
          <p:nvPr/>
        </p:nvGrpSpPr>
        <p:grpSpPr>
          <a:xfrm>
            <a:off x="4933150" y="1106300"/>
            <a:ext cx="3515100" cy="1215900"/>
            <a:chOff x="4933150" y="1106300"/>
            <a:chExt cx="3515100" cy="1215900"/>
          </a:xfrm>
        </p:grpSpPr>
        <p:cxnSp>
          <p:nvCxnSpPr>
            <p:cNvPr id="357" name="Google Shape;357;p23"/>
            <p:cNvCxnSpPr>
              <a:endCxn id="358" idx="2"/>
            </p:cNvCxnSpPr>
            <p:nvPr/>
          </p:nvCxnSpPr>
          <p:spPr>
            <a:xfrm flipH="1" rot="10800000">
              <a:off x="4933150" y="1678700"/>
              <a:ext cx="2211600" cy="643500"/>
            </a:xfrm>
            <a:prstGeom prst="straightConnector1">
              <a:avLst/>
            </a:prstGeom>
            <a:noFill/>
            <a:ln cap="flat" cmpd="sng" w="28575">
              <a:solidFill>
                <a:srgbClr val="351C75"/>
              </a:solidFill>
              <a:prstDash val="solid"/>
              <a:round/>
              <a:headEnd len="sm" w="sm" type="none"/>
              <a:tailEnd len="med" w="med" type="triangle"/>
            </a:ln>
          </p:spPr>
        </p:cxnSp>
        <p:sp>
          <p:nvSpPr>
            <p:cNvPr id="358" name="Google Shape;358;p23"/>
            <p:cNvSpPr txBox="1"/>
            <p:nvPr/>
          </p:nvSpPr>
          <p:spPr>
            <a:xfrm>
              <a:off x="5841250" y="1106300"/>
              <a:ext cx="2607000" cy="57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E3142"/>
                  </a:solidFill>
                  <a:latin typeface="Arial"/>
                  <a:ea typeface="Arial"/>
                  <a:cs typeface="Arial"/>
                  <a:sym typeface="Arial"/>
                </a:rPr>
                <a:t>L’exception est prise en main par l’hyperviseur et imputée à la VM sous la forme d’un VMExit</a:t>
              </a:r>
              <a:endParaRPr b="1" i="0" sz="1100" u="none" cap="none" strike="noStrike">
                <a:solidFill>
                  <a:srgbClr val="0E3142"/>
                </a:solidFill>
                <a:latin typeface="Arial"/>
                <a:ea typeface="Arial"/>
                <a:cs typeface="Arial"/>
                <a:sym typeface="Arial"/>
              </a:endParaRPr>
            </a:p>
          </p:txBody>
        </p:sp>
      </p:grpSp>
      <p:grpSp>
        <p:nvGrpSpPr>
          <p:cNvPr id="359" name="Google Shape;359;p23"/>
          <p:cNvGrpSpPr/>
          <p:nvPr/>
        </p:nvGrpSpPr>
        <p:grpSpPr>
          <a:xfrm>
            <a:off x="298150" y="3324950"/>
            <a:ext cx="2754300" cy="1362750"/>
            <a:chOff x="298150" y="3324950"/>
            <a:chExt cx="2754300" cy="1362750"/>
          </a:xfrm>
        </p:grpSpPr>
        <p:cxnSp>
          <p:nvCxnSpPr>
            <p:cNvPr id="360" name="Google Shape;360;p23"/>
            <p:cNvCxnSpPr>
              <a:endCxn id="361" idx="3"/>
            </p:cNvCxnSpPr>
            <p:nvPr/>
          </p:nvCxnSpPr>
          <p:spPr>
            <a:xfrm flipH="1">
              <a:off x="1499050" y="3324950"/>
              <a:ext cx="1553400" cy="1030200"/>
            </a:xfrm>
            <a:prstGeom prst="straightConnector1">
              <a:avLst/>
            </a:prstGeom>
            <a:noFill/>
            <a:ln cap="flat" cmpd="sng" w="28575">
              <a:solidFill>
                <a:srgbClr val="FF00FF"/>
              </a:solidFill>
              <a:prstDash val="solid"/>
              <a:round/>
              <a:headEnd len="sm" w="sm" type="none"/>
              <a:tailEnd len="med" w="med" type="triangle"/>
            </a:ln>
          </p:spPr>
        </p:cxnSp>
        <p:sp>
          <p:nvSpPr>
            <p:cNvPr id="361" name="Google Shape;361;p23"/>
            <p:cNvSpPr txBox="1"/>
            <p:nvPr/>
          </p:nvSpPr>
          <p:spPr>
            <a:xfrm>
              <a:off x="298150" y="4022600"/>
              <a:ext cx="1200900" cy="665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E3142"/>
                  </a:solidFill>
                  <a:latin typeface="Arial"/>
                  <a:ea typeface="Arial"/>
                  <a:cs typeface="Arial"/>
                  <a:sym typeface="Arial"/>
                </a:rPr>
                <a:t>pml_log plein (512 adresses enregistrées)</a:t>
              </a:r>
              <a:endParaRPr b="1" i="0" sz="1100" u="none" cap="none" strike="noStrike">
                <a:solidFill>
                  <a:srgbClr val="0E3142"/>
                </a:solidFill>
                <a:latin typeface="Arial"/>
                <a:ea typeface="Arial"/>
                <a:cs typeface="Arial"/>
                <a:sym typeface="Arial"/>
              </a:endParaRPr>
            </a:p>
          </p:txBody>
        </p:sp>
      </p:grpSp>
      <p:grpSp>
        <p:nvGrpSpPr>
          <p:cNvPr id="362" name="Google Shape;362;p23"/>
          <p:cNvGrpSpPr/>
          <p:nvPr/>
        </p:nvGrpSpPr>
        <p:grpSpPr>
          <a:xfrm>
            <a:off x="298150" y="2602850"/>
            <a:ext cx="2727300" cy="1245650"/>
            <a:chOff x="298150" y="2602850"/>
            <a:chExt cx="2727300" cy="1245650"/>
          </a:xfrm>
        </p:grpSpPr>
        <p:cxnSp>
          <p:nvCxnSpPr>
            <p:cNvPr id="363" name="Google Shape;363;p23"/>
            <p:cNvCxnSpPr>
              <a:endCxn id="364" idx="3"/>
            </p:cNvCxnSpPr>
            <p:nvPr/>
          </p:nvCxnSpPr>
          <p:spPr>
            <a:xfrm flipH="1">
              <a:off x="1499050" y="2848100"/>
              <a:ext cx="1526400" cy="6900"/>
            </a:xfrm>
            <a:prstGeom prst="straightConnector1">
              <a:avLst/>
            </a:prstGeom>
            <a:noFill/>
            <a:ln cap="flat" cmpd="sng" w="28575">
              <a:solidFill>
                <a:srgbClr val="F1C232"/>
              </a:solidFill>
              <a:prstDash val="solid"/>
              <a:round/>
              <a:headEnd len="sm" w="sm" type="none"/>
              <a:tailEnd len="med" w="med" type="triangle"/>
            </a:ln>
          </p:spPr>
        </p:cxnSp>
        <p:sp>
          <p:nvSpPr>
            <p:cNvPr id="364" name="Google Shape;364;p23"/>
            <p:cNvSpPr txBox="1"/>
            <p:nvPr/>
          </p:nvSpPr>
          <p:spPr>
            <a:xfrm>
              <a:off x="298150" y="2602850"/>
              <a:ext cx="1200900" cy="50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E3142"/>
                  </a:solidFill>
                  <a:latin typeface="Arial"/>
                  <a:ea typeface="Arial"/>
                  <a:cs typeface="Arial"/>
                  <a:sym typeface="Arial"/>
                </a:rPr>
                <a:t>Le CPU génère une exception</a:t>
              </a:r>
              <a:endParaRPr b="1" i="0" sz="1100" u="none" cap="none" strike="noStrike">
                <a:solidFill>
                  <a:srgbClr val="0E3142"/>
                </a:solidFill>
                <a:latin typeface="Arial"/>
                <a:ea typeface="Arial"/>
                <a:cs typeface="Arial"/>
                <a:sym typeface="Arial"/>
              </a:endParaRPr>
            </a:p>
          </p:txBody>
        </p:sp>
        <p:sp>
          <p:nvSpPr>
            <p:cNvPr id="365" name="Google Shape;365;p23"/>
            <p:cNvSpPr/>
            <p:nvPr/>
          </p:nvSpPr>
          <p:spPr>
            <a:xfrm>
              <a:off x="722250" y="3276100"/>
              <a:ext cx="204300" cy="572400"/>
            </a:xfrm>
            <a:prstGeom prst="up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23"/>
          <p:cNvGrpSpPr/>
          <p:nvPr/>
        </p:nvGrpSpPr>
        <p:grpSpPr>
          <a:xfrm>
            <a:off x="3938325" y="2076925"/>
            <a:ext cx="5059525" cy="1580863"/>
            <a:chOff x="3938325" y="2076925"/>
            <a:chExt cx="5059525" cy="1580863"/>
          </a:xfrm>
        </p:grpSpPr>
        <p:sp>
          <p:nvSpPr>
            <p:cNvPr id="367" name="Google Shape;367;p23"/>
            <p:cNvSpPr txBox="1"/>
            <p:nvPr/>
          </p:nvSpPr>
          <p:spPr>
            <a:xfrm>
              <a:off x="5291650" y="2893988"/>
              <a:ext cx="3706200" cy="763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E3142"/>
                  </a:solidFill>
                  <a:latin typeface="Arial"/>
                  <a:ea typeface="Arial"/>
                  <a:cs typeface="Arial"/>
                  <a:sym typeface="Arial"/>
                </a:rPr>
                <a:t>VMExit = passage du mode non-root au mode root</a:t>
              </a:r>
              <a:endParaRPr b="1" i="0" sz="1100" u="none" cap="none" strike="noStrike">
                <a:solidFill>
                  <a:srgbClr val="0E314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E3142"/>
                  </a:solidFill>
                  <a:latin typeface="Arial"/>
                  <a:ea typeface="Arial"/>
                  <a:cs typeface="Arial"/>
                  <a:sym typeface="Arial"/>
                </a:rPr>
                <a:t>On passe de la VM à l’hyperviseur qui prend la main. La VM arrête de s’exécuter, elle est comme en pause et donc plus aucune adresse n’est enregistrée</a:t>
              </a:r>
              <a:endParaRPr b="1" i="0" sz="1100" u="none" cap="none" strike="noStrike">
                <a:solidFill>
                  <a:srgbClr val="0E3142"/>
                </a:solidFill>
                <a:latin typeface="Arial"/>
                <a:ea typeface="Arial"/>
                <a:cs typeface="Arial"/>
                <a:sym typeface="Arial"/>
              </a:endParaRPr>
            </a:p>
          </p:txBody>
        </p:sp>
        <p:sp>
          <p:nvSpPr>
            <p:cNvPr id="368" name="Google Shape;368;p23"/>
            <p:cNvSpPr/>
            <p:nvPr/>
          </p:nvSpPr>
          <p:spPr>
            <a:xfrm>
              <a:off x="3938325" y="2076925"/>
              <a:ext cx="3025300" cy="893886"/>
            </a:xfrm>
            <a:custGeom>
              <a:rect b="b" l="l" r="r" t="t"/>
              <a:pathLst>
                <a:path extrusionOk="0" h="39570" w="121012">
                  <a:moveTo>
                    <a:pt x="0" y="0"/>
                  </a:moveTo>
                  <a:lnTo>
                    <a:pt x="545" y="19624"/>
                  </a:lnTo>
                  <a:lnTo>
                    <a:pt x="121012" y="19624"/>
                  </a:lnTo>
                  <a:lnTo>
                    <a:pt x="121012" y="39570"/>
                  </a:lnTo>
                </a:path>
              </a:pathLst>
            </a:custGeom>
            <a:noFill/>
            <a:ln cap="flat" cmpd="sng" w="28575">
              <a:solidFill>
                <a:srgbClr val="F46524"/>
              </a:solidFill>
              <a:prstDash val="solid"/>
              <a:round/>
              <a:headEnd len="sm" w="sm" type="none"/>
              <a:tailEnd len="sm" w="sm" type="none"/>
            </a:ln>
          </p:spPr>
        </p:sp>
      </p:grpSp>
      <p:grpSp>
        <p:nvGrpSpPr>
          <p:cNvPr id="369" name="Google Shape;369;p23"/>
          <p:cNvGrpSpPr/>
          <p:nvPr/>
        </p:nvGrpSpPr>
        <p:grpSpPr>
          <a:xfrm>
            <a:off x="4715100" y="4025525"/>
            <a:ext cx="4339750" cy="989100"/>
            <a:chOff x="4715100" y="4025525"/>
            <a:chExt cx="4339750" cy="989100"/>
          </a:xfrm>
        </p:grpSpPr>
        <p:sp>
          <p:nvSpPr>
            <p:cNvPr id="370" name="Google Shape;370;p23"/>
            <p:cNvSpPr txBox="1"/>
            <p:nvPr/>
          </p:nvSpPr>
          <p:spPr>
            <a:xfrm>
              <a:off x="5348650" y="4025525"/>
              <a:ext cx="37062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E3142"/>
                  </a:solidFill>
                  <a:latin typeface="Arial"/>
                  <a:ea typeface="Arial"/>
                  <a:cs typeface="Arial"/>
                  <a:sym typeface="Arial"/>
                </a:rPr>
                <a:t>Pendant cette pause le pml_log est vidé : son index est remis à 511</a:t>
              </a:r>
              <a:endParaRPr b="1" i="0" sz="1100" u="none" cap="none" strike="noStrike">
                <a:solidFill>
                  <a:srgbClr val="0E314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E3142"/>
                  </a:solidFill>
                  <a:latin typeface="Arial"/>
                  <a:ea typeface="Arial"/>
                  <a:cs typeface="Arial"/>
                  <a:sym typeface="Arial"/>
                </a:rPr>
                <a:t>Et la bitmap  est mise à jour (constituée de bits représentant chacun une adresse, si elle a été modifiée le bit mis à 1)</a:t>
              </a:r>
              <a:endParaRPr b="1" i="0" sz="1100" u="none" cap="none" strike="noStrike">
                <a:solidFill>
                  <a:srgbClr val="0E3142"/>
                </a:solidFill>
                <a:latin typeface="Arial"/>
                <a:ea typeface="Arial"/>
                <a:cs typeface="Arial"/>
                <a:sym typeface="Arial"/>
              </a:endParaRPr>
            </a:p>
          </p:txBody>
        </p:sp>
        <p:cxnSp>
          <p:nvCxnSpPr>
            <p:cNvPr id="371" name="Google Shape;371;p23"/>
            <p:cNvCxnSpPr/>
            <p:nvPr/>
          </p:nvCxnSpPr>
          <p:spPr>
            <a:xfrm>
              <a:off x="4715100" y="4047350"/>
              <a:ext cx="967500" cy="681300"/>
            </a:xfrm>
            <a:prstGeom prst="straightConnector1">
              <a:avLst/>
            </a:prstGeom>
            <a:noFill/>
            <a:ln cap="flat" cmpd="sng" w="28575">
              <a:solidFill>
                <a:srgbClr val="EA9EDB"/>
              </a:solidFill>
              <a:prstDash val="solid"/>
              <a:round/>
              <a:headEnd len="sm" w="sm" type="none"/>
              <a:tailEnd len="med" w="med" type="triangle"/>
            </a:ln>
          </p:spPr>
        </p:cxnSp>
      </p:grpSp>
      <p:grpSp>
        <p:nvGrpSpPr>
          <p:cNvPr id="372" name="Google Shape;372;p23"/>
          <p:cNvGrpSpPr/>
          <p:nvPr/>
        </p:nvGrpSpPr>
        <p:grpSpPr>
          <a:xfrm>
            <a:off x="1155150" y="1572375"/>
            <a:ext cx="1829250" cy="504300"/>
            <a:chOff x="1155150" y="1572375"/>
            <a:chExt cx="1829250" cy="504300"/>
          </a:xfrm>
        </p:grpSpPr>
        <p:cxnSp>
          <p:nvCxnSpPr>
            <p:cNvPr id="373" name="Google Shape;373;p23"/>
            <p:cNvCxnSpPr/>
            <p:nvPr/>
          </p:nvCxnSpPr>
          <p:spPr>
            <a:xfrm rot="10800000">
              <a:off x="2248500" y="1785325"/>
              <a:ext cx="735900" cy="13500"/>
            </a:xfrm>
            <a:prstGeom prst="straightConnector1">
              <a:avLst/>
            </a:prstGeom>
            <a:noFill/>
            <a:ln cap="flat" cmpd="sng" w="19050">
              <a:solidFill>
                <a:srgbClr val="000000"/>
              </a:solidFill>
              <a:prstDash val="solid"/>
              <a:round/>
              <a:headEnd len="sm" w="sm" type="none"/>
              <a:tailEnd len="med" w="med" type="triangle"/>
            </a:ln>
          </p:spPr>
        </p:cxnSp>
        <p:sp>
          <p:nvSpPr>
            <p:cNvPr id="374" name="Google Shape;374;p23"/>
            <p:cNvSpPr txBox="1"/>
            <p:nvPr/>
          </p:nvSpPr>
          <p:spPr>
            <a:xfrm>
              <a:off x="1155150" y="1572375"/>
              <a:ext cx="1200900" cy="50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E3142"/>
                  </a:solidFill>
                  <a:latin typeface="Arial"/>
                  <a:ea typeface="Arial"/>
                  <a:cs typeface="Arial"/>
                  <a:sym typeface="Arial"/>
                </a:rPr>
                <a:t>Modifie une page </a:t>
              </a:r>
              <a:endParaRPr b="1" i="0" sz="1100" u="none" cap="none" strike="noStrike">
                <a:solidFill>
                  <a:srgbClr val="0E3142"/>
                </a:solidFill>
                <a:latin typeface="Arial"/>
                <a:ea typeface="Arial"/>
                <a:cs typeface="Arial"/>
                <a:sym typeface="Arial"/>
              </a:endParaRPr>
            </a:p>
          </p:txBody>
        </p:sp>
      </p:grpSp>
      <p:sp>
        <p:nvSpPr>
          <p:cNvPr id="375" name="Google Shape;375;p23"/>
          <p:cNvSpPr/>
          <p:nvPr/>
        </p:nvSpPr>
        <p:spPr>
          <a:xfrm>
            <a:off x="2857500" y="2602850"/>
            <a:ext cx="2136900" cy="3393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3"/>
          <p:cNvSpPr/>
          <p:nvPr/>
        </p:nvSpPr>
        <p:spPr>
          <a:xfrm>
            <a:off x="2806150" y="2635525"/>
            <a:ext cx="498600" cy="818400"/>
          </a:xfrm>
          <a:prstGeom prst="roundRect">
            <a:avLst>
              <a:gd fmla="val 16667" name="adj"/>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3"/>
          <p:cNvSpPr/>
          <p:nvPr/>
        </p:nvSpPr>
        <p:spPr>
          <a:xfrm>
            <a:off x="3602925" y="1648575"/>
            <a:ext cx="1391400" cy="681300"/>
          </a:xfrm>
          <a:prstGeom prst="parallelogram">
            <a:avLst>
              <a:gd fmla="val 25000" name="adj"/>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4"/>
          <p:cNvSpPr txBox="1"/>
          <p:nvPr>
            <p:ph type="ctrTitle"/>
          </p:nvPr>
        </p:nvSpPr>
        <p:spPr>
          <a:xfrm>
            <a:off x="4113600" y="2878750"/>
            <a:ext cx="50304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14454"/>
              </a:buClr>
              <a:buSzPts val="4800"/>
              <a:buFont typeface="Roboto Slab"/>
              <a:buNone/>
            </a:pPr>
            <a:r>
              <a:rPr b="1" i="0" lang="en" sz="4800" u="none" cap="none" strike="noStrike">
                <a:solidFill>
                  <a:srgbClr val="114454"/>
                </a:solidFill>
                <a:latin typeface="Roboto Slab"/>
                <a:ea typeface="Roboto Slab"/>
                <a:cs typeface="Roboto Slab"/>
                <a:sym typeface="Roboto Slab"/>
              </a:rPr>
              <a:t>Contributions </a:t>
            </a:r>
            <a:endParaRPr b="1" i="0" sz="4800" u="none" cap="none" strike="noStrike">
              <a:solidFill>
                <a:srgbClr val="114454"/>
              </a:solidFill>
              <a:latin typeface="Roboto Slab"/>
              <a:ea typeface="Roboto Slab"/>
              <a:cs typeface="Roboto Slab"/>
              <a:sym typeface="Roboto Slab"/>
            </a:endParaRPr>
          </a:p>
        </p:txBody>
      </p:sp>
      <p:sp>
        <p:nvSpPr>
          <p:cNvPr id="383" name="Google Shape;383;p24"/>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 sz="20000" u="none" cap="none" strike="noStrike">
                <a:solidFill>
                  <a:srgbClr val="18637B"/>
                </a:solidFill>
                <a:latin typeface="Roboto Slab"/>
                <a:ea typeface="Roboto Slab"/>
                <a:cs typeface="Roboto Slab"/>
                <a:sym typeface="Roboto Slab"/>
              </a:rPr>
              <a:t>3</a:t>
            </a:r>
            <a:endParaRPr b="0" i="0" sz="20000" u="none" cap="none" strike="noStrike">
              <a:solidFill>
                <a:srgbClr val="18637B"/>
              </a:solidFill>
              <a:latin typeface="Roboto Slab"/>
              <a:ea typeface="Roboto Slab"/>
              <a:cs typeface="Roboto Slab"/>
              <a:sym typeface="Roboto Slab"/>
            </a:endParaRPr>
          </a:p>
        </p:txBody>
      </p:sp>
      <p:sp>
        <p:nvSpPr>
          <p:cNvPr id="384" name="Google Shape;384;p2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385" name="Google Shape;385;p24"/>
          <p:cNvSpPr txBox="1"/>
          <p:nvPr>
            <p:ph idx="1" type="subTitle"/>
          </p:nvPr>
        </p:nvSpPr>
        <p:spPr>
          <a:xfrm>
            <a:off x="4202375" y="4038550"/>
            <a:ext cx="4736100" cy="78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94BF6E"/>
              </a:buClr>
              <a:buSzPts val="1800"/>
              <a:buFont typeface="Nixie One"/>
              <a:buNone/>
            </a:pPr>
            <a:r>
              <a:rPr b="1" i="0" lang="en" sz="1400" u="none" cap="none" strike="noStrike">
                <a:solidFill>
                  <a:srgbClr val="94BF6E"/>
                </a:solidFill>
                <a:latin typeface="Nixie One"/>
                <a:ea typeface="Nixie One"/>
                <a:cs typeface="Nixie One"/>
                <a:sym typeface="Nixie One"/>
              </a:rPr>
              <a:t>Présenter notre apport et comment la technique que  nous proposons répond aux questions Q1 et Q2</a:t>
            </a:r>
            <a:endParaRPr b="1" i="0" sz="1400" u="none" cap="none" strike="noStrike">
              <a:solidFill>
                <a:srgbClr val="94BF6E"/>
              </a:solidFill>
              <a:latin typeface="Nixie One"/>
              <a:ea typeface="Nixie One"/>
              <a:cs typeface="Nixie One"/>
              <a:sym typeface="Nixie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5"/>
          <p:cNvSpPr txBox="1"/>
          <p:nvPr>
            <p:ph type="title"/>
          </p:nvPr>
        </p:nvSpPr>
        <p:spPr>
          <a:xfrm>
            <a:off x="1146025" y="530725"/>
            <a:ext cx="34071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Limites de l’architecture actuelle </a:t>
            </a:r>
            <a:endParaRPr b="1" i="0" sz="2000" u="none" cap="none" strike="noStrike">
              <a:solidFill>
                <a:srgbClr val="FFFFFF"/>
              </a:solidFill>
              <a:latin typeface="Roboto Slab"/>
              <a:ea typeface="Roboto Slab"/>
              <a:cs typeface="Roboto Slab"/>
              <a:sym typeface="Roboto Slab"/>
            </a:endParaRPr>
          </a:p>
        </p:txBody>
      </p:sp>
      <p:sp>
        <p:nvSpPr>
          <p:cNvPr id="391" name="Google Shape;391;p2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392" name="Google Shape;392;p25"/>
          <p:cNvGrpSpPr/>
          <p:nvPr/>
        </p:nvGrpSpPr>
        <p:grpSpPr>
          <a:xfrm>
            <a:off x="393639" y="843238"/>
            <a:ext cx="422496" cy="339262"/>
            <a:chOff x="5247525" y="3007275"/>
            <a:chExt cx="517575" cy="384825"/>
          </a:xfrm>
        </p:grpSpPr>
        <p:sp>
          <p:nvSpPr>
            <p:cNvPr id="393" name="Google Shape;393;p2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p25"/>
          <p:cNvSpPr/>
          <p:nvPr/>
        </p:nvSpPr>
        <p:spPr>
          <a:xfrm>
            <a:off x="323025" y="201930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Limite 1 : </a:t>
            </a:r>
            <a:r>
              <a:rPr b="1" i="1" lang="en" sz="1200" u="none" cap="none" strike="noStrike">
                <a:solidFill>
                  <a:srgbClr val="FFFFFF"/>
                </a:solidFill>
                <a:latin typeface="Arial"/>
                <a:ea typeface="Arial"/>
                <a:cs typeface="Arial"/>
                <a:sym typeface="Arial"/>
              </a:rPr>
              <a:t>VMExit</a:t>
            </a:r>
            <a:r>
              <a:rPr b="1" i="0" lang="en" sz="1200" u="none" cap="none" strike="noStrike">
                <a:solidFill>
                  <a:srgbClr val="FFFFFF"/>
                </a:solidFill>
                <a:latin typeface="Arial"/>
                <a:ea typeface="Arial"/>
                <a:cs typeface="Arial"/>
                <a:sym typeface="Arial"/>
              </a:rPr>
              <a:t> imputé à la VM lorsque le </a:t>
            </a:r>
            <a:r>
              <a:rPr b="1" i="1" lang="en" sz="1200" u="none" cap="none" strike="noStrike">
                <a:solidFill>
                  <a:srgbClr val="FFFFFF"/>
                </a:solidFill>
                <a:latin typeface="Arial"/>
                <a:ea typeface="Arial"/>
                <a:cs typeface="Arial"/>
                <a:sym typeface="Arial"/>
              </a:rPr>
              <a:t>pml_log</a:t>
            </a:r>
            <a:r>
              <a:rPr b="1" i="0" lang="en" sz="1200" u="none" cap="none" strike="noStrike">
                <a:solidFill>
                  <a:srgbClr val="FFFFFF"/>
                </a:solidFill>
                <a:latin typeface="Arial"/>
                <a:ea typeface="Arial"/>
                <a:cs typeface="Arial"/>
                <a:sym typeface="Arial"/>
              </a:rPr>
              <a:t> est plein</a:t>
            </a:r>
            <a:endParaRPr b="1" i="0" sz="1200" u="none" cap="none" strike="noStrike">
              <a:solidFill>
                <a:srgbClr val="FFFFFF"/>
              </a:solidFill>
              <a:latin typeface="Arial"/>
              <a:ea typeface="Arial"/>
              <a:cs typeface="Arial"/>
              <a:sym typeface="Arial"/>
            </a:endParaRPr>
          </a:p>
        </p:txBody>
      </p:sp>
      <p:sp>
        <p:nvSpPr>
          <p:cNvPr id="396" name="Google Shape;396;p25"/>
          <p:cNvSpPr/>
          <p:nvPr/>
        </p:nvSpPr>
        <p:spPr>
          <a:xfrm>
            <a:off x="323025" y="296685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Limite 2 : taille du </a:t>
            </a:r>
            <a:r>
              <a:rPr b="1" i="1" lang="en" sz="1200" u="none" cap="none" strike="noStrike">
                <a:solidFill>
                  <a:srgbClr val="FFFFFF"/>
                </a:solidFill>
                <a:latin typeface="Arial"/>
                <a:ea typeface="Arial"/>
                <a:cs typeface="Arial"/>
                <a:sym typeface="Arial"/>
              </a:rPr>
              <a:t>pml_log</a:t>
            </a:r>
            <a:r>
              <a:rPr b="1" i="0" lang="en" sz="1200" u="none" cap="none" strike="noStrike">
                <a:solidFill>
                  <a:srgbClr val="FFFFFF"/>
                </a:solidFill>
                <a:latin typeface="Arial"/>
                <a:ea typeface="Arial"/>
                <a:cs typeface="Arial"/>
                <a:sym typeface="Arial"/>
              </a:rPr>
              <a:t> (4KB)</a:t>
            </a:r>
            <a:endParaRPr b="1" i="0" sz="1200" u="none" cap="none" strike="noStrike">
              <a:solidFill>
                <a:srgbClr val="FFFFFF"/>
              </a:solidFill>
              <a:latin typeface="Arial"/>
              <a:ea typeface="Arial"/>
              <a:cs typeface="Arial"/>
              <a:sym typeface="Arial"/>
            </a:endParaRPr>
          </a:p>
        </p:txBody>
      </p:sp>
      <p:sp>
        <p:nvSpPr>
          <p:cNvPr id="397" name="Google Shape;397;p25"/>
          <p:cNvSpPr/>
          <p:nvPr/>
        </p:nvSpPr>
        <p:spPr>
          <a:xfrm>
            <a:off x="323025" y="391440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Limite 3 : uniquement les pages modifiées sont loguées</a:t>
            </a:r>
            <a:endParaRPr b="1" i="0" sz="1200" u="none" cap="none" strike="noStrike">
              <a:solidFill>
                <a:srgbClr val="FFFFFF"/>
              </a:solidFill>
              <a:latin typeface="Arial"/>
              <a:ea typeface="Arial"/>
              <a:cs typeface="Arial"/>
              <a:sym typeface="Arial"/>
            </a:endParaRPr>
          </a:p>
        </p:txBody>
      </p:sp>
      <p:sp>
        <p:nvSpPr>
          <p:cNvPr id="398" name="Google Shape;398;p25"/>
          <p:cNvSpPr/>
          <p:nvPr/>
        </p:nvSpPr>
        <p:spPr>
          <a:xfrm>
            <a:off x="6514575" y="208760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Limite 4 : la chaleur des pages n’est pas prise en compte</a:t>
            </a:r>
            <a:endParaRPr b="1" i="0" sz="1200" u="none" cap="none" strike="noStrike">
              <a:solidFill>
                <a:srgbClr val="FFFFFF"/>
              </a:solidFill>
              <a:latin typeface="Arial"/>
              <a:ea typeface="Arial"/>
              <a:cs typeface="Arial"/>
              <a:sym typeface="Arial"/>
            </a:endParaRPr>
          </a:p>
        </p:txBody>
      </p:sp>
      <p:sp>
        <p:nvSpPr>
          <p:cNvPr id="399" name="Google Shape;399;p25"/>
          <p:cNvSpPr/>
          <p:nvPr/>
        </p:nvSpPr>
        <p:spPr>
          <a:xfrm>
            <a:off x="6514575" y="3619150"/>
            <a:ext cx="23607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Limite 5 : les adresses des pages de la table de pages sont également enregistrées</a:t>
            </a:r>
            <a:endParaRPr b="1" i="0" sz="1200" u="none" cap="none" strike="noStrike">
              <a:solidFill>
                <a:srgbClr val="FFFFFF"/>
              </a:solidFill>
              <a:latin typeface="Arial"/>
              <a:ea typeface="Arial"/>
              <a:cs typeface="Arial"/>
              <a:sym typeface="Arial"/>
            </a:endParaRPr>
          </a:p>
        </p:txBody>
      </p:sp>
      <p:pic>
        <p:nvPicPr>
          <p:cNvPr id="400" name="Google Shape;400;p25"/>
          <p:cNvPicPr preferRelativeResize="0"/>
          <p:nvPr/>
        </p:nvPicPr>
        <p:blipFill rotWithShape="1">
          <a:blip r:embed="rId3">
            <a:alphaModFix/>
          </a:blip>
          <a:srcRect b="0" l="0" r="0" t="0"/>
          <a:stretch/>
        </p:blipFill>
        <p:spPr>
          <a:xfrm>
            <a:off x="3149537" y="1699963"/>
            <a:ext cx="2899238" cy="32961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6"/>
          <p:cNvSpPr txBox="1"/>
          <p:nvPr>
            <p:ph type="title"/>
          </p:nvPr>
        </p:nvSpPr>
        <p:spPr>
          <a:xfrm>
            <a:off x="1146025" y="530725"/>
            <a:ext cx="34071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Proposition d’une architecture améliorée </a:t>
            </a:r>
            <a:endParaRPr b="1" i="0" sz="2000" u="none" cap="none" strike="noStrike">
              <a:solidFill>
                <a:srgbClr val="FFFFFF"/>
              </a:solidFill>
              <a:latin typeface="Roboto Slab"/>
              <a:ea typeface="Roboto Slab"/>
              <a:cs typeface="Roboto Slab"/>
              <a:sym typeface="Roboto Slab"/>
            </a:endParaRPr>
          </a:p>
        </p:txBody>
      </p:sp>
      <p:sp>
        <p:nvSpPr>
          <p:cNvPr id="406" name="Google Shape;406;p2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407" name="Google Shape;407;p26"/>
          <p:cNvGrpSpPr/>
          <p:nvPr/>
        </p:nvGrpSpPr>
        <p:grpSpPr>
          <a:xfrm>
            <a:off x="393639" y="843238"/>
            <a:ext cx="422496" cy="339262"/>
            <a:chOff x="5247525" y="3007275"/>
            <a:chExt cx="517575" cy="384825"/>
          </a:xfrm>
        </p:grpSpPr>
        <p:sp>
          <p:nvSpPr>
            <p:cNvPr id="408" name="Google Shape;408;p2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26"/>
          <p:cNvSpPr/>
          <p:nvPr/>
        </p:nvSpPr>
        <p:spPr>
          <a:xfrm>
            <a:off x="323025" y="2324100"/>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FFFFFF"/>
              </a:buClr>
              <a:buSzPts val="1200"/>
              <a:buFont typeface="Arial"/>
              <a:buAutoNum type="arabicPeriod"/>
            </a:pPr>
            <a:r>
              <a:rPr b="1" i="0" lang="en" sz="1200" u="none" cap="none" strike="noStrike">
                <a:solidFill>
                  <a:srgbClr val="FFFFFF"/>
                </a:solidFill>
                <a:latin typeface="Arial"/>
                <a:ea typeface="Arial"/>
                <a:cs typeface="Arial"/>
                <a:sym typeface="Arial"/>
              </a:rPr>
              <a:t>Redirection des VMExits vers le dom0</a:t>
            </a:r>
            <a:endParaRPr b="1" i="0" sz="1200" u="none" cap="none" strike="noStrike">
              <a:solidFill>
                <a:srgbClr val="FFFFFF"/>
              </a:solidFill>
              <a:latin typeface="Arial"/>
              <a:ea typeface="Arial"/>
              <a:cs typeface="Arial"/>
              <a:sym typeface="Arial"/>
            </a:endParaRPr>
          </a:p>
        </p:txBody>
      </p:sp>
      <p:grpSp>
        <p:nvGrpSpPr>
          <p:cNvPr id="411" name="Google Shape;411;p26"/>
          <p:cNvGrpSpPr/>
          <p:nvPr/>
        </p:nvGrpSpPr>
        <p:grpSpPr>
          <a:xfrm>
            <a:off x="323025" y="2895450"/>
            <a:ext cx="2199000" cy="1297200"/>
            <a:chOff x="323025" y="2895450"/>
            <a:chExt cx="2199000" cy="1297200"/>
          </a:xfrm>
        </p:grpSpPr>
        <p:sp>
          <p:nvSpPr>
            <p:cNvPr id="412" name="Google Shape;412;p26"/>
            <p:cNvSpPr/>
            <p:nvPr/>
          </p:nvSpPr>
          <p:spPr>
            <a:xfrm>
              <a:off x="323025" y="3621150"/>
              <a:ext cx="2199000" cy="5715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Limite 1 : </a:t>
              </a:r>
              <a:r>
                <a:rPr b="1" i="1" lang="en" sz="1100" u="none" cap="none" strike="noStrike">
                  <a:solidFill>
                    <a:srgbClr val="000000"/>
                  </a:solidFill>
                  <a:latin typeface="Arial"/>
                  <a:ea typeface="Arial"/>
                  <a:cs typeface="Arial"/>
                  <a:sym typeface="Arial"/>
                </a:rPr>
                <a:t>VMExit</a:t>
              </a:r>
              <a:r>
                <a:rPr b="1" i="0" lang="en" sz="1100" u="none" cap="none" strike="noStrike">
                  <a:solidFill>
                    <a:srgbClr val="000000"/>
                  </a:solidFill>
                  <a:latin typeface="Arial"/>
                  <a:ea typeface="Arial"/>
                  <a:cs typeface="Arial"/>
                  <a:sym typeface="Arial"/>
                </a:rPr>
                <a:t> imputé à la VM lorsque le </a:t>
              </a:r>
              <a:r>
                <a:rPr b="1" i="1" lang="en" sz="1100" u="none" cap="none" strike="noStrike">
                  <a:solidFill>
                    <a:srgbClr val="000000"/>
                  </a:solidFill>
                  <a:latin typeface="Arial"/>
                  <a:ea typeface="Arial"/>
                  <a:cs typeface="Arial"/>
                  <a:sym typeface="Arial"/>
                </a:rPr>
                <a:t>pml_log</a:t>
              </a:r>
              <a:r>
                <a:rPr b="1" i="0" lang="en" sz="1100" u="none" cap="none" strike="noStrike">
                  <a:solidFill>
                    <a:srgbClr val="000000"/>
                  </a:solidFill>
                  <a:latin typeface="Arial"/>
                  <a:ea typeface="Arial"/>
                  <a:cs typeface="Arial"/>
                  <a:sym typeface="Arial"/>
                </a:rPr>
                <a:t> est plein</a:t>
              </a:r>
              <a:endParaRPr b="1" i="0" sz="1100" u="none" cap="none" strike="noStrike">
                <a:solidFill>
                  <a:srgbClr val="000000"/>
                </a:solidFill>
                <a:latin typeface="Arial"/>
                <a:ea typeface="Arial"/>
                <a:cs typeface="Arial"/>
                <a:sym typeface="Arial"/>
              </a:endParaRPr>
            </a:p>
          </p:txBody>
        </p:sp>
        <p:cxnSp>
          <p:nvCxnSpPr>
            <p:cNvPr id="413" name="Google Shape;413;p26"/>
            <p:cNvCxnSpPr>
              <a:endCxn id="412" idx="0"/>
            </p:cNvCxnSpPr>
            <p:nvPr/>
          </p:nvCxnSpPr>
          <p:spPr>
            <a:xfrm>
              <a:off x="1422525" y="2895450"/>
              <a:ext cx="0" cy="725700"/>
            </a:xfrm>
            <a:prstGeom prst="straightConnector1">
              <a:avLst/>
            </a:prstGeom>
            <a:noFill/>
            <a:ln cap="flat" cmpd="sng" w="19050">
              <a:solidFill>
                <a:srgbClr val="3B8D61"/>
              </a:solidFill>
              <a:prstDash val="solid"/>
              <a:round/>
              <a:headEnd len="sm" w="sm" type="none"/>
              <a:tailEnd len="med" w="med" type="triangle"/>
            </a:ln>
          </p:spPr>
        </p:cxnSp>
      </p:grpSp>
      <p:grpSp>
        <p:nvGrpSpPr>
          <p:cNvPr id="414" name="Google Shape;414;p26"/>
          <p:cNvGrpSpPr/>
          <p:nvPr/>
        </p:nvGrpSpPr>
        <p:grpSpPr>
          <a:xfrm>
            <a:off x="5239576" y="1989600"/>
            <a:ext cx="3877925" cy="2657624"/>
            <a:chOff x="5239576" y="1989600"/>
            <a:chExt cx="3877925" cy="2657624"/>
          </a:xfrm>
        </p:grpSpPr>
        <p:pic>
          <p:nvPicPr>
            <p:cNvPr id="415" name="Google Shape;415;p26"/>
            <p:cNvPicPr preferRelativeResize="0"/>
            <p:nvPr/>
          </p:nvPicPr>
          <p:blipFill rotWithShape="1">
            <a:blip r:embed="rId3">
              <a:alphaModFix/>
            </a:blip>
            <a:srcRect b="0" l="16881" r="0" t="0"/>
            <a:stretch/>
          </p:blipFill>
          <p:spPr>
            <a:xfrm>
              <a:off x="6188775" y="1989600"/>
              <a:ext cx="2928726" cy="2657624"/>
            </a:xfrm>
            <a:prstGeom prst="rect">
              <a:avLst/>
            </a:prstGeom>
            <a:noFill/>
            <a:ln>
              <a:noFill/>
            </a:ln>
          </p:spPr>
        </p:pic>
        <p:cxnSp>
          <p:nvCxnSpPr>
            <p:cNvPr id="416" name="Google Shape;416;p26"/>
            <p:cNvCxnSpPr/>
            <p:nvPr/>
          </p:nvCxnSpPr>
          <p:spPr>
            <a:xfrm>
              <a:off x="5239576" y="3371188"/>
              <a:ext cx="1144500" cy="20400"/>
            </a:xfrm>
            <a:prstGeom prst="straightConnector1">
              <a:avLst/>
            </a:prstGeom>
            <a:noFill/>
            <a:ln cap="flat" cmpd="sng" w="28575">
              <a:solidFill>
                <a:srgbClr val="092F72"/>
              </a:solidFill>
              <a:prstDash val="solid"/>
              <a:round/>
              <a:headEnd len="sm" w="sm" type="none"/>
              <a:tailEnd len="med" w="med" type="triangle"/>
            </a:ln>
          </p:spPr>
        </p:cxnSp>
      </p:grpSp>
      <p:grpSp>
        <p:nvGrpSpPr>
          <p:cNvPr id="417" name="Google Shape;417;p26"/>
          <p:cNvGrpSpPr/>
          <p:nvPr/>
        </p:nvGrpSpPr>
        <p:grpSpPr>
          <a:xfrm>
            <a:off x="2768100" y="1922975"/>
            <a:ext cx="2547675" cy="2896426"/>
            <a:chOff x="2768100" y="1922975"/>
            <a:chExt cx="2547675" cy="2896426"/>
          </a:xfrm>
        </p:grpSpPr>
        <p:pic>
          <p:nvPicPr>
            <p:cNvPr id="418" name="Google Shape;418;p26"/>
            <p:cNvPicPr preferRelativeResize="0"/>
            <p:nvPr/>
          </p:nvPicPr>
          <p:blipFill rotWithShape="1">
            <a:blip r:embed="rId4">
              <a:alphaModFix/>
            </a:blip>
            <a:srcRect b="0" l="0" r="0" t="0"/>
            <a:stretch/>
          </p:blipFill>
          <p:spPr>
            <a:xfrm>
              <a:off x="2768100" y="1922975"/>
              <a:ext cx="2547675" cy="2896426"/>
            </a:xfrm>
            <a:prstGeom prst="rect">
              <a:avLst/>
            </a:prstGeom>
            <a:noFill/>
            <a:ln>
              <a:noFill/>
            </a:ln>
          </p:spPr>
        </p:pic>
        <p:sp>
          <p:nvSpPr>
            <p:cNvPr id="419" name="Google Shape;419;p26"/>
            <p:cNvSpPr/>
            <p:nvPr/>
          </p:nvSpPr>
          <p:spPr>
            <a:xfrm>
              <a:off x="2768100" y="2161750"/>
              <a:ext cx="1071000" cy="1028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7"/>
          <p:cNvSpPr txBox="1"/>
          <p:nvPr>
            <p:ph type="title"/>
          </p:nvPr>
        </p:nvSpPr>
        <p:spPr>
          <a:xfrm>
            <a:off x="1146025" y="530725"/>
            <a:ext cx="34071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Proposition d’une architecture améliorée </a:t>
            </a:r>
            <a:endParaRPr b="1" i="0" sz="2000" u="none" cap="none" strike="noStrike">
              <a:solidFill>
                <a:srgbClr val="FFFFFF"/>
              </a:solidFill>
              <a:latin typeface="Roboto Slab"/>
              <a:ea typeface="Roboto Slab"/>
              <a:cs typeface="Roboto Slab"/>
              <a:sym typeface="Roboto Slab"/>
            </a:endParaRPr>
          </a:p>
        </p:txBody>
      </p:sp>
      <p:sp>
        <p:nvSpPr>
          <p:cNvPr id="425" name="Google Shape;425;p2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426" name="Google Shape;426;p27"/>
          <p:cNvGrpSpPr/>
          <p:nvPr/>
        </p:nvGrpSpPr>
        <p:grpSpPr>
          <a:xfrm>
            <a:off x="393639" y="843238"/>
            <a:ext cx="422496" cy="339262"/>
            <a:chOff x="5247525" y="3007275"/>
            <a:chExt cx="517575" cy="384825"/>
          </a:xfrm>
        </p:grpSpPr>
        <p:sp>
          <p:nvSpPr>
            <p:cNvPr id="427" name="Google Shape;427;p2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27"/>
          <p:cNvGrpSpPr/>
          <p:nvPr/>
        </p:nvGrpSpPr>
        <p:grpSpPr>
          <a:xfrm>
            <a:off x="323025" y="2895450"/>
            <a:ext cx="2199000" cy="1219500"/>
            <a:chOff x="323025" y="2895450"/>
            <a:chExt cx="2199000" cy="1219500"/>
          </a:xfrm>
        </p:grpSpPr>
        <p:sp>
          <p:nvSpPr>
            <p:cNvPr id="430" name="Google Shape;430;p27"/>
            <p:cNvSpPr/>
            <p:nvPr/>
          </p:nvSpPr>
          <p:spPr>
            <a:xfrm>
              <a:off x="323025" y="3621150"/>
              <a:ext cx="2199000" cy="4938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Limite 2 : taille insuffisante du pml_log</a:t>
              </a:r>
              <a:endParaRPr b="1" i="0" sz="1100" u="none" cap="none" strike="noStrike">
                <a:solidFill>
                  <a:srgbClr val="000000"/>
                </a:solidFill>
                <a:latin typeface="Arial"/>
                <a:ea typeface="Arial"/>
                <a:cs typeface="Arial"/>
                <a:sym typeface="Arial"/>
              </a:endParaRPr>
            </a:p>
          </p:txBody>
        </p:sp>
        <p:cxnSp>
          <p:nvCxnSpPr>
            <p:cNvPr id="431" name="Google Shape;431;p27"/>
            <p:cNvCxnSpPr>
              <a:endCxn id="430" idx="0"/>
            </p:cNvCxnSpPr>
            <p:nvPr/>
          </p:nvCxnSpPr>
          <p:spPr>
            <a:xfrm>
              <a:off x="1422525" y="2895450"/>
              <a:ext cx="0" cy="725700"/>
            </a:xfrm>
            <a:prstGeom prst="straightConnector1">
              <a:avLst/>
            </a:prstGeom>
            <a:noFill/>
            <a:ln cap="flat" cmpd="sng" w="19050">
              <a:solidFill>
                <a:srgbClr val="3B8D61"/>
              </a:solidFill>
              <a:prstDash val="solid"/>
              <a:round/>
              <a:headEnd len="sm" w="sm" type="none"/>
              <a:tailEnd len="med" w="med" type="triangle"/>
            </a:ln>
          </p:spPr>
        </p:cxnSp>
      </p:grpSp>
      <p:grpSp>
        <p:nvGrpSpPr>
          <p:cNvPr id="432" name="Google Shape;432;p27"/>
          <p:cNvGrpSpPr/>
          <p:nvPr/>
        </p:nvGrpSpPr>
        <p:grpSpPr>
          <a:xfrm>
            <a:off x="2615700" y="1922975"/>
            <a:ext cx="2547675" cy="2896426"/>
            <a:chOff x="2768100" y="1922975"/>
            <a:chExt cx="2547675" cy="2896426"/>
          </a:xfrm>
        </p:grpSpPr>
        <p:pic>
          <p:nvPicPr>
            <p:cNvPr id="433" name="Google Shape;433;p27"/>
            <p:cNvPicPr preferRelativeResize="0"/>
            <p:nvPr/>
          </p:nvPicPr>
          <p:blipFill rotWithShape="1">
            <a:blip r:embed="rId3">
              <a:alphaModFix/>
            </a:blip>
            <a:srcRect b="0" l="0" r="0" t="0"/>
            <a:stretch/>
          </p:blipFill>
          <p:spPr>
            <a:xfrm>
              <a:off x="2768100" y="1922975"/>
              <a:ext cx="2547675" cy="2896426"/>
            </a:xfrm>
            <a:prstGeom prst="rect">
              <a:avLst/>
            </a:prstGeom>
            <a:noFill/>
            <a:ln>
              <a:noFill/>
            </a:ln>
          </p:spPr>
        </p:pic>
        <p:sp>
          <p:nvSpPr>
            <p:cNvPr id="434" name="Google Shape;434;p27"/>
            <p:cNvSpPr/>
            <p:nvPr/>
          </p:nvSpPr>
          <p:spPr>
            <a:xfrm>
              <a:off x="3240225" y="3031424"/>
              <a:ext cx="1071000" cy="484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27"/>
          <p:cNvSpPr/>
          <p:nvPr/>
        </p:nvSpPr>
        <p:spPr>
          <a:xfrm>
            <a:off x="323025" y="2324100"/>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2. Introduction d’une 2ème page de log</a:t>
            </a:r>
            <a:endParaRPr b="1" i="0" sz="1200" u="none" cap="none" strike="noStrike">
              <a:solidFill>
                <a:srgbClr val="FFFFFF"/>
              </a:solidFill>
              <a:latin typeface="Arial"/>
              <a:ea typeface="Arial"/>
              <a:cs typeface="Arial"/>
              <a:sym typeface="Arial"/>
            </a:endParaRPr>
          </a:p>
        </p:txBody>
      </p:sp>
      <p:grpSp>
        <p:nvGrpSpPr>
          <p:cNvPr id="436" name="Google Shape;436;p27"/>
          <p:cNvGrpSpPr/>
          <p:nvPr/>
        </p:nvGrpSpPr>
        <p:grpSpPr>
          <a:xfrm>
            <a:off x="5163375" y="2186600"/>
            <a:ext cx="3980625" cy="2666100"/>
            <a:chOff x="5163375" y="2186600"/>
            <a:chExt cx="3980625" cy="2666100"/>
          </a:xfrm>
        </p:grpSpPr>
        <p:pic>
          <p:nvPicPr>
            <p:cNvPr id="437" name="Google Shape;437;p27"/>
            <p:cNvPicPr preferRelativeResize="0"/>
            <p:nvPr/>
          </p:nvPicPr>
          <p:blipFill rotWithShape="1">
            <a:blip r:embed="rId4">
              <a:alphaModFix/>
            </a:blip>
            <a:srcRect b="0" l="8766" r="0" t="0"/>
            <a:stretch/>
          </p:blipFill>
          <p:spPr>
            <a:xfrm>
              <a:off x="5963975" y="2186600"/>
              <a:ext cx="3180025" cy="2666100"/>
            </a:xfrm>
            <a:prstGeom prst="rect">
              <a:avLst/>
            </a:prstGeom>
            <a:noFill/>
            <a:ln>
              <a:noFill/>
            </a:ln>
          </p:spPr>
        </p:pic>
        <p:cxnSp>
          <p:nvCxnSpPr>
            <p:cNvPr id="438" name="Google Shape;438;p27"/>
            <p:cNvCxnSpPr>
              <a:stCxn id="433" idx="3"/>
            </p:cNvCxnSpPr>
            <p:nvPr/>
          </p:nvCxnSpPr>
          <p:spPr>
            <a:xfrm>
              <a:off x="5163375" y="3371188"/>
              <a:ext cx="810900" cy="20400"/>
            </a:xfrm>
            <a:prstGeom prst="straightConnector1">
              <a:avLst/>
            </a:prstGeom>
            <a:noFill/>
            <a:ln cap="flat" cmpd="sng" w="28575">
              <a:solidFill>
                <a:srgbClr val="092F72"/>
              </a:solidFill>
              <a:prstDash val="solid"/>
              <a:round/>
              <a:headEnd len="sm" w="sm" type="none"/>
              <a:tailEnd len="med" w="med" type="triangl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28"/>
          <p:cNvSpPr txBox="1"/>
          <p:nvPr>
            <p:ph type="title"/>
          </p:nvPr>
        </p:nvSpPr>
        <p:spPr>
          <a:xfrm>
            <a:off x="1146025" y="530725"/>
            <a:ext cx="34071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Proposition d’une architecture améliorée </a:t>
            </a:r>
            <a:endParaRPr b="1" i="0" sz="2000" u="none" cap="none" strike="noStrike">
              <a:solidFill>
                <a:srgbClr val="FFFFFF"/>
              </a:solidFill>
              <a:latin typeface="Roboto Slab"/>
              <a:ea typeface="Roboto Slab"/>
              <a:cs typeface="Roboto Slab"/>
              <a:sym typeface="Roboto Slab"/>
            </a:endParaRPr>
          </a:p>
        </p:txBody>
      </p:sp>
      <p:sp>
        <p:nvSpPr>
          <p:cNvPr id="444" name="Google Shape;444;p2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445" name="Google Shape;445;p28"/>
          <p:cNvGrpSpPr/>
          <p:nvPr/>
        </p:nvGrpSpPr>
        <p:grpSpPr>
          <a:xfrm>
            <a:off x="393639" y="843238"/>
            <a:ext cx="422496" cy="339262"/>
            <a:chOff x="5247525" y="3007275"/>
            <a:chExt cx="517575" cy="384825"/>
          </a:xfrm>
        </p:grpSpPr>
        <p:sp>
          <p:nvSpPr>
            <p:cNvPr id="446" name="Google Shape;446;p2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28"/>
          <p:cNvGrpSpPr/>
          <p:nvPr/>
        </p:nvGrpSpPr>
        <p:grpSpPr>
          <a:xfrm>
            <a:off x="2522025" y="1638175"/>
            <a:ext cx="3354600" cy="571500"/>
            <a:chOff x="2522025" y="1714675"/>
            <a:chExt cx="3354600" cy="571500"/>
          </a:xfrm>
        </p:grpSpPr>
        <p:sp>
          <p:nvSpPr>
            <p:cNvPr id="449" name="Google Shape;449;p28"/>
            <p:cNvSpPr/>
            <p:nvPr/>
          </p:nvSpPr>
          <p:spPr>
            <a:xfrm>
              <a:off x="3404025" y="1714675"/>
              <a:ext cx="2472600" cy="5715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Limite 5 : les adresses des pages de la table de pages sont également enregistrées</a:t>
              </a:r>
              <a:endParaRPr b="1" i="0" sz="1100" u="none" cap="none" strike="noStrike">
                <a:solidFill>
                  <a:srgbClr val="000000"/>
                </a:solidFill>
                <a:latin typeface="Arial"/>
                <a:ea typeface="Arial"/>
                <a:cs typeface="Arial"/>
                <a:sym typeface="Arial"/>
              </a:endParaRPr>
            </a:p>
          </p:txBody>
        </p:sp>
        <p:cxnSp>
          <p:nvCxnSpPr>
            <p:cNvPr id="450" name="Google Shape;450;p28"/>
            <p:cNvCxnSpPr>
              <a:stCxn id="451" idx="3"/>
            </p:cNvCxnSpPr>
            <p:nvPr/>
          </p:nvCxnSpPr>
          <p:spPr>
            <a:xfrm flipH="1" rot="10800000">
              <a:off x="2522025" y="2037775"/>
              <a:ext cx="882000" cy="1500"/>
            </a:xfrm>
            <a:prstGeom prst="straightConnector1">
              <a:avLst/>
            </a:prstGeom>
            <a:noFill/>
            <a:ln cap="flat" cmpd="sng" w="19050">
              <a:solidFill>
                <a:srgbClr val="3B8D61"/>
              </a:solidFill>
              <a:prstDash val="solid"/>
              <a:round/>
              <a:headEnd len="sm" w="sm" type="none"/>
              <a:tailEnd len="med" w="med" type="triangle"/>
            </a:ln>
          </p:spPr>
        </p:cxnSp>
      </p:grpSp>
      <p:grpSp>
        <p:nvGrpSpPr>
          <p:cNvPr id="452" name="Google Shape;452;p28"/>
          <p:cNvGrpSpPr/>
          <p:nvPr/>
        </p:nvGrpSpPr>
        <p:grpSpPr>
          <a:xfrm>
            <a:off x="2844419" y="2385440"/>
            <a:ext cx="2332397" cy="2738860"/>
            <a:chOff x="2768100" y="1922975"/>
            <a:chExt cx="2547675" cy="2896426"/>
          </a:xfrm>
        </p:grpSpPr>
        <p:pic>
          <p:nvPicPr>
            <p:cNvPr id="453" name="Google Shape;453;p28"/>
            <p:cNvPicPr preferRelativeResize="0"/>
            <p:nvPr/>
          </p:nvPicPr>
          <p:blipFill rotWithShape="1">
            <a:blip r:embed="rId3">
              <a:alphaModFix/>
            </a:blip>
            <a:srcRect b="0" l="0" r="0" t="0"/>
            <a:stretch/>
          </p:blipFill>
          <p:spPr>
            <a:xfrm>
              <a:off x="2768100" y="1922975"/>
              <a:ext cx="2547675" cy="2896426"/>
            </a:xfrm>
            <a:prstGeom prst="rect">
              <a:avLst/>
            </a:prstGeom>
            <a:noFill/>
            <a:ln>
              <a:noFill/>
            </a:ln>
          </p:spPr>
        </p:pic>
        <p:sp>
          <p:nvSpPr>
            <p:cNvPr id="454" name="Google Shape;454;p28"/>
            <p:cNvSpPr/>
            <p:nvPr/>
          </p:nvSpPr>
          <p:spPr>
            <a:xfrm>
              <a:off x="3354153" y="3653289"/>
              <a:ext cx="1845600" cy="358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28"/>
          <p:cNvSpPr/>
          <p:nvPr/>
        </p:nvSpPr>
        <p:spPr>
          <a:xfrm>
            <a:off x="323025" y="1677025"/>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3. Remettre à 0 le bit dirty des pages</a:t>
            </a:r>
            <a:endParaRPr b="1" i="0" sz="1200" u="none" cap="none" strike="noStrike">
              <a:solidFill>
                <a:srgbClr val="FFFFFF"/>
              </a:solidFill>
              <a:latin typeface="Arial"/>
              <a:ea typeface="Arial"/>
              <a:cs typeface="Arial"/>
              <a:sym typeface="Arial"/>
            </a:endParaRPr>
          </a:p>
        </p:txBody>
      </p:sp>
      <p:grpSp>
        <p:nvGrpSpPr>
          <p:cNvPr id="455" name="Google Shape;455;p28"/>
          <p:cNvGrpSpPr/>
          <p:nvPr/>
        </p:nvGrpSpPr>
        <p:grpSpPr>
          <a:xfrm>
            <a:off x="323025" y="3038750"/>
            <a:ext cx="2199000" cy="1297200"/>
            <a:chOff x="323025" y="2657750"/>
            <a:chExt cx="2199000" cy="1297200"/>
          </a:xfrm>
        </p:grpSpPr>
        <p:sp>
          <p:nvSpPr>
            <p:cNvPr id="456" name="Google Shape;456;p28"/>
            <p:cNvSpPr/>
            <p:nvPr/>
          </p:nvSpPr>
          <p:spPr>
            <a:xfrm>
              <a:off x="323025" y="3383450"/>
              <a:ext cx="2199000" cy="5715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Limite 3 : uniquement les pages modifiées sont loguées</a:t>
              </a:r>
              <a:endParaRPr b="1" i="0" sz="1100" u="none" cap="none" strike="noStrike">
                <a:solidFill>
                  <a:srgbClr val="000000"/>
                </a:solidFill>
                <a:latin typeface="Arial"/>
                <a:ea typeface="Arial"/>
                <a:cs typeface="Arial"/>
                <a:sym typeface="Arial"/>
              </a:endParaRPr>
            </a:p>
          </p:txBody>
        </p:sp>
        <p:cxnSp>
          <p:nvCxnSpPr>
            <p:cNvPr id="457" name="Google Shape;457;p28"/>
            <p:cNvCxnSpPr>
              <a:endCxn id="456" idx="0"/>
            </p:cNvCxnSpPr>
            <p:nvPr/>
          </p:nvCxnSpPr>
          <p:spPr>
            <a:xfrm>
              <a:off x="1422525" y="2657750"/>
              <a:ext cx="0" cy="725700"/>
            </a:xfrm>
            <a:prstGeom prst="straightConnector1">
              <a:avLst/>
            </a:prstGeom>
            <a:noFill/>
            <a:ln cap="flat" cmpd="sng" w="19050">
              <a:solidFill>
                <a:srgbClr val="3B8D61"/>
              </a:solidFill>
              <a:prstDash val="solid"/>
              <a:round/>
              <a:headEnd len="sm" w="sm" type="none"/>
              <a:tailEnd len="med" w="med" type="triangle"/>
            </a:ln>
          </p:spPr>
        </p:cxnSp>
      </p:grpSp>
      <p:sp>
        <p:nvSpPr>
          <p:cNvPr id="458" name="Google Shape;458;p28"/>
          <p:cNvSpPr/>
          <p:nvPr/>
        </p:nvSpPr>
        <p:spPr>
          <a:xfrm>
            <a:off x="323025" y="2552700"/>
            <a:ext cx="2199000" cy="571500"/>
          </a:xfrm>
          <a:prstGeom prst="roundRect">
            <a:avLst>
              <a:gd fmla="val 16667" name="adj"/>
            </a:avLst>
          </a:prstGeom>
          <a:solidFill>
            <a:srgbClr val="3B8D61"/>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4. Modification de la structure de données </a:t>
            </a:r>
            <a:r>
              <a:rPr b="1" i="1" lang="en" sz="1200" u="none" cap="none" strike="noStrike">
                <a:solidFill>
                  <a:srgbClr val="FFFFFF"/>
                </a:solidFill>
                <a:latin typeface="Arial"/>
                <a:ea typeface="Arial"/>
                <a:cs typeface="Arial"/>
                <a:sym typeface="Arial"/>
              </a:rPr>
              <a:t>bitmap</a:t>
            </a:r>
            <a:endParaRPr b="1" i="1" sz="1200" u="none" cap="none" strike="noStrike">
              <a:solidFill>
                <a:srgbClr val="FFFFFF"/>
              </a:solidFill>
              <a:latin typeface="Arial"/>
              <a:ea typeface="Arial"/>
              <a:cs typeface="Arial"/>
              <a:sym typeface="Arial"/>
            </a:endParaRPr>
          </a:p>
        </p:txBody>
      </p:sp>
      <p:sp>
        <p:nvSpPr>
          <p:cNvPr id="459" name="Google Shape;459;p28"/>
          <p:cNvSpPr/>
          <p:nvPr/>
        </p:nvSpPr>
        <p:spPr>
          <a:xfrm>
            <a:off x="323025" y="4413825"/>
            <a:ext cx="2199000" cy="7104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Limite 4 : </a:t>
            </a:r>
            <a:r>
              <a:rPr b="1" i="0" lang="en" sz="1200" u="none" cap="none" strike="noStrike">
                <a:solidFill>
                  <a:schemeClr val="dk1"/>
                </a:solidFill>
                <a:latin typeface="Arial"/>
                <a:ea typeface="Arial"/>
                <a:cs typeface="Arial"/>
                <a:sym typeface="Arial"/>
              </a:rPr>
              <a:t>la chaleur des pages n’est pas prise en compte</a:t>
            </a:r>
            <a:endParaRPr b="1" i="0" sz="1100" u="none" cap="none" strike="noStrike">
              <a:solidFill>
                <a:srgbClr val="000000"/>
              </a:solidFill>
              <a:latin typeface="Arial"/>
              <a:ea typeface="Arial"/>
              <a:cs typeface="Arial"/>
              <a:sym typeface="Arial"/>
            </a:endParaRPr>
          </a:p>
        </p:txBody>
      </p:sp>
      <p:grpSp>
        <p:nvGrpSpPr>
          <p:cNvPr id="460" name="Google Shape;460;p28"/>
          <p:cNvGrpSpPr/>
          <p:nvPr/>
        </p:nvGrpSpPr>
        <p:grpSpPr>
          <a:xfrm>
            <a:off x="5176816" y="2705090"/>
            <a:ext cx="3890984" cy="2419209"/>
            <a:chOff x="5176816" y="2705090"/>
            <a:chExt cx="3890984" cy="2419209"/>
          </a:xfrm>
        </p:grpSpPr>
        <p:pic>
          <p:nvPicPr>
            <p:cNvPr id="461" name="Google Shape;461;p28"/>
            <p:cNvPicPr preferRelativeResize="0"/>
            <p:nvPr/>
          </p:nvPicPr>
          <p:blipFill rotWithShape="1">
            <a:blip r:embed="rId4">
              <a:alphaModFix/>
            </a:blip>
            <a:srcRect b="0" l="11629" r="0" t="0"/>
            <a:stretch/>
          </p:blipFill>
          <p:spPr>
            <a:xfrm>
              <a:off x="6333975" y="2705090"/>
              <a:ext cx="2733825" cy="2419209"/>
            </a:xfrm>
            <a:prstGeom prst="rect">
              <a:avLst/>
            </a:prstGeom>
            <a:noFill/>
            <a:ln>
              <a:noFill/>
            </a:ln>
          </p:spPr>
        </p:pic>
        <p:cxnSp>
          <p:nvCxnSpPr>
            <p:cNvPr id="462" name="Google Shape;462;p28"/>
            <p:cNvCxnSpPr/>
            <p:nvPr/>
          </p:nvCxnSpPr>
          <p:spPr>
            <a:xfrm>
              <a:off x="5176816" y="4135870"/>
              <a:ext cx="1182000" cy="8100"/>
            </a:xfrm>
            <a:prstGeom prst="straightConnector1">
              <a:avLst/>
            </a:prstGeom>
            <a:noFill/>
            <a:ln cap="flat" cmpd="sng" w="28575">
              <a:solidFill>
                <a:srgbClr val="092F72"/>
              </a:solidFill>
              <a:prstDash val="solid"/>
              <a:round/>
              <a:headEnd len="sm" w="sm" type="none"/>
              <a:tailEnd len="med" w="med" type="triangl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29"/>
          <p:cNvSpPr txBox="1"/>
          <p:nvPr>
            <p:ph type="ctrTitle"/>
          </p:nvPr>
        </p:nvSpPr>
        <p:spPr>
          <a:xfrm>
            <a:off x="4113600" y="2878750"/>
            <a:ext cx="50304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14454"/>
              </a:buClr>
              <a:buSzPts val="4800"/>
              <a:buFont typeface="Roboto Slab"/>
              <a:buNone/>
            </a:pPr>
            <a:r>
              <a:rPr b="1" i="0" lang="en" sz="4000" u="none" cap="none" strike="noStrike">
                <a:solidFill>
                  <a:srgbClr val="114454"/>
                </a:solidFill>
                <a:latin typeface="Roboto Slab"/>
                <a:ea typeface="Roboto Slab"/>
                <a:cs typeface="Roboto Slab"/>
                <a:sym typeface="Roboto Slab"/>
              </a:rPr>
              <a:t>Implémentation </a:t>
            </a:r>
            <a:endParaRPr b="1" i="0" sz="4000" u="none" cap="none" strike="noStrike">
              <a:solidFill>
                <a:srgbClr val="114454"/>
              </a:solidFill>
              <a:latin typeface="Roboto Slab"/>
              <a:ea typeface="Roboto Slab"/>
              <a:cs typeface="Roboto Slab"/>
              <a:sym typeface="Roboto Slab"/>
            </a:endParaRPr>
          </a:p>
        </p:txBody>
      </p:sp>
      <p:sp>
        <p:nvSpPr>
          <p:cNvPr id="468" name="Google Shape;468;p29"/>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 sz="20000" u="none" cap="none" strike="noStrike">
                <a:solidFill>
                  <a:srgbClr val="18637B"/>
                </a:solidFill>
                <a:latin typeface="Roboto Slab"/>
                <a:ea typeface="Roboto Slab"/>
                <a:cs typeface="Roboto Slab"/>
                <a:sym typeface="Roboto Slab"/>
              </a:rPr>
              <a:t>3</a:t>
            </a:r>
            <a:endParaRPr b="0" i="0" sz="20000" u="none" cap="none" strike="noStrike">
              <a:solidFill>
                <a:srgbClr val="18637B"/>
              </a:solidFill>
              <a:latin typeface="Roboto Slab"/>
              <a:ea typeface="Roboto Slab"/>
              <a:cs typeface="Roboto Slab"/>
              <a:sym typeface="Roboto Slab"/>
            </a:endParaRPr>
          </a:p>
        </p:txBody>
      </p:sp>
      <p:sp>
        <p:nvSpPr>
          <p:cNvPr id="469" name="Google Shape;469;p2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470" name="Google Shape;470;p29"/>
          <p:cNvSpPr txBox="1"/>
          <p:nvPr>
            <p:ph idx="1" type="subTitle"/>
          </p:nvPr>
        </p:nvSpPr>
        <p:spPr>
          <a:xfrm>
            <a:off x="4202375" y="4038550"/>
            <a:ext cx="4736100" cy="533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94BF6E"/>
              </a:buClr>
              <a:buSzPts val="1800"/>
              <a:buFont typeface="Nixie One"/>
              <a:buNone/>
            </a:pPr>
            <a:r>
              <a:rPr b="1" i="0" lang="en" sz="1400" u="none" cap="none" strike="noStrike">
                <a:solidFill>
                  <a:srgbClr val="94BF6E"/>
                </a:solidFill>
                <a:latin typeface="Nixie One"/>
                <a:ea typeface="Nixie One"/>
                <a:cs typeface="Nixie One"/>
                <a:sym typeface="Nixie One"/>
              </a:rPr>
              <a:t>Présenter les détails de l’implémentation </a:t>
            </a:r>
            <a:endParaRPr b="1" i="0" sz="1400" u="none" cap="none" strike="noStrike">
              <a:solidFill>
                <a:srgbClr val="94BF6E"/>
              </a:solidFill>
              <a:latin typeface="Nixie One"/>
              <a:ea typeface="Nixie One"/>
              <a:cs typeface="Nixie One"/>
              <a:sym typeface="Nixie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30"/>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Prototypage dans un environnement réel</a:t>
            </a:r>
            <a:endParaRPr b="1" i="0" sz="2000" u="none" cap="none" strike="noStrike">
              <a:solidFill>
                <a:srgbClr val="FFFFFF"/>
              </a:solidFill>
              <a:latin typeface="Roboto Slab"/>
              <a:ea typeface="Roboto Slab"/>
              <a:cs typeface="Roboto Slab"/>
              <a:sym typeface="Roboto Slab"/>
            </a:endParaRPr>
          </a:p>
        </p:txBody>
      </p:sp>
      <p:sp>
        <p:nvSpPr>
          <p:cNvPr id="476" name="Google Shape;476;p3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477" name="Google Shape;477;p30"/>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0"/>
          <p:cNvSpPr/>
          <p:nvPr/>
        </p:nvSpPr>
        <p:spPr>
          <a:xfrm>
            <a:off x="901787" y="1600825"/>
            <a:ext cx="21036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Hypercalls d’activation et désactivation du PML</a:t>
            </a:r>
            <a:endParaRPr b="1" i="0" sz="1200" u="none" cap="none" strike="noStrike">
              <a:solidFill>
                <a:srgbClr val="FFFFFF"/>
              </a:solidFill>
              <a:latin typeface="Arial"/>
              <a:ea typeface="Arial"/>
              <a:cs typeface="Arial"/>
              <a:sym typeface="Arial"/>
            </a:endParaRPr>
          </a:p>
        </p:txBody>
      </p:sp>
      <p:sp>
        <p:nvSpPr>
          <p:cNvPr id="479" name="Google Shape;479;p30"/>
          <p:cNvSpPr/>
          <p:nvPr/>
        </p:nvSpPr>
        <p:spPr>
          <a:xfrm>
            <a:off x="298150" y="4016475"/>
            <a:ext cx="4012800" cy="11241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XEN a modifié son code pour prendre en compte le mécanisme mais ne l’utilise que dans le cadre de la migration des VMs</a:t>
            </a:r>
            <a:endParaRPr b="1" i="0" sz="1100" u="none" cap="none" strike="noStrike">
              <a:solidFill>
                <a:schemeClr val="dk1"/>
              </a:solidFill>
              <a:latin typeface="Arial"/>
              <a:ea typeface="Arial"/>
              <a:cs typeface="Arial"/>
              <a:sym typeface="Arial"/>
            </a:endParaRPr>
          </a:p>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Activation nécessaire au besoin</a:t>
            </a:r>
            <a:endParaRPr b="1" i="0" sz="1100" u="none" cap="none" strike="noStrike">
              <a:solidFill>
                <a:schemeClr val="dk1"/>
              </a:solidFill>
              <a:latin typeface="Arial"/>
              <a:ea typeface="Arial"/>
              <a:cs typeface="Arial"/>
              <a:sym typeface="Arial"/>
            </a:endParaRPr>
          </a:p>
        </p:txBody>
      </p:sp>
      <p:grpSp>
        <p:nvGrpSpPr>
          <p:cNvPr id="480" name="Google Shape;480;p30"/>
          <p:cNvGrpSpPr/>
          <p:nvPr/>
        </p:nvGrpSpPr>
        <p:grpSpPr>
          <a:xfrm>
            <a:off x="358624" y="2172325"/>
            <a:ext cx="1594963" cy="828421"/>
            <a:chOff x="358625" y="2172428"/>
            <a:chExt cx="1594963" cy="946010"/>
          </a:xfrm>
        </p:grpSpPr>
        <p:cxnSp>
          <p:nvCxnSpPr>
            <p:cNvPr id="481" name="Google Shape;481;p30"/>
            <p:cNvCxnSpPr>
              <a:stCxn id="478" idx="2"/>
              <a:endCxn id="482" idx="0"/>
            </p:cNvCxnSpPr>
            <p:nvPr/>
          </p:nvCxnSpPr>
          <p:spPr>
            <a:xfrm flipH="1">
              <a:off x="1151988" y="2172428"/>
              <a:ext cx="801600" cy="622200"/>
            </a:xfrm>
            <a:prstGeom prst="straightConnector1">
              <a:avLst/>
            </a:prstGeom>
            <a:noFill/>
            <a:ln cap="flat" cmpd="sng" w="28575">
              <a:solidFill>
                <a:schemeClr val="dk2"/>
              </a:solidFill>
              <a:prstDash val="solid"/>
              <a:round/>
              <a:headEnd len="sm" w="sm" type="none"/>
              <a:tailEnd len="med" w="med" type="triangle"/>
            </a:ln>
          </p:spPr>
        </p:cxnSp>
        <p:sp>
          <p:nvSpPr>
            <p:cNvPr id="482" name="Google Shape;482;p30"/>
            <p:cNvSpPr/>
            <p:nvPr/>
          </p:nvSpPr>
          <p:spPr>
            <a:xfrm>
              <a:off x="358625" y="2794438"/>
              <a:ext cx="1587000" cy="324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xl enable_log_dirty</a:t>
              </a:r>
              <a:endParaRPr b="0" i="0" sz="1200" u="none" cap="none" strike="noStrike">
                <a:solidFill>
                  <a:srgbClr val="000000"/>
                </a:solidFill>
                <a:latin typeface="Arial"/>
                <a:ea typeface="Arial"/>
                <a:cs typeface="Arial"/>
                <a:sym typeface="Arial"/>
              </a:endParaRPr>
            </a:p>
          </p:txBody>
        </p:sp>
      </p:grpSp>
      <p:grpSp>
        <p:nvGrpSpPr>
          <p:cNvPr id="483" name="Google Shape;483;p30"/>
          <p:cNvGrpSpPr/>
          <p:nvPr/>
        </p:nvGrpSpPr>
        <p:grpSpPr>
          <a:xfrm>
            <a:off x="1953587" y="2172325"/>
            <a:ext cx="1840825" cy="828410"/>
            <a:chOff x="1953589" y="2172428"/>
            <a:chExt cx="1840825" cy="945997"/>
          </a:xfrm>
        </p:grpSpPr>
        <p:sp>
          <p:nvSpPr>
            <p:cNvPr id="484" name="Google Shape;484;p30"/>
            <p:cNvSpPr/>
            <p:nvPr/>
          </p:nvSpPr>
          <p:spPr>
            <a:xfrm>
              <a:off x="2207414" y="2794425"/>
              <a:ext cx="1587000" cy="324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xl disable_log_dirty</a:t>
              </a:r>
              <a:endParaRPr b="0" i="0" sz="1200" u="none" cap="none" strike="noStrike">
                <a:solidFill>
                  <a:srgbClr val="000000"/>
                </a:solidFill>
                <a:latin typeface="Arial"/>
                <a:ea typeface="Arial"/>
                <a:cs typeface="Arial"/>
                <a:sym typeface="Arial"/>
              </a:endParaRPr>
            </a:p>
          </p:txBody>
        </p:sp>
        <p:cxnSp>
          <p:nvCxnSpPr>
            <p:cNvPr id="485" name="Google Shape;485;p30"/>
            <p:cNvCxnSpPr>
              <a:stCxn id="478" idx="2"/>
              <a:endCxn id="484" idx="0"/>
            </p:cNvCxnSpPr>
            <p:nvPr/>
          </p:nvCxnSpPr>
          <p:spPr>
            <a:xfrm>
              <a:off x="1953589" y="2172428"/>
              <a:ext cx="1047300" cy="622200"/>
            </a:xfrm>
            <a:prstGeom prst="straightConnector1">
              <a:avLst/>
            </a:prstGeom>
            <a:noFill/>
            <a:ln cap="flat" cmpd="sng" w="28575">
              <a:solidFill>
                <a:schemeClr val="dk2"/>
              </a:solidFill>
              <a:prstDash val="solid"/>
              <a:round/>
              <a:headEnd len="sm" w="sm" type="none"/>
              <a:tailEnd len="med" w="med" type="triangle"/>
            </a:ln>
          </p:spPr>
        </p:cxnSp>
      </p:grpSp>
      <p:sp>
        <p:nvSpPr>
          <p:cNvPr id="486" name="Google Shape;486;p30"/>
          <p:cNvSpPr/>
          <p:nvPr/>
        </p:nvSpPr>
        <p:spPr>
          <a:xfrm>
            <a:off x="5820200" y="1600825"/>
            <a:ext cx="21990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Modification de la structure de données bitmap</a:t>
            </a:r>
            <a:endParaRPr b="1" i="0" sz="1200" u="none" cap="none" strike="noStrike">
              <a:solidFill>
                <a:srgbClr val="FFFFFF"/>
              </a:solidFill>
              <a:latin typeface="Arial"/>
              <a:ea typeface="Arial"/>
              <a:cs typeface="Arial"/>
              <a:sym typeface="Arial"/>
            </a:endParaRPr>
          </a:p>
        </p:txBody>
      </p:sp>
      <p:pic>
        <p:nvPicPr>
          <p:cNvPr id="487" name="Google Shape;487;p30"/>
          <p:cNvPicPr preferRelativeResize="0"/>
          <p:nvPr/>
        </p:nvPicPr>
        <p:blipFill rotWithShape="1">
          <a:blip r:embed="rId3">
            <a:alphaModFix/>
          </a:blip>
          <a:srcRect b="0" l="0" r="0" t="0"/>
          <a:stretch/>
        </p:blipFill>
        <p:spPr>
          <a:xfrm>
            <a:off x="5239200" y="2302700"/>
            <a:ext cx="3513001" cy="1343425"/>
          </a:xfrm>
          <a:prstGeom prst="rect">
            <a:avLst/>
          </a:prstGeom>
          <a:noFill/>
          <a:ln>
            <a:noFill/>
          </a:ln>
        </p:spPr>
      </p:pic>
      <p:pic>
        <p:nvPicPr>
          <p:cNvPr id="488" name="Google Shape;488;p30"/>
          <p:cNvPicPr preferRelativeResize="0"/>
          <p:nvPr/>
        </p:nvPicPr>
        <p:blipFill rotWithShape="1">
          <a:blip r:embed="rId4">
            <a:alphaModFix/>
          </a:blip>
          <a:srcRect b="0" l="0" r="0" t="0"/>
          <a:stretch/>
        </p:blipFill>
        <p:spPr>
          <a:xfrm>
            <a:off x="5279375" y="3722325"/>
            <a:ext cx="3776525" cy="1421175"/>
          </a:xfrm>
          <a:prstGeom prst="rect">
            <a:avLst/>
          </a:prstGeom>
          <a:noFill/>
          <a:ln>
            <a:noFill/>
          </a:ln>
        </p:spPr>
      </p:pic>
      <p:sp>
        <p:nvSpPr>
          <p:cNvPr id="489" name="Google Shape;489;p30"/>
          <p:cNvSpPr/>
          <p:nvPr/>
        </p:nvSpPr>
        <p:spPr>
          <a:xfrm>
            <a:off x="4868475" y="2213575"/>
            <a:ext cx="2897400" cy="1343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0" name="Google Shape;490;p30"/>
          <p:cNvGrpSpPr/>
          <p:nvPr/>
        </p:nvGrpSpPr>
        <p:grpSpPr>
          <a:xfrm>
            <a:off x="5777125" y="2522050"/>
            <a:ext cx="1416325" cy="782700"/>
            <a:chOff x="5777125" y="2522050"/>
            <a:chExt cx="1416325" cy="782700"/>
          </a:xfrm>
        </p:grpSpPr>
        <p:cxnSp>
          <p:nvCxnSpPr>
            <p:cNvPr id="491" name="Google Shape;491;p30"/>
            <p:cNvCxnSpPr/>
            <p:nvPr/>
          </p:nvCxnSpPr>
          <p:spPr>
            <a:xfrm>
              <a:off x="5777125" y="2522050"/>
              <a:ext cx="558900" cy="348000"/>
            </a:xfrm>
            <a:prstGeom prst="bentConnector3">
              <a:avLst>
                <a:gd fmla="val 50000" name="adj1"/>
              </a:avLst>
            </a:prstGeom>
            <a:noFill/>
            <a:ln cap="flat" cmpd="sng" w="28575">
              <a:solidFill>
                <a:srgbClr val="CC0000"/>
              </a:solidFill>
              <a:prstDash val="solid"/>
              <a:round/>
              <a:headEnd len="sm" w="sm" type="none"/>
              <a:tailEnd len="sm" w="sm" type="none"/>
            </a:ln>
          </p:spPr>
        </p:cxnSp>
        <p:cxnSp>
          <p:nvCxnSpPr>
            <p:cNvPr id="492" name="Google Shape;492;p30"/>
            <p:cNvCxnSpPr/>
            <p:nvPr/>
          </p:nvCxnSpPr>
          <p:spPr>
            <a:xfrm>
              <a:off x="6640250" y="2870050"/>
              <a:ext cx="553200" cy="434700"/>
            </a:xfrm>
            <a:prstGeom prst="bentConnector3">
              <a:avLst>
                <a:gd fmla="val 50000" name="adj1"/>
              </a:avLst>
            </a:prstGeom>
            <a:noFill/>
            <a:ln cap="flat" cmpd="sng" w="28575">
              <a:solidFill>
                <a:srgbClr val="CC0000"/>
              </a:solidFill>
              <a:prstDash val="solid"/>
              <a:round/>
              <a:headEnd len="sm" w="sm" type="none"/>
              <a:tailEnd len="sm" w="sm" type="none"/>
            </a:ln>
          </p:spPr>
        </p:cxnSp>
      </p:grpSp>
      <p:sp>
        <p:nvSpPr>
          <p:cNvPr id="493" name="Google Shape;493;p30"/>
          <p:cNvSpPr/>
          <p:nvPr/>
        </p:nvSpPr>
        <p:spPr>
          <a:xfrm>
            <a:off x="7765875" y="3066200"/>
            <a:ext cx="986400" cy="324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0"/>
          <p:cNvSpPr/>
          <p:nvPr/>
        </p:nvSpPr>
        <p:spPr>
          <a:xfrm>
            <a:off x="7802225" y="2956900"/>
            <a:ext cx="349200" cy="7827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0"/>
          <p:cNvSpPr/>
          <p:nvPr/>
        </p:nvSpPr>
        <p:spPr>
          <a:xfrm>
            <a:off x="8087975" y="4360875"/>
            <a:ext cx="584100" cy="782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6" name="Google Shape;496;p30"/>
          <p:cNvPicPr preferRelativeResize="0"/>
          <p:nvPr/>
        </p:nvPicPr>
        <p:blipFill rotWithShape="1">
          <a:blip r:embed="rId5">
            <a:alphaModFix/>
          </a:blip>
          <a:srcRect b="0" l="0" r="0" t="0"/>
          <a:stretch/>
        </p:blipFill>
        <p:spPr>
          <a:xfrm>
            <a:off x="1146025" y="3142400"/>
            <a:ext cx="1594949" cy="8285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Effect filter="fade" transition="in">
                                      <p:cBhvr>
                                        <p:cTn dur="1000"/>
                                        <p:tgtEl>
                                          <p:spTgt spid="4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animEffect filter="fade" transition="in">
                                      <p:cBhvr>
                                        <p:cTn dur="1000"/>
                                        <p:tgtEl>
                                          <p:spTgt spid="4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3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chemeClr val="lt1"/>
                </a:solidFill>
                <a:latin typeface="Roboto Slab"/>
                <a:ea typeface="Roboto Slab"/>
                <a:cs typeface="Roboto Slab"/>
                <a:sym typeface="Roboto Slab"/>
              </a:rPr>
              <a:t>Prototypage dans un environnement réel</a:t>
            </a:r>
            <a:endParaRPr b="1" i="0" sz="2000" u="none" cap="none" strike="noStrike">
              <a:solidFill>
                <a:srgbClr val="FFFFFF"/>
              </a:solidFill>
              <a:latin typeface="Roboto Slab"/>
              <a:ea typeface="Roboto Slab"/>
              <a:cs typeface="Roboto Slab"/>
              <a:sym typeface="Roboto Slab"/>
            </a:endParaRPr>
          </a:p>
        </p:txBody>
      </p:sp>
      <p:sp>
        <p:nvSpPr>
          <p:cNvPr id="502" name="Google Shape;502;p3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503" name="Google Shape;503;p31"/>
          <p:cNvSpPr/>
          <p:nvPr/>
        </p:nvSpPr>
        <p:spPr>
          <a:xfrm>
            <a:off x="475250" y="893775"/>
            <a:ext cx="349211" cy="323995"/>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1"/>
          <p:cNvSpPr/>
          <p:nvPr/>
        </p:nvSpPr>
        <p:spPr>
          <a:xfrm>
            <a:off x="1435187" y="1753225"/>
            <a:ext cx="21036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Modification du traitant </a:t>
            </a:r>
            <a:r>
              <a:rPr b="1" i="1" lang="en" sz="1200" u="none" cap="none" strike="noStrike">
                <a:solidFill>
                  <a:srgbClr val="FFFFFF"/>
                </a:solidFill>
                <a:latin typeface="Arial"/>
                <a:ea typeface="Arial"/>
                <a:cs typeface="Arial"/>
                <a:sym typeface="Arial"/>
              </a:rPr>
              <a:t>pml_buffer_full</a:t>
            </a:r>
            <a:endParaRPr b="1" i="1" sz="1200" u="none" cap="none" strike="noStrike">
              <a:solidFill>
                <a:srgbClr val="FFFFFF"/>
              </a:solidFill>
              <a:latin typeface="Arial"/>
              <a:ea typeface="Arial"/>
              <a:cs typeface="Arial"/>
              <a:sym typeface="Arial"/>
            </a:endParaRPr>
          </a:p>
        </p:txBody>
      </p:sp>
      <p:sp>
        <p:nvSpPr>
          <p:cNvPr id="505" name="Google Shape;505;p31"/>
          <p:cNvSpPr/>
          <p:nvPr/>
        </p:nvSpPr>
        <p:spPr>
          <a:xfrm>
            <a:off x="221950" y="2518525"/>
            <a:ext cx="4198500" cy="24171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En accord avec la nouvelle structure de consolidation de logs</a:t>
            </a:r>
            <a:endParaRPr b="1" i="0" sz="1100" u="none" cap="none" strike="noStrike">
              <a:solidFill>
                <a:schemeClr val="dk1"/>
              </a:solidFill>
              <a:latin typeface="Arial"/>
              <a:ea typeface="Arial"/>
              <a:cs typeface="Arial"/>
              <a:sym typeface="Arial"/>
            </a:endParaRPr>
          </a:p>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Lorsque le </a:t>
            </a:r>
            <a:r>
              <a:rPr b="1" i="1" lang="en" sz="1100" u="none" cap="none" strike="noStrike">
                <a:solidFill>
                  <a:schemeClr val="dk1"/>
                </a:solidFill>
                <a:latin typeface="Arial"/>
                <a:ea typeface="Arial"/>
                <a:cs typeface="Arial"/>
                <a:sym typeface="Arial"/>
              </a:rPr>
              <a:t>pml_log</a:t>
            </a:r>
            <a:r>
              <a:rPr b="1" i="0" lang="en" sz="1100" u="none" cap="none" strike="noStrike">
                <a:solidFill>
                  <a:schemeClr val="dk1"/>
                </a:solidFill>
                <a:latin typeface="Arial"/>
                <a:ea typeface="Arial"/>
                <a:cs typeface="Arial"/>
                <a:sym typeface="Arial"/>
              </a:rPr>
              <a:t> est plein notre algorithme parcourt la </a:t>
            </a:r>
            <a:r>
              <a:rPr b="1" i="1" lang="en" sz="1100" u="none" cap="none" strike="noStrike">
                <a:solidFill>
                  <a:schemeClr val="dk1"/>
                </a:solidFill>
                <a:latin typeface="Arial"/>
                <a:ea typeface="Arial"/>
                <a:cs typeface="Arial"/>
                <a:sym typeface="Arial"/>
              </a:rPr>
              <a:t>longmap</a:t>
            </a:r>
            <a:r>
              <a:rPr b="1" i="0" lang="en" sz="1100" u="none" cap="none" strike="noStrike">
                <a:solidFill>
                  <a:schemeClr val="dk1"/>
                </a:solidFill>
                <a:latin typeface="Arial"/>
                <a:ea typeface="Arial"/>
                <a:cs typeface="Arial"/>
                <a:sym typeface="Arial"/>
              </a:rPr>
              <a:t> pour retrouver l’entrée correspondant à l’adresse à enregistrée</a:t>
            </a:r>
            <a:endParaRPr b="1" i="0" sz="1100" u="none" cap="none" strike="noStrike">
              <a:solidFill>
                <a:schemeClr val="dk1"/>
              </a:solidFill>
              <a:latin typeface="Arial"/>
              <a:ea typeface="Arial"/>
              <a:cs typeface="Arial"/>
              <a:sym typeface="Arial"/>
            </a:endParaRPr>
          </a:p>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Si l’entrée est trouvée, le compteur est incrémenté sinon une nouvelle entrée est créée pour l’adresse et le compteur initialisé à 1</a:t>
            </a:r>
            <a:endParaRPr b="1" i="0" sz="1100" u="none" cap="none" strike="noStrike">
              <a:solidFill>
                <a:schemeClr val="dk1"/>
              </a:solidFill>
              <a:latin typeface="Arial"/>
              <a:ea typeface="Arial"/>
              <a:cs typeface="Arial"/>
              <a:sym typeface="Arial"/>
            </a:endParaRPr>
          </a:p>
        </p:txBody>
      </p:sp>
      <p:sp>
        <p:nvSpPr>
          <p:cNvPr id="506" name="Google Shape;506;p31"/>
          <p:cNvSpPr/>
          <p:nvPr/>
        </p:nvSpPr>
        <p:spPr>
          <a:xfrm>
            <a:off x="5820200" y="1753225"/>
            <a:ext cx="2199000" cy="571500"/>
          </a:xfrm>
          <a:prstGeom prst="roundRect">
            <a:avLst>
              <a:gd fmla="val 16667" name="adj"/>
            </a:avLst>
          </a:prstGeom>
          <a:solidFill>
            <a:srgbClr val="12405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Hypercall de copie des logs consolidés de l’hyperviseur vers le dom0</a:t>
            </a:r>
            <a:endParaRPr b="1" i="0" sz="1200" u="none" cap="none" strike="noStrike">
              <a:solidFill>
                <a:srgbClr val="FFFFFF"/>
              </a:solidFill>
              <a:latin typeface="Arial"/>
              <a:ea typeface="Arial"/>
              <a:cs typeface="Arial"/>
              <a:sym typeface="Arial"/>
            </a:endParaRPr>
          </a:p>
        </p:txBody>
      </p:sp>
      <p:grpSp>
        <p:nvGrpSpPr>
          <p:cNvPr id="507" name="Google Shape;507;p31"/>
          <p:cNvGrpSpPr/>
          <p:nvPr/>
        </p:nvGrpSpPr>
        <p:grpSpPr>
          <a:xfrm>
            <a:off x="5701260" y="3790933"/>
            <a:ext cx="2687558" cy="956381"/>
            <a:chOff x="5926200" y="3814150"/>
            <a:chExt cx="2012700" cy="782700"/>
          </a:xfrm>
        </p:grpSpPr>
        <p:sp>
          <p:nvSpPr>
            <p:cNvPr id="508" name="Google Shape;508;p31"/>
            <p:cNvSpPr/>
            <p:nvPr/>
          </p:nvSpPr>
          <p:spPr>
            <a:xfrm>
              <a:off x="5926200" y="3814150"/>
              <a:ext cx="2012700" cy="782700"/>
            </a:xfrm>
            <a:prstGeom prst="roundRect">
              <a:avLst>
                <a:gd fmla="val 16667" name="adj"/>
              </a:avLst>
            </a:prstGeom>
            <a:solidFill>
              <a:srgbClr val="092F7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1"/>
            <p:cNvSpPr/>
            <p:nvPr/>
          </p:nvSpPr>
          <p:spPr>
            <a:xfrm>
              <a:off x="6000782" y="4337849"/>
              <a:ext cx="972600" cy="223500"/>
            </a:xfrm>
            <a:prstGeom prst="rect">
              <a:avLst/>
            </a:prstGeom>
            <a:solidFill>
              <a:srgbClr val="092F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Hyperviseur </a:t>
              </a:r>
              <a:endParaRPr b="1" i="0" sz="1200" u="none" cap="none" strike="noStrike">
                <a:solidFill>
                  <a:srgbClr val="FFFFFF"/>
                </a:solidFill>
                <a:latin typeface="Arial"/>
                <a:ea typeface="Arial"/>
                <a:cs typeface="Arial"/>
                <a:sym typeface="Arial"/>
              </a:endParaRPr>
            </a:p>
          </p:txBody>
        </p:sp>
      </p:grpSp>
      <p:grpSp>
        <p:nvGrpSpPr>
          <p:cNvPr id="510" name="Google Shape;510;p31"/>
          <p:cNvGrpSpPr/>
          <p:nvPr/>
        </p:nvGrpSpPr>
        <p:grpSpPr>
          <a:xfrm>
            <a:off x="5701250" y="2594725"/>
            <a:ext cx="1180200" cy="910350"/>
            <a:chOff x="5701250" y="2518525"/>
            <a:chExt cx="1180200" cy="910350"/>
          </a:xfrm>
        </p:grpSpPr>
        <p:grpSp>
          <p:nvGrpSpPr>
            <p:cNvPr id="511" name="Google Shape;511;p31"/>
            <p:cNvGrpSpPr/>
            <p:nvPr/>
          </p:nvGrpSpPr>
          <p:grpSpPr>
            <a:xfrm>
              <a:off x="5701250" y="2857375"/>
              <a:ext cx="1180200" cy="571500"/>
              <a:chOff x="5876500" y="2857375"/>
              <a:chExt cx="1180200" cy="571500"/>
            </a:xfrm>
          </p:grpSpPr>
          <p:sp>
            <p:nvSpPr>
              <p:cNvPr id="512" name="Google Shape;512;p31"/>
              <p:cNvSpPr/>
              <p:nvPr/>
            </p:nvSpPr>
            <p:spPr>
              <a:xfrm>
                <a:off x="5876500" y="2857375"/>
                <a:ext cx="1180200" cy="571500"/>
              </a:xfrm>
              <a:prstGeom prst="roundRect">
                <a:avLst>
                  <a:gd fmla="val 16667" name="adj"/>
                </a:avLst>
              </a:prstGeom>
              <a:solidFill>
                <a:srgbClr val="FF99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13" name="Google Shape;513;p31"/>
              <p:cNvSpPr/>
              <p:nvPr/>
            </p:nvSpPr>
            <p:spPr>
              <a:xfrm>
                <a:off x="6089725" y="3007225"/>
                <a:ext cx="782400" cy="2730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xl tools</a:t>
                </a:r>
                <a:endParaRPr b="1" i="0" sz="1200" u="none" cap="none" strike="noStrike">
                  <a:solidFill>
                    <a:srgbClr val="000000"/>
                  </a:solidFill>
                  <a:latin typeface="Arial"/>
                  <a:ea typeface="Arial"/>
                  <a:cs typeface="Arial"/>
                  <a:sym typeface="Arial"/>
                </a:endParaRPr>
              </a:p>
            </p:txBody>
          </p:sp>
        </p:grpSp>
        <p:sp>
          <p:nvSpPr>
            <p:cNvPr id="514" name="Google Shape;514;p31"/>
            <p:cNvSpPr/>
            <p:nvPr/>
          </p:nvSpPr>
          <p:spPr>
            <a:xfrm>
              <a:off x="5701250" y="2518525"/>
              <a:ext cx="873000" cy="27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dom0 </a:t>
              </a:r>
              <a:endParaRPr b="1" i="0" sz="1400" u="none" cap="none" strike="noStrike">
                <a:solidFill>
                  <a:srgbClr val="000000"/>
                </a:solidFill>
                <a:latin typeface="Arial"/>
                <a:ea typeface="Arial"/>
                <a:cs typeface="Arial"/>
                <a:sym typeface="Arial"/>
              </a:endParaRPr>
            </a:p>
          </p:txBody>
        </p:sp>
      </p:grpSp>
      <p:grpSp>
        <p:nvGrpSpPr>
          <p:cNvPr id="515" name="Google Shape;515;p31"/>
          <p:cNvGrpSpPr/>
          <p:nvPr/>
        </p:nvGrpSpPr>
        <p:grpSpPr>
          <a:xfrm>
            <a:off x="7224550" y="2594725"/>
            <a:ext cx="1180200" cy="910350"/>
            <a:chOff x="5701250" y="2518525"/>
            <a:chExt cx="1180200" cy="910350"/>
          </a:xfrm>
        </p:grpSpPr>
        <p:sp>
          <p:nvSpPr>
            <p:cNvPr id="516" name="Google Shape;516;p31"/>
            <p:cNvSpPr/>
            <p:nvPr/>
          </p:nvSpPr>
          <p:spPr>
            <a:xfrm>
              <a:off x="5701250" y="2857375"/>
              <a:ext cx="1180200" cy="571500"/>
            </a:xfrm>
            <a:prstGeom prst="roundRect">
              <a:avLst>
                <a:gd fmla="val 16667" name="adj"/>
              </a:avLst>
            </a:prstGeom>
            <a:solidFill>
              <a:srgbClr val="FF99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517" name="Google Shape;517;p31"/>
            <p:cNvSpPr/>
            <p:nvPr/>
          </p:nvSpPr>
          <p:spPr>
            <a:xfrm>
              <a:off x="5701250" y="2518525"/>
              <a:ext cx="873000" cy="27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domU </a:t>
              </a:r>
              <a:endParaRPr b="1" i="0" sz="1400" u="none" cap="none" strike="noStrike">
                <a:solidFill>
                  <a:srgbClr val="000000"/>
                </a:solidFill>
                <a:latin typeface="Arial"/>
                <a:ea typeface="Arial"/>
                <a:cs typeface="Arial"/>
                <a:sym typeface="Arial"/>
              </a:endParaRPr>
            </a:p>
          </p:txBody>
        </p:sp>
      </p:grpSp>
      <p:grpSp>
        <p:nvGrpSpPr>
          <p:cNvPr id="518" name="Google Shape;518;p31"/>
          <p:cNvGrpSpPr/>
          <p:nvPr/>
        </p:nvGrpSpPr>
        <p:grpSpPr>
          <a:xfrm>
            <a:off x="6286550" y="3505075"/>
            <a:ext cx="1964600" cy="868050"/>
            <a:chOff x="6286550" y="3428875"/>
            <a:chExt cx="1964600" cy="868050"/>
          </a:xfrm>
        </p:grpSpPr>
        <p:sp>
          <p:nvSpPr>
            <p:cNvPr id="519" name="Google Shape;519;p31"/>
            <p:cNvSpPr/>
            <p:nvPr/>
          </p:nvSpPr>
          <p:spPr>
            <a:xfrm>
              <a:off x="7378150" y="3972925"/>
              <a:ext cx="873000" cy="324000"/>
            </a:xfrm>
            <a:prstGeom prst="roundRect">
              <a:avLst>
                <a:gd fmla="val 16667" name="adj"/>
              </a:avLst>
            </a:prstGeom>
            <a:solidFill>
              <a:srgbClr val="FF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longmap  </a:t>
              </a:r>
              <a:endParaRPr b="1" i="0" sz="1200" u="none" cap="none" strike="noStrike">
                <a:solidFill>
                  <a:srgbClr val="000000"/>
                </a:solidFill>
                <a:latin typeface="Arial"/>
                <a:ea typeface="Arial"/>
                <a:cs typeface="Arial"/>
                <a:sym typeface="Arial"/>
              </a:endParaRPr>
            </a:p>
          </p:txBody>
        </p:sp>
        <p:cxnSp>
          <p:nvCxnSpPr>
            <p:cNvPr id="520" name="Google Shape;520;p31"/>
            <p:cNvCxnSpPr>
              <a:stCxn id="516" idx="2"/>
              <a:endCxn id="519" idx="0"/>
            </p:cNvCxnSpPr>
            <p:nvPr/>
          </p:nvCxnSpPr>
          <p:spPr>
            <a:xfrm>
              <a:off x="7814650" y="3428875"/>
              <a:ext cx="0" cy="543900"/>
            </a:xfrm>
            <a:prstGeom prst="straightConnector1">
              <a:avLst/>
            </a:prstGeom>
            <a:noFill/>
            <a:ln cap="flat" cmpd="sng" w="19050">
              <a:solidFill>
                <a:srgbClr val="000000"/>
              </a:solidFill>
              <a:prstDash val="solid"/>
              <a:round/>
              <a:headEnd len="sm" w="sm" type="none"/>
              <a:tailEnd len="med" w="med" type="triangle"/>
            </a:ln>
          </p:spPr>
        </p:cxnSp>
        <p:grpSp>
          <p:nvGrpSpPr>
            <p:cNvPr id="521" name="Google Shape;521;p31"/>
            <p:cNvGrpSpPr/>
            <p:nvPr/>
          </p:nvGrpSpPr>
          <p:grpSpPr>
            <a:xfrm>
              <a:off x="6286550" y="3428875"/>
              <a:ext cx="1091600" cy="708300"/>
              <a:chOff x="6286550" y="3428875"/>
              <a:chExt cx="1091600" cy="708300"/>
            </a:xfrm>
          </p:grpSpPr>
          <p:cxnSp>
            <p:nvCxnSpPr>
              <p:cNvPr id="522" name="Google Shape;522;p31"/>
              <p:cNvCxnSpPr>
                <a:stCxn id="519" idx="1"/>
              </p:cNvCxnSpPr>
              <p:nvPr/>
            </p:nvCxnSpPr>
            <p:spPr>
              <a:xfrm rot="10800000">
                <a:off x="6299050" y="4124725"/>
                <a:ext cx="1079100" cy="10200"/>
              </a:xfrm>
              <a:prstGeom prst="straightConnector1">
                <a:avLst/>
              </a:prstGeom>
              <a:noFill/>
              <a:ln cap="flat" cmpd="sng" w="28575">
                <a:solidFill>
                  <a:srgbClr val="FF9900"/>
                </a:solidFill>
                <a:prstDash val="solid"/>
                <a:round/>
                <a:headEnd len="sm" w="sm" type="none"/>
                <a:tailEnd len="sm" w="sm" type="none"/>
              </a:ln>
            </p:spPr>
          </p:cxnSp>
          <p:cxnSp>
            <p:nvCxnSpPr>
              <p:cNvPr id="523" name="Google Shape;523;p31"/>
              <p:cNvCxnSpPr/>
              <p:nvPr/>
            </p:nvCxnSpPr>
            <p:spPr>
              <a:xfrm flipH="1" rot="10800000">
                <a:off x="6286550" y="3428875"/>
                <a:ext cx="4800" cy="708300"/>
              </a:xfrm>
              <a:prstGeom prst="straightConnector1">
                <a:avLst/>
              </a:prstGeom>
              <a:noFill/>
              <a:ln cap="flat" cmpd="sng" w="28575">
                <a:solidFill>
                  <a:srgbClr val="FF9900"/>
                </a:solidFill>
                <a:prstDash val="solid"/>
                <a:round/>
                <a:headEnd len="sm" w="sm" type="none"/>
                <a:tailEnd len="med" w="med" type="triangle"/>
              </a:ln>
            </p:spPr>
          </p:cxnSp>
        </p:grpSp>
      </p:grpSp>
      <p:sp>
        <p:nvSpPr>
          <p:cNvPr id="524" name="Google Shape;524;p31"/>
          <p:cNvSpPr/>
          <p:nvPr/>
        </p:nvSpPr>
        <p:spPr>
          <a:xfrm>
            <a:off x="5820200" y="3896875"/>
            <a:ext cx="1621800" cy="19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Arial"/>
                <a:ea typeface="Arial"/>
                <a:cs typeface="Arial"/>
                <a:sym typeface="Arial"/>
              </a:rPr>
              <a:t>xl collect_dirty_logs</a:t>
            </a:r>
            <a:r>
              <a:rPr b="1" i="0" lang="en" sz="1400" u="none" cap="none" strike="noStrike">
                <a:solidFill>
                  <a:srgbClr val="FFFFFF"/>
                </a:solidFill>
                <a:latin typeface="Arial"/>
                <a:ea typeface="Arial"/>
                <a:cs typeface="Arial"/>
                <a:sym typeface="Arial"/>
              </a:rPr>
              <a:t> </a:t>
            </a:r>
            <a:endParaRPr b="1" i="0" sz="14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Effect filter="fade" transition="in">
                                      <p:cBhvr>
                                        <p:cTn dur="1000"/>
                                        <p:tgtEl>
                                          <p:spTgt spid="5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animEffect filter="fade" transition="in">
                                      <p:cBhvr>
                                        <p:cTn dur="1000"/>
                                        <p:tgtEl>
                                          <p:spTgt spid="5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animEffect filter="fade" transition="in">
                                      <p:cBhvr>
                                        <p:cTn dur="1000"/>
                                        <p:tgtEl>
                                          <p:spTgt spid="5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000" u="none" cap="none" strike="noStrike">
                <a:solidFill>
                  <a:srgbClr val="FFFFFF"/>
                </a:solidFill>
                <a:latin typeface="Raleway"/>
                <a:ea typeface="Raleway"/>
                <a:cs typeface="Raleway"/>
                <a:sym typeface="Raleway"/>
              </a:rPr>
              <a:t>Grandes étapes</a:t>
            </a:r>
            <a:endParaRPr b="1" i="0" sz="1800" u="none" cap="none" strike="noStrike">
              <a:solidFill>
                <a:srgbClr val="FFFFFF"/>
              </a:solidFill>
              <a:latin typeface="Roboto Slab"/>
              <a:ea typeface="Roboto Slab"/>
              <a:cs typeface="Roboto Slab"/>
              <a:sym typeface="Roboto Slab"/>
            </a:endParaRPr>
          </a:p>
        </p:txBody>
      </p:sp>
      <p:grpSp>
        <p:nvGrpSpPr>
          <p:cNvPr id="127" name="Google Shape;127;p14"/>
          <p:cNvGrpSpPr/>
          <p:nvPr/>
        </p:nvGrpSpPr>
        <p:grpSpPr>
          <a:xfrm>
            <a:off x="333623" y="861852"/>
            <a:ext cx="366458" cy="366437"/>
            <a:chOff x="1923675" y="1633650"/>
            <a:chExt cx="436000" cy="435975"/>
          </a:xfrm>
        </p:grpSpPr>
        <p:sp>
          <p:nvSpPr>
            <p:cNvPr id="128" name="Google Shape;128;p1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1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aphicFrame>
        <p:nvGraphicFramePr>
          <p:cNvPr id="135" name="Google Shape;135;p14"/>
          <p:cNvGraphicFramePr/>
          <p:nvPr/>
        </p:nvGraphicFramePr>
        <p:xfrm>
          <a:off x="570000" y="2851175"/>
          <a:ext cx="3000000" cy="3000000"/>
        </p:xfrm>
        <a:graphic>
          <a:graphicData uri="http://schemas.openxmlformats.org/drawingml/2006/table">
            <a:tbl>
              <a:tblPr>
                <a:noFill/>
                <a:tableStyleId>{F55B834D-DC63-42C9-8BDD-17F622018AB8}</a:tableStyleId>
              </a:tblPr>
              <a:tblGrid>
                <a:gridCol w="1378700"/>
                <a:gridCol w="1378700"/>
                <a:gridCol w="1378700"/>
                <a:gridCol w="1378700"/>
                <a:gridCol w="1378700"/>
                <a:gridCol w="1378700"/>
              </a:tblGrid>
              <a:tr h="719125">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rPr>
                        <a:t>1</a:t>
                      </a:r>
                      <a:endParaRPr b="1" sz="1800" u="none" cap="none" strike="noStrike">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rPr>
                        <a:t>2</a:t>
                      </a:r>
                      <a:endParaRPr b="1" sz="1800" u="none" cap="none" strike="noStrike">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rPr>
                        <a:t>3</a:t>
                      </a:r>
                      <a:endParaRPr b="1" sz="1800" u="none" cap="none" strike="noStrike">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rPr>
                        <a:t>4</a:t>
                      </a:r>
                      <a:endParaRPr b="1" sz="1800" u="none" cap="none" strike="noStrike">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rPr>
                        <a:t>5</a:t>
                      </a:r>
                      <a:endParaRPr b="1" sz="1800" u="none" cap="none" strike="noStrike">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87AF64"/>
                    </a:solidFill>
                  </a:tcP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lt1"/>
                          </a:solidFill>
                        </a:rPr>
                        <a:t>6</a:t>
                      </a:r>
                      <a:endParaRPr b="1" sz="1800" u="none" cap="none" strike="noStrike">
                        <a:solidFill>
                          <a:schemeClr val="lt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B2939"/>
                    </a:solidFill>
                  </a:tcPr>
                </a:tc>
              </a:tr>
            </a:tbl>
          </a:graphicData>
        </a:graphic>
      </p:graphicFrame>
      <p:cxnSp>
        <p:nvCxnSpPr>
          <p:cNvPr id="136" name="Google Shape;136;p14"/>
          <p:cNvCxnSpPr/>
          <p:nvPr/>
        </p:nvCxnSpPr>
        <p:spPr>
          <a:xfrm rot="10800000">
            <a:off x="722375" y="1896575"/>
            <a:ext cx="0" cy="954600"/>
          </a:xfrm>
          <a:prstGeom prst="straightConnector1">
            <a:avLst/>
          </a:prstGeom>
          <a:noFill/>
          <a:ln cap="flat" cmpd="sng" w="9525">
            <a:solidFill>
              <a:schemeClr val="dk2"/>
            </a:solidFill>
            <a:prstDash val="solid"/>
            <a:round/>
            <a:headEnd len="sm" w="sm" type="none"/>
            <a:tailEnd len="med" w="med" type="oval"/>
          </a:ln>
        </p:spPr>
      </p:cxnSp>
      <p:sp>
        <p:nvSpPr>
          <p:cNvPr id="137" name="Google Shape;137;p14"/>
          <p:cNvSpPr txBox="1"/>
          <p:nvPr>
            <p:ph type="title"/>
          </p:nvPr>
        </p:nvSpPr>
        <p:spPr>
          <a:xfrm>
            <a:off x="722380" y="1708664"/>
            <a:ext cx="1751100" cy="39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1400" u="none" cap="none" strike="noStrike">
                <a:solidFill>
                  <a:srgbClr val="0B2939"/>
                </a:solidFill>
                <a:latin typeface="Roboto Slab"/>
                <a:ea typeface="Roboto Slab"/>
                <a:cs typeface="Roboto Slab"/>
                <a:sym typeface="Roboto Slab"/>
              </a:rPr>
              <a:t>Introduction</a:t>
            </a:r>
            <a:endParaRPr b="1" i="0" sz="1400" u="none" cap="none" strike="noStrike">
              <a:solidFill>
                <a:srgbClr val="0B2939"/>
              </a:solidFill>
              <a:latin typeface="Roboto Slab"/>
              <a:ea typeface="Roboto Slab"/>
              <a:cs typeface="Roboto Slab"/>
              <a:sym typeface="Roboto Slab"/>
            </a:endParaRPr>
          </a:p>
        </p:txBody>
      </p:sp>
      <p:sp>
        <p:nvSpPr>
          <p:cNvPr id="138" name="Google Shape;138;p14"/>
          <p:cNvSpPr txBox="1"/>
          <p:nvPr>
            <p:ph type="title"/>
          </p:nvPr>
        </p:nvSpPr>
        <p:spPr>
          <a:xfrm>
            <a:off x="2233325" y="4125550"/>
            <a:ext cx="1751100" cy="39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1400" u="none" cap="none" strike="noStrike">
                <a:solidFill>
                  <a:srgbClr val="87AF64"/>
                </a:solidFill>
                <a:latin typeface="Roboto Slab"/>
                <a:ea typeface="Roboto Slab"/>
                <a:cs typeface="Roboto Slab"/>
                <a:sym typeface="Roboto Slab"/>
              </a:rPr>
              <a:t>Background  </a:t>
            </a:r>
            <a:endParaRPr b="1" i="0" sz="1400" u="none" cap="none" strike="noStrike">
              <a:solidFill>
                <a:srgbClr val="87AF64"/>
              </a:solidFill>
              <a:latin typeface="Roboto Slab"/>
              <a:ea typeface="Roboto Slab"/>
              <a:cs typeface="Roboto Slab"/>
              <a:sym typeface="Roboto Slab"/>
            </a:endParaRPr>
          </a:p>
        </p:txBody>
      </p:sp>
      <p:sp>
        <p:nvSpPr>
          <p:cNvPr id="139" name="Google Shape;139;p14"/>
          <p:cNvSpPr txBox="1"/>
          <p:nvPr>
            <p:ph type="title"/>
          </p:nvPr>
        </p:nvSpPr>
        <p:spPr>
          <a:xfrm>
            <a:off x="3593682" y="1710239"/>
            <a:ext cx="1672500" cy="39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1400" u="none" cap="none" strike="noStrike">
                <a:solidFill>
                  <a:srgbClr val="0B2939"/>
                </a:solidFill>
                <a:latin typeface="Roboto Slab"/>
                <a:ea typeface="Roboto Slab"/>
                <a:cs typeface="Roboto Slab"/>
                <a:sym typeface="Roboto Slab"/>
              </a:rPr>
              <a:t>Contributions  </a:t>
            </a:r>
            <a:endParaRPr b="1" i="0" sz="1400" u="none" cap="none" strike="noStrike">
              <a:solidFill>
                <a:srgbClr val="0B2939"/>
              </a:solidFill>
              <a:latin typeface="Roboto Slab"/>
              <a:ea typeface="Roboto Slab"/>
              <a:cs typeface="Roboto Slab"/>
              <a:sym typeface="Roboto Slab"/>
            </a:endParaRPr>
          </a:p>
        </p:txBody>
      </p:sp>
      <p:sp>
        <p:nvSpPr>
          <p:cNvPr id="140" name="Google Shape;140;p14"/>
          <p:cNvSpPr txBox="1"/>
          <p:nvPr>
            <p:ph type="title"/>
          </p:nvPr>
        </p:nvSpPr>
        <p:spPr>
          <a:xfrm>
            <a:off x="4963520" y="4125540"/>
            <a:ext cx="1610700" cy="39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1400" u="none" cap="none" strike="noStrike">
                <a:solidFill>
                  <a:srgbClr val="87AF64"/>
                </a:solidFill>
                <a:latin typeface="Roboto Slab"/>
                <a:ea typeface="Roboto Slab"/>
                <a:cs typeface="Roboto Slab"/>
                <a:sym typeface="Roboto Slab"/>
              </a:rPr>
              <a:t>Implémentation </a:t>
            </a:r>
            <a:endParaRPr b="1" i="0" sz="1400" u="none" cap="none" strike="noStrike">
              <a:solidFill>
                <a:srgbClr val="87AF64"/>
              </a:solidFill>
              <a:latin typeface="Roboto Slab"/>
              <a:ea typeface="Roboto Slab"/>
              <a:cs typeface="Roboto Slab"/>
              <a:sym typeface="Roboto Slab"/>
            </a:endParaRPr>
          </a:p>
        </p:txBody>
      </p:sp>
      <p:cxnSp>
        <p:nvCxnSpPr>
          <p:cNvPr id="141" name="Google Shape;141;p14"/>
          <p:cNvCxnSpPr/>
          <p:nvPr/>
        </p:nvCxnSpPr>
        <p:spPr>
          <a:xfrm>
            <a:off x="2200006" y="3570300"/>
            <a:ext cx="0" cy="828000"/>
          </a:xfrm>
          <a:prstGeom prst="straightConnector1">
            <a:avLst/>
          </a:prstGeom>
          <a:noFill/>
          <a:ln cap="flat" cmpd="sng" w="9525">
            <a:solidFill>
              <a:schemeClr val="dk2"/>
            </a:solidFill>
            <a:prstDash val="solid"/>
            <a:round/>
            <a:headEnd len="sm" w="sm" type="none"/>
            <a:tailEnd len="med" w="med" type="oval"/>
          </a:ln>
        </p:spPr>
      </p:cxnSp>
      <p:cxnSp>
        <p:nvCxnSpPr>
          <p:cNvPr id="142" name="Google Shape;142;p14"/>
          <p:cNvCxnSpPr/>
          <p:nvPr/>
        </p:nvCxnSpPr>
        <p:spPr>
          <a:xfrm rot="10800000">
            <a:off x="3524638" y="1898150"/>
            <a:ext cx="0" cy="954600"/>
          </a:xfrm>
          <a:prstGeom prst="straightConnector1">
            <a:avLst/>
          </a:prstGeom>
          <a:noFill/>
          <a:ln cap="flat" cmpd="sng" w="9525">
            <a:solidFill>
              <a:schemeClr val="dk2"/>
            </a:solidFill>
            <a:prstDash val="solid"/>
            <a:round/>
            <a:headEnd len="sm" w="sm" type="none"/>
            <a:tailEnd len="med" w="med" type="oval"/>
          </a:ln>
        </p:spPr>
      </p:cxnSp>
      <p:cxnSp>
        <p:nvCxnSpPr>
          <p:cNvPr id="143" name="Google Shape;143;p14"/>
          <p:cNvCxnSpPr/>
          <p:nvPr/>
        </p:nvCxnSpPr>
        <p:spPr>
          <a:xfrm>
            <a:off x="4887325" y="3570300"/>
            <a:ext cx="0" cy="828000"/>
          </a:xfrm>
          <a:prstGeom prst="straightConnector1">
            <a:avLst/>
          </a:prstGeom>
          <a:noFill/>
          <a:ln cap="flat" cmpd="sng" w="9525">
            <a:solidFill>
              <a:schemeClr val="dk2"/>
            </a:solidFill>
            <a:prstDash val="solid"/>
            <a:round/>
            <a:headEnd len="sm" w="sm" type="none"/>
            <a:tailEnd len="med" w="med" type="oval"/>
          </a:ln>
        </p:spPr>
      </p:cxnSp>
      <p:sp>
        <p:nvSpPr>
          <p:cNvPr id="144" name="Google Shape;144;p14"/>
          <p:cNvSpPr txBox="1"/>
          <p:nvPr>
            <p:ph type="title"/>
          </p:nvPr>
        </p:nvSpPr>
        <p:spPr>
          <a:xfrm>
            <a:off x="6356188" y="1708675"/>
            <a:ext cx="1612800" cy="39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1400" u="none" cap="none" strike="noStrike">
                <a:solidFill>
                  <a:srgbClr val="0B2939"/>
                </a:solidFill>
                <a:latin typeface="Roboto Slab"/>
                <a:ea typeface="Roboto Slab"/>
                <a:cs typeface="Roboto Slab"/>
                <a:sym typeface="Roboto Slab"/>
              </a:rPr>
              <a:t>Résultats   </a:t>
            </a:r>
            <a:endParaRPr b="1" i="0" sz="1400" u="none" cap="none" strike="noStrike">
              <a:solidFill>
                <a:srgbClr val="0B2939"/>
              </a:solidFill>
              <a:latin typeface="Roboto Slab"/>
              <a:ea typeface="Roboto Slab"/>
              <a:cs typeface="Roboto Slab"/>
              <a:sym typeface="Roboto Slab"/>
            </a:endParaRPr>
          </a:p>
        </p:txBody>
      </p:sp>
      <p:cxnSp>
        <p:nvCxnSpPr>
          <p:cNvPr id="145" name="Google Shape;145;p14"/>
          <p:cNvCxnSpPr/>
          <p:nvPr/>
        </p:nvCxnSpPr>
        <p:spPr>
          <a:xfrm rot="10800000">
            <a:off x="6296573" y="1896575"/>
            <a:ext cx="0" cy="954600"/>
          </a:xfrm>
          <a:prstGeom prst="straightConnector1">
            <a:avLst/>
          </a:prstGeom>
          <a:noFill/>
          <a:ln cap="flat" cmpd="sng" w="9525">
            <a:solidFill>
              <a:schemeClr val="dk2"/>
            </a:solidFill>
            <a:prstDash val="solid"/>
            <a:round/>
            <a:headEnd len="sm" w="sm" type="none"/>
            <a:tailEnd len="med" w="med" type="oval"/>
          </a:ln>
        </p:spPr>
      </p:cxnSp>
      <p:sp>
        <p:nvSpPr>
          <p:cNvPr id="146" name="Google Shape;146;p14"/>
          <p:cNvSpPr txBox="1"/>
          <p:nvPr>
            <p:ph type="title"/>
          </p:nvPr>
        </p:nvSpPr>
        <p:spPr>
          <a:xfrm>
            <a:off x="7706725" y="4125550"/>
            <a:ext cx="1437300" cy="39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1400" u="none" cap="none" strike="noStrike">
                <a:solidFill>
                  <a:srgbClr val="87AF64"/>
                </a:solidFill>
                <a:latin typeface="Roboto Slab"/>
                <a:ea typeface="Roboto Slab"/>
                <a:cs typeface="Roboto Slab"/>
                <a:sym typeface="Roboto Slab"/>
              </a:rPr>
              <a:t>Conclusion </a:t>
            </a:r>
            <a:endParaRPr b="1" i="0" sz="1400" u="none" cap="none" strike="noStrike">
              <a:solidFill>
                <a:srgbClr val="87AF64"/>
              </a:solidFill>
              <a:latin typeface="Roboto Slab"/>
              <a:ea typeface="Roboto Slab"/>
              <a:cs typeface="Roboto Slab"/>
              <a:sym typeface="Roboto Slab"/>
            </a:endParaRPr>
          </a:p>
        </p:txBody>
      </p:sp>
      <p:cxnSp>
        <p:nvCxnSpPr>
          <p:cNvPr id="147" name="Google Shape;147;p14"/>
          <p:cNvCxnSpPr/>
          <p:nvPr/>
        </p:nvCxnSpPr>
        <p:spPr>
          <a:xfrm>
            <a:off x="7630525" y="3570300"/>
            <a:ext cx="0" cy="828000"/>
          </a:xfrm>
          <a:prstGeom prst="straightConnector1">
            <a:avLst/>
          </a:prstGeom>
          <a:noFill/>
          <a:ln cap="flat" cmpd="sng" w="9525">
            <a:solidFill>
              <a:schemeClr val="dk2"/>
            </a:solidFill>
            <a:prstDash val="solid"/>
            <a:round/>
            <a:headEnd len="sm" w="sm"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32"/>
          <p:cNvSpPr txBox="1"/>
          <p:nvPr>
            <p:ph type="title"/>
          </p:nvPr>
        </p:nvSpPr>
        <p:spPr>
          <a:xfrm>
            <a:off x="1065450" y="530725"/>
            <a:ext cx="34929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Avantages et Inconvénients</a:t>
            </a:r>
            <a:endParaRPr b="1" i="0" sz="2000" u="none" cap="none" strike="noStrike">
              <a:solidFill>
                <a:srgbClr val="FFFFFF"/>
              </a:solidFill>
              <a:latin typeface="Roboto Slab"/>
              <a:ea typeface="Roboto Slab"/>
              <a:cs typeface="Roboto Slab"/>
              <a:sym typeface="Roboto Slab"/>
            </a:endParaRPr>
          </a:p>
        </p:txBody>
      </p:sp>
      <p:sp>
        <p:nvSpPr>
          <p:cNvPr id="530" name="Google Shape;530;p3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531" name="Google Shape;531;p32"/>
          <p:cNvGrpSpPr/>
          <p:nvPr/>
        </p:nvGrpSpPr>
        <p:grpSpPr>
          <a:xfrm>
            <a:off x="517096" y="1580175"/>
            <a:ext cx="4117284" cy="929025"/>
            <a:chOff x="4660778" y="1151975"/>
            <a:chExt cx="4380090" cy="929025"/>
          </a:xfrm>
        </p:grpSpPr>
        <p:pic>
          <p:nvPicPr>
            <p:cNvPr id="532" name="Google Shape;532;p32"/>
            <p:cNvPicPr preferRelativeResize="0"/>
            <p:nvPr/>
          </p:nvPicPr>
          <p:blipFill rotWithShape="1">
            <a:blip r:embed="rId3">
              <a:alphaModFix/>
            </a:blip>
            <a:srcRect b="0" l="0" r="0" t="0"/>
            <a:stretch/>
          </p:blipFill>
          <p:spPr>
            <a:xfrm>
              <a:off x="6284450" y="1151975"/>
              <a:ext cx="988125" cy="929025"/>
            </a:xfrm>
            <a:prstGeom prst="rect">
              <a:avLst/>
            </a:prstGeom>
            <a:noFill/>
            <a:ln>
              <a:noFill/>
            </a:ln>
          </p:spPr>
        </p:pic>
        <p:sp>
          <p:nvSpPr>
            <p:cNvPr id="533" name="Google Shape;533;p32"/>
            <p:cNvSpPr/>
            <p:nvPr/>
          </p:nvSpPr>
          <p:spPr>
            <a:xfrm>
              <a:off x="4660778" y="1404175"/>
              <a:ext cx="811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Q1</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2"/>
            <p:cNvSpPr txBox="1"/>
            <p:nvPr/>
          </p:nvSpPr>
          <p:spPr>
            <a:xfrm>
              <a:off x="5482568" y="1366225"/>
              <a:ext cx="3558300" cy="4995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Comment observer la VM et collecter les informations sur son activité sachant  que c’est une </a:t>
              </a:r>
              <a:r>
                <a:rPr b="1" i="0" lang="en" sz="1200" u="none" cap="none" strike="noStrike">
                  <a:solidFill>
                    <a:srgbClr val="000000"/>
                  </a:solidFill>
                  <a:latin typeface="Lobster"/>
                  <a:ea typeface="Lobster"/>
                  <a:cs typeface="Lobster"/>
                  <a:sym typeface="Lobster"/>
                </a:rPr>
                <a:t>boîte noire</a:t>
              </a:r>
              <a:endParaRPr b="1" i="0" sz="1200" u="none" cap="none" strike="noStrike">
                <a:solidFill>
                  <a:srgbClr val="000000"/>
                </a:solidFill>
                <a:latin typeface="Lobster"/>
                <a:ea typeface="Lobster"/>
                <a:cs typeface="Lobster"/>
                <a:sym typeface="Lobster"/>
              </a:endParaRPr>
            </a:p>
          </p:txBody>
        </p:sp>
      </p:grpSp>
      <p:grpSp>
        <p:nvGrpSpPr>
          <p:cNvPr id="535" name="Google Shape;535;p32"/>
          <p:cNvGrpSpPr/>
          <p:nvPr/>
        </p:nvGrpSpPr>
        <p:grpSpPr>
          <a:xfrm>
            <a:off x="593296" y="3771750"/>
            <a:ext cx="4117284" cy="929025"/>
            <a:chOff x="4660778" y="1228175"/>
            <a:chExt cx="4380090" cy="929025"/>
          </a:xfrm>
        </p:grpSpPr>
        <p:pic>
          <p:nvPicPr>
            <p:cNvPr id="536" name="Google Shape;536;p32"/>
            <p:cNvPicPr preferRelativeResize="0"/>
            <p:nvPr/>
          </p:nvPicPr>
          <p:blipFill rotWithShape="1">
            <a:blip r:embed="rId3">
              <a:alphaModFix/>
            </a:blip>
            <a:srcRect b="0" l="0" r="0" t="0"/>
            <a:stretch/>
          </p:blipFill>
          <p:spPr>
            <a:xfrm>
              <a:off x="6284450" y="1228175"/>
              <a:ext cx="988125" cy="929025"/>
            </a:xfrm>
            <a:prstGeom prst="rect">
              <a:avLst/>
            </a:prstGeom>
            <a:noFill/>
            <a:ln>
              <a:noFill/>
            </a:ln>
          </p:spPr>
        </p:pic>
        <p:sp>
          <p:nvSpPr>
            <p:cNvPr id="537" name="Google Shape;537;p32"/>
            <p:cNvSpPr/>
            <p:nvPr/>
          </p:nvSpPr>
          <p:spPr>
            <a:xfrm>
              <a:off x="4660778" y="1404175"/>
              <a:ext cx="811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Q2</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2"/>
            <p:cNvSpPr txBox="1"/>
            <p:nvPr/>
          </p:nvSpPr>
          <p:spPr>
            <a:xfrm>
              <a:off x="5482568" y="1366225"/>
              <a:ext cx="3558300" cy="4995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Après avoir répondu à Q1, comment estimer le WSS de la VM à partir des données collectées</a:t>
              </a:r>
              <a:endParaRPr b="1" i="0" sz="1000" u="none" cap="none" strike="noStrike">
                <a:solidFill>
                  <a:srgbClr val="000000"/>
                </a:solidFill>
                <a:latin typeface="Arial"/>
                <a:ea typeface="Arial"/>
                <a:cs typeface="Arial"/>
                <a:sym typeface="Arial"/>
              </a:endParaRPr>
            </a:p>
          </p:txBody>
        </p:sp>
      </p:grpSp>
      <p:sp>
        <p:nvSpPr>
          <p:cNvPr id="539" name="Google Shape;539;p32"/>
          <p:cNvSpPr/>
          <p:nvPr/>
        </p:nvSpPr>
        <p:spPr>
          <a:xfrm>
            <a:off x="5474525" y="1535850"/>
            <a:ext cx="3492900" cy="852000"/>
          </a:xfrm>
          <a:prstGeom prst="bracketPair">
            <a:avLst/>
          </a:prstGeom>
          <a:noFill/>
          <a:ln cap="flat"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298450" lvl="0" marL="4572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Matériel collecte les informations sur l’activité de la VM</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Les consigne dans une structure de consolidation de logs</a:t>
            </a:r>
            <a:endParaRPr b="0" i="0" sz="1100" u="none" cap="none" strike="noStrike">
              <a:solidFill>
                <a:srgbClr val="000000"/>
              </a:solidFill>
              <a:latin typeface="Arial"/>
              <a:ea typeface="Arial"/>
              <a:cs typeface="Arial"/>
              <a:sym typeface="Arial"/>
            </a:endParaRPr>
          </a:p>
        </p:txBody>
      </p:sp>
      <p:grpSp>
        <p:nvGrpSpPr>
          <p:cNvPr id="540" name="Google Shape;540;p32"/>
          <p:cNvGrpSpPr/>
          <p:nvPr/>
        </p:nvGrpSpPr>
        <p:grpSpPr>
          <a:xfrm>
            <a:off x="6522875" y="2426200"/>
            <a:ext cx="2081100" cy="731300"/>
            <a:chOff x="6522875" y="2426200"/>
            <a:chExt cx="2081100" cy="731300"/>
          </a:xfrm>
        </p:grpSpPr>
        <p:sp>
          <p:nvSpPr>
            <p:cNvPr id="541" name="Google Shape;541;p32"/>
            <p:cNvSpPr/>
            <p:nvPr/>
          </p:nvSpPr>
          <p:spPr>
            <a:xfrm rot="5400000">
              <a:off x="7388825" y="2442400"/>
              <a:ext cx="349200" cy="316800"/>
            </a:xfrm>
            <a:prstGeom prst="mathEqual">
              <a:avLst>
                <a:gd fmla="val 23520" name="adj1"/>
                <a:gd fmla="val 11760" name="adj2"/>
              </a:avLst>
            </a:prstGeom>
            <a:solidFill>
              <a:srgbClr val="87A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2"/>
            <p:cNvSpPr/>
            <p:nvPr/>
          </p:nvSpPr>
          <p:spPr>
            <a:xfrm>
              <a:off x="6522875" y="2833500"/>
              <a:ext cx="2081100" cy="3240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Solution non intrusive</a:t>
              </a:r>
              <a:endParaRPr b="1" i="0" sz="1200" u="none" cap="none" strike="noStrike">
                <a:solidFill>
                  <a:srgbClr val="000000"/>
                </a:solidFill>
                <a:latin typeface="Arial"/>
                <a:ea typeface="Arial"/>
                <a:cs typeface="Arial"/>
                <a:sym typeface="Arial"/>
              </a:endParaRPr>
            </a:p>
          </p:txBody>
        </p:sp>
      </p:grpSp>
      <p:sp>
        <p:nvSpPr>
          <p:cNvPr id="543" name="Google Shape;543;p32"/>
          <p:cNvSpPr/>
          <p:nvPr/>
        </p:nvSpPr>
        <p:spPr>
          <a:xfrm>
            <a:off x="5474525" y="3693725"/>
            <a:ext cx="3492900" cy="721800"/>
          </a:xfrm>
          <a:prstGeom prst="bracketPair">
            <a:avLst/>
          </a:prstGeom>
          <a:noFill/>
          <a:ln cap="flat" cmpd="sng" w="19050">
            <a:solidFill>
              <a:srgbClr val="3B8D61"/>
            </a:solidFill>
            <a:prstDash val="solid"/>
            <a:round/>
            <a:headEnd len="sm" w="sm" type="none"/>
            <a:tailEnd len="sm" w="sm" type="none"/>
          </a:ln>
        </p:spPr>
        <p:txBody>
          <a:bodyPr anchorCtr="0" anchor="ctr" bIns="91425" lIns="91425" spcFirstLastPara="1" rIns="91425" wrap="square" tIns="91425">
            <a:noAutofit/>
          </a:bodyPr>
          <a:lstStyle/>
          <a:p>
            <a:pPr indent="-298450" lvl="0" marL="4572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n adresses dans le logs</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Taille d’une page = </a:t>
            </a:r>
            <a:r>
              <a:rPr b="1" i="0" lang="en" sz="1100" u="none" cap="none" strike="noStrike">
                <a:solidFill>
                  <a:srgbClr val="000000"/>
                </a:solidFill>
                <a:latin typeface="Arial"/>
                <a:ea typeface="Arial"/>
                <a:cs typeface="Arial"/>
                <a:sym typeface="Arial"/>
              </a:rPr>
              <a:t>4KB</a:t>
            </a:r>
            <a:endParaRPr b="1" i="0" sz="1100" u="none" cap="none" strike="noStrike">
              <a:solidFill>
                <a:srgbClr val="000000"/>
              </a:solidFill>
              <a:latin typeface="Arial"/>
              <a:ea typeface="Arial"/>
              <a:cs typeface="Arial"/>
              <a:sym typeface="Arial"/>
            </a:endParaRPr>
          </a:p>
        </p:txBody>
      </p:sp>
      <p:grpSp>
        <p:nvGrpSpPr>
          <p:cNvPr id="544" name="Google Shape;544;p32"/>
          <p:cNvGrpSpPr/>
          <p:nvPr/>
        </p:nvGrpSpPr>
        <p:grpSpPr>
          <a:xfrm>
            <a:off x="6563650" y="4387748"/>
            <a:ext cx="2081100" cy="637877"/>
            <a:chOff x="6563650" y="4387748"/>
            <a:chExt cx="2081100" cy="637877"/>
          </a:xfrm>
        </p:grpSpPr>
        <p:sp>
          <p:nvSpPr>
            <p:cNvPr id="545" name="Google Shape;545;p32"/>
            <p:cNvSpPr/>
            <p:nvPr/>
          </p:nvSpPr>
          <p:spPr>
            <a:xfrm rot="5396111">
              <a:off x="7471602" y="4408275"/>
              <a:ext cx="265200" cy="224400"/>
            </a:xfrm>
            <a:prstGeom prst="rightArrow">
              <a:avLst>
                <a:gd fmla="val 50000" name="adj1"/>
                <a:gd fmla="val 50000" name="adj2"/>
              </a:avLst>
            </a:prstGeom>
            <a:solidFill>
              <a:srgbClr val="87A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2"/>
            <p:cNvSpPr/>
            <p:nvPr/>
          </p:nvSpPr>
          <p:spPr>
            <a:xfrm>
              <a:off x="6563650" y="4701625"/>
              <a:ext cx="2081100" cy="3240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WSS = n*4KB</a:t>
              </a:r>
              <a:endParaRPr b="1" i="0" sz="1200" u="none" cap="none" strike="noStrike">
                <a:solidFill>
                  <a:srgbClr val="000000"/>
                </a:solidFill>
                <a:latin typeface="Arial"/>
                <a:ea typeface="Arial"/>
                <a:cs typeface="Arial"/>
                <a:sym typeface="Arial"/>
              </a:endParaRPr>
            </a:p>
          </p:txBody>
        </p:sp>
      </p:grpSp>
      <p:sp>
        <p:nvSpPr>
          <p:cNvPr id="547" name="Google Shape;547;p32"/>
          <p:cNvSpPr/>
          <p:nvPr/>
        </p:nvSpPr>
        <p:spPr>
          <a:xfrm>
            <a:off x="440899" y="900302"/>
            <a:ext cx="349198" cy="349219"/>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2"/>
          <p:cNvSpPr/>
          <p:nvPr/>
        </p:nvSpPr>
        <p:spPr>
          <a:xfrm>
            <a:off x="3358200" y="2529950"/>
            <a:ext cx="2414100" cy="3492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Inconvénient actuel = vmexit</a:t>
            </a:r>
            <a:endParaRPr b="1" i="0" sz="1200" u="none" cap="none" strike="noStrike">
              <a:solidFill>
                <a:srgbClr val="000000"/>
              </a:solidFill>
              <a:latin typeface="Arial"/>
              <a:ea typeface="Arial"/>
              <a:cs typeface="Arial"/>
              <a:sym typeface="Arial"/>
            </a:endParaRPr>
          </a:p>
        </p:txBody>
      </p:sp>
      <p:sp>
        <p:nvSpPr>
          <p:cNvPr id="549" name="Google Shape;549;p32"/>
          <p:cNvSpPr/>
          <p:nvPr/>
        </p:nvSpPr>
        <p:spPr>
          <a:xfrm>
            <a:off x="3364950" y="3073178"/>
            <a:ext cx="2414100" cy="3879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Solution = redirection vers le dom0</a:t>
            </a:r>
            <a:endParaRPr b="1" i="0" sz="1200" u="none" cap="none" strike="noStrike">
              <a:solidFill>
                <a:srgbClr val="000000"/>
              </a:solidFill>
              <a:latin typeface="Arial"/>
              <a:ea typeface="Arial"/>
              <a:cs typeface="Arial"/>
              <a:sym typeface="Arial"/>
            </a:endParaRPr>
          </a:p>
        </p:txBody>
      </p:sp>
      <p:grpSp>
        <p:nvGrpSpPr>
          <p:cNvPr id="550" name="Google Shape;550;p32"/>
          <p:cNvGrpSpPr/>
          <p:nvPr/>
        </p:nvGrpSpPr>
        <p:grpSpPr>
          <a:xfrm>
            <a:off x="673650" y="3002550"/>
            <a:ext cx="2540993" cy="466500"/>
            <a:chOff x="673650" y="3002550"/>
            <a:chExt cx="2540993" cy="466500"/>
          </a:xfrm>
        </p:grpSpPr>
        <p:sp>
          <p:nvSpPr>
            <p:cNvPr id="551" name="Google Shape;551;p32"/>
            <p:cNvSpPr/>
            <p:nvPr/>
          </p:nvSpPr>
          <p:spPr>
            <a:xfrm>
              <a:off x="673650" y="3002550"/>
              <a:ext cx="1727100" cy="466500"/>
            </a:xfrm>
            <a:prstGeom prst="roundRect">
              <a:avLst>
                <a:gd fmla="val 16667" name="adj"/>
              </a:avLst>
            </a:prstGeom>
            <a:solidFill>
              <a:srgbClr val="87AF6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Non active</a:t>
              </a:r>
              <a:endParaRPr b="1"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Pas de surcharge </a:t>
              </a:r>
              <a:endParaRPr b="1" i="0" sz="1200" u="none" cap="none" strike="noStrike">
                <a:solidFill>
                  <a:srgbClr val="000000"/>
                </a:solidFill>
                <a:latin typeface="Arial"/>
                <a:ea typeface="Arial"/>
                <a:cs typeface="Arial"/>
                <a:sym typeface="Arial"/>
              </a:endParaRPr>
            </a:p>
          </p:txBody>
        </p:sp>
        <p:sp>
          <p:nvSpPr>
            <p:cNvPr id="552" name="Google Shape;552;p32"/>
            <p:cNvSpPr/>
            <p:nvPr/>
          </p:nvSpPr>
          <p:spPr>
            <a:xfrm rot="10796626">
              <a:off x="2603150" y="3154801"/>
              <a:ext cx="611400" cy="189900"/>
            </a:xfrm>
            <a:prstGeom prst="rightArrow">
              <a:avLst>
                <a:gd fmla="val 50000" name="adj1"/>
                <a:gd fmla="val 50000" name="adj2"/>
              </a:avLst>
            </a:prstGeom>
            <a:solidFill>
              <a:srgbClr val="87A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33"/>
          <p:cNvSpPr txBox="1"/>
          <p:nvPr>
            <p:ph type="ctrTitle"/>
          </p:nvPr>
        </p:nvSpPr>
        <p:spPr>
          <a:xfrm>
            <a:off x="4113600" y="2942375"/>
            <a:ext cx="4505700" cy="109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14454"/>
              </a:buClr>
              <a:buSzPts val="4800"/>
              <a:buFont typeface="Roboto Slab"/>
              <a:buNone/>
            </a:pPr>
            <a:r>
              <a:rPr b="1" i="0" lang="en" sz="4000" u="none" cap="none" strike="noStrike">
                <a:solidFill>
                  <a:srgbClr val="114454"/>
                </a:solidFill>
                <a:latin typeface="Roboto Slab"/>
                <a:ea typeface="Roboto Slab"/>
                <a:cs typeface="Roboto Slab"/>
                <a:sym typeface="Roboto Slab"/>
              </a:rPr>
              <a:t>Résultats </a:t>
            </a:r>
            <a:endParaRPr b="1" i="0" sz="4000" u="none" cap="none" strike="noStrike">
              <a:solidFill>
                <a:srgbClr val="114454"/>
              </a:solidFill>
              <a:latin typeface="Roboto Slab"/>
              <a:ea typeface="Roboto Slab"/>
              <a:cs typeface="Roboto Slab"/>
              <a:sym typeface="Roboto Slab"/>
            </a:endParaRPr>
          </a:p>
        </p:txBody>
      </p:sp>
      <p:sp>
        <p:nvSpPr>
          <p:cNvPr id="558" name="Google Shape;558;p33"/>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 sz="20000" u="none" cap="none" strike="noStrike">
                <a:solidFill>
                  <a:srgbClr val="18637B"/>
                </a:solidFill>
                <a:latin typeface="Roboto Slab"/>
                <a:ea typeface="Roboto Slab"/>
                <a:cs typeface="Roboto Slab"/>
                <a:sym typeface="Roboto Slab"/>
              </a:rPr>
              <a:t>4</a:t>
            </a:r>
            <a:endParaRPr b="0" i="0" sz="20000" u="none" cap="none" strike="noStrike">
              <a:solidFill>
                <a:srgbClr val="18637B"/>
              </a:solidFill>
              <a:latin typeface="Roboto Slab"/>
              <a:ea typeface="Roboto Slab"/>
              <a:cs typeface="Roboto Slab"/>
              <a:sym typeface="Roboto Slab"/>
            </a:endParaRPr>
          </a:p>
        </p:txBody>
      </p:sp>
      <p:sp>
        <p:nvSpPr>
          <p:cNvPr id="559" name="Google Shape;559;p3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560" name="Google Shape;560;p33"/>
          <p:cNvSpPr txBox="1"/>
          <p:nvPr>
            <p:ph idx="1" type="subTitle"/>
          </p:nvPr>
        </p:nvSpPr>
        <p:spPr>
          <a:xfrm>
            <a:off x="4202375" y="4038550"/>
            <a:ext cx="4736100" cy="533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94BF6E"/>
              </a:buClr>
              <a:buSzPts val="1800"/>
              <a:buFont typeface="Nixie One"/>
              <a:buNone/>
            </a:pPr>
            <a:r>
              <a:rPr b="1" i="0" lang="en" sz="1400" u="none" cap="none" strike="noStrike">
                <a:solidFill>
                  <a:srgbClr val="94BF6E"/>
                </a:solidFill>
                <a:latin typeface="Nixie One"/>
                <a:ea typeface="Nixie One"/>
                <a:cs typeface="Nixie One"/>
                <a:sym typeface="Nixie One"/>
              </a:rPr>
              <a:t>Présenter les des expérimentations menées </a:t>
            </a:r>
            <a:endParaRPr b="1" i="0" sz="1400" u="none" cap="none" strike="noStrike">
              <a:solidFill>
                <a:srgbClr val="94BF6E"/>
              </a:solidFill>
              <a:latin typeface="Nixie One"/>
              <a:ea typeface="Nixie One"/>
              <a:cs typeface="Nixie One"/>
              <a:sym typeface="Nixie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34"/>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Expérimentations</a:t>
            </a:r>
            <a:r>
              <a:rPr b="1" i="0" lang="en" sz="1800" u="none" cap="none" strike="noStrike">
                <a:solidFill>
                  <a:srgbClr val="FFFFFF"/>
                </a:solidFill>
                <a:latin typeface="Roboto Slab"/>
                <a:ea typeface="Roboto Slab"/>
                <a:cs typeface="Roboto Slab"/>
                <a:sym typeface="Roboto Slab"/>
              </a:rPr>
              <a:t> </a:t>
            </a:r>
            <a:endParaRPr b="1" i="0" sz="1800" u="none" cap="none" strike="noStrike">
              <a:solidFill>
                <a:srgbClr val="FFFFFF"/>
              </a:solidFill>
              <a:latin typeface="Roboto Slab"/>
              <a:ea typeface="Roboto Slab"/>
              <a:cs typeface="Roboto Slab"/>
              <a:sym typeface="Roboto Slab"/>
            </a:endParaRPr>
          </a:p>
        </p:txBody>
      </p:sp>
      <p:grpSp>
        <p:nvGrpSpPr>
          <p:cNvPr id="566" name="Google Shape;566;p34"/>
          <p:cNvGrpSpPr/>
          <p:nvPr/>
        </p:nvGrpSpPr>
        <p:grpSpPr>
          <a:xfrm>
            <a:off x="377059" y="931160"/>
            <a:ext cx="313910" cy="227820"/>
            <a:chOff x="3932350" y="3714775"/>
            <a:chExt cx="439650" cy="319075"/>
          </a:xfrm>
        </p:grpSpPr>
        <p:sp>
          <p:nvSpPr>
            <p:cNvPr id="567" name="Google Shape;567;p34"/>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4"/>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4"/>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4"/>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4"/>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2" name="Google Shape;572;p3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pic>
        <p:nvPicPr>
          <p:cNvPr id="573" name="Google Shape;573;p34"/>
          <p:cNvPicPr preferRelativeResize="0"/>
          <p:nvPr/>
        </p:nvPicPr>
        <p:blipFill rotWithShape="1">
          <a:blip r:embed="rId3">
            <a:alphaModFix/>
          </a:blip>
          <a:srcRect b="0" l="0" r="0" t="0"/>
          <a:stretch/>
        </p:blipFill>
        <p:spPr>
          <a:xfrm>
            <a:off x="298150" y="3120875"/>
            <a:ext cx="5865735" cy="1850550"/>
          </a:xfrm>
          <a:prstGeom prst="rect">
            <a:avLst/>
          </a:prstGeom>
          <a:noFill/>
          <a:ln>
            <a:noFill/>
          </a:ln>
        </p:spPr>
      </p:pic>
      <p:sp>
        <p:nvSpPr>
          <p:cNvPr id="574" name="Google Shape;574;p34"/>
          <p:cNvSpPr/>
          <p:nvPr/>
        </p:nvSpPr>
        <p:spPr>
          <a:xfrm>
            <a:off x="377050" y="1725025"/>
            <a:ext cx="4061400" cy="8298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Expérimentations menées avec des charges synthétiques</a:t>
            </a:r>
            <a:endParaRPr b="1" i="0" sz="1100" u="none" cap="none" strike="noStrike">
              <a:solidFill>
                <a:schemeClr val="dk1"/>
              </a:solidFill>
              <a:latin typeface="Arial"/>
              <a:ea typeface="Arial"/>
              <a:cs typeface="Arial"/>
              <a:sym typeface="Arial"/>
            </a:endParaRPr>
          </a:p>
        </p:txBody>
      </p:sp>
      <p:sp>
        <p:nvSpPr>
          <p:cNvPr id="575" name="Google Shape;575;p34"/>
          <p:cNvSpPr/>
          <p:nvPr/>
        </p:nvSpPr>
        <p:spPr>
          <a:xfrm>
            <a:off x="4908650" y="1662150"/>
            <a:ext cx="4061400" cy="14334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Charges manipulant 400MB de mémoire</a:t>
            </a:r>
            <a:endParaRPr b="1" i="0" sz="1100" u="none" cap="none" strike="noStrike">
              <a:solidFill>
                <a:schemeClr val="dk1"/>
              </a:solidFill>
              <a:latin typeface="Arial"/>
              <a:ea typeface="Arial"/>
              <a:cs typeface="Arial"/>
              <a:sym typeface="Arial"/>
            </a:endParaRPr>
          </a:p>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400MB = 400*1024  KB</a:t>
            </a:r>
            <a:endParaRPr b="1" i="0" sz="1100" u="none" cap="none" strike="noStrike">
              <a:solidFill>
                <a:schemeClr val="dk1"/>
              </a:solidFill>
              <a:latin typeface="Arial"/>
              <a:ea typeface="Arial"/>
              <a:cs typeface="Arial"/>
              <a:sym typeface="Arial"/>
            </a:endParaRPr>
          </a:p>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Taille d’une page = 4KB </a:t>
            </a:r>
            <a:endParaRPr b="1" i="0" sz="1100" u="none" cap="none" strike="noStrike">
              <a:solidFill>
                <a:schemeClr val="dk1"/>
              </a:solidFill>
              <a:latin typeface="Arial"/>
              <a:ea typeface="Arial"/>
              <a:cs typeface="Arial"/>
              <a:sym typeface="Arial"/>
            </a:endParaRPr>
          </a:p>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D’où 400MB → 400*1024/4 = 102400 pages</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35"/>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Expérimentation 1</a:t>
            </a:r>
            <a:endParaRPr b="1" i="0" sz="1800" u="none" cap="none" strike="noStrike">
              <a:solidFill>
                <a:srgbClr val="FFFFFF"/>
              </a:solidFill>
              <a:latin typeface="Roboto Slab"/>
              <a:ea typeface="Roboto Slab"/>
              <a:cs typeface="Roboto Slab"/>
              <a:sym typeface="Roboto Slab"/>
            </a:endParaRPr>
          </a:p>
        </p:txBody>
      </p:sp>
      <p:grpSp>
        <p:nvGrpSpPr>
          <p:cNvPr id="581" name="Google Shape;581;p35"/>
          <p:cNvGrpSpPr/>
          <p:nvPr/>
        </p:nvGrpSpPr>
        <p:grpSpPr>
          <a:xfrm>
            <a:off x="377059" y="931160"/>
            <a:ext cx="313910" cy="227820"/>
            <a:chOff x="3932350" y="3714775"/>
            <a:chExt cx="439650" cy="319075"/>
          </a:xfrm>
        </p:grpSpPr>
        <p:sp>
          <p:nvSpPr>
            <p:cNvPr id="582" name="Google Shape;582;p3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7" name="Google Shape;587;p3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588" name="Google Shape;588;p35"/>
          <p:cNvSpPr/>
          <p:nvPr/>
        </p:nvSpPr>
        <p:spPr>
          <a:xfrm>
            <a:off x="377050" y="1703300"/>
            <a:ext cx="3380400" cy="533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Charge synthétique constante</a:t>
            </a:r>
            <a:endParaRPr b="1" i="0" sz="1200" u="none" cap="none" strike="noStrike">
              <a:solidFill>
                <a:schemeClr val="dk1"/>
              </a:solidFill>
              <a:latin typeface="Arial"/>
              <a:ea typeface="Arial"/>
              <a:cs typeface="Arial"/>
              <a:sym typeface="Arial"/>
            </a:endParaRPr>
          </a:p>
        </p:txBody>
      </p:sp>
      <p:pic>
        <p:nvPicPr>
          <p:cNvPr id="589" name="Google Shape;589;p35"/>
          <p:cNvPicPr preferRelativeResize="0"/>
          <p:nvPr/>
        </p:nvPicPr>
        <p:blipFill rotWithShape="1">
          <a:blip r:embed="rId3">
            <a:alphaModFix/>
          </a:blip>
          <a:srcRect b="0" l="0" r="0" t="0"/>
          <a:stretch/>
        </p:blipFill>
        <p:spPr>
          <a:xfrm>
            <a:off x="508238" y="2237000"/>
            <a:ext cx="4484374" cy="2712076"/>
          </a:xfrm>
          <a:prstGeom prst="rect">
            <a:avLst/>
          </a:prstGeom>
          <a:noFill/>
          <a:ln>
            <a:noFill/>
          </a:ln>
        </p:spPr>
      </p:pic>
      <p:pic>
        <p:nvPicPr>
          <p:cNvPr id="590" name="Google Shape;590;p35"/>
          <p:cNvPicPr preferRelativeResize="0"/>
          <p:nvPr/>
        </p:nvPicPr>
        <p:blipFill rotWithShape="1">
          <a:blip r:embed="rId4">
            <a:alphaModFix/>
          </a:blip>
          <a:srcRect b="0" l="0" r="0" t="0"/>
          <a:stretch/>
        </p:blipFill>
        <p:spPr>
          <a:xfrm>
            <a:off x="5869050" y="2348125"/>
            <a:ext cx="3119500" cy="2630800"/>
          </a:xfrm>
          <a:prstGeom prst="rect">
            <a:avLst/>
          </a:prstGeom>
          <a:noFill/>
          <a:ln>
            <a:noFill/>
          </a:ln>
        </p:spPr>
      </p:pic>
      <p:sp>
        <p:nvSpPr>
          <p:cNvPr id="591" name="Google Shape;591;p35"/>
          <p:cNvSpPr/>
          <p:nvPr/>
        </p:nvSpPr>
        <p:spPr>
          <a:xfrm>
            <a:off x="1504450" y="3635525"/>
            <a:ext cx="2897400" cy="1343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2" name="Google Shape;592;p35"/>
          <p:cNvGrpSpPr/>
          <p:nvPr/>
        </p:nvGrpSpPr>
        <p:grpSpPr>
          <a:xfrm>
            <a:off x="6156550" y="1226875"/>
            <a:ext cx="2832000" cy="1002550"/>
            <a:chOff x="6156550" y="1226875"/>
            <a:chExt cx="2832000" cy="1002550"/>
          </a:xfrm>
        </p:grpSpPr>
        <p:sp>
          <p:nvSpPr>
            <p:cNvPr id="593" name="Google Shape;593;p35"/>
            <p:cNvSpPr/>
            <p:nvPr/>
          </p:nvSpPr>
          <p:spPr>
            <a:xfrm>
              <a:off x="6156550" y="1226875"/>
              <a:ext cx="2832000" cy="696900"/>
            </a:xfrm>
            <a:prstGeom prst="roundRect">
              <a:avLst>
                <a:gd fmla="val 16667" name="adj"/>
              </a:avLst>
            </a:prstGeom>
            <a:noFill/>
            <a:ln>
              <a:noFill/>
            </a:ln>
          </p:spPr>
          <p:txBody>
            <a:bodyPr anchorCtr="0" anchor="ctr" bIns="91425" lIns="91425" spcFirstLastPara="1" rIns="91425" wrap="square" tIns="91425">
              <a:noAutofit/>
            </a:bodyPr>
            <a:lstStyle/>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105000 pages enregistrées</a:t>
              </a:r>
              <a:endParaRPr b="1" i="0" sz="1100" u="none" cap="none" strike="noStrike">
                <a:solidFill>
                  <a:schemeClr val="dk1"/>
                </a:solidFill>
                <a:latin typeface="Arial"/>
                <a:ea typeface="Arial"/>
                <a:cs typeface="Arial"/>
                <a:sym typeface="Arial"/>
              </a:endParaRPr>
            </a:p>
            <a:p>
              <a:pPr indent="-298450" lvl="0" marL="457200" marR="0" rtl="0" algn="just">
                <a:lnSpc>
                  <a:spcPct val="15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Soit 105000*4/1024 = 410MB</a:t>
              </a:r>
              <a:endParaRPr b="1" i="0" sz="1100" u="none" cap="none" strike="noStrike">
                <a:solidFill>
                  <a:schemeClr val="dk1"/>
                </a:solidFill>
                <a:latin typeface="Arial"/>
                <a:ea typeface="Arial"/>
                <a:cs typeface="Arial"/>
                <a:sym typeface="Arial"/>
              </a:endParaRPr>
            </a:p>
          </p:txBody>
        </p:sp>
        <p:cxnSp>
          <p:nvCxnSpPr>
            <p:cNvPr id="594" name="Google Shape;594;p35"/>
            <p:cNvCxnSpPr/>
            <p:nvPr/>
          </p:nvCxnSpPr>
          <p:spPr>
            <a:xfrm rot="10800000">
              <a:off x="7842575" y="1867325"/>
              <a:ext cx="0" cy="362100"/>
            </a:xfrm>
            <a:prstGeom prst="straightConnector1">
              <a:avLst/>
            </a:prstGeom>
            <a:noFill/>
            <a:ln cap="flat" cmpd="sng" w="9525">
              <a:solidFill>
                <a:schemeClr val="dk2"/>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3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Expérimentation 2</a:t>
            </a:r>
            <a:endParaRPr b="1" i="0" sz="1800" u="none" cap="none" strike="noStrike">
              <a:solidFill>
                <a:srgbClr val="FFFFFF"/>
              </a:solidFill>
              <a:latin typeface="Roboto Slab"/>
              <a:ea typeface="Roboto Slab"/>
              <a:cs typeface="Roboto Slab"/>
              <a:sym typeface="Roboto Slab"/>
            </a:endParaRPr>
          </a:p>
        </p:txBody>
      </p:sp>
      <p:grpSp>
        <p:nvGrpSpPr>
          <p:cNvPr id="600" name="Google Shape;600;p36"/>
          <p:cNvGrpSpPr/>
          <p:nvPr/>
        </p:nvGrpSpPr>
        <p:grpSpPr>
          <a:xfrm>
            <a:off x="377059" y="931160"/>
            <a:ext cx="313910" cy="227820"/>
            <a:chOff x="3932350" y="3714775"/>
            <a:chExt cx="439650" cy="319075"/>
          </a:xfrm>
        </p:grpSpPr>
        <p:sp>
          <p:nvSpPr>
            <p:cNvPr id="601" name="Google Shape;601;p3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6" name="Google Shape;606;p3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607" name="Google Shape;607;p36"/>
          <p:cNvSpPr/>
          <p:nvPr/>
        </p:nvSpPr>
        <p:spPr>
          <a:xfrm>
            <a:off x="377050" y="1703300"/>
            <a:ext cx="4989000" cy="743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Charges synthétiques variables</a:t>
            </a:r>
            <a:endParaRPr b="1" i="0" sz="12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But : détecter les variations dans l’utilisation de la mémoire</a:t>
            </a:r>
            <a:endParaRPr b="1" i="0" sz="1200" u="none" cap="none" strike="noStrike">
              <a:solidFill>
                <a:schemeClr val="dk1"/>
              </a:solidFill>
              <a:latin typeface="Arial"/>
              <a:ea typeface="Arial"/>
              <a:cs typeface="Arial"/>
              <a:sym typeface="Arial"/>
            </a:endParaRPr>
          </a:p>
        </p:txBody>
      </p:sp>
      <p:grpSp>
        <p:nvGrpSpPr>
          <p:cNvPr id="608" name="Google Shape;608;p36"/>
          <p:cNvGrpSpPr/>
          <p:nvPr/>
        </p:nvGrpSpPr>
        <p:grpSpPr>
          <a:xfrm>
            <a:off x="554325" y="338625"/>
            <a:ext cx="8477924" cy="4704925"/>
            <a:chOff x="554325" y="338625"/>
            <a:chExt cx="8477924" cy="4704925"/>
          </a:xfrm>
        </p:grpSpPr>
        <p:grpSp>
          <p:nvGrpSpPr>
            <p:cNvPr id="609" name="Google Shape;609;p36"/>
            <p:cNvGrpSpPr/>
            <p:nvPr/>
          </p:nvGrpSpPr>
          <p:grpSpPr>
            <a:xfrm>
              <a:off x="5950441" y="338625"/>
              <a:ext cx="3081808" cy="4663650"/>
              <a:chOff x="5950441" y="414825"/>
              <a:chExt cx="3081808" cy="4663650"/>
            </a:xfrm>
          </p:grpSpPr>
          <p:pic>
            <p:nvPicPr>
              <p:cNvPr id="610" name="Google Shape;610;p36"/>
              <p:cNvPicPr preferRelativeResize="0"/>
              <p:nvPr/>
            </p:nvPicPr>
            <p:blipFill rotWithShape="1">
              <a:blip r:embed="rId3">
                <a:alphaModFix/>
              </a:blip>
              <a:srcRect b="0" l="0" r="0" t="0"/>
              <a:stretch/>
            </p:blipFill>
            <p:spPr>
              <a:xfrm>
                <a:off x="5950450" y="414825"/>
                <a:ext cx="3035350" cy="2871892"/>
              </a:xfrm>
              <a:prstGeom prst="rect">
                <a:avLst/>
              </a:prstGeom>
              <a:noFill/>
              <a:ln>
                <a:noFill/>
              </a:ln>
            </p:spPr>
          </p:pic>
          <p:pic>
            <p:nvPicPr>
              <p:cNvPr id="611" name="Google Shape;611;p36"/>
              <p:cNvPicPr preferRelativeResize="0"/>
              <p:nvPr/>
            </p:nvPicPr>
            <p:blipFill rotWithShape="1">
              <a:blip r:embed="rId4">
                <a:alphaModFix/>
              </a:blip>
              <a:srcRect b="0" l="0" r="0" t="0"/>
              <a:stretch/>
            </p:blipFill>
            <p:spPr>
              <a:xfrm>
                <a:off x="5950441" y="3296000"/>
                <a:ext cx="3081808" cy="1782475"/>
              </a:xfrm>
              <a:prstGeom prst="rect">
                <a:avLst/>
              </a:prstGeom>
              <a:noFill/>
              <a:ln>
                <a:noFill/>
              </a:ln>
            </p:spPr>
          </p:pic>
        </p:grpSp>
        <p:pic>
          <p:nvPicPr>
            <p:cNvPr id="612" name="Google Shape;612;p36"/>
            <p:cNvPicPr preferRelativeResize="0"/>
            <p:nvPr/>
          </p:nvPicPr>
          <p:blipFill rotWithShape="1">
            <a:blip r:embed="rId5">
              <a:alphaModFix/>
            </a:blip>
            <a:srcRect b="0" l="0" r="0" t="0"/>
            <a:stretch/>
          </p:blipFill>
          <p:spPr>
            <a:xfrm>
              <a:off x="554325" y="3160650"/>
              <a:ext cx="5136450" cy="1882900"/>
            </a:xfrm>
            <a:prstGeom prst="rect">
              <a:avLst/>
            </a:prstGeom>
            <a:noFill/>
            <a:ln>
              <a:noFill/>
            </a:ln>
          </p:spPr>
        </p:pic>
      </p:grpSp>
      <p:sp>
        <p:nvSpPr>
          <p:cNvPr id="613" name="Google Shape;613;p36"/>
          <p:cNvSpPr/>
          <p:nvPr/>
        </p:nvSpPr>
        <p:spPr>
          <a:xfrm>
            <a:off x="6276875" y="2298425"/>
            <a:ext cx="2831700" cy="2745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6"/>
          <p:cNvSpPr/>
          <p:nvPr/>
        </p:nvSpPr>
        <p:spPr>
          <a:xfrm>
            <a:off x="1009700" y="3140125"/>
            <a:ext cx="4797900" cy="1903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animEffect filter="fade" transition="in">
                                      <p:cBhvr>
                                        <p:cTn dur="1000"/>
                                        <p:tgtEl>
                                          <p:spTgt spid="6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animEffect filter="fade" transition="in">
                                      <p:cBhvr>
                                        <p:cTn dur="1000"/>
                                        <p:tgtEl>
                                          <p:spTgt spid="6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37"/>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Evaluation </a:t>
            </a:r>
            <a:endParaRPr b="1" i="0" sz="2000" u="none" cap="none" strike="noStrike">
              <a:solidFill>
                <a:srgbClr val="FFFFFF"/>
              </a:solidFill>
              <a:latin typeface="Roboto Slab"/>
              <a:ea typeface="Roboto Slab"/>
              <a:cs typeface="Roboto Slab"/>
              <a:sym typeface="Roboto Slab"/>
            </a:endParaRPr>
          </a:p>
        </p:txBody>
      </p:sp>
      <p:sp>
        <p:nvSpPr>
          <p:cNvPr id="620" name="Google Shape;620;p3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621" name="Google Shape;621;p37"/>
          <p:cNvGrpSpPr/>
          <p:nvPr/>
        </p:nvGrpSpPr>
        <p:grpSpPr>
          <a:xfrm>
            <a:off x="519532" y="896375"/>
            <a:ext cx="291276" cy="297381"/>
            <a:chOff x="3951850" y="2985350"/>
            <a:chExt cx="407950" cy="416500"/>
          </a:xfrm>
        </p:grpSpPr>
        <p:sp>
          <p:nvSpPr>
            <p:cNvPr id="622" name="Google Shape;622;p3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626" name="Google Shape;626;p37"/>
          <p:cNvGraphicFramePr/>
          <p:nvPr/>
        </p:nvGraphicFramePr>
        <p:xfrm>
          <a:off x="327813" y="1678656"/>
          <a:ext cx="3000000" cy="3000000"/>
        </p:xfrm>
        <a:graphic>
          <a:graphicData uri="http://schemas.openxmlformats.org/drawingml/2006/table">
            <a:tbl>
              <a:tblPr>
                <a:noFill/>
                <a:tableStyleId>{1973B5D7-28C1-424E-9DBB-6C088A7B220F}</a:tableStyleId>
              </a:tblPr>
              <a:tblGrid>
                <a:gridCol w="1808125"/>
                <a:gridCol w="1027875"/>
                <a:gridCol w="1191000"/>
                <a:gridCol w="1932175"/>
                <a:gridCol w="1359200"/>
                <a:gridCol w="1385375"/>
              </a:tblGrid>
              <a:tr h="4514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Intrusive </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Active </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Précise </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Surcharge de la VM</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Surcharge de l’hyperviseur</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r>
              <a:tr h="3915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Nixie One"/>
                          <a:ea typeface="Nixie One"/>
                          <a:cs typeface="Nixie One"/>
                          <a:sym typeface="Nixie One"/>
                        </a:rPr>
                        <a:t>Self-ballooning </a:t>
                      </a:r>
                      <a:endParaRPr b="1" sz="14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Oui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3915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Nixie One"/>
                          <a:ea typeface="Nixie One"/>
                          <a:cs typeface="Nixie One"/>
                          <a:sym typeface="Nixie One"/>
                        </a:rPr>
                        <a:t>ZBalloond</a:t>
                      </a:r>
                      <a:endParaRPr b="1" sz="14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Oui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Oui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Oui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3915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Nixie One"/>
                          <a:ea typeface="Nixie One"/>
                          <a:cs typeface="Nixie One"/>
                          <a:sym typeface="Nixie One"/>
                        </a:rPr>
                        <a:t>VMWare</a:t>
                      </a:r>
                      <a:endParaRPr b="1" sz="14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Oui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Oui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48052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Nixie One"/>
                          <a:ea typeface="Nixie One"/>
                          <a:cs typeface="Nixie One"/>
                          <a:sym typeface="Nixie One"/>
                        </a:rPr>
                        <a:t>Geiger</a:t>
                      </a:r>
                      <a:endParaRPr b="1" sz="1400" u="none" cap="none" strike="noStrike">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si le WSS &lt; mémoire allouée</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48052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Nixie One"/>
                          <a:ea typeface="Nixie One"/>
                          <a:cs typeface="Nixie One"/>
                          <a:sym typeface="Nixie One"/>
                        </a:rPr>
                        <a:t>Exclusive-cash </a:t>
                      </a:r>
                      <a:endParaRPr b="1" sz="1400" u="none" cap="none" strike="noStrike">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Oui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si le cache est nul</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Slab"/>
                          <a:ea typeface="Roboto Slab"/>
                          <a:cs typeface="Roboto Slab"/>
                          <a:sym typeface="Roboto Slab"/>
                        </a:rPr>
                        <a:t>Non </a:t>
                      </a:r>
                      <a:endParaRPr sz="12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69272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Nixie One"/>
                          <a:ea typeface="Nixie One"/>
                          <a:cs typeface="Nixie One"/>
                          <a:sym typeface="Nixie One"/>
                        </a:rPr>
                        <a:t>PML</a:t>
                      </a:r>
                      <a:endParaRPr b="1" sz="1400" u="none" cap="none" strike="noStrike">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Roboto Slab"/>
                          <a:ea typeface="Roboto Slab"/>
                          <a:cs typeface="Roboto Slab"/>
                          <a:sym typeface="Roboto Slab"/>
                        </a:rPr>
                        <a:t>Non</a:t>
                      </a:r>
                      <a:endParaRPr sz="14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Roboto Slab"/>
                          <a:ea typeface="Roboto Slab"/>
                          <a:cs typeface="Roboto Slab"/>
                          <a:sym typeface="Roboto Slab"/>
                        </a:rPr>
                        <a:t>Non </a:t>
                      </a:r>
                      <a:endParaRPr sz="14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Roboto Slab"/>
                          <a:ea typeface="Roboto Slab"/>
                          <a:cs typeface="Roboto Slab"/>
                          <a:sym typeface="Roboto Slab"/>
                        </a:rPr>
                        <a:t>Oui </a:t>
                      </a:r>
                      <a:endParaRPr sz="1400" u="none" cap="none" strike="noStrike">
                        <a:solidFill>
                          <a:srgbClr val="FFFFFF"/>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Roboto Slab"/>
                          <a:ea typeface="Roboto Slab"/>
                          <a:cs typeface="Roboto Slab"/>
                          <a:sym typeface="Roboto Slab"/>
                        </a:rPr>
                        <a:t>(avec la nouvelle architecture)</a:t>
                      </a:r>
                      <a:endParaRPr sz="14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gridSpan="2">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Roboto Slab"/>
                          <a:ea typeface="Roboto Slab"/>
                          <a:cs typeface="Roboto Slab"/>
                          <a:sym typeface="Roboto Slab"/>
                        </a:rPr>
                        <a:t>Sous réserve de simulateur</a:t>
                      </a:r>
                      <a:endParaRPr sz="14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FF"/>
                    </a:solidFill>
                  </a:tcPr>
                </a:tc>
                <a:tc h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38"/>
          <p:cNvSpPr txBox="1"/>
          <p:nvPr>
            <p:ph type="ctrTitle"/>
          </p:nvPr>
        </p:nvSpPr>
        <p:spPr>
          <a:xfrm>
            <a:off x="4113600" y="2878750"/>
            <a:ext cx="4505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14454"/>
              </a:buClr>
              <a:buSzPts val="4800"/>
              <a:buFont typeface="Roboto Slab"/>
              <a:buNone/>
            </a:pPr>
            <a:r>
              <a:rPr b="1" i="0" lang="en" sz="4000" u="none" cap="none" strike="noStrike">
                <a:solidFill>
                  <a:srgbClr val="114454"/>
                </a:solidFill>
                <a:latin typeface="Roboto Slab"/>
                <a:ea typeface="Roboto Slab"/>
                <a:cs typeface="Roboto Slab"/>
                <a:sym typeface="Roboto Slab"/>
              </a:rPr>
              <a:t>Conclusion </a:t>
            </a:r>
            <a:endParaRPr b="1" i="0" sz="4000" u="none" cap="none" strike="noStrike">
              <a:solidFill>
                <a:srgbClr val="114454"/>
              </a:solidFill>
              <a:latin typeface="Roboto Slab"/>
              <a:ea typeface="Roboto Slab"/>
              <a:cs typeface="Roboto Slab"/>
              <a:sym typeface="Roboto Slab"/>
            </a:endParaRPr>
          </a:p>
        </p:txBody>
      </p:sp>
      <p:sp>
        <p:nvSpPr>
          <p:cNvPr id="632" name="Google Shape;632;p38"/>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 sz="20000" u="none" cap="none" strike="noStrike">
                <a:solidFill>
                  <a:srgbClr val="18637B"/>
                </a:solidFill>
                <a:latin typeface="Roboto Slab"/>
                <a:ea typeface="Roboto Slab"/>
                <a:cs typeface="Roboto Slab"/>
                <a:sym typeface="Roboto Slab"/>
              </a:rPr>
              <a:t>5</a:t>
            </a:r>
            <a:endParaRPr b="0" i="0" sz="20000" u="none" cap="none" strike="noStrike">
              <a:solidFill>
                <a:srgbClr val="18637B"/>
              </a:solidFill>
              <a:latin typeface="Roboto Slab"/>
              <a:ea typeface="Roboto Slab"/>
              <a:cs typeface="Roboto Slab"/>
              <a:sym typeface="Roboto Slab"/>
            </a:endParaRPr>
          </a:p>
        </p:txBody>
      </p:sp>
      <p:sp>
        <p:nvSpPr>
          <p:cNvPr id="633" name="Google Shape;633;p3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634" name="Google Shape;634;p38"/>
          <p:cNvSpPr txBox="1"/>
          <p:nvPr>
            <p:ph idx="1" type="subTitle"/>
          </p:nvPr>
        </p:nvSpPr>
        <p:spPr>
          <a:xfrm>
            <a:off x="4202375" y="4038550"/>
            <a:ext cx="4736100" cy="533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94BF6E"/>
              </a:buClr>
              <a:buSzPts val="1800"/>
              <a:buFont typeface="Nixie One"/>
              <a:buNone/>
            </a:pPr>
            <a:r>
              <a:rPr b="1" i="0" lang="en" sz="1400" u="none" cap="none" strike="noStrike">
                <a:solidFill>
                  <a:srgbClr val="94BF6E"/>
                </a:solidFill>
                <a:latin typeface="Nixie One"/>
                <a:ea typeface="Nixie One"/>
                <a:cs typeface="Nixie One"/>
                <a:sym typeface="Nixie One"/>
              </a:rPr>
              <a:t>Bilan et perspectives</a:t>
            </a:r>
            <a:endParaRPr b="1" i="0" sz="1400" u="none" cap="none" strike="noStrike">
              <a:solidFill>
                <a:srgbClr val="94BF6E"/>
              </a:solidFill>
              <a:latin typeface="Nixie One"/>
              <a:ea typeface="Nixie One"/>
              <a:cs typeface="Nixie One"/>
              <a:sym typeface="Nixie On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39"/>
          <p:cNvSpPr txBox="1"/>
          <p:nvPr/>
        </p:nvSpPr>
        <p:spPr>
          <a:xfrm>
            <a:off x="685800" y="462525"/>
            <a:ext cx="2631300" cy="7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94BF6E"/>
                </a:solidFill>
                <a:latin typeface="Roboto Slab"/>
                <a:ea typeface="Roboto Slab"/>
                <a:cs typeface="Roboto Slab"/>
                <a:sym typeface="Roboto Slab"/>
              </a:rPr>
              <a:t>Bilan </a:t>
            </a:r>
            <a:endParaRPr b="1" i="0" sz="3000" u="none" cap="none" strike="noStrike">
              <a:solidFill>
                <a:srgbClr val="94BF6E"/>
              </a:solidFill>
              <a:latin typeface="Roboto Slab"/>
              <a:ea typeface="Roboto Slab"/>
              <a:cs typeface="Roboto Slab"/>
              <a:sym typeface="Roboto Slab"/>
            </a:endParaRPr>
          </a:p>
        </p:txBody>
      </p:sp>
      <p:sp>
        <p:nvSpPr>
          <p:cNvPr id="640" name="Google Shape;640;p39"/>
          <p:cNvSpPr txBox="1"/>
          <p:nvPr/>
        </p:nvSpPr>
        <p:spPr>
          <a:xfrm>
            <a:off x="298150" y="1247325"/>
            <a:ext cx="4671300" cy="3660000"/>
          </a:xfrm>
          <a:prstGeom prst="rect">
            <a:avLst/>
          </a:prstGeom>
          <a:noFill/>
          <a:ln>
            <a:noFill/>
          </a:ln>
        </p:spPr>
        <p:txBody>
          <a:bodyPr anchorCtr="0" anchor="ctr" bIns="91425" lIns="91425" spcFirstLastPara="1" rIns="91425" wrap="square" tIns="91425">
            <a:noAutofit/>
          </a:bodyPr>
          <a:lstStyle/>
          <a:p>
            <a:pPr indent="-304800" lvl="0" marL="457200" marR="0" rtl="0" algn="just">
              <a:lnSpc>
                <a:spcPct val="115000"/>
              </a:lnSpc>
              <a:spcBef>
                <a:spcPts val="600"/>
              </a:spcBef>
              <a:spcAft>
                <a:spcPts val="0"/>
              </a:spcAft>
              <a:buClr>
                <a:srgbClr val="114454"/>
              </a:buClr>
              <a:buSzPts val="1200"/>
              <a:buFont typeface="Nixie One"/>
              <a:buChar char="★"/>
            </a:pPr>
            <a:r>
              <a:rPr b="0" i="0" lang="en" sz="1200" u="none" cap="none" strike="noStrike">
                <a:solidFill>
                  <a:srgbClr val="114454"/>
                </a:solidFill>
                <a:latin typeface="Nixie One"/>
                <a:ea typeface="Nixie One"/>
                <a:cs typeface="Nixie One"/>
                <a:sym typeface="Nixie One"/>
              </a:rPr>
              <a:t>Estimer le working set size des machines virtuelles est bénéfique pour un hébergeur car ceci lui permet d’améliorer le taux de consolidation des machines et donc d’avoir des gains financiers</a:t>
            </a:r>
            <a:endParaRPr b="0" i="0" sz="1200" u="none" cap="none" strike="noStrike">
              <a:solidFill>
                <a:srgbClr val="114454"/>
              </a:solidFill>
              <a:latin typeface="Nixie One"/>
              <a:ea typeface="Nixie One"/>
              <a:cs typeface="Nixie One"/>
              <a:sym typeface="Nixie One"/>
            </a:endParaRPr>
          </a:p>
          <a:p>
            <a:pPr indent="0" lvl="0" marL="0" marR="0" rtl="0" algn="just">
              <a:lnSpc>
                <a:spcPct val="115000"/>
              </a:lnSpc>
              <a:spcBef>
                <a:spcPts val="600"/>
              </a:spcBef>
              <a:spcAft>
                <a:spcPts val="0"/>
              </a:spcAft>
              <a:buClr>
                <a:srgbClr val="000000"/>
              </a:buClr>
              <a:buSzPts val="1200"/>
              <a:buFont typeface="Arial"/>
              <a:buNone/>
            </a:pPr>
            <a:r>
              <a:t/>
            </a:r>
            <a:endParaRPr b="0" i="0" sz="1200" u="none" cap="none" strike="noStrike">
              <a:solidFill>
                <a:srgbClr val="114454"/>
              </a:solidFill>
              <a:latin typeface="Nixie One"/>
              <a:ea typeface="Nixie One"/>
              <a:cs typeface="Nixie One"/>
              <a:sym typeface="Nixie One"/>
            </a:endParaRPr>
          </a:p>
          <a:p>
            <a:pPr indent="-304800" lvl="0" marL="457200" marR="0" rtl="0" algn="just">
              <a:lnSpc>
                <a:spcPct val="115000"/>
              </a:lnSpc>
              <a:spcBef>
                <a:spcPts val="600"/>
              </a:spcBef>
              <a:spcAft>
                <a:spcPts val="0"/>
              </a:spcAft>
              <a:buClr>
                <a:srgbClr val="114454"/>
              </a:buClr>
              <a:buSzPts val="1200"/>
              <a:buFont typeface="Nixie One"/>
              <a:buChar char="★"/>
            </a:pPr>
            <a:r>
              <a:rPr b="0" i="0" lang="en" sz="1200" u="none" cap="none" strike="noStrike">
                <a:solidFill>
                  <a:srgbClr val="114454"/>
                </a:solidFill>
                <a:latin typeface="Nixie One"/>
                <a:ea typeface="Nixie One"/>
                <a:cs typeface="Nixie One"/>
                <a:sym typeface="Nixie One"/>
              </a:rPr>
              <a:t>Les solutions d’estimation existantes présentent des inconvénients qui peuvent être inacceptables pour le client (car elles modifient le cours d’exécution des applications) et même pour le provider (surcharges des processeurs)</a:t>
            </a:r>
            <a:endParaRPr b="0" i="0" sz="1200" u="none" cap="none" strike="noStrike">
              <a:solidFill>
                <a:srgbClr val="114454"/>
              </a:solidFill>
              <a:latin typeface="Nixie One"/>
              <a:ea typeface="Nixie One"/>
              <a:cs typeface="Nixie One"/>
              <a:sym typeface="Nixie One"/>
            </a:endParaRPr>
          </a:p>
          <a:p>
            <a:pPr indent="0" lvl="0" marL="457200" marR="0" rtl="0" algn="just">
              <a:lnSpc>
                <a:spcPct val="115000"/>
              </a:lnSpc>
              <a:spcBef>
                <a:spcPts val="600"/>
              </a:spcBef>
              <a:spcAft>
                <a:spcPts val="0"/>
              </a:spcAft>
              <a:buClr>
                <a:srgbClr val="000000"/>
              </a:buClr>
              <a:buSzPts val="1200"/>
              <a:buFont typeface="Arial"/>
              <a:buNone/>
            </a:pPr>
            <a:r>
              <a:t/>
            </a:r>
            <a:endParaRPr b="0" i="0" sz="1200" u="none" cap="none" strike="noStrike">
              <a:solidFill>
                <a:srgbClr val="114454"/>
              </a:solidFill>
              <a:latin typeface="Nixie One"/>
              <a:ea typeface="Nixie One"/>
              <a:cs typeface="Nixie One"/>
              <a:sym typeface="Nixie One"/>
            </a:endParaRPr>
          </a:p>
          <a:p>
            <a:pPr indent="-304800" lvl="0" marL="457200" marR="0" rtl="0" algn="just">
              <a:lnSpc>
                <a:spcPct val="115000"/>
              </a:lnSpc>
              <a:spcBef>
                <a:spcPts val="600"/>
              </a:spcBef>
              <a:spcAft>
                <a:spcPts val="0"/>
              </a:spcAft>
              <a:buClr>
                <a:srgbClr val="114454"/>
              </a:buClr>
              <a:buSzPts val="1200"/>
              <a:buFont typeface="Nixie One"/>
              <a:buChar char="★"/>
            </a:pPr>
            <a:r>
              <a:rPr b="0" i="0" lang="en" sz="1200" u="none" cap="none" strike="noStrike">
                <a:solidFill>
                  <a:srgbClr val="114454"/>
                </a:solidFill>
                <a:latin typeface="Nixie One"/>
                <a:ea typeface="Nixie One"/>
                <a:cs typeface="Nixie One"/>
                <a:sym typeface="Nixie One"/>
              </a:rPr>
              <a:t>Nous proposons une technique basée sur une amélioration matérielle (le PML), ce qui la rend totalement externe de la VM et qui n’impose aucun overhead ni à la machine virtuelle ni à l’hyperviseur</a:t>
            </a:r>
            <a:endParaRPr b="0" i="0" sz="1200" u="none" cap="none" strike="noStrike">
              <a:solidFill>
                <a:srgbClr val="114454"/>
              </a:solidFill>
              <a:latin typeface="Nixie One"/>
              <a:ea typeface="Nixie One"/>
              <a:cs typeface="Nixie One"/>
              <a:sym typeface="Nixie One"/>
            </a:endParaRPr>
          </a:p>
        </p:txBody>
      </p:sp>
      <p:sp>
        <p:nvSpPr>
          <p:cNvPr id="641" name="Google Shape;641;p39"/>
          <p:cNvSpPr txBox="1"/>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642" name="Google Shape;642;p39"/>
          <p:cNvSpPr txBox="1"/>
          <p:nvPr/>
        </p:nvSpPr>
        <p:spPr>
          <a:xfrm>
            <a:off x="5267750" y="462525"/>
            <a:ext cx="3183600" cy="7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94BF6E"/>
                </a:solidFill>
                <a:latin typeface="Roboto Slab"/>
                <a:ea typeface="Roboto Slab"/>
                <a:cs typeface="Roboto Slab"/>
                <a:sym typeface="Roboto Slab"/>
              </a:rPr>
              <a:t>Perspectives</a:t>
            </a:r>
            <a:endParaRPr b="1" i="0" sz="3000" u="none" cap="none" strike="noStrike">
              <a:solidFill>
                <a:srgbClr val="94BF6E"/>
              </a:solidFill>
              <a:latin typeface="Roboto Slab"/>
              <a:ea typeface="Roboto Slab"/>
              <a:cs typeface="Roboto Slab"/>
              <a:sym typeface="Roboto Slab"/>
            </a:endParaRPr>
          </a:p>
        </p:txBody>
      </p:sp>
      <p:sp>
        <p:nvSpPr>
          <p:cNvPr id="643" name="Google Shape;643;p39"/>
          <p:cNvSpPr txBox="1"/>
          <p:nvPr/>
        </p:nvSpPr>
        <p:spPr>
          <a:xfrm>
            <a:off x="5059825" y="1930650"/>
            <a:ext cx="3773700" cy="2072400"/>
          </a:xfrm>
          <a:prstGeom prst="rect">
            <a:avLst/>
          </a:prstGeom>
          <a:noFill/>
          <a:ln>
            <a:noFill/>
          </a:ln>
        </p:spPr>
        <p:txBody>
          <a:bodyPr anchorCtr="0" anchor="ctr" bIns="91425" lIns="91425" spcFirstLastPara="1" rIns="91425" wrap="square" tIns="91425">
            <a:noAutofit/>
          </a:bodyPr>
          <a:lstStyle/>
          <a:p>
            <a:pPr indent="-304800" lvl="0" marL="457200" marR="0" rtl="0" algn="just">
              <a:lnSpc>
                <a:spcPct val="115000"/>
              </a:lnSpc>
              <a:spcBef>
                <a:spcPts val="600"/>
              </a:spcBef>
              <a:spcAft>
                <a:spcPts val="0"/>
              </a:spcAft>
              <a:buClr>
                <a:srgbClr val="114454"/>
              </a:buClr>
              <a:buSzPts val="1200"/>
              <a:buFont typeface="Nixie One"/>
              <a:buChar char="★"/>
            </a:pPr>
            <a:r>
              <a:rPr b="0" i="0" lang="en" sz="1200" u="none" cap="none" strike="noStrike">
                <a:solidFill>
                  <a:srgbClr val="114454"/>
                </a:solidFill>
                <a:latin typeface="Nixie One"/>
                <a:ea typeface="Nixie One"/>
                <a:cs typeface="Nixie One"/>
                <a:sym typeface="Nixie One"/>
              </a:rPr>
              <a:t>Il est question par la suite d’implémenter un simulateur qui permettra de tester les performances de cette technique, car nécessitant des modifications matérielles elle ne peut être complètement implémenter dans un environnement réel</a:t>
            </a:r>
            <a:endParaRPr b="0" i="0" sz="1200" u="none" cap="none" strike="noStrike">
              <a:solidFill>
                <a:srgbClr val="114454"/>
              </a:solidFill>
              <a:latin typeface="Nixie One"/>
              <a:ea typeface="Nixie One"/>
              <a:cs typeface="Nixie One"/>
              <a:sym typeface="Nixie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0" st="0"/>
                                            </p:txEl>
                                          </p:spTgt>
                                        </p:tgtEl>
                                        <p:attrNameLst>
                                          <p:attrName>style.visibility</p:attrName>
                                        </p:attrNameLst>
                                      </p:cBhvr>
                                      <p:to>
                                        <p:strVal val="visible"/>
                                      </p:to>
                                    </p:set>
                                    <p:animEffect filter="fade" transition="in">
                                      <p:cBhvr>
                                        <p:cTn dur="1000"/>
                                        <p:tgtEl>
                                          <p:spTgt spid="6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1" st="1"/>
                                            </p:txEl>
                                          </p:spTgt>
                                        </p:tgtEl>
                                        <p:attrNameLst>
                                          <p:attrName>style.visibility</p:attrName>
                                        </p:attrNameLst>
                                      </p:cBhvr>
                                      <p:to>
                                        <p:strVal val="visible"/>
                                      </p:to>
                                    </p:set>
                                    <p:animEffect filter="fade" transition="in">
                                      <p:cBhvr>
                                        <p:cTn dur="1000"/>
                                        <p:tgtEl>
                                          <p:spTgt spid="6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2" st="2"/>
                                            </p:txEl>
                                          </p:spTgt>
                                        </p:tgtEl>
                                        <p:attrNameLst>
                                          <p:attrName>style.visibility</p:attrName>
                                        </p:attrNameLst>
                                      </p:cBhvr>
                                      <p:to>
                                        <p:strVal val="visible"/>
                                      </p:to>
                                    </p:set>
                                    <p:animEffect filter="fade" transition="in">
                                      <p:cBhvr>
                                        <p:cTn dur="1000"/>
                                        <p:tgtEl>
                                          <p:spTgt spid="6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3" st="3"/>
                                            </p:txEl>
                                          </p:spTgt>
                                        </p:tgtEl>
                                        <p:attrNameLst>
                                          <p:attrName>style.visibility</p:attrName>
                                        </p:attrNameLst>
                                      </p:cBhvr>
                                      <p:to>
                                        <p:strVal val="visible"/>
                                      </p:to>
                                    </p:set>
                                    <p:animEffect filter="fade" transition="in">
                                      <p:cBhvr>
                                        <p:cTn dur="1000"/>
                                        <p:tgtEl>
                                          <p:spTgt spid="6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4" st="4"/>
                                            </p:txEl>
                                          </p:spTgt>
                                        </p:tgtEl>
                                        <p:attrNameLst>
                                          <p:attrName>style.visibility</p:attrName>
                                        </p:attrNameLst>
                                      </p:cBhvr>
                                      <p:to>
                                        <p:strVal val="visible"/>
                                      </p:to>
                                    </p:set>
                                    <p:animEffect filter="fade" transition="in">
                                      <p:cBhvr>
                                        <p:cTn dur="1000"/>
                                        <p:tgtEl>
                                          <p:spTgt spid="6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40"/>
          <p:cNvSpPr txBox="1"/>
          <p:nvPr>
            <p:ph idx="4294967295" type="subTitle"/>
          </p:nvPr>
        </p:nvSpPr>
        <p:spPr>
          <a:xfrm>
            <a:off x="685800" y="505225"/>
            <a:ext cx="7884600" cy="260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chemeClr val="lt1"/>
                </a:solidFill>
                <a:latin typeface="Roboto Slab"/>
                <a:ea typeface="Roboto Slab"/>
                <a:cs typeface="Roboto Slab"/>
                <a:sym typeface="Roboto Slab"/>
              </a:rPr>
              <a:t>MERCI POUR VOTRE ATTENTION!</a:t>
            </a:r>
            <a:endParaRPr b="1" i="0" sz="18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600"/>
              </a:spcBef>
              <a:spcAft>
                <a:spcPts val="0"/>
              </a:spcAft>
              <a:buClr>
                <a:srgbClr val="114454"/>
              </a:buClr>
              <a:buSzPts val="3000"/>
              <a:buFont typeface="Nixie One"/>
              <a:buNone/>
            </a:pPr>
            <a:r>
              <a:rPr b="1" i="0" lang="en" sz="3600" u="none" cap="none" strike="noStrike">
                <a:solidFill>
                  <a:srgbClr val="FFFFFF"/>
                </a:solidFill>
                <a:latin typeface="Nixie One"/>
                <a:ea typeface="Nixie One"/>
                <a:cs typeface="Nixie One"/>
                <a:sym typeface="Nixie One"/>
              </a:rPr>
              <a:t>Des questions?</a:t>
            </a:r>
            <a:endParaRPr b="1" i="0" sz="1800" u="none" cap="none" strike="noStrike">
              <a:solidFill>
                <a:srgbClr val="FFFFFF"/>
              </a:solidFill>
              <a:latin typeface="Nixie One"/>
              <a:ea typeface="Nixie One"/>
              <a:cs typeface="Nixie One"/>
              <a:sym typeface="Nixie One"/>
            </a:endParaRPr>
          </a:p>
        </p:txBody>
      </p:sp>
      <p:sp>
        <p:nvSpPr>
          <p:cNvPr id="649" name="Google Shape;649;p4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650" name="Google Shape;650;p40"/>
          <p:cNvSpPr/>
          <p:nvPr/>
        </p:nvSpPr>
        <p:spPr>
          <a:xfrm>
            <a:off x="1540575" y="3279900"/>
            <a:ext cx="6311400" cy="757800"/>
          </a:xfrm>
          <a:prstGeom prst="roundRect">
            <a:avLst>
              <a:gd fmla="val 16667" name="adj"/>
            </a:avLst>
          </a:prstGeom>
          <a:solidFill>
            <a:srgbClr val="3B8D61"/>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0" i="0" lang="en" sz="1400" u="none" cap="none" strike="noStrike">
                <a:solidFill>
                  <a:schemeClr val="lt1"/>
                </a:solidFill>
                <a:latin typeface="Nixie One"/>
                <a:ea typeface="Nixie One"/>
                <a:cs typeface="Nixie One"/>
                <a:sym typeface="Nixie One"/>
              </a:rPr>
              <a:t>Technique d’estimation du </a:t>
            </a:r>
            <a:r>
              <a:rPr b="0" i="1" lang="en" sz="1400" u="none" cap="none" strike="noStrike">
                <a:solidFill>
                  <a:schemeClr val="lt1"/>
                </a:solidFill>
                <a:latin typeface="Nixie One"/>
                <a:ea typeface="Nixie One"/>
                <a:cs typeface="Nixie One"/>
                <a:sym typeface="Nixie One"/>
              </a:rPr>
              <a:t>working set</a:t>
            </a:r>
            <a:r>
              <a:rPr b="0" i="0" lang="en" sz="1400" u="none" cap="none" strike="noStrike">
                <a:solidFill>
                  <a:schemeClr val="lt1"/>
                </a:solidFill>
                <a:latin typeface="Nixie One"/>
                <a:ea typeface="Nixie One"/>
                <a:cs typeface="Nixie One"/>
                <a:sym typeface="Nixie One"/>
              </a:rPr>
              <a:t> basée sur le PML (Page Modification Logging)</a:t>
            </a:r>
            <a:endParaRPr b="1" i="0" sz="1400" u="none" cap="none" strike="noStrike">
              <a:solidFill>
                <a:schemeClr val="lt1"/>
              </a:solidFill>
              <a:latin typeface="Nixie One"/>
              <a:ea typeface="Nixie One"/>
              <a:cs typeface="Nixie One"/>
              <a:sym typeface="Nixie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ctrTitle"/>
          </p:nvPr>
        </p:nvSpPr>
        <p:spPr>
          <a:xfrm>
            <a:off x="4113600" y="2878750"/>
            <a:ext cx="4505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14454"/>
              </a:buClr>
              <a:buSzPts val="4800"/>
              <a:buFont typeface="Roboto Slab"/>
              <a:buNone/>
            </a:pPr>
            <a:r>
              <a:rPr b="1" i="0" lang="en" sz="4800" u="none" cap="none" strike="noStrike">
                <a:solidFill>
                  <a:srgbClr val="114454"/>
                </a:solidFill>
                <a:latin typeface="Roboto Slab"/>
                <a:ea typeface="Roboto Slab"/>
                <a:cs typeface="Roboto Slab"/>
                <a:sym typeface="Roboto Slab"/>
              </a:rPr>
              <a:t>Introduction</a:t>
            </a:r>
            <a:endParaRPr b="1" i="0" sz="4800" u="none" cap="none" strike="noStrike">
              <a:solidFill>
                <a:srgbClr val="114454"/>
              </a:solidFill>
              <a:latin typeface="Roboto Slab"/>
              <a:ea typeface="Roboto Slab"/>
              <a:cs typeface="Roboto Slab"/>
              <a:sym typeface="Roboto Slab"/>
            </a:endParaRPr>
          </a:p>
        </p:txBody>
      </p:sp>
      <p:sp>
        <p:nvSpPr>
          <p:cNvPr id="153" name="Google Shape;153;p15"/>
          <p:cNvSpPr txBox="1"/>
          <p:nvPr/>
        </p:nvSpPr>
        <p:spPr>
          <a:xfrm>
            <a:off x="0" y="503350"/>
            <a:ext cx="3471300" cy="3818700"/>
          </a:xfrm>
          <a:prstGeom prst="rect">
            <a:avLst/>
          </a:prstGeom>
          <a:solidFill>
            <a:srgbClr val="11445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 sz="20000" u="none" cap="none" strike="noStrike">
                <a:solidFill>
                  <a:srgbClr val="18637B"/>
                </a:solidFill>
                <a:latin typeface="Roboto Slab"/>
                <a:ea typeface="Roboto Slab"/>
                <a:cs typeface="Roboto Slab"/>
                <a:sym typeface="Roboto Slab"/>
              </a:rPr>
              <a:t>1</a:t>
            </a:r>
            <a:endParaRPr b="0" i="0" sz="20000" u="none" cap="none" strike="noStrike">
              <a:solidFill>
                <a:srgbClr val="18637B"/>
              </a:solidFill>
              <a:latin typeface="Roboto Slab"/>
              <a:ea typeface="Roboto Slab"/>
              <a:cs typeface="Roboto Slab"/>
              <a:sym typeface="Roboto Slab"/>
            </a:endParaRPr>
          </a:p>
        </p:txBody>
      </p:sp>
      <p:sp>
        <p:nvSpPr>
          <p:cNvPr id="154" name="Google Shape;154;p1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155" name="Google Shape;155;p15"/>
          <p:cNvSpPr txBox="1"/>
          <p:nvPr>
            <p:ph idx="1" type="subTitle"/>
          </p:nvPr>
        </p:nvSpPr>
        <p:spPr>
          <a:xfrm>
            <a:off x="4037400" y="3983050"/>
            <a:ext cx="4736100" cy="105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94BF6E"/>
              </a:buClr>
              <a:buSzPts val="1400"/>
              <a:buFont typeface="Nixie One"/>
              <a:buChar char="●"/>
            </a:pPr>
            <a:r>
              <a:rPr b="1" i="0" lang="en" sz="1400" u="none" cap="none" strike="noStrike">
                <a:solidFill>
                  <a:srgbClr val="94BF6E"/>
                </a:solidFill>
                <a:latin typeface="Nixie One"/>
                <a:ea typeface="Nixie One"/>
                <a:cs typeface="Nixie One"/>
                <a:sym typeface="Nixie One"/>
              </a:rPr>
              <a:t>Situer le contexte</a:t>
            </a:r>
            <a:endParaRPr b="1" i="0" sz="1400" u="none" cap="none" strike="noStrike">
              <a:solidFill>
                <a:srgbClr val="94BF6E"/>
              </a:solidFill>
              <a:latin typeface="Nixie One"/>
              <a:ea typeface="Nixie One"/>
              <a:cs typeface="Nixie One"/>
              <a:sym typeface="Nixie One"/>
            </a:endParaRPr>
          </a:p>
          <a:p>
            <a:pPr indent="-317500" lvl="0" marL="457200" marR="0" rtl="0" algn="l">
              <a:lnSpc>
                <a:spcPct val="100000"/>
              </a:lnSpc>
              <a:spcBef>
                <a:spcPts val="0"/>
              </a:spcBef>
              <a:spcAft>
                <a:spcPts val="0"/>
              </a:spcAft>
              <a:buClr>
                <a:srgbClr val="94BF6E"/>
              </a:buClr>
              <a:buSzPts val="1400"/>
              <a:buFont typeface="Nixie One"/>
              <a:buChar char="●"/>
            </a:pPr>
            <a:r>
              <a:rPr b="1" i="0" lang="en" sz="1400" u="none" cap="none" strike="noStrike">
                <a:solidFill>
                  <a:srgbClr val="94BF6E"/>
                </a:solidFill>
                <a:latin typeface="Nixie One"/>
                <a:ea typeface="Nixie One"/>
                <a:cs typeface="Nixie One"/>
                <a:sym typeface="Nixie One"/>
              </a:rPr>
              <a:t>Exposer la problématique</a:t>
            </a:r>
            <a:endParaRPr b="1" i="0" sz="1400" u="none" cap="none" strike="noStrike">
              <a:solidFill>
                <a:srgbClr val="94BF6E"/>
              </a:solidFill>
              <a:latin typeface="Nixie One"/>
              <a:ea typeface="Nixie One"/>
              <a:cs typeface="Nixie One"/>
              <a:sym typeface="Nixie One"/>
            </a:endParaRPr>
          </a:p>
          <a:p>
            <a:pPr indent="-317500" lvl="0" marL="457200" marR="0" rtl="0" algn="l">
              <a:lnSpc>
                <a:spcPct val="100000"/>
              </a:lnSpc>
              <a:spcBef>
                <a:spcPts val="0"/>
              </a:spcBef>
              <a:spcAft>
                <a:spcPts val="0"/>
              </a:spcAft>
              <a:buClr>
                <a:srgbClr val="94BF6E"/>
              </a:buClr>
              <a:buSzPts val="1400"/>
              <a:buFont typeface="Nixie One"/>
              <a:buChar char="●"/>
            </a:pPr>
            <a:r>
              <a:rPr b="1" i="0" lang="en" sz="1400" u="none" cap="none" strike="noStrike">
                <a:solidFill>
                  <a:srgbClr val="94BF6E"/>
                </a:solidFill>
                <a:latin typeface="Nixie One"/>
                <a:ea typeface="Nixie One"/>
                <a:cs typeface="Nixie One"/>
                <a:sym typeface="Nixie One"/>
              </a:rPr>
              <a:t>Expliquer les motivations </a:t>
            </a:r>
            <a:endParaRPr b="1" i="0" sz="1400" u="none" cap="none" strike="noStrike">
              <a:solidFill>
                <a:srgbClr val="94BF6E"/>
              </a:solidFill>
              <a:latin typeface="Nixie One"/>
              <a:ea typeface="Nixie One"/>
              <a:cs typeface="Nixie One"/>
              <a:sym typeface="Nixie One"/>
            </a:endParaRPr>
          </a:p>
          <a:p>
            <a:pPr indent="-317500" lvl="0" marL="457200" marR="0" rtl="0" algn="l">
              <a:lnSpc>
                <a:spcPct val="100000"/>
              </a:lnSpc>
              <a:spcBef>
                <a:spcPts val="0"/>
              </a:spcBef>
              <a:spcAft>
                <a:spcPts val="0"/>
              </a:spcAft>
              <a:buClr>
                <a:srgbClr val="94BF6E"/>
              </a:buClr>
              <a:buSzPts val="1400"/>
              <a:buFont typeface="Nixie One"/>
              <a:buChar char="●"/>
            </a:pPr>
            <a:r>
              <a:rPr b="1" i="0" lang="en" sz="1400" u="none" cap="none" strike="noStrike">
                <a:solidFill>
                  <a:srgbClr val="94BF6E"/>
                </a:solidFill>
                <a:latin typeface="Nixie One"/>
                <a:ea typeface="Nixie One"/>
                <a:cs typeface="Nixie One"/>
                <a:sym typeface="Nixie One"/>
              </a:rPr>
              <a:t>Présenter les objectifs</a:t>
            </a:r>
            <a:endParaRPr b="1" i="0" sz="1400" u="none" cap="none" strike="noStrike">
              <a:solidFill>
                <a:srgbClr val="94BF6E"/>
              </a:solidFill>
              <a:latin typeface="Nixie One"/>
              <a:ea typeface="Nixie One"/>
              <a:cs typeface="Nixie One"/>
              <a:sym typeface="Nixie One"/>
            </a:endParaRPr>
          </a:p>
          <a:p>
            <a:pPr indent="0" lvl="0" marL="0" marR="0" rtl="0" algn="l">
              <a:lnSpc>
                <a:spcPct val="100000"/>
              </a:lnSpc>
              <a:spcBef>
                <a:spcPts val="0"/>
              </a:spcBef>
              <a:spcAft>
                <a:spcPts val="0"/>
              </a:spcAft>
              <a:buClr>
                <a:srgbClr val="94BF6E"/>
              </a:buClr>
              <a:buSzPts val="1800"/>
              <a:buFont typeface="Nixie One"/>
              <a:buNone/>
            </a:pPr>
            <a:r>
              <a:t/>
            </a:r>
            <a:endParaRPr b="1" i="0" sz="1400" u="none" cap="none" strike="noStrike">
              <a:solidFill>
                <a:srgbClr val="94BF6E"/>
              </a:solidFill>
              <a:latin typeface="Nixie One"/>
              <a:ea typeface="Nixie One"/>
              <a:cs typeface="Nixie One"/>
              <a:sym typeface="Nixie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146025" y="753900"/>
            <a:ext cx="24897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400" u="none" cap="none" strike="noStrike">
                <a:solidFill>
                  <a:srgbClr val="FFFFFF"/>
                </a:solidFill>
                <a:latin typeface="Roboto Slab"/>
                <a:ea typeface="Roboto Slab"/>
                <a:cs typeface="Roboto Slab"/>
                <a:sym typeface="Roboto Slab"/>
              </a:rPr>
              <a:t>Contexte</a:t>
            </a:r>
            <a:endParaRPr b="1" i="0" sz="2400" u="none" cap="none" strike="noStrike">
              <a:solidFill>
                <a:srgbClr val="FFFFFF"/>
              </a:solidFill>
              <a:latin typeface="Roboto Slab"/>
              <a:ea typeface="Roboto Slab"/>
              <a:cs typeface="Roboto Slab"/>
              <a:sym typeface="Roboto Slab"/>
            </a:endParaRPr>
          </a:p>
        </p:txBody>
      </p:sp>
      <p:sp>
        <p:nvSpPr>
          <p:cNvPr id="161" name="Google Shape;161;p1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162" name="Google Shape;162;p16"/>
          <p:cNvGrpSpPr/>
          <p:nvPr/>
        </p:nvGrpSpPr>
        <p:grpSpPr>
          <a:xfrm>
            <a:off x="830050" y="3383075"/>
            <a:ext cx="2489700" cy="1730250"/>
            <a:chOff x="830050" y="3383075"/>
            <a:chExt cx="2489700" cy="1730250"/>
          </a:xfrm>
        </p:grpSpPr>
        <p:cxnSp>
          <p:nvCxnSpPr>
            <p:cNvPr id="163" name="Google Shape;163;p16"/>
            <p:cNvCxnSpPr/>
            <p:nvPr/>
          </p:nvCxnSpPr>
          <p:spPr>
            <a:xfrm flipH="1">
              <a:off x="2072175" y="3383075"/>
              <a:ext cx="3900" cy="324000"/>
            </a:xfrm>
            <a:prstGeom prst="straightConnector1">
              <a:avLst/>
            </a:prstGeom>
            <a:noFill/>
            <a:ln cap="flat" cmpd="sng" w="28575">
              <a:solidFill>
                <a:schemeClr val="dk2"/>
              </a:solidFill>
              <a:prstDash val="solid"/>
              <a:round/>
              <a:headEnd len="sm" w="sm" type="none"/>
              <a:tailEnd len="sm" w="sm" type="none"/>
            </a:ln>
          </p:spPr>
        </p:cxnSp>
        <p:cxnSp>
          <p:nvCxnSpPr>
            <p:cNvPr id="164" name="Google Shape;164;p16"/>
            <p:cNvCxnSpPr/>
            <p:nvPr/>
          </p:nvCxnSpPr>
          <p:spPr>
            <a:xfrm flipH="1">
              <a:off x="2224575" y="3383075"/>
              <a:ext cx="3900" cy="324000"/>
            </a:xfrm>
            <a:prstGeom prst="straightConnector1">
              <a:avLst/>
            </a:prstGeom>
            <a:noFill/>
            <a:ln cap="flat" cmpd="sng" w="28575">
              <a:solidFill>
                <a:schemeClr val="dk2"/>
              </a:solidFill>
              <a:prstDash val="solid"/>
              <a:round/>
              <a:headEnd len="sm" w="sm" type="none"/>
              <a:tailEnd len="sm" w="sm" type="none"/>
            </a:ln>
          </p:spPr>
        </p:cxnSp>
        <p:cxnSp>
          <p:nvCxnSpPr>
            <p:cNvPr id="165" name="Google Shape;165;p16"/>
            <p:cNvCxnSpPr/>
            <p:nvPr/>
          </p:nvCxnSpPr>
          <p:spPr>
            <a:xfrm flipH="1">
              <a:off x="1919775" y="3383075"/>
              <a:ext cx="3900" cy="324000"/>
            </a:xfrm>
            <a:prstGeom prst="straightConnector1">
              <a:avLst/>
            </a:prstGeom>
            <a:noFill/>
            <a:ln cap="flat" cmpd="sng" w="28575">
              <a:solidFill>
                <a:schemeClr val="dk2"/>
              </a:solidFill>
              <a:prstDash val="solid"/>
              <a:round/>
              <a:headEnd len="sm" w="sm" type="none"/>
              <a:tailEnd len="sm" w="sm" type="none"/>
            </a:ln>
          </p:spPr>
        </p:cxnSp>
        <p:pic>
          <p:nvPicPr>
            <p:cNvPr id="166" name="Google Shape;166;p16"/>
            <p:cNvPicPr preferRelativeResize="0"/>
            <p:nvPr/>
          </p:nvPicPr>
          <p:blipFill rotWithShape="1">
            <a:blip r:embed="rId3">
              <a:alphaModFix/>
            </a:blip>
            <a:srcRect b="5275" l="3607" r="2671" t="7524"/>
            <a:stretch/>
          </p:blipFill>
          <p:spPr>
            <a:xfrm>
              <a:off x="830050" y="3865439"/>
              <a:ext cx="2489700" cy="1247886"/>
            </a:xfrm>
            <a:prstGeom prst="rect">
              <a:avLst/>
            </a:prstGeom>
            <a:noFill/>
            <a:ln>
              <a:noFill/>
            </a:ln>
          </p:spPr>
        </p:pic>
      </p:grpSp>
      <p:grpSp>
        <p:nvGrpSpPr>
          <p:cNvPr id="167" name="Google Shape;167;p16"/>
          <p:cNvGrpSpPr/>
          <p:nvPr/>
        </p:nvGrpSpPr>
        <p:grpSpPr>
          <a:xfrm>
            <a:off x="988800" y="1584775"/>
            <a:ext cx="2014151" cy="1665905"/>
            <a:chOff x="988800" y="1584775"/>
            <a:chExt cx="2014151" cy="1665905"/>
          </a:xfrm>
        </p:grpSpPr>
        <p:pic>
          <p:nvPicPr>
            <p:cNvPr id="168" name="Google Shape;168;p16"/>
            <p:cNvPicPr preferRelativeResize="0"/>
            <p:nvPr/>
          </p:nvPicPr>
          <p:blipFill rotWithShape="1">
            <a:blip r:embed="rId4">
              <a:alphaModFix/>
            </a:blip>
            <a:srcRect b="0" l="0" r="0" t="0"/>
            <a:stretch/>
          </p:blipFill>
          <p:spPr>
            <a:xfrm>
              <a:off x="988800" y="1908775"/>
              <a:ext cx="2014151" cy="1341905"/>
            </a:xfrm>
            <a:prstGeom prst="rect">
              <a:avLst/>
            </a:prstGeom>
            <a:noFill/>
            <a:ln>
              <a:noFill/>
            </a:ln>
          </p:spPr>
        </p:pic>
        <p:sp>
          <p:nvSpPr>
            <p:cNvPr id="169" name="Google Shape;169;p16"/>
            <p:cNvSpPr txBox="1"/>
            <p:nvPr/>
          </p:nvSpPr>
          <p:spPr>
            <a:xfrm>
              <a:off x="1111575" y="1584775"/>
              <a:ext cx="17766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124057"/>
                  </a:solidFill>
                  <a:latin typeface="Arial"/>
                  <a:ea typeface="Arial"/>
                  <a:cs typeface="Arial"/>
                  <a:sym typeface="Arial"/>
                </a:rPr>
                <a:t>Datacenter</a:t>
              </a:r>
              <a:endParaRPr b="0" i="0" sz="1200" u="none" cap="none" strike="noStrike">
                <a:solidFill>
                  <a:srgbClr val="124057"/>
                </a:solidFill>
                <a:latin typeface="Arial"/>
                <a:ea typeface="Arial"/>
                <a:cs typeface="Arial"/>
                <a:sym typeface="Arial"/>
              </a:endParaRPr>
            </a:p>
          </p:txBody>
        </p:sp>
      </p:grpSp>
      <p:pic>
        <p:nvPicPr>
          <p:cNvPr id="170" name="Google Shape;170;p16"/>
          <p:cNvPicPr preferRelativeResize="0"/>
          <p:nvPr/>
        </p:nvPicPr>
        <p:blipFill rotWithShape="1">
          <a:blip r:embed="rId5">
            <a:alphaModFix/>
          </a:blip>
          <a:srcRect b="0" l="0" r="0" t="0"/>
          <a:stretch/>
        </p:blipFill>
        <p:spPr>
          <a:xfrm>
            <a:off x="5915300" y="3250675"/>
            <a:ext cx="2257425" cy="1828800"/>
          </a:xfrm>
          <a:prstGeom prst="rect">
            <a:avLst/>
          </a:prstGeom>
          <a:noFill/>
          <a:ln>
            <a:noFill/>
          </a:ln>
        </p:spPr>
      </p:pic>
      <p:sp>
        <p:nvSpPr>
          <p:cNvPr id="171" name="Google Shape;171;p16"/>
          <p:cNvSpPr txBox="1"/>
          <p:nvPr/>
        </p:nvSpPr>
        <p:spPr>
          <a:xfrm>
            <a:off x="6151950" y="1364000"/>
            <a:ext cx="1944600" cy="32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Arial"/>
                <a:ea typeface="Arial"/>
                <a:cs typeface="Arial"/>
                <a:sym typeface="Arial"/>
              </a:rPr>
              <a:t>50 - 70% des dépenses</a:t>
            </a:r>
            <a:endParaRPr b="1" i="0" sz="1300" u="none" cap="none" strike="noStrike">
              <a:solidFill>
                <a:srgbClr val="FF0000"/>
              </a:solidFill>
              <a:latin typeface="Arial"/>
              <a:ea typeface="Arial"/>
              <a:cs typeface="Arial"/>
              <a:sym typeface="Arial"/>
            </a:endParaRPr>
          </a:p>
        </p:txBody>
      </p:sp>
      <p:sp>
        <p:nvSpPr>
          <p:cNvPr id="172" name="Google Shape;172;p16"/>
          <p:cNvSpPr/>
          <p:nvPr/>
        </p:nvSpPr>
        <p:spPr>
          <a:xfrm>
            <a:off x="417005" y="806413"/>
            <a:ext cx="349215" cy="388465"/>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 name="Google Shape;173;p16"/>
          <p:cNvGrpSpPr/>
          <p:nvPr/>
        </p:nvGrpSpPr>
        <p:grpSpPr>
          <a:xfrm>
            <a:off x="5949150" y="1752600"/>
            <a:ext cx="2189700" cy="1366000"/>
            <a:chOff x="5949150" y="1752600"/>
            <a:chExt cx="2189700" cy="1366000"/>
          </a:xfrm>
        </p:grpSpPr>
        <p:sp>
          <p:nvSpPr>
            <p:cNvPr id="174" name="Google Shape;174;p16"/>
            <p:cNvSpPr txBox="1"/>
            <p:nvPr/>
          </p:nvSpPr>
          <p:spPr>
            <a:xfrm>
              <a:off x="5949150" y="1752600"/>
              <a:ext cx="2189700" cy="6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en" sz="1300" u="none" cap="none" strike="noStrike">
                  <a:solidFill>
                    <a:srgbClr val="124057"/>
                  </a:solidFill>
                  <a:latin typeface="Arial"/>
                  <a:ea typeface="Arial"/>
                  <a:cs typeface="Arial"/>
                  <a:sym typeface="Arial"/>
                </a:rPr>
                <a:t>Réduction de la consommation électrique</a:t>
              </a:r>
              <a:endParaRPr b="1" i="0" sz="1300" u="none" cap="none" strike="noStrike">
                <a:solidFill>
                  <a:srgbClr val="FF0000"/>
                </a:solidFill>
                <a:latin typeface="Arial"/>
                <a:ea typeface="Arial"/>
                <a:cs typeface="Arial"/>
                <a:sym typeface="Arial"/>
              </a:endParaRPr>
            </a:p>
          </p:txBody>
        </p:sp>
        <p:sp>
          <p:nvSpPr>
            <p:cNvPr id="175" name="Google Shape;175;p16"/>
            <p:cNvSpPr/>
            <p:nvPr/>
          </p:nvSpPr>
          <p:spPr>
            <a:xfrm>
              <a:off x="6906300" y="2443900"/>
              <a:ext cx="275400" cy="6747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6" name="Google Shape;176;p16"/>
          <p:cNvCxnSpPr/>
          <p:nvPr/>
        </p:nvCxnSpPr>
        <p:spPr>
          <a:xfrm flipH="1" rot="10800000">
            <a:off x="3712675" y="4530650"/>
            <a:ext cx="1790400" cy="13800"/>
          </a:xfrm>
          <a:prstGeom prst="straightConnector1">
            <a:avLst/>
          </a:prstGeom>
          <a:noFill/>
          <a:ln cap="flat" cmpd="sng" w="38100">
            <a:solidFill>
              <a:srgbClr val="757575"/>
            </a:solidFill>
            <a:prstDash val="solid"/>
            <a:round/>
            <a:headEnd len="sm" w="sm" type="none"/>
            <a:tailEnd len="med" w="med" type="triangle"/>
          </a:ln>
        </p:spPr>
      </p:cxnSp>
      <p:sp>
        <p:nvSpPr>
          <p:cNvPr id="177" name="Google Shape;177;p16"/>
          <p:cNvSpPr txBox="1"/>
          <p:nvPr/>
        </p:nvSpPr>
        <p:spPr>
          <a:xfrm>
            <a:off x="3683700" y="4162400"/>
            <a:ext cx="17766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124057"/>
                </a:solidFill>
                <a:latin typeface="Arial"/>
                <a:ea typeface="Arial"/>
                <a:cs typeface="Arial"/>
                <a:sym typeface="Arial"/>
              </a:rPr>
              <a:t>Virtualisation</a:t>
            </a:r>
            <a:endParaRPr b="1" i="0" sz="1400" u="none" cap="none" strike="noStrike">
              <a:solidFill>
                <a:srgbClr val="124057"/>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sp>
        <p:nvSpPr>
          <p:cNvPr id="183" name="Google Shape;183;p17"/>
          <p:cNvSpPr txBox="1"/>
          <p:nvPr/>
        </p:nvSpPr>
        <p:spPr>
          <a:xfrm>
            <a:off x="351150" y="1242075"/>
            <a:ext cx="1324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124057"/>
                </a:solidFill>
                <a:latin typeface="Arial"/>
                <a:ea typeface="Arial"/>
                <a:cs typeface="Arial"/>
                <a:sym typeface="Arial"/>
              </a:rPr>
              <a:t>Utilisateurs</a:t>
            </a:r>
            <a:endParaRPr b="0" i="0" sz="1200" u="none" cap="none" strike="noStrike">
              <a:solidFill>
                <a:srgbClr val="124057"/>
              </a:solidFill>
              <a:latin typeface="Arial"/>
              <a:ea typeface="Arial"/>
              <a:cs typeface="Arial"/>
              <a:sym typeface="Arial"/>
            </a:endParaRPr>
          </a:p>
        </p:txBody>
      </p:sp>
      <p:grpSp>
        <p:nvGrpSpPr>
          <p:cNvPr id="184" name="Google Shape;184;p17"/>
          <p:cNvGrpSpPr/>
          <p:nvPr/>
        </p:nvGrpSpPr>
        <p:grpSpPr>
          <a:xfrm>
            <a:off x="4807760" y="1647071"/>
            <a:ext cx="4154927" cy="820460"/>
            <a:chOff x="4603071" y="2217900"/>
            <a:chExt cx="3961979" cy="875437"/>
          </a:xfrm>
        </p:grpSpPr>
        <p:sp>
          <p:nvSpPr>
            <p:cNvPr id="185" name="Google Shape;185;p17"/>
            <p:cNvSpPr/>
            <p:nvPr/>
          </p:nvSpPr>
          <p:spPr>
            <a:xfrm rot="2232050">
              <a:off x="4808759" y="2287463"/>
              <a:ext cx="322025" cy="788774"/>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7"/>
            <p:cNvSpPr txBox="1"/>
            <p:nvPr/>
          </p:nvSpPr>
          <p:spPr>
            <a:xfrm>
              <a:off x="5604650" y="2217900"/>
              <a:ext cx="2960400" cy="3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24057"/>
                  </a:solidFill>
                  <a:latin typeface="Arial"/>
                  <a:ea typeface="Arial"/>
                  <a:cs typeface="Arial"/>
                  <a:sym typeface="Arial"/>
                </a:rPr>
                <a:t>Un faible taux de consolidation</a:t>
              </a:r>
              <a:endParaRPr b="1" i="0" sz="1200" u="none" cap="none" strike="noStrike">
                <a:solidFill>
                  <a:srgbClr val="124057"/>
                </a:solidFill>
                <a:latin typeface="Arial"/>
                <a:ea typeface="Arial"/>
                <a:cs typeface="Arial"/>
                <a:sym typeface="Arial"/>
              </a:endParaRPr>
            </a:p>
          </p:txBody>
        </p:sp>
      </p:grpSp>
      <p:pic>
        <p:nvPicPr>
          <p:cNvPr id="187" name="Google Shape;187;p17"/>
          <p:cNvPicPr preferRelativeResize="0"/>
          <p:nvPr/>
        </p:nvPicPr>
        <p:blipFill rotWithShape="1">
          <a:blip r:embed="rId3">
            <a:alphaModFix/>
          </a:blip>
          <a:srcRect b="0" l="33723" r="32166" t="0"/>
          <a:stretch/>
        </p:blipFill>
        <p:spPr>
          <a:xfrm>
            <a:off x="401600" y="2034679"/>
            <a:ext cx="1087428" cy="995946"/>
          </a:xfrm>
          <a:prstGeom prst="rect">
            <a:avLst/>
          </a:prstGeom>
          <a:noFill/>
          <a:ln>
            <a:noFill/>
          </a:ln>
        </p:spPr>
      </p:pic>
      <p:grpSp>
        <p:nvGrpSpPr>
          <p:cNvPr id="188" name="Google Shape;188;p17"/>
          <p:cNvGrpSpPr/>
          <p:nvPr/>
        </p:nvGrpSpPr>
        <p:grpSpPr>
          <a:xfrm>
            <a:off x="1641424" y="1647538"/>
            <a:ext cx="2990608" cy="1526657"/>
            <a:chOff x="1489035" y="1532664"/>
            <a:chExt cx="2990608" cy="1628956"/>
          </a:xfrm>
        </p:grpSpPr>
        <p:cxnSp>
          <p:nvCxnSpPr>
            <p:cNvPr id="189" name="Google Shape;189;p17"/>
            <p:cNvCxnSpPr/>
            <p:nvPr/>
          </p:nvCxnSpPr>
          <p:spPr>
            <a:xfrm flipH="1" rot="10800000">
              <a:off x="1489035" y="2471188"/>
              <a:ext cx="934800" cy="6000"/>
            </a:xfrm>
            <a:prstGeom prst="straightConnector1">
              <a:avLst/>
            </a:prstGeom>
            <a:noFill/>
            <a:ln cap="flat" cmpd="sng" w="38100">
              <a:solidFill>
                <a:schemeClr val="dk2"/>
              </a:solidFill>
              <a:prstDash val="solid"/>
              <a:round/>
              <a:headEnd len="sm" w="sm" type="none"/>
              <a:tailEnd len="med" w="med" type="triangle"/>
            </a:ln>
          </p:spPr>
        </p:cxnSp>
        <p:grpSp>
          <p:nvGrpSpPr>
            <p:cNvPr id="190" name="Google Shape;190;p17"/>
            <p:cNvGrpSpPr/>
            <p:nvPr/>
          </p:nvGrpSpPr>
          <p:grpSpPr>
            <a:xfrm>
              <a:off x="2569771" y="1532664"/>
              <a:ext cx="1909872" cy="1628956"/>
              <a:chOff x="2569771" y="1532664"/>
              <a:chExt cx="1909872" cy="1628956"/>
            </a:xfrm>
          </p:grpSpPr>
          <p:sp>
            <p:nvSpPr>
              <p:cNvPr id="191" name="Google Shape;191;p17"/>
              <p:cNvSpPr/>
              <p:nvPr/>
            </p:nvSpPr>
            <p:spPr>
              <a:xfrm>
                <a:off x="2569771" y="1872532"/>
                <a:ext cx="1909872" cy="1289088"/>
              </a:xfrm>
              <a:prstGeom prst="cloud">
                <a:avLst/>
              </a:prstGeom>
              <a:solidFill>
                <a:srgbClr val="0E3142">
                  <a:alpha val="200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Reservé</a:t>
                </a:r>
                <a:endParaRPr b="0" i="0" sz="1400" u="none" cap="none" strike="noStrike">
                  <a:solidFill>
                    <a:srgbClr val="000000"/>
                  </a:solidFill>
                  <a:latin typeface="Arial"/>
                  <a:ea typeface="Arial"/>
                  <a:cs typeface="Arial"/>
                  <a:sym typeface="Arial"/>
                </a:endParaRPr>
              </a:p>
            </p:txBody>
          </p:sp>
          <p:sp>
            <p:nvSpPr>
              <p:cNvPr id="192" name="Google Shape;192;p17"/>
              <p:cNvSpPr txBox="1"/>
              <p:nvPr/>
            </p:nvSpPr>
            <p:spPr>
              <a:xfrm>
                <a:off x="2923822" y="1532664"/>
                <a:ext cx="1324200" cy="29049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124057"/>
                    </a:solidFill>
                    <a:latin typeface="Arial"/>
                    <a:ea typeface="Arial"/>
                    <a:cs typeface="Arial"/>
                    <a:sym typeface="Arial"/>
                  </a:rPr>
                  <a:t>Hébergement</a:t>
                </a:r>
                <a:endParaRPr b="0" i="0" sz="1200" u="none" cap="none" strike="noStrike">
                  <a:solidFill>
                    <a:srgbClr val="124057"/>
                  </a:solidFill>
                  <a:latin typeface="Arial"/>
                  <a:ea typeface="Arial"/>
                  <a:cs typeface="Arial"/>
                  <a:sym typeface="Arial"/>
                </a:endParaRPr>
              </a:p>
            </p:txBody>
          </p:sp>
        </p:grpSp>
      </p:grpSp>
      <p:sp>
        <p:nvSpPr>
          <p:cNvPr id="193" name="Google Shape;193;p17"/>
          <p:cNvSpPr/>
          <p:nvPr/>
        </p:nvSpPr>
        <p:spPr>
          <a:xfrm>
            <a:off x="2956419" y="2513021"/>
            <a:ext cx="934848" cy="414612"/>
          </a:xfrm>
          <a:prstGeom prst="cloud">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Réel</a:t>
            </a:r>
            <a:endParaRPr b="0" i="0" sz="1400" u="none" cap="none" strike="noStrike">
              <a:solidFill>
                <a:srgbClr val="FFFFFF"/>
              </a:solidFill>
              <a:latin typeface="Arial"/>
              <a:ea typeface="Arial"/>
              <a:cs typeface="Arial"/>
              <a:sym typeface="Arial"/>
            </a:endParaRPr>
          </a:p>
        </p:txBody>
      </p:sp>
      <p:grpSp>
        <p:nvGrpSpPr>
          <p:cNvPr id="194" name="Google Shape;194;p17"/>
          <p:cNvGrpSpPr/>
          <p:nvPr/>
        </p:nvGrpSpPr>
        <p:grpSpPr>
          <a:xfrm>
            <a:off x="4937226" y="2314896"/>
            <a:ext cx="3972030" cy="366351"/>
            <a:chOff x="4726525" y="2930475"/>
            <a:chExt cx="3787575" cy="390900"/>
          </a:xfrm>
        </p:grpSpPr>
        <p:sp>
          <p:nvSpPr>
            <p:cNvPr id="195" name="Google Shape;195;p17"/>
            <p:cNvSpPr/>
            <p:nvPr/>
          </p:nvSpPr>
          <p:spPr>
            <a:xfrm rot="5400000">
              <a:off x="5003575" y="2692725"/>
              <a:ext cx="275400" cy="829500"/>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7"/>
            <p:cNvSpPr txBox="1"/>
            <p:nvPr/>
          </p:nvSpPr>
          <p:spPr>
            <a:xfrm>
              <a:off x="5628700" y="2930475"/>
              <a:ext cx="2885400" cy="3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24057"/>
                  </a:solidFill>
                  <a:latin typeface="Arial"/>
                  <a:ea typeface="Arial"/>
                  <a:cs typeface="Arial"/>
                  <a:sym typeface="Arial"/>
                </a:rPr>
                <a:t>Un rendement énergétique faible</a:t>
              </a:r>
              <a:endParaRPr b="1" i="0" sz="1200" u="none" cap="none" strike="noStrike">
                <a:solidFill>
                  <a:srgbClr val="124057"/>
                </a:solidFill>
                <a:latin typeface="Arial"/>
                <a:ea typeface="Arial"/>
                <a:cs typeface="Arial"/>
                <a:sym typeface="Arial"/>
              </a:endParaRPr>
            </a:p>
          </p:txBody>
        </p:sp>
      </p:grpSp>
      <p:grpSp>
        <p:nvGrpSpPr>
          <p:cNvPr id="197" name="Google Shape;197;p17"/>
          <p:cNvGrpSpPr/>
          <p:nvPr/>
        </p:nvGrpSpPr>
        <p:grpSpPr>
          <a:xfrm>
            <a:off x="4807721" y="2498295"/>
            <a:ext cx="4075199" cy="771819"/>
            <a:chOff x="4603034" y="3126163"/>
            <a:chExt cx="3885953" cy="823537"/>
          </a:xfrm>
        </p:grpSpPr>
        <p:sp>
          <p:nvSpPr>
            <p:cNvPr id="198" name="Google Shape;198;p17"/>
            <p:cNvSpPr/>
            <p:nvPr/>
          </p:nvSpPr>
          <p:spPr>
            <a:xfrm rot="8567950">
              <a:off x="4808722" y="3143263"/>
              <a:ext cx="322025" cy="788774"/>
            </a:xfrm>
            <a:prstGeom prst="upArrow">
              <a:avLst>
                <a:gd fmla="val 50000" name="adj1"/>
                <a:gd fmla="val 50000" name="adj2"/>
              </a:avLst>
            </a:prstGeom>
            <a:solidFill>
              <a:srgbClr val="75757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7"/>
            <p:cNvSpPr txBox="1"/>
            <p:nvPr/>
          </p:nvSpPr>
          <p:spPr>
            <a:xfrm>
              <a:off x="5603587" y="3558800"/>
              <a:ext cx="2885400" cy="3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124057"/>
                  </a:solidFill>
                  <a:latin typeface="Arial"/>
                  <a:ea typeface="Arial"/>
                  <a:cs typeface="Arial"/>
                  <a:sym typeface="Arial"/>
                </a:rPr>
                <a:t>Un gaspillage de la mémoire</a:t>
              </a:r>
              <a:endParaRPr b="1" i="0" sz="1200" u="none" cap="none" strike="noStrike">
                <a:solidFill>
                  <a:srgbClr val="124057"/>
                </a:solidFill>
                <a:latin typeface="Arial"/>
                <a:ea typeface="Arial"/>
                <a:cs typeface="Arial"/>
                <a:sym typeface="Arial"/>
              </a:endParaRPr>
            </a:p>
          </p:txBody>
        </p:sp>
      </p:grpSp>
      <p:grpSp>
        <p:nvGrpSpPr>
          <p:cNvPr id="200" name="Google Shape;200;p17"/>
          <p:cNvGrpSpPr/>
          <p:nvPr/>
        </p:nvGrpSpPr>
        <p:grpSpPr>
          <a:xfrm>
            <a:off x="6001314" y="3345201"/>
            <a:ext cx="2057400" cy="1210675"/>
            <a:chOff x="5696525" y="3572675"/>
            <a:chExt cx="2057400" cy="1291800"/>
          </a:xfrm>
        </p:grpSpPr>
        <p:sp>
          <p:nvSpPr>
            <p:cNvPr id="201" name="Google Shape;201;p17"/>
            <p:cNvSpPr/>
            <p:nvPr/>
          </p:nvSpPr>
          <p:spPr>
            <a:xfrm rot="5400000">
              <a:off x="6346925" y="3788975"/>
              <a:ext cx="756600" cy="3240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5696525" y="4540475"/>
              <a:ext cx="2057400" cy="324000"/>
            </a:xfrm>
            <a:prstGeom prst="roundRect">
              <a:avLst>
                <a:gd fmla="val 16667" name="adj"/>
              </a:avLst>
            </a:prstGeom>
            <a:solidFill>
              <a:srgbClr val="16575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Perte d’argent</a:t>
              </a:r>
              <a:endParaRPr b="1" i="0" sz="1400" u="none" cap="none" strike="noStrike">
                <a:solidFill>
                  <a:srgbClr val="FFFFFF"/>
                </a:solidFill>
                <a:latin typeface="Arial"/>
                <a:ea typeface="Arial"/>
                <a:cs typeface="Arial"/>
                <a:sym typeface="Arial"/>
              </a:endParaRPr>
            </a:p>
          </p:txBody>
        </p:sp>
      </p:grpSp>
      <p:grpSp>
        <p:nvGrpSpPr>
          <p:cNvPr id="203" name="Google Shape;203;p17"/>
          <p:cNvGrpSpPr/>
          <p:nvPr/>
        </p:nvGrpSpPr>
        <p:grpSpPr>
          <a:xfrm>
            <a:off x="3227989" y="4300399"/>
            <a:ext cx="2057400" cy="725797"/>
            <a:chOff x="3151800" y="4210894"/>
            <a:chExt cx="2057400" cy="774431"/>
          </a:xfrm>
        </p:grpSpPr>
        <p:cxnSp>
          <p:nvCxnSpPr>
            <p:cNvPr id="204" name="Google Shape;204;p17"/>
            <p:cNvCxnSpPr/>
            <p:nvPr/>
          </p:nvCxnSpPr>
          <p:spPr>
            <a:xfrm flipH="1">
              <a:off x="4030375" y="4210894"/>
              <a:ext cx="5700" cy="278400"/>
            </a:xfrm>
            <a:prstGeom prst="straightConnector1">
              <a:avLst/>
            </a:prstGeom>
            <a:noFill/>
            <a:ln cap="flat" cmpd="sng" w="38100">
              <a:solidFill>
                <a:srgbClr val="0E3142"/>
              </a:solidFill>
              <a:prstDash val="solid"/>
              <a:round/>
              <a:headEnd len="sm" w="sm" type="none"/>
              <a:tailEnd len="sm" w="sm" type="none"/>
            </a:ln>
          </p:spPr>
        </p:cxnSp>
        <p:sp>
          <p:nvSpPr>
            <p:cNvPr id="205" name="Google Shape;205;p17"/>
            <p:cNvSpPr/>
            <p:nvPr/>
          </p:nvSpPr>
          <p:spPr>
            <a:xfrm>
              <a:off x="3151800" y="4661325"/>
              <a:ext cx="2057400" cy="324000"/>
            </a:xfrm>
            <a:prstGeom prst="roundRect">
              <a:avLst>
                <a:gd fmla="val 16667" name="adj"/>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Ressource critique</a:t>
              </a:r>
              <a:endParaRPr b="1" i="0" sz="1400" u="none" cap="none" strike="noStrike">
                <a:solidFill>
                  <a:srgbClr val="FF0000"/>
                </a:solidFill>
                <a:latin typeface="Arial"/>
                <a:ea typeface="Arial"/>
                <a:cs typeface="Arial"/>
                <a:sym typeface="Arial"/>
              </a:endParaRPr>
            </a:p>
          </p:txBody>
        </p:sp>
        <p:cxnSp>
          <p:nvCxnSpPr>
            <p:cNvPr id="206" name="Google Shape;206;p17"/>
            <p:cNvCxnSpPr/>
            <p:nvPr/>
          </p:nvCxnSpPr>
          <p:spPr>
            <a:xfrm flipH="1">
              <a:off x="4218250" y="4210894"/>
              <a:ext cx="5700" cy="278400"/>
            </a:xfrm>
            <a:prstGeom prst="straightConnector1">
              <a:avLst/>
            </a:prstGeom>
            <a:noFill/>
            <a:ln cap="flat" cmpd="sng" w="38100">
              <a:solidFill>
                <a:srgbClr val="0E3142"/>
              </a:solidFill>
              <a:prstDash val="solid"/>
              <a:round/>
              <a:headEnd len="sm" w="sm" type="none"/>
              <a:tailEnd len="sm" w="sm" type="none"/>
            </a:ln>
          </p:spPr>
        </p:cxnSp>
      </p:grpSp>
      <p:sp>
        <p:nvSpPr>
          <p:cNvPr id="207" name="Google Shape;207;p17"/>
          <p:cNvSpPr/>
          <p:nvPr/>
        </p:nvSpPr>
        <p:spPr>
          <a:xfrm>
            <a:off x="5575754" y="1318500"/>
            <a:ext cx="2967900" cy="2172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7"/>
          <p:cNvSpPr/>
          <p:nvPr/>
        </p:nvSpPr>
        <p:spPr>
          <a:xfrm>
            <a:off x="5675579" y="4037372"/>
            <a:ext cx="2613000" cy="749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 name="Google Shape;209;p17"/>
          <p:cNvGrpSpPr/>
          <p:nvPr/>
        </p:nvGrpSpPr>
        <p:grpSpPr>
          <a:xfrm>
            <a:off x="543889" y="2391156"/>
            <a:ext cx="3423700" cy="1820464"/>
            <a:chOff x="543900" y="1945125"/>
            <a:chExt cx="3423700" cy="1942450"/>
          </a:xfrm>
        </p:grpSpPr>
        <p:sp>
          <p:nvSpPr>
            <p:cNvPr id="210" name="Google Shape;210;p17"/>
            <p:cNvSpPr/>
            <p:nvPr/>
          </p:nvSpPr>
          <p:spPr>
            <a:xfrm>
              <a:off x="2880100" y="1945125"/>
              <a:ext cx="1087500" cy="676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17"/>
            <p:cNvGrpSpPr/>
            <p:nvPr/>
          </p:nvGrpSpPr>
          <p:grpSpPr>
            <a:xfrm>
              <a:off x="543900" y="2283525"/>
              <a:ext cx="2336200" cy="1604050"/>
              <a:chOff x="543900" y="2664525"/>
              <a:chExt cx="2336200" cy="1604050"/>
            </a:xfrm>
          </p:grpSpPr>
          <p:cxnSp>
            <p:nvCxnSpPr>
              <p:cNvPr id="212" name="Google Shape;212;p17"/>
              <p:cNvCxnSpPr>
                <a:stCxn id="210" idx="2"/>
                <a:endCxn id="213" idx="0"/>
              </p:cNvCxnSpPr>
              <p:nvPr/>
            </p:nvCxnSpPr>
            <p:spPr>
              <a:xfrm flipH="1">
                <a:off x="1476100" y="2664525"/>
                <a:ext cx="1404000" cy="1042500"/>
              </a:xfrm>
              <a:prstGeom prst="straightConnector1">
                <a:avLst/>
              </a:prstGeom>
              <a:noFill/>
              <a:ln cap="flat" cmpd="sng" w="28575">
                <a:solidFill>
                  <a:srgbClr val="FF0000"/>
                </a:solidFill>
                <a:prstDash val="solid"/>
                <a:round/>
                <a:headEnd len="sm" w="sm" type="none"/>
                <a:tailEnd len="med" w="med" type="triangle"/>
              </a:ln>
            </p:spPr>
          </p:cxnSp>
          <p:sp>
            <p:nvSpPr>
              <p:cNvPr id="213" name="Google Shape;213;p17"/>
              <p:cNvSpPr/>
              <p:nvPr/>
            </p:nvSpPr>
            <p:spPr>
              <a:xfrm>
                <a:off x="543900" y="3706975"/>
                <a:ext cx="1864500" cy="561600"/>
              </a:xfrm>
              <a:prstGeom prst="roundRect">
                <a:avLst>
                  <a:gd fmla="val 16667" name="adj"/>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Working set size</a:t>
                </a:r>
                <a:endParaRPr b="1" i="0" sz="14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WSS</a:t>
                </a:r>
                <a:endParaRPr b="1" i="0" sz="1400" u="none" cap="none" strike="noStrike">
                  <a:solidFill>
                    <a:srgbClr val="FF0000"/>
                  </a:solidFill>
                  <a:latin typeface="Arial"/>
                  <a:ea typeface="Arial"/>
                  <a:cs typeface="Arial"/>
                  <a:sym typeface="Arial"/>
                </a:endParaRPr>
              </a:p>
            </p:txBody>
          </p:sp>
        </p:grpSp>
      </p:grpSp>
      <p:grpSp>
        <p:nvGrpSpPr>
          <p:cNvPr id="214" name="Google Shape;214;p17"/>
          <p:cNvGrpSpPr/>
          <p:nvPr/>
        </p:nvGrpSpPr>
        <p:grpSpPr>
          <a:xfrm>
            <a:off x="2716024" y="3172909"/>
            <a:ext cx="961072" cy="1047721"/>
            <a:chOff x="2716073" y="2779414"/>
            <a:chExt cx="905220" cy="1071509"/>
          </a:xfrm>
        </p:grpSpPr>
        <p:cxnSp>
          <p:nvCxnSpPr>
            <p:cNvPr id="215" name="Google Shape;215;p17"/>
            <p:cNvCxnSpPr>
              <a:stCxn id="191" idx="1"/>
              <a:endCxn id="216" idx="0"/>
            </p:cNvCxnSpPr>
            <p:nvPr/>
          </p:nvCxnSpPr>
          <p:spPr>
            <a:xfrm flipH="1">
              <a:off x="3089993" y="2779414"/>
              <a:ext cx="531300" cy="323700"/>
            </a:xfrm>
            <a:prstGeom prst="straightConnector1">
              <a:avLst/>
            </a:prstGeom>
            <a:noFill/>
            <a:ln cap="flat" cmpd="sng" w="28575">
              <a:solidFill>
                <a:schemeClr val="dk2"/>
              </a:solidFill>
              <a:prstDash val="solid"/>
              <a:round/>
              <a:headEnd len="sm" w="sm" type="none"/>
              <a:tailEnd len="med" w="med" type="triangle"/>
            </a:ln>
          </p:spPr>
        </p:cxnSp>
        <p:pic>
          <p:nvPicPr>
            <p:cNvPr id="216" name="Google Shape;216;p17"/>
            <p:cNvPicPr preferRelativeResize="0"/>
            <p:nvPr/>
          </p:nvPicPr>
          <p:blipFill rotWithShape="1">
            <a:blip r:embed="rId4">
              <a:alphaModFix/>
            </a:blip>
            <a:srcRect b="0" l="0" r="0" t="0"/>
            <a:stretch/>
          </p:blipFill>
          <p:spPr>
            <a:xfrm>
              <a:off x="2716073" y="3103023"/>
              <a:ext cx="747900" cy="747900"/>
            </a:xfrm>
            <a:prstGeom prst="rect">
              <a:avLst/>
            </a:prstGeom>
            <a:noFill/>
            <a:ln>
              <a:noFill/>
            </a:ln>
          </p:spPr>
        </p:pic>
      </p:grpSp>
      <p:grpSp>
        <p:nvGrpSpPr>
          <p:cNvPr id="217" name="Google Shape;217;p17"/>
          <p:cNvGrpSpPr/>
          <p:nvPr/>
        </p:nvGrpSpPr>
        <p:grpSpPr>
          <a:xfrm>
            <a:off x="3677096" y="3172909"/>
            <a:ext cx="873143" cy="1047939"/>
            <a:chOff x="3677107" y="2703065"/>
            <a:chExt cx="873143" cy="1118160"/>
          </a:xfrm>
        </p:grpSpPr>
        <p:cxnSp>
          <p:nvCxnSpPr>
            <p:cNvPr id="218" name="Google Shape;218;p17"/>
            <p:cNvCxnSpPr>
              <a:stCxn id="191" idx="1"/>
              <a:endCxn id="219" idx="0"/>
            </p:cNvCxnSpPr>
            <p:nvPr/>
          </p:nvCxnSpPr>
          <p:spPr>
            <a:xfrm>
              <a:off x="3677107" y="2703065"/>
              <a:ext cx="534600" cy="370500"/>
            </a:xfrm>
            <a:prstGeom prst="straightConnector1">
              <a:avLst/>
            </a:prstGeom>
            <a:noFill/>
            <a:ln cap="flat" cmpd="sng" w="28575">
              <a:solidFill>
                <a:schemeClr val="dk2"/>
              </a:solidFill>
              <a:prstDash val="solid"/>
              <a:round/>
              <a:headEnd len="sm" w="sm" type="none"/>
              <a:tailEnd len="med" w="med" type="triangle"/>
            </a:ln>
          </p:spPr>
        </p:cxnSp>
        <p:pic>
          <p:nvPicPr>
            <p:cNvPr id="219" name="Google Shape;219;p17"/>
            <p:cNvPicPr preferRelativeResize="0"/>
            <p:nvPr/>
          </p:nvPicPr>
          <p:blipFill rotWithShape="1">
            <a:blip r:embed="rId5">
              <a:alphaModFix/>
            </a:blip>
            <a:srcRect b="0" l="0" r="0" t="0"/>
            <a:stretch/>
          </p:blipFill>
          <p:spPr>
            <a:xfrm>
              <a:off x="3873450" y="3073325"/>
              <a:ext cx="676800" cy="747900"/>
            </a:xfrm>
            <a:prstGeom prst="rect">
              <a:avLst/>
            </a:prstGeom>
            <a:noFill/>
            <a:ln>
              <a:noFill/>
            </a:ln>
          </p:spPr>
        </p:pic>
      </p:grpSp>
      <p:sp>
        <p:nvSpPr>
          <p:cNvPr id="220" name="Google Shape;220;p17"/>
          <p:cNvSpPr txBox="1"/>
          <p:nvPr>
            <p:ph type="title"/>
          </p:nvPr>
        </p:nvSpPr>
        <p:spPr>
          <a:xfrm>
            <a:off x="1146025" y="753900"/>
            <a:ext cx="24897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400" u="none" cap="none" strike="noStrike">
                <a:solidFill>
                  <a:srgbClr val="FFFFFF"/>
                </a:solidFill>
                <a:latin typeface="Roboto Slab"/>
                <a:ea typeface="Roboto Slab"/>
                <a:cs typeface="Roboto Slab"/>
                <a:sym typeface="Roboto Slab"/>
              </a:rPr>
              <a:t>Contexte</a:t>
            </a:r>
            <a:endParaRPr b="1" i="0" sz="2400" u="none" cap="none" strike="noStrike">
              <a:solidFill>
                <a:srgbClr val="FFFFFF"/>
              </a:solidFill>
              <a:latin typeface="Roboto Slab"/>
              <a:ea typeface="Roboto Slab"/>
              <a:cs typeface="Roboto Slab"/>
              <a:sym typeface="Roboto Slab"/>
            </a:endParaRPr>
          </a:p>
        </p:txBody>
      </p:sp>
      <p:sp>
        <p:nvSpPr>
          <p:cNvPr id="221" name="Google Shape;221;p17"/>
          <p:cNvSpPr/>
          <p:nvPr/>
        </p:nvSpPr>
        <p:spPr>
          <a:xfrm>
            <a:off x="417005" y="806413"/>
            <a:ext cx="349215" cy="388465"/>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Les métriques de l’estimation</a:t>
            </a:r>
            <a:endParaRPr b="1" i="0" sz="2000" u="none" cap="none" strike="noStrike">
              <a:solidFill>
                <a:srgbClr val="FFFFFF"/>
              </a:solidFill>
              <a:latin typeface="Roboto Slab"/>
              <a:ea typeface="Roboto Slab"/>
              <a:cs typeface="Roboto Slab"/>
              <a:sym typeface="Roboto Slab"/>
            </a:endParaRPr>
          </a:p>
        </p:txBody>
      </p:sp>
      <p:sp>
        <p:nvSpPr>
          <p:cNvPr id="227" name="Google Shape;227;p1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228" name="Google Shape;228;p18"/>
          <p:cNvGrpSpPr/>
          <p:nvPr/>
        </p:nvGrpSpPr>
        <p:grpSpPr>
          <a:xfrm>
            <a:off x="639018" y="875515"/>
            <a:ext cx="147046" cy="339114"/>
            <a:chOff x="732125" y="2958550"/>
            <a:chExt cx="130325" cy="474950"/>
          </a:xfrm>
        </p:grpSpPr>
        <p:sp>
          <p:nvSpPr>
            <p:cNvPr id="229" name="Google Shape;229;p18"/>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802750" y="312905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802750" y="316252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802750" y="3196025"/>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802750" y="3229500"/>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802750" y="3263000"/>
              <a:ext cx="13425" cy="25"/>
            </a:xfrm>
            <a:custGeom>
              <a:rect b="b" l="l" r="r" t="t"/>
              <a:pathLst>
                <a:path extrusionOk="0" fill="none" h="1" w="537">
                  <a:moveTo>
                    <a:pt x="536"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802750" y="3296475"/>
              <a:ext cx="13425" cy="25"/>
            </a:xfrm>
            <a:custGeom>
              <a:rect b="b" l="l" r="r" t="t"/>
              <a:pathLst>
                <a:path extrusionOk="0" fill="none" h="1" w="537">
                  <a:moveTo>
                    <a:pt x="536"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p18"/>
          <p:cNvGrpSpPr/>
          <p:nvPr/>
        </p:nvGrpSpPr>
        <p:grpSpPr>
          <a:xfrm>
            <a:off x="279625" y="1808175"/>
            <a:ext cx="2835606" cy="255000"/>
            <a:chOff x="279625" y="1808175"/>
            <a:chExt cx="2835606" cy="255000"/>
          </a:xfrm>
        </p:grpSpPr>
        <p:sp>
          <p:nvSpPr>
            <p:cNvPr id="238" name="Google Shape;238;p18"/>
            <p:cNvSpPr txBox="1"/>
            <p:nvPr/>
          </p:nvSpPr>
          <p:spPr>
            <a:xfrm>
              <a:off x="279625" y="1808175"/>
              <a:ext cx="853500" cy="255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E3142"/>
                  </a:solidFill>
                  <a:latin typeface="Arial"/>
                  <a:ea typeface="Arial"/>
                  <a:cs typeface="Arial"/>
                  <a:sym typeface="Arial"/>
                </a:rPr>
                <a:t>Mémoire   </a:t>
              </a:r>
              <a:endParaRPr b="1" i="0" sz="1200" u="none" cap="none" strike="noStrike">
                <a:solidFill>
                  <a:srgbClr val="0E3142"/>
                </a:solidFill>
                <a:latin typeface="Arial"/>
                <a:ea typeface="Arial"/>
                <a:cs typeface="Arial"/>
                <a:sym typeface="Arial"/>
              </a:endParaRPr>
            </a:p>
          </p:txBody>
        </p:sp>
        <p:sp>
          <p:nvSpPr>
            <p:cNvPr id="239" name="Google Shape;239;p18"/>
            <p:cNvSpPr/>
            <p:nvPr/>
          </p:nvSpPr>
          <p:spPr>
            <a:xfrm>
              <a:off x="1146025" y="1852875"/>
              <a:ext cx="292500" cy="145500"/>
            </a:xfrm>
            <a:prstGeom prst="mathEqual">
              <a:avLst>
                <a:gd fmla="val 23520" name="adj1"/>
                <a:gd fmla="val 19431"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txBox="1"/>
            <p:nvPr/>
          </p:nvSpPr>
          <p:spPr>
            <a:xfrm>
              <a:off x="1477531" y="1808175"/>
              <a:ext cx="1637700" cy="2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E3142"/>
                  </a:solidFill>
                  <a:latin typeface="Arial"/>
                  <a:ea typeface="Arial"/>
                  <a:cs typeface="Arial"/>
                  <a:sym typeface="Arial"/>
                </a:rPr>
                <a:t>Ressource critique</a:t>
              </a:r>
              <a:endParaRPr b="1" i="0" sz="1200" u="none" cap="none" strike="noStrike">
                <a:solidFill>
                  <a:srgbClr val="0E3142"/>
                </a:solidFill>
                <a:latin typeface="Arial"/>
                <a:ea typeface="Arial"/>
                <a:cs typeface="Arial"/>
                <a:sym typeface="Arial"/>
              </a:endParaRPr>
            </a:p>
          </p:txBody>
        </p:sp>
      </p:grpSp>
      <p:grpSp>
        <p:nvGrpSpPr>
          <p:cNvPr id="241" name="Google Shape;241;p18"/>
          <p:cNvGrpSpPr/>
          <p:nvPr/>
        </p:nvGrpSpPr>
        <p:grpSpPr>
          <a:xfrm>
            <a:off x="1406125" y="2204425"/>
            <a:ext cx="2120400" cy="842150"/>
            <a:chOff x="1406125" y="2128225"/>
            <a:chExt cx="2120400" cy="842150"/>
          </a:xfrm>
        </p:grpSpPr>
        <p:sp>
          <p:nvSpPr>
            <p:cNvPr id="242" name="Google Shape;242;p18"/>
            <p:cNvSpPr/>
            <p:nvPr/>
          </p:nvSpPr>
          <p:spPr>
            <a:xfrm rot="5400000">
              <a:off x="2141407" y="2275375"/>
              <a:ext cx="499500" cy="205200"/>
            </a:xfrm>
            <a:prstGeom prst="stripedRightArrow">
              <a:avLst>
                <a:gd fmla="val 50000" name="adj1"/>
                <a:gd fmla="val 50000"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txBox="1"/>
            <p:nvPr/>
          </p:nvSpPr>
          <p:spPr>
            <a:xfrm>
              <a:off x="1406125" y="2646375"/>
              <a:ext cx="2120400" cy="32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E3142"/>
                  </a:solidFill>
                  <a:latin typeface="Arial"/>
                  <a:ea typeface="Arial"/>
                  <a:cs typeface="Arial"/>
                  <a:sym typeface="Arial"/>
                </a:rPr>
                <a:t>Allocation à la demande</a:t>
              </a:r>
              <a:endParaRPr b="1" i="0" sz="1200" u="none" cap="none" strike="noStrike">
                <a:solidFill>
                  <a:srgbClr val="0E3142"/>
                </a:solidFill>
                <a:latin typeface="Arial"/>
                <a:ea typeface="Arial"/>
                <a:cs typeface="Arial"/>
                <a:sym typeface="Arial"/>
              </a:endParaRPr>
            </a:p>
          </p:txBody>
        </p:sp>
      </p:grpSp>
      <p:grpSp>
        <p:nvGrpSpPr>
          <p:cNvPr id="244" name="Google Shape;244;p18"/>
          <p:cNvGrpSpPr/>
          <p:nvPr/>
        </p:nvGrpSpPr>
        <p:grpSpPr>
          <a:xfrm>
            <a:off x="3414936" y="999575"/>
            <a:ext cx="5625932" cy="1716377"/>
            <a:chOff x="3414936" y="999575"/>
            <a:chExt cx="5625932" cy="1716377"/>
          </a:xfrm>
        </p:grpSpPr>
        <p:pic>
          <p:nvPicPr>
            <p:cNvPr id="245" name="Google Shape;245;p18"/>
            <p:cNvPicPr preferRelativeResize="0"/>
            <p:nvPr/>
          </p:nvPicPr>
          <p:blipFill rotWithShape="1">
            <a:blip r:embed="rId3">
              <a:alphaModFix/>
            </a:blip>
            <a:srcRect b="0" l="0" r="0" t="0"/>
            <a:stretch/>
          </p:blipFill>
          <p:spPr>
            <a:xfrm>
              <a:off x="6284450" y="999575"/>
              <a:ext cx="1184225" cy="1113400"/>
            </a:xfrm>
            <a:prstGeom prst="rect">
              <a:avLst/>
            </a:prstGeom>
            <a:noFill/>
            <a:ln>
              <a:noFill/>
            </a:ln>
          </p:spPr>
        </p:pic>
        <p:sp>
          <p:nvSpPr>
            <p:cNvPr id="246" name="Google Shape;246;p18"/>
            <p:cNvSpPr/>
            <p:nvPr/>
          </p:nvSpPr>
          <p:spPr>
            <a:xfrm rot="-2138289">
              <a:off x="3355481" y="2159320"/>
              <a:ext cx="1272774" cy="205032"/>
            </a:xfrm>
            <a:prstGeom prst="stripedRightArrow">
              <a:avLst>
                <a:gd fmla="val 50000" name="adj1"/>
                <a:gd fmla="val 50000"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4660778" y="1480375"/>
              <a:ext cx="811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Q1</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txBox="1"/>
            <p:nvPr/>
          </p:nvSpPr>
          <p:spPr>
            <a:xfrm>
              <a:off x="5482568" y="1366225"/>
              <a:ext cx="3558300" cy="4995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Comment observer la VM et collecter les informations sur son activité sachant  que c’est une </a:t>
              </a:r>
              <a:r>
                <a:rPr b="1" i="0" lang="en" sz="1200" u="none" cap="none" strike="noStrike">
                  <a:solidFill>
                    <a:srgbClr val="000000"/>
                  </a:solidFill>
                  <a:latin typeface="Lobster"/>
                  <a:ea typeface="Lobster"/>
                  <a:cs typeface="Lobster"/>
                  <a:sym typeface="Lobster"/>
                </a:rPr>
                <a:t>boîte noire</a:t>
              </a:r>
              <a:endParaRPr b="1" i="0" sz="1200" u="none" cap="none" strike="noStrike">
                <a:solidFill>
                  <a:srgbClr val="000000"/>
                </a:solidFill>
                <a:latin typeface="Lobster"/>
                <a:ea typeface="Lobster"/>
                <a:cs typeface="Lobster"/>
                <a:sym typeface="Lobster"/>
              </a:endParaRPr>
            </a:p>
          </p:txBody>
        </p:sp>
      </p:grpSp>
      <p:grpSp>
        <p:nvGrpSpPr>
          <p:cNvPr id="249" name="Google Shape;249;p18"/>
          <p:cNvGrpSpPr/>
          <p:nvPr/>
        </p:nvGrpSpPr>
        <p:grpSpPr>
          <a:xfrm>
            <a:off x="3410744" y="3014319"/>
            <a:ext cx="5553782" cy="1168906"/>
            <a:chOff x="3410744" y="2938119"/>
            <a:chExt cx="5553782" cy="1168906"/>
          </a:xfrm>
        </p:grpSpPr>
        <p:sp>
          <p:nvSpPr>
            <p:cNvPr id="250" name="Google Shape;250;p18"/>
            <p:cNvSpPr/>
            <p:nvPr/>
          </p:nvSpPr>
          <p:spPr>
            <a:xfrm rot="1781341">
              <a:off x="3381326" y="3227073"/>
              <a:ext cx="1221098" cy="204853"/>
            </a:xfrm>
            <a:prstGeom prst="stripedRightArrow">
              <a:avLst>
                <a:gd fmla="val 50000" name="adj1"/>
                <a:gd fmla="val 50000"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 name="Google Shape;251;p18"/>
            <p:cNvGrpSpPr/>
            <p:nvPr/>
          </p:nvGrpSpPr>
          <p:grpSpPr>
            <a:xfrm>
              <a:off x="4660778" y="3161125"/>
              <a:ext cx="4303748" cy="945900"/>
              <a:chOff x="4674832" y="2386275"/>
              <a:chExt cx="4395616" cy="945900"/>
            </a:xfrm>
          </p:grpSpPr>
          <p:pic>
            <p:nvPicPr>
              <p:cNvPr id="252" name="Google Shape;252;p18"/>
              <p:cNvPicPr preferRelativeResize="0"/>
              <p:nvPr/>
            </p:nvPicPr>
            <p:blipFill rotWithShape="1">
              <a:blip r:embed="rId3">
                <a:alphaModFix/>
              </a:blip>
              <a:srcRect b="0" l="0" r="0" t="0"/>
              <a:stretch/>
            </p:blipFill>
            <p:spPr>
              <a:xfrm>
                <a:off x="6304286" y="2386275"/>
                <a:ext cx="1188450" cy="945900"/>
              </a:xfrm>
              <a:prstGeom prst="rect">
                <a:avLst/>
              </a:prstGeom>
              <a:noFill/>
              <a:ln>
                <a:noFill/>
              </a:ln>
            </p:spPr>
          </p:pic>
          <p:sp>
            <p:nvSpPr>
              <p:cNvPr id="253" name="Google Shape;253;p18"/>
              <p:cNvSpPr/>
              <p:nvPr/>
            </p:nvSpPr>
            <p:spPr>
              <a:xfrm>
                <a:off x="4674832" y="2699575"/>
                <a:ext cx="814500" cy="423600"/>
              </a:xfrm>
              <a:prstGeom prst="ellipse">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Q2</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txBox="1"/>
              <p:nvPr/>
            </p:nvSpPr>
            <p:spPr>
              <a:xfrm>
                <a:off x="5499548" y="2661625"/>
                <a:ext cx="3570900" cy="4995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Après avoir répondu à Q1, comment estimer le WSS de la VM à partir des données collectées</a:t>
                </a:r>
                <a:endParaRPr b="1" i="0" sz="1000" u="none" cap="none" strike="noStrike">
                  <a:solidFill>
                    <a:srgbClr val="000000"/>
                  </a:solidFill>
                  <a:latin typeface="Arial"/>
                  <a:ea typeface="Arial"/>
                  <a:cs typeface="Arial"/>
                  <a:sym typeface="Arial"/>
                </a:endParaRPr>
              </a:p>
            </p:txBody>
          </p:sp>
        </p:grpSp>
      </p:grpSp>
      <p:sp>
        <p:nvSpPr>
          <p:cNvPr id="255" name="Google Shape;255;p18"/>
          <p:cNvSpPr/>
          <p:nvPr/>
        </p:nvSpPr>
        <p:spPr>
          <a:xfrm rot="5400000">
            <a:off x="2141407" y="3313750"/>
            <a:ext cx="499500" cy="205200"/>
          </a:xfrm>
          <a:prstGeom prst="stripedRightArrow">
            <a:avLst>
              <a:gd fmla="val 50000" name="adj1"/>
              <a:gd fmla="val 50000" name="adj2"/>
            </a:avLst>
          </a:prstGeom>
          <a:solidFill>
            <a:srgbClr val="87AF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txBox="1"/>
          <p:nvPr/>
        </p:nvSpPr>
        <p:spPr>
          <a:xfrm>
            <a:off x="69550" y="3789375"/>
            <a:ext cx="4285200" cy="255000"/>
          </a:xfrm>
          <a:prstGeom prst="rect">
            <a:avLst/>
          </a:prstGeom>
          <a:no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0E3142"/>
              </a:buClr>
              <a:buSzPts val="1000"/>
              <a:buFont typeface="Arial"/>
              <a:buChar char="❏"/>
            </a:pPr>
            <a:r>
              <a:rPr b="1" i="0" lang="en" sz="1000" u="none" cap="none" strike="noStrike">
                <a:solidFill>
                  <a:srgbClr val="0E3142"/>
                </a:solidFill>
                <a:latin typeface="Arial"/>
                <a:ea typeface="Arial"/>
                <a:cs typeface="Arial"/>
                <a:sym typeface="Arial"/>
              </a:rPr>
              <a:t>Collecter périodiquement les informations sur l’activité  de la VM</a:t>
            </a:r>
            <a:endParaRPr b="1" i="0" sz="1000" u="none" cap="none" strike="noStrike">
              <a:solidFill>
                <a:srgbClr val="0E3142"/>
              </a:solidFill>
              <a:latin typeface="Arial"/>
              <a:ea typeface="Arial"/>
              <a:cs typeface="Arial"/>
              <a:sym typeface="Arial"/>
            </a:endParaRPr>
          </a:p>
        </p:txBody>
      </p:sp>
      <p:sp>
        <p:nvSpPr>
          <p:cNvPr id="257" name="Google Shape;257;p18"/>
          <p:cNvSpPr txBox="1"/>
          <p:nvPr/>
        </p:nvSpPr>
        <p:spPr>
          <a:xfrm>
            <a:off x="69550" y="4091450"/>
            <a:ext cx="3712200" cy="255000"/>
          </a:xfrm>
          <a:prstGeom prst="rect">
            <a:avLst/>
          </a:prstGeom>
          <a:no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0E3142"/>
              </a:buClr>
              <a:buSzPts val="1000"/>
              <a:buFont typeface="Arial"/>
              <a:buChar char="❏"/>
            </a:pPr>
            <a:r>
              <a:rPr b="1" i="0" lang="en" sz="1000" u="none" cap="none" strike="noStrike">
                <a:solidFill>
                  <a:srgbClr val="0E3142"/>
                </a:solidFill>
                <a:latin typeface="Arial"/>
                <a:ea typeface="Arial"/>
                <a:cs typeface="Arial"/>
                <a:sym typeface="Arial"/>
              </a:rPr>
              <a:t>Estimer la quantité de mémoire dont la VM a besoin</a:t>
            </a:r>
            <a:endParaRPr b="1" i="0" sz="1000" u="none" cap="none" strike="noStrike">
              <a:solidFill>
                <a:srgbClr val="0E3142"/>
              </a:solidFill>
              <a:latin typeface="Arial"/>
              <a:ea typeface="Arial"/>
              <a:cs typeface="Arial"/>
              <a:sym typeface="Arial"/>
            </a:endParaRPr>
          </a:p>
        </p:txBody>
      </p:sp>
      <p:sp>
        <p:nvSpPr>
          <p:cNvPr id="258" name="Google Shape;258;p18"/>
          <p:cNvSpPr txBox="1"/>
          <p:nvPr/>
        </p:nvSpPr>
        <p:spPr>
          <a:xfrm>
            <a:off x="69550" y="4396250"/>
            <a:ext cx="3712200" cy="255000"/>
          </a:xfrm>
          <a:prstGeom prst="rect">
            <a:avLst/>
          </a:prstGeom>
          <a:no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0E3142"/>
              </a:buClr>
              <a:buSzPts val="1000"/>
              <a:buFont typeface="Arial"/>
              <a:buChar char="❏"/>
            </a:pPr>
            <a:r>
              <a:rPr b="1" i="0" lang="en" sz="1000" u="none" cap="none" strike="noStrike">
                <a:solidFill>
                  <a:srgbClr val="0E3142"/>
                </a:solidFill>
                <a:latin typeface="Arial"/>
                <a:ea typeface="Arial"/>
                <a:cs typeface="Arial"/>
                <a:sym typeface="Arial"/>
              </a:rPr>
              <a:t>Ajuster la mémoire allouée à la machine</a:t>
            </a:r>
            <a:endParaRPr b="1" i="0" sz="1000" u="none" cap="none" strike="noStrike">
              <a:solidFill>
                <a:srgbClr val="0E3142"/>
              </a:solidFill>
              <a:latin typeface="Arial"/>
              <a:ea typeface="Arial"/>
              <a:cs typeface="Arial"/>
              <a:sym typeface="Arial"/>
            </a:endParaRPr>
          </a:p>
        </p:txBody>
      </p:sp>
      <p:sp>
        <p:nvSpPr>
          <p:cNvPr id="259" name="Google Shape;259;p18"/>
          <p:cNvSpPr txBox="1"/>
          <p:nvPr/>
        </p:nvSpPr>
        <p:spPr>
          <a:xfrm>
            <a:off x="4868525" y="2098075"/>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Arial"/>
              <a:buChar char="➔"/>
            </a:pPr>
            <a:r>
              <a:rPr b="1" i="0" lang="en" sz="1000" u="none" cap="none" strike="noStrike">
                <a:solidFill>
                  <a:srgbClr val="FFFFFF"/>
                </a:solidFill>
                <a:latin typeface="Arial"/>
                <a:ea typeface="Arial"/>
                <a:cs typeface="Arial"/>
                <a:sym typeface="Arial"/>
              </a:rPr>
              <a:t>Méthode active : modifie le cours d’exécution de la VM</a:t>
            </a:r>
            <a:endParaRPr b="1" i="0" sz="1000" u="none" cap="none" strike="noStrike">
              <a:solidFill>
                <a:srgbClr val="FFFFFF"/>
              </a:solidFill>
              <a:latin typeface="Arial"/>
              <a:ea typeface="Arial"/>
              <a:cs typeface="Arial"/>
              <a:sym typeface="Arial"/>
            </a:endParaRPr>
          </a:p>
        </p:txBody>
      </p:sp>
      <p:sp>
        <p:nvSpPr>
          <p:cNvPr id="260" name="Google Shape;260;p18"/>
          <p:cNvSpPr txBox="1"/>
          <p:nvPr/>
        </p:nvSpPr>
        <p:spPr>
          <a:xfrm>
            <a:off x="4868525" y="2414375"/>
            <a:ext cx="4172400" cy="6762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Arial"/>
              <a:buChar char="➔"/>
            </a:pPr>
            <a:r>
              <a:rPr b="1" i="0" lang="en" sz="1000" u="none" cap="none" strike="noStrike">
                <a:solidFill>
                  <a:srgbClr val="FFFFFF"/>
                </a:solidFill>
                <a:latin typeface="Arial"/>
                <a:ea typeface="Arial"/>
                <a:cs typeface="Arial"/>
                <a:sym typeface="Arial"/>
              </a:rPr>
              <a:t>Méthode intrusive : modifie la VM. Implémentée soit exclusivement à l’intérieur de la VM, soit répartie à travers la VM et l’hyperviseur ou le dom0. Nécessite l’accord du client.</a:t>
            </a:r>
            <a:endParaRPr b="1" i="0" sz="1000" u="none" cap="none" strike="noStrike">
              <a:solidFill>
                <a:srgbClr val="FFFFFF"/>
              </a:solidFill>
              <a:latin typeface="Arial"/>
              <a:ea typeface="Arial"/>
              <a:cs typeface="Arial"/>
              <a:sym typeface="Arial"/>
            </a:endParaRPr>
          </a:p>
        </p:txBody>
      </p:sp>
      <p:sp>
        <p:nvSpPr>
          <p:cNvPr id="261" name="Google Shape;261;p18"/>
          <p:cNvSpPr txBox="1"/>
          <p:nvPr/>
        </p:nvSpPr>
        <p:spPr>
          <a:xfrm>
            <a:off x="4866563" y="4217450"/>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Arial"/>
              <a:buChar char="➔"/>
            </a:pPr>
            <a:r>
              <a:rPr b="1" i="0" lang="en" sz="1000" u="none" cap="none" strike="noStrike">
                <a:solidFill>
                  <a:srgbClr val="FFFFFF"/>
                </a:solidFill>
                <a:latin typeface="Arial"/>
                <a:ea typeface="Arial"/>
                <a:cs typeface="Arial"/>
                <a:sym typeface="Arial"/>
              </a:rPr>
              <a:t>Précision : sous-estimation ou sur-estimation</a:t>
            </a:r>
            <a:endParaRPr b="1" i="0" sz="1000" u="none" cap="none" strike="noStrike">
              <a:solidFill>
                <a:srgbClr val="FFFFFF"/>
              </a:solidFill>
              <a:latin typeface="Arial"/>
              <a:ea typeface="Arial"/>
              <a:cs typeface="Arial"/>
              <a:sym typeface="Arial"/>
            </a:endParaRPr>
          </a:p>
        </p:txBody>
      </p:sp>
      <p:sp>
        <p:nvSpPr>
          <p:cNvPr id="262" name="Google Shape;262;p18"/>
          <p:cNvSpPr txBox="1"/>
          <p:nvPr/>
        </p:nvSpPr>
        <p:spPr>
          <a:xfrm>
            <a:off x="4866563" y="4522250"/>
            <a:ext cx="4172400" cy="255000"/>
          </a:xfrm>
          <a:prstGeom prst="rect">
            <a:avLst/>
          </a:prstGeom>
          <a:solidFill>
            <a:srgbClr val="124057"/>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Arial"/>
              <a:buChar char="➔"/>
            </a:pPr>
            <a:r>
              <a:rPr b="1" i="0" lang="en" sz="1000" u="none" cap="none" strike="noStrike">
                <a:solidFill>
                  <a:srgbClr val="FFFFFF"/>
                </a:solidFill>
                <a:latin typeface="Arial"/>
                <a:ea typeface="Arial"/>
                <a:cs typeface="Arial"/>
                <a:sym typeface="Arial"/>
              </a:rPr>
              <a:t>Surcharge de la VM et de l’hyperviseur</a:t>
            </a:r>
            <a:endParaRPr b="1" i="0" sz="1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000" u="none" cap="none" strike="noStrike">
                <a:solidFill>
                  <a:srgbClr val="FFFFFF"/>
                </a:solidFill>
                <a:latin typeface="Roboto Slab"/>
                <a:ea typeface="Roboto Slab"/>
                <a:cs typeface="Roboto Slab"/>
                <a:sym typeface="Roboto Slab"/>
              </a:rPr>
              <a:t>Techniques existantes</a:t>
            </a:r>
            <a:endParaRPr b="1" i="0" sz="2000" u="none" cap="none" strike="noStrike">
              <a:solidFill>
                <a:srgbClr val="FFFFFF"/>
              </a:solidFill>
              <a:latin typeface="Roboto Slab"/>
              <a:ea typeface="Roboto Slab"/>
              <a:cs typeface="Roboto Slab"/>
              <a:sym typeface="Roboto Slab"/>
            </a:endParaRPr>
          </a:p>
        </p:txBody>
      </p:sp>
      <p:sp>
        <p:nvSpPr>
          <p:cNvPr id="268" name="Google Shape;268;p1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269" name="Google Shape;269;p19"/>
          <p:cNvGrpSpPr/>
          <p:nvPr/>
        </p:nvGrpSpPr>
        <p:grpSpPr>
          <a:xfrm>
            <a:off x="519532" y="896375"/>
            <a:ext cx="291276" cy="297381"/>
            <a:chOff x="3951850" y="2985350"/>
            <a:chExt cx="407950" cy="416500"/>
          </a:xfrm>
        </p:grpSpPr>
        <p:sp>
          <p:nvSpPr>
            <p:cNvPr id="270" name="Google Shape;270;p1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274" name="Google Shape;274;p19"/>
          <p:cNvGraphicFramePr/>
          <p:nvPr/>
        </p:nvGraphicFramePr>
        <p:xfrm>
          <a:off x="327813" y="1678656"/>
          <a:ext cx="3000000" cy="3000000"/>
        </p:xfrm>
        <a:graphic>
          <a:graphicData uri="http://schemas.openxmlformats.org/drawingml/2006/table">
            <a:tbl>
              <a:tblPr>
                <a:noFill/>
                <a:tableStyleId>{1973B5D7-28C1-424E-9DBB-6C088A7B220F}</a:tableStyleId>
              </a:tblPr>
              <a:tblGrid>
                <a:gridCol w="1808125"/>
                <a:gridCol w="1027875"/>
                <a:gridCol w="1191000"/>
                <a:gridCol w="1932175"/>
                <a:gridCol w="1359200"/>
                <a:gridCol w="1385375"/>
              </a:tblGrid>
              <a:tr h="5516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Intrusive </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Active </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Précise </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Surcharge de la VM</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Nixie One"/>
                          <a:ea typeface="Nixie One"/>
                          <a:cs typeface="Nixie One"/>
                          <a:sym typeface="Nixie One"/>
                        </a:rPr>
                        <a:t>Surcharge de l’hyperviseur</a:t>
                      </a:r>
                      <a:endParaRPr b="1" sz="12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r>
              <a:tr h="55167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Nixie One"/>
                          <a:ea typeface="Nixie One"/>
                          <a:cs typeface="Nixie One"/>
                          <a:sym typeface="Nixie One"/>
                        </a:rPr>
                        <a:t>Self-ballooning </a:t>
                      </a:r>
                      <a:endParaRPr b="1" sz="14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Oui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55167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Nixie One"/>
                          <a:ea typeface="Nixie One"/>
                          <a:cs typeface="Nixie One"/>
                          <a:sym typeface="Nixie One"/>
                        </a:rPr>
                        <a:t>ZBalloond</a:t>
                      </a:r>
                      <a:endParaRPr b="1" sz="14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Oui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Oui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Oui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551675">
                <a:tc>
                  <a:txBody>
                    <a:bodyPr>
                      <a:noAutofit/>
                    </a:bodyPr>
                    <a:lstStyle/>
                    <a:p>
                      <a:pPr indent="0" lvl="0" marL="0" marR="0" rtl="0" algn="l">
                        <a:lnSpc>
                          <a:spcPct val="100000"/>
                        </a:lnSpc>
                        <a:spcBef>
                          <a:spcPts val="0"/>
                        </a:spcBef>
                        <a:spcAft>
                          <a:spcPts val="0"/>
                        </a:spcAft>
                        <a:buClr>
                          <a:schemeClr val="dk1"/>
                        </a:buClr>
                        <a:buSzPts val="1100"/>
                        <a:buFont typeface="Arial"/>
                        <a:buNone/>
                      </a:pPr>
                      <a:r>
                        <a:rPr b="1" lang="en" sz="1400" u="none" cap="none" strike="noStrike">
                          <a:solidFill>
                            <a:schemeClr val="lt1"/>
                          </a:solidFill>
                          <a:latin typeface="Nixie One"/>
                          <a:ea typeface="Nixie One"/>
                          <a:cs typeface="Nixie One"/>
                          <a:sym typeface="Nixie One"/>
                        </a:rPr>
                        <a:t>VMWare</a:t>
                      </a:r>
                      <a:endParaRPr b="1" sz="1400" u="none" cap="none" strike="noStrike">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Oui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Oui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55167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Nixie One"/>
                          <a:ea typeface="Nixie One"/>
                          <a:cs typeface="Nixie One"/>
                          <a:sym typeface="Nixie One"/>
                        </a:rPr>
                        <a:t>Geiger</a:t>
                      </a:r>
                      <a:endParaRPr b="1" sz="1400" u="none" cap="none" strike="noStrike">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r>
                        <a:rPr lang="en" sz="1400" u="none" cap="none" strike="noStrike">
                          <a:solidFill>
                            <a:srgbClr val="FFFFFF"/>
                          </a:solidFill>
                          <a:latin typeface="Roboto Slab"/>
                          <a:ea typeface="Roboto Slab"/>
                          <a:cs typeface="Roboto Slab"/>
                          <a:sym typeface="Roboto Slab"/>
                        </a:rPr>
                        <a:t>si le WSS &lt; mémoire allouée</a:t>
                      </a:r>
                      <a:endParaRPr sz="14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55167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Nixie One"/>
                          <a:ea typeface="Nixie One"/>
                          <a:cs typeface="Nixie One"/>
                          <a:sym typeface="Nixie One"/>
                        </a:rPr>
                        <a:t>Exclusive-cash </a:t>
                      </a:r>
                      <a:endParaRPr b="1" sz="1400" u="none" cap="none" strike="noStrike">
                        <a:solidFill>
                          <a:schemeClr val="lt1"/>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Oui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r>
                        <a:rPr lang="en" sz="1400" u="none" cap="none" strike="noStrike">
                          <a:solidFill>
                            <a:srgbClr val="FFFFFF"/>
                          </a:solidFill>
                          <a:latin typeface="Roboto Slab"/>
                          <a:ea typeface="Roboto Slab"/>
                          <a:cs typeface="Roboto Slab"/>
                          <a:sym typeface="Roboto Slab"/>
                        </a:rPr>
                        <a:t>si le cache est nul</a:t>
                      </a:r>
                      <a:endParaRPr sz="14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FFFFFF"/>
                          </a:solidFill>
                          <a:latin typeface="Roboto Slab"/>
                          <a:ea typeface="Roboto Slab"/>
                          <a:cs typeface="Roboto Slab"/>
                          <a:sym typeface="Roboto Slab"/>
                        </a:rPr>
                        <a:t>Non </a:t>
                      </a:r>
                      <a:endParaRPr sz="1600" u="none" cap="none" strike="noStrike">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bl>
          </a:graphicData>
        </a:graphic>
      </p:graphicFrame>
      <p:sp>
        <p:nvSpPr>
          <p:cNvPr id="275" name="Google Shape;275;p19"/>
          <p:cNvSpPr/>
          <p:nvPr/>
        </p:nvSpPr>
        <p:spPr>
          <a:xfrm>
            <a:off x="3329900" y="1678650"/>
            <a:ext cx="1024800" cy="33954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9"/>
          <p:cNvSpPr/>
          <p:nvPr/>
        </p:nvSpPr>
        <p:spPr>
          <a:xfrm>
            <a:off x="2135950" y="1678650"/>
            <a:ext cx="1024800" cy="33954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9"/>
          <p:cNvSpPr/>
          <p:nvPr/>
        </p:nvSpPr>
        <p:spPr>
          <a:xfrm>
            <a:off x="4431025" y="1678650"/>
            <a:ext cx="1856100" cy="33954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1146025" y="753900"/>
            <a:ext cx="31461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400" u="none" cap="none" strike="noStrike">
                <a:solidFill>
                  <a:srgbClr val="FFFFFF"/>
                </a:solidFill>
                <a:latin typeface="Roboto Slab"/>
                <a:ea typeface="Roboto Slab"/>
                <a:cs typeface="Roboto Slab"/>
                <a:sym typeface="Roboto Slab"/>
              </a:rPr>
              <a:t>Problématique</a:t>
            </a:r>
            <a:endParaRPr b="1" i="0" sz="2400" u="none" cap="none" strike="noStrike">
              <a:solidFill>
                <a:srgbClr val="FFFFFF"/>
              </a:solidFill>
              <a:latin typeface="Roboto Slab"/>
              <a:ea typeface="Roboto Slab"/>
              <a:cs typeface="Roboto Slab"/>
              <a:sym typeface="Roboto Slab"/>
            </a:endParaRPr>
          </a:p>
        </p:txBody>
      </p:sp>
      <p:sp>
        <p:nvSpPr>
          <p:cNvPr id="283" name="Google Shape;283;p2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grpSp>
        <p:nvGrpSpPr>
          <p:cNvPr id="284" name="Google Shape;284;p20"/>
          <p:cNvGrpSpPr/>
          <p:nvPr/>
        </p:nvGrpSpPr>
        <p:grpSpPr>
          <a:xfrm>
            <a:off x="538089" y="828207"/>
            <a:ext cx="291972" cy="344884"/>
            <a:chOff x="6718575" y="2318625"/>
            <a:chExt cx="256950" cy="407375"/>
          </a:xfrm>
        </p:grpSpPr>
        <p:sp>
          <p:nvSpPr>
            <p:cNvPr id="285" name="Google Shape;285;p2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0"/>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20"/>
          <p:cNvSpPr txBox="1"/>
          <p:nvPr/>
        </p:nvSpPr>
        <p:spPr>
          <a:xfrm>
            <a:off x="788900" y="2511800"/>
            <a:ext cx="2951700" cy="16317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00000"/>
              </a:lnSpc>
              <a:spcBef>
                <a:spcPts val="0"/>
              </a:spcBef>
              <a:spcAft>
                <a:spcPts val="0"/>
              </a:spcAft>
              <a:buClr>
                <a:srgbClr val="124057"/>
              </a:buClr>
              <a:buSzPts val="1300"/>
              <a:buFont typeface="Arial"/>
              <a:buChar char="❏"/>
            </a:pPr>
            <a:r>
              <a:rPr b="1" i="0" lang="en" sz="1300" u="none" cap="none" strike="noStrike">
                <a:solidFill>
                  <a:srgbClr val="124057"/>
                </a:solidFill>
                <a:latin typeface="Arial"/>
                <a:ea typeface="Arial"/>
                <a:cs typeface="Arial"/>
                <a:sym typeface="Arial"/>
              </a:rPr>
              <a:t>Lenteur </a:t>
            </a:r>
            <a:endParaRPr b="1" i="0" sz="1300" u="none" cap="none" strike="noStrike">
              <a:solidFill>
                <a:srgbClr val="124057"/>
              </a:solidFill>
              <a:latin typeface="Arial"/>
              <a:ea typeface="Arial"/>
              <a:cs typeface="Arial"/>
              <a:sym typeface="Arial"/>
            </a:endParaRPr>
          </a:p>
          <a:p>
            <a:pPr indent="-311150" lvl="0" marL="457200" marR="0" rtl="0" algn="l">
              <a:lnSpc>
                <a:spcPct val="100000"/>
              </a:lnSpc>
              <a:spcBef>
                <a:spcPts val="0"/>
              </a:spcBef>
              <a:spcAft>
                <a:spcPts val="0"/>
              </a:spcAft>
              <a:buClr>
                <a:srgbClr val="124057"/>
              </a:buClr>
              <a:buSzPts val="1300"/>
              <a:buFont typeface="Arial"/>
              <a:buChar char="❏"/>
            </a:pPr>
            <a:r>
              <a:rPr b="1" i="0" lang="en" sz="1300" u="none" cap="none" strike="noStrike">
                <a:solidFill>
                  <a:srgbClr val="124057"/>
                </a:solidFill>
                <a:latin typeface="Arial"/>
                <a:ea typeface="Arial"/>
                <a:cs typeface="Arial"/>
                <a:sym typeface="Arial"/>
              </a:rPr>
              <a:t>Indisponibilité  momentanée</a:t>
            </a:r>
            <a:endParaRPr b="1" i="0" sz="1300" u="none" cap="none" strike="noStrike">
              <a:solidFill>
                <a:srgbClr val="124057"/>
              </a:solidFill>
              <a:latin typeface="Arial"/>
              <a:ea typeface="Arial"/>
              <a:cs typeface="Arial"/>
              <a:sym typeface="Arial"/>
            </a:endParaRPr>
          </a:p>
          <a:p>
            <a:pPr indent="-311150" lvl="0" marL="457200" marR="0" rtl="0" algn="l">
              <a:lnSpc>
                <a:spcPct val="100000"/>
              </a:lnSpc>
              <a:spcBef>
                <a:spcPts val="0"/>
              </a:spcBef>
              <a:spcAft>
                <a:spcPts val="0"/>
              </a:spcAft>
              <a:buClr>
                <a:srgbClr val="124057"/>
              </a:buClr>
              <a:buSzPts val="1300"/>
              <a:buFont typeface="Arial"/>
              <a:buChar char="❏"/>
            </a:pPr>
            <a:r>
              <a:rPr b="1" i="0" lang="en" sz="1300" u="none" cap="none" strike="noStrike">
                <a:solidFill>
                  <a:srgbClr val="124057"/>
                </a:solidFill>
                <a:latin typeface="Arial"/>
                <a:ea typeface="Arial"/>
                <a:cs typeface="Arial"/>
                <a:sym typeface="Arial"/>
              </a:rPr>
              <a:t>Etc. </a:t>
            </a:r>
            <a:endParaRPr b="1" i="0" sz="1300" u="none" cap="none" strike="noStrike">
              <a:solidFill>
                <a:srgbClr val="124057"/>
              </a:solidFill>
              <a:latin typeface="Arial"/>
              <a:ea typeface="Arial"/>
              <a:cs typeface="Arial"/>
              <a:sym typeface="Arial"/>
            </a:endParaRPr>
          </a:p>
        </p:txBody>
      </p:sp>
      <p:grpSp>
        <p:nvGrpSpPr>
          <p:cNvPr id="294" name="Google Shape;294;p20"/>
          <p:cNvGrpSpPr/>
          <p:nvPr/>
        </p:nvGrpSpPr>
        <p:grpSpPr>
          <a:xfrm>
            <a:off x="4412354" y="1887179"/>
            <a:ext cx="3465740" cy="2607791"/>
            <a:chOff x="6220375" y="1386225"/>
            <a:chExt cx="3074100" cy="2273575"/>
          </a:xfrm>
        </p:grpSpPr>
        <p:pic>
          <p:nvPicPr>
            <p:cNvPr descr="http://blog.lengow.fr/wp-content/uploads/2013/10/bonhomme-.jpg" id="295" name="Google Shape;295;p20"/>
            <p:cNvPicPr preferRelativeResize="0"/>
            <p:nvPr/>
          </p:nvPicPr>
          <p:blipFill rotWithShape="1">
            <a:blip r:embed="rId3">
              <a:alphaModFix/>
            </a:blip>
            <a:srcRect b="0" l="0" r="0" t="0"/>
            <a:stretch/>
          </p:blipFill>
          <p:spPr>
            <a:xfrm>
              <a:off x="6220375" y="1386225"/>
              <a:ext cx="1171025" cy="2273575"/>
            </a:xfrm>
            <a:prstGeom prst="rect">
              <a:avLst/>
            </a:prstGeom>
            <a:noFill/>
            <a:ln>
              <a:noFill/>
            </a:ln>
          </p:spPr>
        </p:pic>
        <p:sp>
          <p:nvSpPr>
            <p:cNvPr id="296" name="Google Shape;296;p20"/>
            <p:cNvSpPr/>
            <p:nvPr/>
          </p:nvSpPr>
          <p:spPr>
            <a:xfrm>
              <a:off x="7313875" y="1654075"/>
              <a:ext cx="1980600" cy="1863000"/>
            </a:xfrm>
            <a:prstGeom prst="roundRect">
              <a:avLst>
                <a:gd fmla="val 16667" name="adj"/>
              </a:avLst>
            </a:prstGeom>
            <a:solidFill>
              <a:srgbClr val="CC4125"/>
            </a:solidFill>
            <a:ln cap="flat" cmpd="sng" w="9525">
              <a:solidFill>
                <a:srgbClr val="666666"/>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Arial"/>
                  <a:ea typeface="Arial"/>
                  <a:cs typeface="Arial"/>
                  <a:sym typeface="Arial"/>
                </a:rPr>
                <a:t>Comment estimer le working set sans dégradations de performances?</a:t>
              </a:r>
              <a:endParaRPr b="1" i="0" sz="1600" u="none" cap="none" strike="noStrike">
                <a:solidFill>
                  <a:srgbClr val="FFFFF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1"/>
          <p:cNvSpPr txBox="1"/>
          <p:nvPr>
            <p:ph type="title"/>
          </p:nvPr>
        </p:nvSpPr>
        <p:spPr>
          <a:xfrm>
            <a:off x="1146025" y="753900"/>
            <a:ext cx="34182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Roboto Slab"/>
              <a:buNone/>
            </a:pPr>
            <a:r>
              <a:rPr b="1" i="0" lang="en" sz="2200" u="none" cap="none" strike="noStrike">
                <a:solidFill>
                  <a:srgbClr val="FFFFFF"/>
                </a:solidFill>
                <a:latin typeface="Roboto Slab"/>
                <a:ea typeface="Roboto Slab"/>
                <a:cs typeface="Roboto Slab"/>
                <a:sym typeface="Roboto Slab"/>
              </a:rPr>
              <a:t>Motivations &amp; Objectifs</a:t>
            </a:r>
            <a:endParaRPr b="1" i="0" sz="2200" u="none" cap="none" strike="noStrike">
              <a:solidFill>
                <a:srgbClr val="FFFFFF"/>
              </a:solidFill>
              <a:latin typeface="Roboto Slab"/>
              <a:ea typeface="Roboto Slab"/>
              <a:cs typeface="Roboto Slab"/>
              <a:sym typeface="Roboto Slab"/>
            </a:endParaRPr>
          </a:p>
        </p:txBody>
      </p:sp>
      <p:sp>
        <p:nvSpPr>
          <p:cNvPr id="302" name="Google Shape;302;p2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Roboto Slab"/>
                <a:ea typeface="Roboto Slab"/>
                <a:cs typeface="Roboto Slab"/>
                <a:sym typeface="Roboto Slab"/>
              </a:rPr>
              <a:t>‹#›</a:t>
            </a:fld>
            <a:endParaRPr b="0" i="0" sz="800" u="none" cap="none" strike="noStrike">
              <a:solidFill>
                <a:srgbClr val="FFFFFF"/>
              </a:solidFill>
              <a:latin typeface="Roboto Slab"/>
              <a:ea typeface="Roboto Slab"/>
              <a:cs typeface="Roboto Slab"/>
              <a:sym typeface="Roboto Slab"/>
            </a:endParaRPr>
          </a:p>
        </p:txBody>
      </p:sp>
      <p:pic>
        <p:nvPicPr>
          <p:cNvPr id="303" name="Google Shape;303;p21"/>
          <p:cNvPicPr preferRelativeResize="0"/>
          <p:nvPr/>
        </p:nvPicPr>
        <p:blipFill rotWithShape="1">
          <a:blip r:embed="rId3">
            <a:alphaModFix/>
          </a:blip>
          <a:srcRect b="0" l="0" r="0" t="0"/>
          <a:stretch/>
        </p:blipFill>
        <p:spPr>
          <a:xfrm>
            <a:off x="311975" y="1686356"/>
            <a:ext cx="1180389" cy="782975"/>
          </a:xfrm>
          <a:prstGeom prst="rect">
            <a:avLst/>
          </a:prstGeom>
          <a:noFill/>
          <a:ln>
            <a:noFill/>
          </a:ln>
        </p:spPr>
      </p:pic>
      <p:grpSp>
        <p:nvGrpSpPr>
          <p:cNvPr id="304" name="Google Shape;304;p21"/>
          <p:cNvGrpSpPr/>
          <p:nvPr/>
        </p:nvGrpSpPr>
        <p:grpSpPr>
          <a:xfrm>
            <a:off x="1416175" y="1712919"/>
            <a:ext cx="1888550" cy="1097918"/>
            <a:chOff x="1568575" y="1712919"/>
            <a:chExt cx="1888550" cy="1097918"/>
          </a:xfrm>
        </p:grpSpPr>
        <p:pic>
          <p:nvPicPr>
            <p:cNvPr id="305" name="Google Shape;305;p21"/>
            <p:cNvPicPr preferRelativeResize="0"/>
            <p:nvPr/>
          </p:nvPicPr>
          <p:blipFill rotWithShape="1">
            <a:blip r:embed="rId4">
              <a:alphaModFix/>
            </a:blip>
            <a:srcRect b="0" l="0" r="0" t="0"/>
            <a:stretch/>
          </p:blipFill>
          <p:spPr>
            <a:xfrm>
              <a:off x="2574875" y="1712919"/>
              <a:ext cx="882250" cy="882250"/>
            </a:xfrm>
            <a:prstGeom prst="rect">
              <a:avLst/>
            </a:prstGeom>
            <a:noFill/>
            <a:ln>
              <a:noFill/>
            </a:ln>
          </p:spPr>
        </p:pic>
        <p:pic>
          <p:nvPicPr>
            <p:cNvPr id="306" name="Google Shape;306;p21"/>
            <p:cNvPicPr preferRelativeResize="0"/>
            <p:nvPr/>
          </p:nvPicPr>
          <p:blipFill rotWithShape="1">
            <a:blip r:embed="rId5">
              <a:alphaModFix/>
            </a:blip>
            <a:srcRect b="9093" l="8360" r="9348" t="19191"/>
            <a:stretch/>
          </p:blipFill>
          <p:spPr>
            <a:xfrm>
              <a:off x="1568575" y="2027862"/>
              <a:ext cx="971425" cy="782975"/>
            </a:xfrm>
            <a:prstGeom prst="rect">
              <a:avLst/>
            </a:prstGeom>
            <a:noFill/>
            <a:ln>
              <a:noFill/>
            </a:ln>
          </p:spPr>
        </p:pic>
      </p:grpSp>
      <p:grpSp>
        <p:nvGrpSpPr>
          <p:cNvPr id="307" name="Google Shape;307;p21"/>
          <p:cNvGrpSpPr/>
          <p:nvPr/>
        </p:nvGrpSpPr>
        <p:grpSpPr>
          <a:xfrm>
            <a:off x="1387900" y="2810825"/>
            <a:ext cx="971425" cy="1527960"/>
            <a:chOff x="1540300" y="2810825"/>
            <a:chExt cx="971425" cy="1527960"/>
          </a:xfrm>
        </p:grpSpPr>
        <p:sp>
          <p:nvSpPr>
            <p:cNvPr id="308" name="Google Shape;308;p21"/>
            <p:cNvSpPr/>
            <p:nvPr/>
          </p:nvSpPr>
          <p:spPr>
            <a:xfrm rot="5400000">
              <a:off x="1754450" y="2980625"/>
              <a:ext cx="599700" cy="260100"/>
            </a:xfrm>
            <a:prstGeom prst="stripedRightArrow">
              <a:avLst>
                <a:gd fmla="val 50000" name="adj1"/>
                <a:gd fmla="val 50000" name="adj2"/>
              </a:avLst>
            </a:prstGeom>
            <a:solidFill>
              <a:srgbClr val="F46524"/>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9" name="Google Shape;309;p21"/>
            <p:cNvPicPr preferRelativeResize="0"/>
            <p:nvPr/>
          </p:nvPicPr>
          <p:blipFill rotWithShape="1">
            <a:blip r:embed="rId6">
              <a:alphaModFix/>
            </a:blip>
            <a:srcRect b="13200" l="7497" r="6914" t="7508"/>
            <a:stretch/>
          </p:blipFill>
          <p:spPr>
            <a:xfrm>
              <a:off x="1540300" y="3438875"/>
              <a:ext cx="971425" cy="899910"/>
            </a:xfrm>
            <a:prstGeom prst="rect">
              <a:avLst/>
            </a:prstGeom>
            <a:noFill/>
            <a:ln>
              <a:noFill/>
            </a:ln>
          </p:spPr>
        </p:pic>
      </p:grpSp>
      <p:grpSp>
        <p:nvGrpSpPr>
          <p:cNvPr id="310" name="Google Shape;310;p21"/>
          <p:cNvGrpSpPr/>
          <p:nvPr/>
        </p:nvGrpSpPr>
        <p:grpSpPr>
          <a:xfrm>
            <a:off x="965650" y="4445875"/>
            <a:ext cx="1844700" cy="520175"/>
            <a:chOff x="1118050" y="4445875"/>
            <a:chExt cx="1844700" cy="520175"/>
          </a:xfrm>
        </p:grpSpPr>
        <p:sp>
          <p:nvSpPr>
            <p:cNvPr id="311" name="Google Shape;311;p21"/>
            <p:cNvSpPr/>
            <p:nvPr/>
          </p:nvSpPr>
          <p:spPr>
            <a:xfrm>
              <a:off x="153715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P</a:t>
              </a:r>
              <a:endParaRPr b="1" i="0" sz="1400" u="none" cap="none" strike="noStrike">
                <a:solidFill>
                  <a:srgbClr val="FFFFFF"/>
                </a:solidFill>
                <a:latin typeface="Arial"/>
                <a:ea typeface="Arial"/>
                <a:cs typeface="Arial"/>
                <a:sym typeface="Arial"/>
              </a:endParaRPr>
            </a:p>
          </p:txBody>
        </p:sp>
        <p:sp>
          <p:nvSpPr>
            <p:cNvPr id="312" name="Google Shape;312;p21"/>
            <p:cNvSpPr/>
            <p:nvPr/>
          </p:nvSpPr>
          <p:spPr>
            <a:xfrm>
              <a:off x="187430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M</a:t>
              </a:r>
              <a:endParaRPr b="1" i="0" sz="1400" u="none" cap="none" strike="noStrike">
                <a:solidFill>
                  <a:srgbClr val="FFFFFF"/>
                </a:solidFill>
                <a:latin typeface="Arial"/>
                <a:ea typeface="Arial"/>
                <a:cs typeface="Arial"/>
                <a:sym typeface="Arial"/>
              </a:endParaRPr>
            </a:p>
          </p:txBody>
        </p:sp>
        <p:sp>
          <p:nvSpPr>
            <p:cNvPr id="313" name="Google Shape;313;p21"/>
            <p:cNvSpPr/>
            <p:nvPr/>
          </p:nvSpPr>
          <p:spPr>
            <a:xfrm>
              <a:off x="2211450" y="4445875"/>
              <a:ext cx="349200" cy="236400"/>
            </a:xfrm>
            <a:prstGeom prst="rect">
              <a:avLst/>
            </a:prstGeom>
            <a:solidFill>
              <a:srgbClr val="0B293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L</a:t>
              </a:r>
              <a:endParaRPr b="1" i="0" sz="1400" u="none" cap="none" strike="noStrike">
                <a:solidFill>
                  <a:srgbClr val="FFFFFF"/>
                </a:solidFill>
                <a:latin typeface="Arial"/>
                <a:ea typeface="Arial"/>
                <a:cs typeface="Arial"/>
                <a:sym typeface="Arial"/>
              </a:endParaRPr>
            </a:p>
          </p:txBody>
        </p:sp>
        <p:sp>
          <p:nvSpPr>
            <p:cNvPr id="314" name="Google Shape;314;p21"/>
            <p:cNvSpPr/>
            <p:nvPr/>
          </p:nvSpPr>
          <p:spPr>
            <a:xfrm>
              <a:off x="1118050" y="4729650"/>
              <a:ext cx="1844700" cy="2364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Page Modification Logging</a:t>
              </a:r>
              <a:endParaRPr b="1" i="0" sz="1000" u="none" cap="none" strike="noStrike">
                <a:solidFill>
                  <a:srgbClr val="000000"/>
                </a:solidFill>
                <a:latin typeface="Arial"/>
                <a:ea typeface="Arial"/>
                <a:cs typeface="Arial"/>
                <a:sym typeface="Arial"/>
              </a:endParaRPr>
            </a:p>
          </p:txBody>
        </p:sp>
      </p:grpSp>
      <p:grpSp>
        <p:nvGrpSpPr>
          <p:cNvPr id="315" name="Google Shape;315;p21"/>
          <p:cNvGrpSpPr/>
          <p:nvPr/>
        </p:nvGrpSpPr>
        <p:grpSpPr>
          <a:xfrm>
            <a:off x="2740450" y="3493788"/>
            <a:ext cx="1695000" cy="1411512"/>
            <a:chOff x="2740450" y="3493788"/>
            <a:chExt cx="1695000" cy="1411512"/>
          </a:xfrm>
        </p:grpSpPr>
        <p:cxnSp>
          <p:nvCxnSpPr>
            <p:cNvPr id="316" name="Google Shape;316;p21"/>
            <p:cNvCxnSpPr>
              <a:endCxn id="317" idx="2"/>
            </p:cNvCxnSpPr>
            <p:nvPr/>
          </p:nvCxnSpPr>
          <p:spPr>
            <a:xfrm flipH="1" rot="10800000">
              <a:off x="2899450" y="4188588"/>
              <a:ext cx="688500" cy="683100"/>
            </a:xfrm>
            <a:prstGeom prst="straightConnector1">
              <a:avLst/>
            </a:prstGeom>
            <a:noFill/>
            <a:ln cap="flat" cmpd="sng" w="28575">
              <a:solidFill>
                <a:srgbClr val="F46524"/>
              </a:solidFill>
              <a:prstDash val="solid"/>
              <a:round/>
              <a:headEnd len="sm" w="sm" type="none"/>
              <a:tailEnd len="med" w="med" type="triangle"/>
            </a:ln>
          </p:spPr>
        </p:cxnSp>
        <p:sp>
          <p:nvSpPr>
            <p:cNvPr id="318" name="Google Shape;318;p21"/>
            <p:cNvSpPr txBox="1"/>
            <p:nvPr/>
          </p:nvSpPr>
          <p:spPr>
            <a:xfrm>
              <a:off x="3113950" y="4506600"/>
              <a:ext cx="474000" cy="39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But </a:t>
              </a:r>
              <a:endParaRPr b="0" i="0" sz="1400" u="none" cap="none" strike="noStrike">
                <a:solidFill>
                  <a:srgbClr val="000000"/>
                </a:solidFill>
                <a:latin typeface="Arial"/>
                <a:ea typeface="Arial"/>
                <a:cs typeface="Arial"/>
                <a:sym typeface="Arial"/>
              </a:endParaRPr>
            </a:p>
          </p:txBody>
        </p:sp>
        <p:sp>
          <p:nvSpPr>
            <p:cNvPr id="317" name="Google Shape;317;p21"/>
            <p:cNvSpPr txBox="1"/>
            <p:nvPr/>
          </p:nvSpPr>
          <p:spPr>
            <a:xfrm>
              <a:off x="2740450" y="3493788"/>
              <a:ext cx="1695000" cy="69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124057"/>
                  </a:solidFill>
                  <a:latin typeface="Arial"/>
                  <a:ea typeface="Arial"/>
                  <a:cs typeface="Arial"/>
                  <a:sym typeface="Arial"/>
                </a:rPr>
                <a:t>Faciliter l’obtention des statistiques de working set</a:t>
              </a:r>
              <a:endParaRPr b="1" i="0" sz="1200" u="none" cap="none" strike="noStrike">
                <a:solidFill>
                  <a:srgbClr val="124057"/>
                </a:solidFill>
                <a:latin typeface="Arial"/>
                <a:ea typeface="Arial"/>
                <a:cs typeface="Arial"/>
                <a:sym typeface="Arial"/>
              </a:endParaRPr>
            </a:p>
          </p:txBody>
        </p:sp>
      </p:grpSp>
      <p:grpSp>
        <p:nvGrpSpPr>
          <p:cNvPr id="319" name="Google Shape;319;p21"/>
          <p:cNvGrpSpPr/>
          <p:nvPr/>
        </p:nvGrpSpPr>
        <p:grpSpPr>
          <a:xfrm>
            <a:off x="4411725" y="1686350"/>
            <a:ext cx="2186100" cy="3267850"/>
            <a:chOff x="4411725" y="1686350"/>
            <a:chExt cx="2186100" cy="3267850"/>
          </a:xfrm>
        </p:grpSpPr>
        <p:cxnSp>
          <p:nvCxnSpPr>
            <p:cNvPr id="320" name="Google Shape;320;p21"/>
            <p:cNvCxnSpPr/>
            <p:nvPr/>
          </p:nvCxnSpPr>
          <p:spPr>
            <a:xfrm>
              <a:off x="4411725" y="1714500"/>
              <a:ext cx="35400" cy="3239700"/>
            </a:xfrm>
            <a:prstGeom prst="straightConnector1">
              <a:avLst/>
            </a:prstGeom>
            <a:noFill/>
            <a:ln cap="flat" cmpd="sng" w="38100">
              <a:solidFill>
                <a:srgbClr val="124057"/>
              </a:solidFill>
              <a:prstDash val="solid"/>
              <a:round/>
              <a:headEnd len="sm" w="sm" type="none"/>
              <a:tailEnd len="sm" w="sm" type="none"/>
            </a:ln>
          </p:spPr>
        </p:cxnSp>
        <p:sp>
          <p:nvSpPr>
            <p:cNvPr id="321" name="Google Shape;321;p21"/>
            <p:cNvSpPr txBox="1"/>
            <p:nvPr/>
          </p:nvSpPr>
          <p:spPr>
            <a:xfrm>
              <a:off x="4623225" y="1686350"/>
              <a:ext cx="1974600" cy="398700"/>
            </a:xfrm>
            <a:prstGeom prst="rect">
              <a:avLst/>
            </a:prstGeom>
            <a:solidFill>
              <a:srgbClr val="94BF6E"/>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124057"/>
                  </a:solidFill>
                  <a:latin typeface="Arial"/>
                  <a:ea typeface="Arial"/>
                  <a:cs typeface="Arial"/>
                  <a:sym typeface="Arial"/>
                </a:rPr>
                <a:t>Intérêt</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grpSp>
        <p:nvGrpSpPr>
          <p:cNvPr id="322" name="Google Shape;322;p21"/>
          <p:cNvGrpSpPr/>
          <p:nvPr/>
        </p:nvGrpSpPr>
        <p:grpSpPr>
          <a:xfrm>
            <a:off x="6773925" y="1686350"/>
            <a:ext cx="2186100" cy="3267850"/>
            <a:chOff x="6773925" y="1686350"/>
            <a:chExt cx="2186100" cy="3267850"/>
          </a:xfrm>
        </p:grpSpPr>
        <p:cxnSp>
          <p:nvCxnSpPr>
            <p:cNvPr id="323" name="Google Shape;323;p21"/>
            <p:cNvCxnSpPr/>
            <p:nvPr/>
          </p:nvCxnSpPr>
          <p:spPr>
            <a:xfrm>
              <a:off x="6773925" y="1714500"/>
              <a:ext cx="35400" cy="3239700"/>
            </a:xfrm>
            <a:prstGeom prst="straightConnector1">
              <a:avLst/>
            </a:prstGeom>
            <a:noFill/>
            <a:ln cap="flat" cmpd="sng" w="38100">
              <a:solidFill>
                <a:srgbClr val="124057"/>
              </a:solidFill>
              <a:prstDash val="solid"/>
              <a:round/>
              <a:headEnd len="sm" w="sm" type="none"/>
              <a:tailEnd len="sm" w="sm" type="none"/>
            </a:ln>
          </p:spPr>
        </p:cxnSp>
        <p:sp>
          <p:nvSpPr>
            <p:cNvPr id="324" name="Google Shape;324;p21"/>
            <p:cNvSpPr txBox="1"/>
            <p:nvPr/>
          </p:nvSpPr>
          <p:spPr>
            <a:xfrm>
              <a:off x="6985425" y="1686350"/>
              <a:ext cx="1974600" cy="398700"/>
            </a:xfrm>
            <a:prstGeom prst="rect">
              <a:avLst/>
            </a:prstGeom>
            <a:solidFill>
              <a:srgbClr val="94BF6E"/>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124057"/>
                  </a:solidFill>
                  <a:latin typeface="Arial"/>
                  <a:ea typeface="Arial"/>
                  <a:cs typeface="Arial"/>
                  <a:sym typeface="Arial"/>
                </a:rPr>
                <a:t>Objectifs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sp>
        <p:nvSpPr>
          <p:cNvPr id="325" name="Google Shape;325;p21"/>
          <p:cNvSpPr txBox="1"/>
          <p:nvPr/>
        </p:nvSpPr>
        <p:spPr>
          <a:xfrm>
            <a:off x="4447125" y="2316925"/>
            <a:ext cx="2362200" cy="853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3B8D61"/>
              </a:buClr>
              <a:buSzPts val="1400"/>
              <a:buFont typeface="Arial"/>
              <a:buChar char="➔"/>
            </a:pPr>
            <a:r>
              <a:rPr b="0" i="0" lang="en" sz="1200" u="none" cap="none" strike="noStrike">
                <a:solidFill>
                  <a:schemeClr val="dk1"/>
                </a:solidFill>
                <a:latin typeface="Arial"/>
                <a:ea typeface="Arial"/>
                <a:cs typeface="Arial"/>
                <a:sym typeface="Arial"/>
              </a:rPr>
              <a:t>Solution existantes  = Approches </a:t>
            </a:r>
            <a:r>
              <a:rPr b="1" i="0" lang="en" sz="1200" u="none" cap="none" strike="noStrike">
                <a:solidFill>
                  <a:schemeClr val="dk1"/>
                </a:solidFill>
                <a:latin typeface="Arial"/>
                <a:ea typeface="Arial"/>
                <a:cs typeface="Arial"/>
                <a:sym typeface="Arial"/>
              </a:rPr>
              <a:t>logicielles</a:t>
            </a:r>
            <a:endParaRPr b="0" i="0" sz="1400" u="none" cap="none" strike="noStrike">
              <a:solidFill>
                <a:srgbClr val="000000"/>
              </a:solidFill>
              <a:latin typeface="Arial"/>
              <a:ea typeface="Arial"/>
              <a:cs typeface="Arial"/>
              <a:sym typeface="Arial"/>
            </a:endParaRPr>
          </a:p>
        </p:txBody>
      </p:sp>
      <p:sp>
        <p:nvSpPr>
          <p:cNvPr id="326" name="Google Shape;326;p21"/>
          <p:cNvSpPr txBox="1"/>
          <p:nvPr/>
        </p:nvSpPr>
        <p:spPr>
          <a:xfrm>
            <a:off x="4447125" y="3265200"/>
            <a:ext cx="2362200" cy="853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3B8D61"/>
              </a:buClr>
              <a:buSzPts val="1200"/>
              <a:buFont typeface="Arial"/>
              <a:buChar char="➔"/>
            </a:pPr>
            <a:r>
              <a:rPr b="0" i="0" lang="en" sz="1200" u="none" cap="none" strike="noStrike">
                <a:solidFill>
                  <a:srgbClr val="000000"/>
                </a:solidFill>
                <a:latin typeface="Arial"/>
                <a:ea typeface="Arial"/>
                <a:cs typeface="Arial"/>
                <a:sym typeface="Arial"/>
              </a:rPr>
              <a:t>Approche matérielle avec le PML</a:t>
            </a:r>
            <a:endParaRPr b="0" i="0" sz="1200" u="none" cap="none" strike="noStrike">
              <a:solidFill>
                <a:srgbClr val="000000"/>
              </a:solidFill>
              <a:latin typeface="Arial"/>
              <a:ea typeface="Arial"/>
              <a:cs typeface="Arial"/>
              <a:sym typeface="Arial"/>
            </a:endParaRPr>
          </a:p>
        </p:txBody>
      </p:sp>
      <p:sp>
        <p:nvSpPr>
          <p:cNvPr id="327" name="Google Shape;327;p21"/>
          <p:cNvSpPr txBox="1"/>
          <p:nvPr/>
        </p:nvSpPr>
        <p:spPr>
          <a:xfrm>
            <a:off x="4447125" y="4069525"/>
            <a:ext cx="2362200" cy="853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3B8D61"/>
              </a:buClr>
              <a:buSzPts val="1400"/>
              <a:buFont typeface="Arial"/>
              <a:buChar char="➔"/>
            </a:pPr>
            <a:r>
              <a:rPr b="0" i="0" lang="en" sz="1200" u="none" cap="none" strike="noStrike">
                <a:solidFill>
                  <a:srgbClr val="000000"/>
                </a:solidFill>
                <a:latin typeface="Arial"/>
                <a:ea typeface="Arial"/>
                <a:cs typeface="Arial"/>
                <a:sym typeface="Arial"/>
              </a:rPr>
              <a:t>Aucun travail de recherche sur le PML</a:t>
            </a:r>
            <a:endParaRPr b="0" i="0" sz="1400" u="none" cap="none" strike="noStrike">
              <a:solidFill>
                <a:srgbClr val="000000"/>
              </a:solidFill>
              <a:latin typeface="Arial"/>
              <a:ea typeface="Arial"/>
              <a:cs typeface="Arial"/>
              <a:sym typeface="Arial"/>
            </a:endParaRPr>
          </a:p>
        </p:txBody>
      </p:sp>
      <p:sp>
        <p:nvSpPr>
          <p:cNvPr id="328" name="Google Shape;328;p21"/>
          <p:cNvSpPr txBox="1"/>
          <p:nvPr/>
        </p:nvSpPr>
        <p:spPr>
          <a:xfrm>
            <a:off x="6773925" y="2787000"/>
            <a:ext cx="2362200" cy="783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3B8D61"/>
              </a:buClr>
              <a:buSzPts val="1400"/>
              <a:buFont typeface="Arial"/>
              <a:buChar char="➔"/>
            </a:pPr>
            <a:r>
              <a:rPr b="0" i="0" lang="en" sz="1200" u="none" cap="none" strike="noStrike">
                <a:solidFill>
                  <a:srgbClr val="000000"/>
                </a:solidFill>
                <a:latin typeface="Arial"/>
                <a:ea typeface="Arial"/>
                <a:cs typeface="Arial"/>
                <a:sym typeface="Arial"/>
              </a:rPr>
              <a:t>Définir un algorithme s’appuyant sur le mécanisme du PML</a:t>
            </a:r>
            <a:endParaRPr b="0" i="0" sz="1400" u="none" cap="none" strike="noStrike">
              <a:solidFill>
                <a:srgbClr val="000000"/>
              </a:solidFill>
              <a:latin typeface="Arial"/>
              <a:ea typeface="Arial"/>
              <a:cs typeface="Arial"/>
              <a:sym typeface="Arial"/>
            </a:endParaRPr>
          </a:p>
        </p:txBody>
      </p:sp>
      <p:sp>
        <p:nvSpPr>
          <p:cNvPr id="329" name="Google Shape;329;p21"/>
          <p:cNvSpPr txBox="1"/>
          <p:nvPr/>
        </p:nvSpPr>
        <p:spPr>
          <a:xfrm>
            <a:off x="6791625" y="3764725"/>
            <a:ext cx="2326800" cy="398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3B8D61"/>
              </a:buClr>
              <a:buSzPts val="1400"/>
              <a:buFont typeface="Arial"/>
              <a:buChar char="➔"/>
            </a:pPr>
            <a:r>
              <a:rPr b="0" i="0" lang="en" sz="1200" u="none" cap="none" strike="noStrike">
                <a:solidFill>
                  <a:srgbClr val="000000"/>
                </a:solidFill>
                <a:latin typeface="Arial"/>
                <a:ea typeface="Arial"/>
                <a:cs typeface="Arial"/>
                <a:sym typeface="Arial"/>
              </a:rPr>
              <a:t>Evaluer et comparer</a:t>
            </a:r>
            <a:endParaRPr b="0" i="0" sz="1400" u="none" cap="none" strike="noStrike">
              <a:solidFill>
                <a:srgbClr val="000000"/>
              </a:solidFill>
              <a:latin typeface="Arial"/>
              <a:ea typeface="Arial"/>
              <a:cs typeface="Arial"/>
              <a:sym typeface="Arial"/>
            </a:endParaRPr>
          </a:p>
        </p:txBody>
      </p:sp>
      <p:grpSp>
        <p:nvGrpSpPr>
          <p:cNvPr id="330" name="Google Shape;330;p21"/>
          <p:cNvGrpSpPr/>
          <p:nvPr/>
        </p:nvGrpSpPr>
        <p:grpSpPr>
          <a:xfrm>
            <a:off x="461373" y="797638"/>
            <a:ext cx="378464" cy="371403"/>
            <a:chOff x="5961125" y="1623900"/>
            <a:chExt cx="427450" cy="448175"/>
          </a:xfrm>
        </p:grpSpPr>
        <p:sp>
          <p:nvSpPr>
            <p:cNvPr id="331" name="Google Shape;331;p21"/>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1"/>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1"/>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1"/>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1"/>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1"/>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1"/>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